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charts/chart5.xml" ContentType="application/vnd.openxmlformats-officedocument.drawingml.chart+xml"/>
  <Override PartName="/ppt/drawings/drawing3.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charts/chart11.xml" ContentType="application/vnd.openxmlformats-officedocument.drawingml.chart+xml"/>
  <Override PartName="/ppt/drawings/drawing5.xml" ContentType="application/vnd.openxmlformats-officedocument.drawingml.chartshapes+xml"/>
  <Override PartName="/ppt/charts/chart12.xml" ContentType="application/vnd.openxmlformats-officedocument.drawingml.chart+xml"/>
  <Override PartName="/ppt/drawings/drawing6.xml" ContentType="application/vnd.openxmlformats-officedocument.drawingml.chartshape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omedirsrv\MAlderden\Data\Peoria%20Conference.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omedirsrv\MAlderden\Data\Peoria%20Conference.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homedirsrv\MAlderden\Data\Peoria%20Conferenc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Winnebago\Peoria%20Conference_Winnebago.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Winnebago\Peoria%20Conference_Winnebago.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omedirsrv\malderden\Data\don't%20shoot%20conference\Winnebago\Peoria%20Conference_Winnebag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Winnebago\Peoria%20Conference_Winnebag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(crime!$DI$16,crime!$DI$78,crime!$DI$88,crime!$DI$90,crime!$DI$107,crime!$DI$109)</c:f>
              <c:numCache>
                <c:formatCode>0.0%</c:formatCode>
                <c:ptCount val="6"/>
                <c:pt idx="0">
                  <c:v>0.12989936440677965</c:v>
                </c:pt>
                <c:pt idx="1">
                  <c:v>0.10356437942644839</c:v>
                </c:pt>
                <c:pt idx="2">
                  <c:v>0.16550431976683669</c:v>
                </c:pt>
                <c:pt idx="3">
                  <c:v>0.1488921101677366</c:v>
                </c:pt>
                <c:pt idx="4">
                  <c:v>0.16699755650580331</c:v>
                </c:pt>
                <c:pt idx="5">
                  <c:v>0.1130299111183366</c:v>
                </c:pt>
              </c:numCache>
            </c:numRef>
          </c:val>
        </c:ser>
        <c:ser>
          <c:idx val="1"/>
          <c:order val="1"/>
          <c:tx>
            <c:strRef>
              <c:f>crime!$DJ$6</c:f>
              <c:strCache>
                <c:ptCount val="1"/>
                <c:pt idx="0">
                  <c:v>Property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(crime!$DJ$16,crime!$DJ$78,crime!$DJ$88,crime!$DJ$90,crime!$DJ$107,crime!$DJ$109)</c:f>
              <c:numCache>
                <c:formatCode>0.0%</c:formatCode>
                <c:ptCount val="6"/>
                <c:pt idx="0">
                  <c:v>0.69663665254237284</c:v>
                </c:pt>
                <c:pt idx="1">
                  <c:v>0.71322419598281672</c:v>
                </c:pt>
                <c:pt idx="2">
                  <c:v>0.60768189861559274</c:v>
                </c:pt>
                <c:pt idx="3">
                  <c:v>0.67415613998757506</c:v>
                </c:pt>
                <c:pt idx="4">
                  <c:v>0.6965485644471594</c:v>
                </c:pt>
                <c:pt idx="5">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(crime!$DK$16,crime!$DK$78,crime!$DK$88,crime!$DK$90,crime!$DK$107,crime!$DK$109)</c:f>
              <c:numCache>
                <c:formatCode>0.0%</c:formatCode>
                <c:ptCount val="6"/>
                <c:pt idx="0">
                  <c:v>0.17346398305084745</c:v>
                </c:pt>
                <c:pt idx="1">
                  <c:v>0.18321142459073494</c:v>
                </c:pt>
                <c:pt idx="2">
                  <c:v>0.22681378161757051</c:v>
                </c:pt>
                <c:pt idx="3">
                  <c:v>0.17695174984468834</c:v>
                </c:pt>
                <c:pt idx="4">
                  <c:v>0.13645387904703726</c:v>
                </c:pt>
                <c:pt idx="5">
                  <c:v>0.25218807097915419</c:v>
                </c:pt>
              </c:numCache>
            </c:numRef>
          </c:val>
        </c:ser>
        <c:dLbls>
          <c:showLegendKey val="0"/>
          <c:showVal val="1"/>
          <c:showCatName val="0"/>
          <c:showSerName val="0"/>
          <c:showPercent val="0"/>
          <c:showBubbleSize val="0"/>
        </c:dLbls>
        <c:gapWidth val="95"/>
        <c:overlap val="100"/>
        <c:axId val="111191168"/>
        <c:axId val="120154368"/>
      </c:barChart>
      <c:catAx>
        <c:axId val="111191168"/>
        <c:scaling>
          <c:orientation val="minMax"/>
        </c:scaling>
        <c:delete val="0"/>
        <c:axPos val="b"/>
        <c:majorTickMark val="none"/>
        <c:minorTickMark val="none"/>
        <c:tickLblPos val="nextTo"/>
        <c:crossAx val="120154368"/>
        <c:crosses val="autoZero"/>
        <c:auto val="1"/>
        <c:lblAlgn val="ctr"/>
        <c:lblOffset val="100"/>
        <c:noMultiLvlLbl val="0"/>
      </c:catAx>
      <c:valAx>
        <c:axId val="120154368"/>
        <c:scaling>
          <c:orientation val="minMax"/>
        </c:scaling>
        <c:delete val="1"/>
        <c:axPos val="l"/>
        <c:numFmt formatCode="0%" sourceLinked="1"/>
        <c:majorTickMark val="out"/>
        <c:minorTickMark val="none"/>
        <c:tickLblPos val="nextTo"/>
        <c:crossAx val="111191168"/>
        <c:crosses val="autoZero"/>
        <c:crossBetween val="between"/>
      </c:valAx>
    </c:plotArea>
    <c:legend>
      <c:legendPos val="b"/>
      <c:layout>
        <c:manualLayout>
          <c:xMode val="edge"/>
          <c:yMode val="edge"/>
          <c:x val="0.15144597550306213"/>
          <c:y val="0.92077531426992676"/>
          <c:w val="0.6971080489938758"/>
          <c:h val="7.4838720817792512E-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Murder Rate </a:t>
            </a:r>
            <a:r>
              <a:rPr lang="en-US" sz="1600" dirty="0"/>
              <a:t>per 100,00</a:t>
            </a:r>
            <a:r>
              <a:rPr lang="en-US" sz="1600" baseline="0" dirty="0"/>
              <a:t>0 </a:t>
            </a:r>
            <a:r>
              <a:rPr lang="en-US" sz="1600" baseline="0" dirty="0" smtClean="0"/>
              <a:t>Persons</a:t>
            </a:r>
            <a:endParaRPr lang="en-US" sz="1600" dirty="0"/>
          </a:p>
        </c:rich>
      </c:tx>
      <c:layout>
        <c:manualLayout>
          <c:xMode val="edge"/>
          <c:yMode val="edge"/>
          <c:x val="0.12891858581731314"/>
          <c:y val="0"/>
        </c:manualLayout>
      </c:layout>
      <c:overlay val="0"/>
    </c:title>
    <c:autoTitleDeleted val="0"/>
    <c:plotArea>
      <c:layout>
        <c:manualLayout>
          <c:layoutTarget val="inner"/>
          <c:xMode val="edge"/>
          <c:yMode val="edge"/>
          <c:x val="3.1090084688767554E-2"/>
          <c:y val="0.1962962962962963"/>
          <c:w val="0.93781983062246488"/>
          <c:h val="0.69392716535433074"/>
        </c:manualLayout>
      </c:layout>
      <c:barChart>
        <c:barDir val="col"/>
        <c:grouping val="clustered"/>
        <c:varyColors val="0"/>
        <c:ser>
          <c:idx val="0"/>
          <c:order val="0"/>
          <c:spPr>
            <a:solidFill>
              <a:schemeClr val="accent5"/>
            </a:solidFill>
            <a:ln>
              <a:solidFill>
                <a:schemeClr val="accent5"/>
              </a:solidFill>
            </a:ln>
          </c:spPr>
          <c:invertIfNegative val="0"/>
          <c:dLbls>
            <c:dLbl>
              <c:idx val="3"/>
              <c:layout>
                <c:manualLayout>
                  <c:x val="0"/>
                  <c:y val="9.2592592592592587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('VI crime by type'!$C$126,'VI crime by type'!$C$188,'VI crime by type'!$C$198,'VI crime by type'!$C$200,'VI crime by type'!$C$217)</c:f>
              <c:strCache>
                <c:ptCount val="5"/>
                <c:pt idx="0">
                  <c:v>Champaign</c:v>
                </c:pt>
                <c:pt idx="1">
                  <c:v>Peoria</c:v>
                </c:pt>
                <c:pt idx="2">
                  <c:v>St. Clair</c:v>
                </c:pt>
                <c:pt idx="3">
                  <c:v>Sangamon</c:v>
                </c:pt>
                <c:pt idx="4">
                  <c:v>Winnebago</c:v>
                </c:pt>
              </c:strCache>
            </c:strRef>
          </c:cat>
          <c:val>
            <c:numRef>
              <c:f>('VI crime by type'!$I$126,'VI crime by type'!$I$188,'VI crime by type'!$I$198,'VI crime by type'!$I$200,'VI crime by type'!$I$217)</c:f>
              <c:numCache>
                <c:formatCode>General</c:formatCode>
                <c:ptCount val="5"/>
                <c:pt idx="0">
                  <c:v>3.2399999999999998</c:v>
                </c:pt>
                <c:pt idx="1">
                  <c:v>8.7600000000000016</c:v>
                </c:pt>
                <c:pt idx="2">
                  <c:v>12.540000000000001</c:v>
                </c:pt>
                <c:pt idx="3">
                  <c:v>4.2</c:v>
                </c:pt>
                <c:pt idx="4">
                  <c:v>7.3999999999999986</c:v>
                </c:pt>
              </c:numCache>
            </c:numRef>
          </c:val>
        </c:ser>
        <c:dLbls>
          <c:showLegendKey val="0"/>
          <c:showVal val="1"/>
          <c:showCatName val="0"/>
          <c:showSerName val="0"/>
          <c:showPercent val="0"/>
          <c:showBubbleSize val="0"/>
        </c:dLbls>
        <c:gapWidth val="150"/>
        <c:overlap val="-25"/>
        <c:axId val="136229632"/>
        <c:axId val="137693824"/>
      </c:barChart>
      <c:catAx>
        <c:axId val="136229632"/>
        <c:scaling>
          <c:orientation val="minMax"/>
        </c:scaling>
        <c:delete val="0"/>
        <c:axPos val="b"/>
        <c:majorTickMark val="none"/>
        <c:minorTickMark val="none"/>
        <c:tickLblPos val="nextTo"/>
        <c:crossAx val="137693824"/>
        <c:crosses val="autoZero"/>
        <c:auto val="1"/>
        <c:lblAlgn val="ctr"/>
        <c:lblOffset val="100"/>
        <c:noMultiLvlLbl val="0"/>
      </c:catAx>
      <c:valAx>
        <c:axId val="137693824"/>
        <c:scaling>
          <c:orientation val="minMax"/>
        </c:scaling>
        <c:delete val="1"/>
        <c:axPos val="l"/>
        <c:numFmt formatCode="General" sourceLinked="1"/>
        <c:majorTickMark val="out"/>
        <c:minorTickMark val="none"/>
        <c:tickLblPos val="nextTo"/>
        <c:crossAx val="136229632"/>
        <c:crosses val="autoZero"/>
        <c:crossBetween val="between"/>
      </c:valAx>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Aggravated Assault Rate</a:t>
            </a:r>
            <a:r>
              <a:rPr lang="en-US" sz="1600" baseline="0" dirty="0" smtClean="0"/>
              <a:t> per 100,000 Persons</a:t>
            </a:r>
            <a:endParaRPr lang="en-US" sz="1600" dirty="0"/>
          </a:p>
        </c:rich>
      </c:tx>
      <c:layout>
        <c:manualLayout>
          <c:xMode val="edge"/>
          <c:yMode val="edge"/>
          <c:x val="0.12477132836271572"/>
          <c:y val="0"/>
        </c:manualLayout>
      </c:layout>
      <c:overlay val="0"/>
    </c:title>
    <c:autoTitleDeleted val="0"/>
    <c:plotArea>
      <c:layout>
        <c:manualLayout>
          <c:layoutTarget val="inner"/>
          <c:xMode val="edge"/>
          <c:yMode val="edge"/>
          <c:x val="3.2448377581120944E-2"/>
          <c:y val="0.29035087719298247"/>
          <c:w val="0.93510324483775809"/>
          <c:h val="0.6056502970023484"/>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type'!$AG$126,'VI crime by type'!$AG$188,'VI crime by type'!$AG$198,'VI crime by type'!$AG$200,'VI crime by type'!$AG$217)</c:f>
              <c:strCache>
                <c:ptCount val="5"/>
                <c:pt idx="0">
                  <c:v>Champaign</c:v>
                </c:pt>
                <c:pt idx="1">
                  <c:v>Peoria</c:v>
                </c:pt>
                <c:pt idx="2">
                  <c:v>St. Clair</c:v>
                </c:pt>
                <c:pt idx="3">
                  <c:v>Sangamon</c:v>
                </c:pt>
                <c:pt idx="4">
                  <c:v>Winnebago</c:v>
                </c:pt>
              </c:strCache>
            </c:strRef>
          </c:cat>
          <c:val>
            <c:numRef>
              <c:f>('VI crime by type'!$AM$126,'VI crime by type'!$AM$188,'VI crime by type'!$AM$198,'VI crime by type'!$AM$200,'VI crime by type'!$AM$217)</c:f>
              <c:numCache>
                <c:formatCode>General</c:formatCode>
                <c:ptCount val="5"/>
                <c:pt idx="0">
                  <c:v>388.25999999999993</c:v>
                </c:pt>
                <c:pt idx="1">
                  <c:v>347.56</c:v>
                </c:pt>
                <c:pt idx="2">
                  <c:v>581.6</c:v>
                </c:pt>
                <c:pt idx="3">
                  <c:v>541.22</c:v>
                </c:pt>
                <c:pt idx="4">
                  <c:v>583.56000000000006</c:v>
                </c:pt>
              </c:numCache>
            </c:numRef>
          </c:val>
        </c:ser>
        <c:dLbls>
          <c:showLegendKey val="0"/>
          <c:showVal val="1"/>
          <c:showCatName val="0"/>
          <c:showSerName val="0"/>
          <c:showPercent val="0"/>
          <c:showBubbleSize val="0"/>
        </c:dLbls>
        <c:gapWidth val="150"/>
        <c:overlap val="-25"/>
        <c:axId val="137718400"/>
        <c:axId val="137725440"/>
      </c:barChart>
      <c:catAx>
        <c:axId val="137718400"/>
        <c:scaling>
          <c:orientation val="minMax"/>
        </c:scaling>
        <c:delete val="0"/>
        <c:axPos val="b"/>
        <c:majorTickMark val="none"/>
        <c:minorTickMark val="none"/>
        <c:tickLblPos val="nextTo"/>
        <c:crossAx val="137725440"/>
        <c:crosses val="autoZero"/>
        <c:auto val="1"/>
        <c:lblAlgn val="ctr"/>
        <c:lblOffset val="100"/>
        <c:noMultiLvlLbl val="0"/>
      </c:catAx>
      <c:valAx>
        <c:axId val="137725440"/>
        <c:scaling>
          <c:orientation val="minMax"/>
        </c:scaling>
        <c:delete val="1"/>
        <c:axPos val="l"/>
        <c:numFmt formatCode="General" sourceLinked="1"/>
        <c:majorTickMark val="out"/>
        <c:minorTickMark val="none"/>
        <c:tickLblPos val="nextTo"/>
        <c:crossAx val="137718400"/>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a:t>
            </a:r>
            <a:r>
              <a:rPr lang="en-US" sz="1600" baseline="0" dirty="0" smtClean="0"/>
              <a:t>Rate </a:t>
            </a:r>
          </a:p>
          <a:p>
            <a:pPr>
              <a:defRPr sz="1600"/>
            </a:pPr>
            <a:r>
              <a:rPr lang="en-US" sz="1600" baseline="0" dirty="0" smtClean="0"/>
              <a:t>per 100,000 Persons </a:t>
            </a:r>
            <a:endParaRPr lang="en-US" sz="1600" dirty="0"/>
          </a:p>
        </c:rich>
      </c:tx>
      <c:layout>
        <c:manualLayout>
          <c:xMode val="edge"/>
          <c:yMode val="edge"/>
          <c:x val="0.16914588801399824"/>
          <c:y val="0"/>
        </c:manualLayout>
      </c:layout>
      <c:overlay val="0"/>
    </c:title>
    <c:autoTitleDeleted val="0"/>
    <c:plotArea>
      <c:layout>
        <c:manualLayout>
          <c:layoutTarget val="inner"/>
          <c:xMode val="edge"/>
          <c:yMode val="edge"/>
          <c:x val="3.0555555555555555E-2"/>
          <c:y val="0.28859649122807018"/>
          <c:w val="0.93888888888888888"/>
          <c:h val="0.6074046829672606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('Total Violent Index (VI)'!$C$126,'Total Violent Index (VI)'!$C$188,'Total Violent Index (VI)'!$C$198,'Total Violent Index (VI)'!$C$200,'Total Violent Index (VI)'!$C$217)</c:f>
              <c:strCache>
                <c:ptCount val="5"/>
                <c:pt idx="0">
                  <c:v>Champaign</c:v>
                </c:pt>
                <c:pt idx="1">
                  <c:v>Peoria</c:v>
                </c:pt>
                <c:pt idx="2">
                  <c:v>St. Clair</c:v>
                </c:pt>
                <c:pt idx="3">
                  <c:v>Sangamon</c:v>
                </c:pt>
                <c:pt idx="4">
                  <c:v>Winnebago</c:v>
                </c:pt>
              </c:strCache>
            </c:strRef>
          </c:cat>
          <c:val>
            <c:numRef>
              <c:f>('Total Violent Index (VI)'!$AN$126,'Total Violent Index (VI)'!$AN$188,'Total Violent Index (VI)'!$AN$198,'Total Violent Index (VI)'!$AN$200,'Total Violent Index (VI)'!$AN$217)</c:f>
              <c:numCache>
                <c:formatCode>General</c:formatCode>
                <c:ptCount val="5"/>
                <c:pt idx="0">
                  <c:v>556.29999999999995</c:v>
                </c:pt>
                <c:pt idx="1">
                  <c:v>551.67999999999995</c:v>
                </c:pt>
                <c:pt idx="2">
                  <c:v>810.90000000000009</c:v>
                </c:pt>
                <c:pt idx="3">
                  <c:v>756.96</c:v>
                </c:pt>
                <c:pt idx="4">
                  <c:v>832.96</c:v>
                </c:pt>
              </c:numCache>
            </c:numRef>
          </c:val>
        </c:ser>
        <c:dLbls>
          <c:showLegendKey val="0"/>
          <c:showVal val="1"/>
          <c:showCatName val="0"/>
          <c:showSerName val="0"/>
          <c:showPercent val="0"/>
          <c:showBubbleSize val="0"/>
        </c:dLbls>
        <c:gapWidth val="150"/>
        <c:overlap val="-25"/>
        <c:axId val="136335360"/>
        <c:axId val="136336896"/>
      </c:barChart>
      <c:catAx>
        <c:axId val="136335360"/>
        <c:scaling>
          <c:orientation val="minMax"/>
        </c:scaling>
        <c:delete val="0"/>
        <c:axPos val="b"/>
        <c:majorTickMark val="none"/>
        <c:minorTickMark val="none"/>
        <c:tickLblPos val="nextTo"/>
        <c:crossAx val="136336896"/>
        <c:crosses val="autoZero"/>
        <c:auto val="1"/>
        <c:lblAlgn val="ctr"/>
        <c:lblOffset val="100"/>
        <c:noMultiLvlLbl val="0"/>
      </c:catAx>
      <c:valAx>
        <c:axId val="136336896"/>
        <c:scaling>
          <c:orientation val="minMax"/>
        </c:scaling>
        <c:delete val="1"/>
        <c:axPos val="l"/>
        <c:numFmt formatCode="General" sourceLinked="1"/>
        <c:majorTickMark val="out"/>
        <c:minorTickMark val="none"/>
        <c:tickLblPos val="nextTo"/>
        <c:crossAx val="136335360"/>
        <c:crosses val="autoZero"/>
        <c:crossBetween val="between"/>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gun!$B$105</c:f>
              <c:strCache>
                <c:ptCount val="1"/>
                <c:pt idx="0">
                  <c:v>Winnebago</c:v>
                </c:pt>
              </c:strCache>
            </c:strRef>
          </c:tx>
          <c:spPr>
            <a:ln>
              <a:solidFill>
                <a:schemeClr val="accent4"/>
              </a:solidFill>
            </a:ln>
          </c:spPr>
          <c:marker>
            <c:spPr>
              <a:solidFill>
                <a:schemeClr val="accent4"/>
              </a:solidFill>
              <a:ln>
                <a:solidFill>
                  <a:schemeClr val="accent4"/>
                </a:solidFill>
              </a:ln>
            </c:spPr>
          </c:marker>
          <c:dLbls>
            <c:dLbl>
              <c:idx val="2"/>
              <c:layout>
                <c:manualLayout>
                  <c:x val="-4.5341389980328009E-2"/>
                  <c:y val="-0.1021985370441727"/>
                </c:manualLayout>
              </c:layout>
              <c:dLblPos val="r"/>
              <c:showLegendKey val="0"/>
              <c:showVal val="1"/>
              <c:showCatName val="0"/>
              <c:showSerName val="0"/>
              <c:showPercent val="0"/>
              <c:showBubbleSize val="0"/>
            </c:dLbl>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gun!$C$105:$L$105</c:f>
              <c:numCache>
                <c:formatCode>###0</c:formatCode>
                <c:ptCount val="10"/>
                <c:pt idx="0">
                  <c:v>491</c:v>
                </c:pt>
                <c:pt idx="1">
                  <c:v>494</c:v>
                </c:pt>
                <c:pt idx="2">
                  <c:v>236</c:v>
                </c:pt>
                <c:pt idx="3">
                  <c:v>474</c:v>
                </c:pt>
                <c:pt idx="4">
                  <c:v>485</c:v>
                </c:pt>
                <c:pt idx="5">
                  <c:v>449</c:v>
                </c:pt>
                <c:pt idx="6">
                  <c:v>440</c:v>
                </c:pt>
                <c:pt idx="7">
                  <c:v>431</c:v>
                </c:pt>
                <c:pt idx="8">
                  <c:v>415</c:v>
                </c:pt>
                <c:pt idx="9">
                  <c:v>361</c:v>
                </c:pt>
              </c:numCache>
            </c:numRef>
          </c:val>
          <c:smooth val="0"/>
        </c:ser>
        <c:dLbls>
          <c:showLegendKey val="0"/>
          <c:showVal val="0"/>
          <c:showCatName val="0"/>
          <c:showSerName val="0"/>
          <c:showPercent val="0"/>
          <c:showBubbleSize val="0"/>
        </c:dLbls>
        <c:marker val="1"/>
        <c:smooth val="0"/>
        <c:axId val="137790208"/>
        <c:axId val="137791744"/>
      </c:lineChart>
      <c:catAx>
        <c:axId val="137790208"/>
        <c:scaling>
          <c:orientation val="minMax"/>
        </c:scaling>
        <c:delete val="0"/>
        <c:axPos val="b"/>
        <c:majorTickMark val="out"/>
        <c:minorTickMark val="none"/>
        <c:tickLblPos val="nextTo"/>
        <c:crossAx val="137791744"/>
        <c:crosses val="autoZero"/>
        <c:auto val="1"/>
        <c:lblAlgn val="ctr"/>
        <c:lblOffset val="100"/>
        <c:noMultiLvlLbl val="0"/>
      </c:catAx>
      <c:valAx>
        <c:axId val="137791744"/>
        <c:scaling>
          <c:orientation val="minMax"/>
        </c:scaling>
        <c:delete val="0"/>
        <c:axPos val="l"/>
        <c:majorGridlines/>
        <c:numFmt formatCode="###0" sourceLinked="1"/>
        <c:majorTickMark val="out"/>
        <c:minorTickMark val="none"/>
        <c:tickLblPos val="nextTo"/>
        <c:crossAx val="137790208"/>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manualLayout>
          <c:xMode val="edge"/>
          <c:yMode val="edge"/>
          <c:x val="0.15931255468066491"/>
          <c:y val="0.12176558175983544"/>
        </c:manualLayout>
      </c:layout>
      <c:overlay val="0"/>
    </c:title>
    <c:autoTitleDeleted val="0"/>
    <c:plotArea>
      <c:layout>
        <c:manualLayout>
          <c:layoutTarget val="inner"/>
          <c:xMode val="edge"/>
          <c:yMode val="edge"/>
          <c:x val="2.7672955974842768E-2"/>
          <c:y val="0.29248092738712472"/>
          <c:w val="0.94465408805031448"/>
          <c:h val="0.56035849577000418"/>
        </c:manualLayout>
      </c:layout>
      <c:barChart>
        <c:barDir val="col"/>
        <c:grouping val="clustered"/>
        <c:varyColors val="0"/>
        <c:ser>
          <c:idx val="0"/>
          <c:order val="0"/>
          <c:tx>
            <c:strRef>
              <c:f>Gun_convictions1!$H$15</c:f>
              <c:strCache>
                <c:ptCount val="1"/>
                <c:pt idx="0">
                  <c:v>Winnebago</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Gun_convictions1!$I$15:$M$15</c:f>
              <c:numCache>
                <c:formatCode>###0.00</c:formatCode>
                <c:ptCount val="5"/>
                <c:pt idx="0">
                  <c:v>1</c:v>
                </c:pt>
                <c:pt idx="1">
                  <c:v>1</c:v>
                </c:pt>
                <c:pt idx="2">
                  <c:v>5</c:v>
                </c:pt>
                <c:pt idx="3">
                  <c:v>4</c:v>
                </c:pt>
                <c:pt idx="4">
                  <c:v>5</c:v>
                </c:pt>
              </c:numCache>
            </c:numRef>
          </c:val>
        </c:ser>
        <c:dLbls>
          <c:showLegendKey val="0"/>
          <c:showVal val="1"/>
          <c:showCatName val="0"/>
          <c:showSerName val="0"/>
          <c:showPercent val="0"/>
          <c:showBubbleSize val="0"/>
        </c:dLbls>
        <c:gapWidth val="150"/>
        <c:overlap val="-25"/>
        <c:axId val="136459392"/>
        <c:axId val="136462336"/>
      </c:barChart>
      <c:catAx>
        <c:axId val="136459392"/>
        <c:scaling>
          <c:orientation val="minMax"/>
        </c:scaling>
        <c:delete val="0"/>
        <c:axPos val="b"/>
        <c:majorTickMark val="none"/>
        <c:minorTickMark val="none"/>
        <c:tickLblPos val="nextTo"/>
        <c:txPr>
          <a:bodyPr/>
          <a:lstStyle/>
          <a:p>
            <a:pPr>
              <a:defRPr sz="800"/>
            </a:pPr>
            <a:endParaRPr lang="en-US"/>
          </a:p>
        </c:txPr>
        <c:crossAx val="136462336"/>
        <c:crosses val="autoZero"/>
        <c:auto val="1"/>
        <c:lblAlgn val="ctr"/>
        <c:lblOffset val="100"/>
        <c:noMultiLvlLbl val="0"/>
      </c:catAx>
      <c:valAx>
        <c:axId val="136462336"/>
        <c:scaling>
          <c:orientation val="minMax"/>
        </c:scaling>
        <c:delete val="1"/>
        <c:axPos val="l"/>
        <c:numFmt formatCode="#,##0" sourceLinked="0"/>
        <c:majorTickMark val="out"/>
        <c:minorTickMark val="none"/>
        <c:tickLblPos val="nextTo"/>
        <c:crossAx val="136459392"/>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2.7110289587184228E-2"/>
          <c:y val="0.20490290375133244"/>
          <c:w val="0.9457794208256316"/>
          <c:h val="0.58450708407997443"/>
        </c:manualLayout>
      </c:layout>
      <c:barChart>
        <c:barDir val="col"/>
        <c:grouping val="clustered"/>
        <c:varyColors val="0"/>
        <c:ser>
          <c:idx val="0"/>
          <c:order val="0"/>
          <c:tx>
            <c:strRef>
              <c:f>gun_convictions!$R$36</c:f>
              <c:strCache>
                <c:ptCount val="1"/>
                <c:pt idx="0">
                  <c:v>Winnebago</c:v>
                </c:pt>
              </c:strCache>
            </c:strRef>
          </c:tx>
          <c:spPr>
            <a:solidFill>
              <a:schemeClr val="accent2"/>
            </a:solidFill>
            <a:ln>
              <a:solidFill>
                <a:schemeClr val="accent2"/>
              </a:solidFill>
            </a:ln>
          </c:spPr>
          <c:invertIfNegative val="0"/>
          <c:cat>
            <c:strRef>
              <c:f>gun_convictions!$T$23:$X$23</c:f>
              <c:strCache>
                <c:ptCount val="5"/>
                <c:pt idx="0">
                  <c:v>Possession or Minor Gun Charge</c:v>
                </c:pt>
                <c:pt idx="1">
                  <c:v>Agg Possession or Agg. UUW</c:v>
                </c:pt>
                <c:pt idx="2">
                  <c:v>Violent with Gun</c:v>
                </c:pt>
                <c:pt idx="3">
                  <c:v>Murder</c:v>
                </c:pt>
                <c:pt idx="4">
                  <c:v>Overall</c:v>
                </c:pt>
              </c:strCache>
            </c:strRef>
          </c:cat>
          <c:val>
            <c:numRef>
              <c:f>gun_convictions!$T$36:$X$36</c:f>
              <c:numCache>
                <c:formatCode>###0.0%</c:formatCode>
                <c:ptCount val="5"/>
                <c:pt idx="0">
                  <c:v>0.28260869565217389</c:v>
                </c:pt>
                <c:pt idx="1">
                  <c:v>0.46078431372549017</c:v>
                </c:pt>
                <c:pt idx="2">
                  <c:v>0.43913043478260877</c:v>
                </c:pt>
                <c:pt idx="3">
                  <c:v>0.33333333333333326</c:v>
                </c:pt>
                <c:pt idx="4">
                  <c:v>0.40757238307349669</c:v>
                </c:pt>
              </c:numCache>
            </c:numRef>
          </c:val>
        </c:ser>
        <c:dLbls>
          <c:showLegendKey val="0"/>
          <c:showVal val="1"/>
          <c:showCatName val="0"/>
          <c:showSerName val="0"/>
          <c:showPercent val="0"/>
          <c:showBubbleSize val="0"/>
        </c:dLbls>
        <c:gapWidth val="150"/>
        <c:overlap val="-25"/>
        <c:axId val="136475008"/>
        <c:axId val="136476544"/>
      </c:barChart>
      <c:catAx>
        <c:axId val="136475008"/>
        <c:scaling>
          <c:orientation val="minMax"/>
        </c:scaling>
        <c:delete val="0"/>
        <c:axPos val="b"/>
        <c:majorTickMark val="none"/>
        <c:minorTickMark val="none"/>
        <c:tickLblPos val="nextTo"/>
        <c:crossAx val="136476544"/>
        <c:crosses val="autoZero"/>
        <c:auto val="1"/>
        <c:lblAlgn val="ctr"/>
        <c:lblOffset val="100"/>
        <c:noMultiLvlLbl val="0"/>
      </c:catAx>
      <c:valAx>
        <c:axId val="136476544"/>
        <c:scaling>
          <c:orientation val="minMax"/>
        </c:scaling>
        <c:delete val="1"/>
        <c:axPos val="l"/>
        <c:numFmt formatCode="###0.0%" sourceLinked="1"/>
        <c:majorTickMark val="out"/>
        <c:minorTickMark val="none"/>
        <c:tickLblPos val="nextTo"/>
        <c:crossAx val="13647500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a:t>
            </a:r>
            <a:r>
              <a:rPr lang="en-US" sz="1400" baseline="0" dirty="0" smtClean="0"/>
              <a:t> per 100,000 Persons</a:t>
            </a:r>
            <a:endParaRPr lang="en-US" sz="1400" dirty="0"/>
          </a:p>
        </c:rich>
      </c:tx>
      <c:layout/>
      <c:overlay val="0"/>
    </c:title>
    <c:autoTitleDeleted val="0"/>
    <c:plotArea>
      <c:layout>
        <c:manualLayout>
          <c:layoutTarget val="inner"/>
          <c:xMode val="edge"/>
          <c:yMode val="edge"/>
          <c:x val="0.10015507436570428"/>
          <c:y val="0.25979903721599473"/>
          <c:w val="0.86427077865266844"/>
          <c:h val="0.6283007991311238"/>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crime!$BC$217:$BW$217</c:f>
              <c:numCache>
                <c:formatCode>General</c:formatCode>
                <c:ptCount val="21"/>
                <c:pt idx="0">
                  <c:v>6702.0999999999995</c:v>
                </c:pt>
                <c:pt idx="1">
                  <c:v>6913.5999999999995</c:v>
                </c:pt>
                <c:pt idx="2">
                  <c:v>6699.8</c:v>
                </c:pt>
                <c:pt idx="3">
                  <c:v>6928.2</c:v>
                </c:pt>
                <c:pt idx="4">
                  <c:v>6516.5</c:v>
                </c:pt>
                <c:pt idx="5">
                  <c:v>6129.6</c:v>
                </c:pt>
                <c:pt idx="6">
                  <c:v>5722.6</c:v>
                </c:pt>
                <c:pt idx="7">
                  <c:v>5992.7000000000007</c:v>
                </c:pt>
                <c:pt idx="8">
                  <c:v>6459</c:v>
                </c:pt>
                <c:pt idx="9">
                  <c:v>6167.7999999999993</c:v>
                </c:pt>
                <c:pt idx="10">
                  <c:v>5758</c:v>
                </c:pt>
                <c:pt idx="11">
                  <c:v>5389.7</c:v>
                </c:pt>
                <c:pt idx="12">
                  <c:v>5619.9</c:v>
                </c:pt>
                <c:pt idx="13">
                  <c:v>4831.5</c:v>
                </c:pt>
                <c:pt idx="14">
                  <c:v>5195.3999999999996</c:v>
                </c:pt>
                <c:pt idx="15">
                  <c:v>4375.7</c:v>
                </c:pt>
                <c:pt idx="16">
                  <c:v>4032.9</c:v>
                </c:pt>
                <c:pt idx="17">
                  <c:v>3598.8999999999996</c:v>
                </c:pt>
                <c:pt idx="18">
                  <c:v>3781.6</c:v>
                </c:pt>
                <c:pt idx="19">
                  <c:v>3510.8</c:v>
                </c:pt>
                <c:pt idx="20">
                  <c:v>3161.2999999999997</c:v>
                </c:pt>
              </c:numCache>
            </c:numRef>
          </c:val>
          <c:smooth val="0"/>
        </c:ser>
        <c:dLbls>
          <c:showLegendKey val="0"/>
          <c:showVal val="0"/>
          <c:showCatName val="0"/>
          <c:showSerName val="0"/>
          <c:showPercent val="0"/>
          <c:showBubbleSize val="0"/>
        </c:dLbls>
        <c:marker val="1"/>
        <c:smooth val="0"/>
        <c:axId val="120167424"/>
        <c:axId val="120177408"/>
      </c:lineChart>
      <c:catAx>
        <c:axId val="120167424"/>
        <c:scaling>
          <c:orientation val="minMax"/>
        </c:scaling>
        <c:delete val="0"/>
        <c:axPos val="b"/>
        <c:numFmt formatCode="General" sourceLinked="1"/>
        <c:majorTickMark val="out"/>
        <c:minorTickMark val="none"/>
        <c:tickLblPos val="nextTo"/>
        <c:crossAx val="120177408"/>
        <c:crosses val="autoZero"/>
        <c:auto val="1"/>
        <c:lblAlgn val="ctr"/>
        <c:lblOffset val="100"/>
        <c:tickLblSkip val="2"/>
        <c:noMultiLvlLbl val="0"/>
      </c:catAx>
      <c:valAx>
        <c:axId val="120177408"/>
        <c:scaling>
          <c:orientation val="minMax"/>
        </c:scaling>
        <c:delete val="0"/>
        <c:axPos val="l"/>
        <c:majorGridlines/>
        <c:numFmt formatCode="General" sourceLinked="1"/>
        <c:majorTickMark val="out"/>
        <c:minorTickMark val="none"/>
        <c:tickLblPos val="nextTo"/>
        <c:crossAx val="12016742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 Persons</a:t>
            </a:r>
            <a:endParaRPr lang="en-US" sz="1400" dirty="0"/>
          </a:p>
        </c:rich>
      </c:tx>
      <c:layout>
        <c:manualLayout>
          <c:xMode val="edge"/>
          <c:yMode val="edge"/>
          <c:x val="0.16841666666666666"/>
          <c:y val="0"/>
        </c:manualLayout>
      </c:layout>
      <c:overlay val="0"/>
    </c:title>
    <c:autoTitleDeleted val="0"/>
    <c:plotArea>
      <c:layout>
        <c:manualLayout>
          <c:layoutTarget val="inner"/>
          <c:xMode val="edge"/>
          <c:yMode val="edge"/>
          <c:x val="0.10015507436570428"/>
          <c:y val="0.22058986431725286"/>
          <c:w val="0.86427077865266844"/>
          <c:h val="0.68091027439771412"/>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crime!$P$217:$AJ$217</c:f>
              <c:numCache>
                <c:formatCode>General</c:formatCode>
                <c:ptCount val="21"/>
                <c:pt idx="0">
                  <c:v>940.1</c:v>
                </c:pt>
                <c:pt idx="1">
                  <c:v>862.10000000000014</c:v>
                </c:pt>
                <c:pt idx="2">
                  <c:v>829.20000000000016</c:v>
                </c:pt>
                <c:pt idx="3">
                  <c:v>782.1</c:v>
                </c:pt>
                <c:pt idx="4">
                  <c:v>727.2</c:v>
                </c:pt>
                <c:pt idx="5">
                  <c:v>631.90000000000009</c:v>
                </c:pt>
                <c:pt idx="6">
                  <c:v>621.20000000000005</c:v>
                </c:pt>
                <c:pt idx="7">
                  <c:v>587.1</c:v>
                </c:pt>
                <c:pt idx="8">
                  <c:v>639.10000000000014</c:v>
                </c:pt>
                <c:pt idx="9">
                  <c:v>617.6</c:v>
                </c:pt>
                <c:pt idx="10">
                  <c:v>626.69999999999993</c:v>
                </c:pt>
                <c:pt idx="11">
                  <c:v>646.1</c:v>
                </c:pt>
                <c:pt idx="12">
                  <c:v>719.09999999999991</c:v>
                </c:pt>
                <c:pt idx="13">
                  <c:v>737.80000000000007</c:v>
                </c:pt>
                <c:pt idx="14">
                  <c:v>724.80000000000007</c:v>
                </c:pt>
                <c:pt idx="15">
                  <c:v>678.59999999999991</c:v>
                </c:pt>
                <c:pt idx="16">
                  <c:v>901.5</c:v>
                </c:pt>
                <c:pt idx="17">
                  <c:v>827.50000000000011</c:v>
                </c:pt>
                <c:pt idx="18">
                  <c:v>844.4</c:v>
                </c:pt>
                <c:pt idx="19">
                  <c:v>833.50000000000011</c:v>
                </c:pt>
                <c:pt idx="20">
                  <c:v>757.9</c:v>
                </c:pt>
              </c:numCache>
            </c:numRef>
          </c:val>
          <c:smooth val="0"/>
        </c:ser>
        <c:ser>
          <c:idx val="11"/>
          <c:order val="1"/>
          <c:tx>
            <c:v>Drug Arrests</c:v>
          </c:tx>
          <c:marker>
            <c:symbol val="circle"/>
            <c:size val="7"/>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crime!$CD$217:$CX$217</c:f>
              <c:numCache>
                <c:formatCode>General</c:formatCode>
                <c:ptCount val="21"/>
                <c:pt idx="0">
                  <c:v>378</c:v>
                </c:pt>
                <c:pt idx="1">
                  <c:v>485</c:v>
                </c:pt>
                <c:pt idx="2">
                  <c:v>602.6</c:v>
                </c:pt>
                <c:pt idx="3">
                  <c:v>594.20000000000005</c:v>
                </c:pt>
                <c:pt idx="4">
                  <c:v>729.8</c:v>
                </c:pt>
                <c:pt idx="5">
                  <c:v>647.79999999999995</c:v>
                </c:pt>
                <c:pt idx="6">
                  <c:v>518.4</c:v>
                </c:pt>
                <c:pt idx="7">
                  <c:v>485</c:v>
                </c:pt>
                <c:pt idx="8">
                  <c:v>479.7</c:v>
                </c:pt>
                <c:pt idx="9">
                  <c:v>561.70000000000005</c:v>
                </c:pt>
                <c:pt idx="10">
                  <c:v>585.9</c:v>
                </c:pt>
                <c:pt idx="11">
                  <c:v>545.69999999999993</c:v>
                </c:pt>
                <c:pt idx="12">
                  <c:v>712.8</c:v>
                </c:pt>
                <c:pt idx="13">
                  <c:v>652.70000000000005</c:v>
                </c:pt>
                <c:pt idx="14">
                  <c:v>539.29999999999995</c:v>
                </c:pt>
                <c:pt idx="15">
                  <c:v>506</c:v>
                </c:pt>
                <c:pt idx="16">
                  <c:v>626.4</c:v>
                </c:pt>
                <c:pt idx="17">
                  <c:v>601.69999999999993</c:v>
                </c:pt>
                <c:pt idx="18">
                  <c:v>611.09999999999991</c:v>
                </c:pt>
                <c:pt idx="19">
                  <c:v>647.80000000000007</c:v>
                </c:pt>
                <c:pt idx="20">
                  <c:v>617.59999999999991</c:v>
                </c:pt>
              </c:numCache>
            </c:numRef>
          </c:val>
          <c:smooth val="0"/>
        </c:ser>
        <c:dLbls>
          <c:showLegendKey val="0"/>
          <c:showVal val="0"/>
          <c:showCatName val="0"/>
          <c:showSerName val="0"/>
          <c:showPercent val="0"/>
          <c:showBubbleSize val="0"/>
        </c:dLbls>
        <c:marker val="1"/>
        <c:smooth val="0"/>
        <c:axId val="122365824"/>
        <c:axId val="122367360"/>
      </c:lineChart>
      <c:catAx>
        <c:axId val="122365824"/>
        <c:scaling>
          <c:orientation val="minMax"/>
        </c:scaling>
        <c:delete val="0"/>
        <c:axPos val="b"/>
        <c:numFmt formatCode="General" sourceLinked="1"/>
        <c:majorTickMark val="out"/>
        <c:minorTickMark val="none"/>
        <c:tickLblPos val="nextTo"/>
        <c:crossAx val="122367360"/>
        <c:crosses val="autoZero"/>
        <c:auto val="1"/>
        <c:lblAlgn val="ctr"/>
        <c:lblOffset val="100"/>
        <c:tickLblSkip val="2"/>
        <c:noMultiLvlLbl val="0"/>
      </c:catAx>
      <c:valAx>
        <c:axId val="122367360"/>
        <c:scaling>
          <c:orientation val="minMax"/>
        </c:scaling>
        <c:delete val="0"/>
        <c:axPos val="l"/>
        <c:majorGridlines/>
        <c:numFmt formatCode="General" sourceLinked="1"/>
        <c:majorTickMark val="out"/>
        <c:minorTickMark val="none"/>
        <c:tickLblPos val="nextTo"/>
        <c:crossAx val="122365824"/>
        <c:crosses val="autoZero"/>
        <c:crossBetween val="between"/>
        <c:majorUnit val="200"/>
      </c:valAx>
    </c:plotArea>
    <c:legend>
      <c:legendPos val="r"/>
      <c:layout>
        <c:manualLayout>
          <c:xMode val="edge"/>
          <c:yMode val="edge"/>
          <c:x val="0.64537445319335085"/>
          <c:y val="0.62123098058428972"/>
          <c:w val="0.34073665791776026"/>
          <c:h val="0.12618083836842334"/>
        </c:manualLayout>
      </c:layout>
      <c:overlay val="1"/>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0"/>
          <c:order val="9"/>
          <c:tx>
            <c:strRef>
              <c:f>'Total Violent Index (VI)'!$C$126</c:f>
              <c:strCache>
                <c:ptCount val="1"/>
                <c:pt idx="0">
                  <c:v>Champaign</c:v>
                </c:pt>
              </c:strCache>
            </c:strRef>
          </c:tx>
          <c:marker>
            <c:symbol val="square"/>
            <c:size val="5"/>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(VI)'!$V$217:$AJ$217</c:f>
              <c:numCache>
                <c:formatCode>General</c:formatCode>
                <c:ptCount val="15"/>
                <c:pt idx="0">
                  <c:v>621.20000000000005</c:v>
                </c:pt>
                <c:pt idx="1">
                  <c:v>587.1</c:v>
                </c:pt>
                <c:pt idx="2">
                  <c:v>639.10000000000014</c:v>
                </c:pt>
                <c:pt idx="3">
                  <c:v>617.6</c:v>
                </c:pt>
                <c:pt idx="4">
                  <c:v>626.69999999999993</c:v>
                </c:pt>
                <c:pt idx="5">
                  <c:v>646.1</c:v>
                </c:pt>
                <c:pt idx="6">
                  <c:v>719.09999999999991</c:v>
                </c:pt>
                <c:pt idx="7">
                  <c:v>737.80000000000007</c:v>
                </c:pt>
                <c:pt idx="8">
                  <c:v>724.80000000000007</c:v>
                </c:pt>
                <c:pt idx="9">
                  <c:v>678.59999999999991</c:v>
                </c:pt>
                <c:pt idx="10">
                  <c:v>901.5</c:v>
                </c:pt>
                <c:pt idx="11">
                  <c:v>827.50000000000011</c:v>
                </c:pt>
                <c:pt idx="12">
                  <c:v>844.4</c:v>
                </c:pt>
                <c:pt idx="13">
                  <c:v>833.50000000000011</c:v>
                </c:pt>
                <c:pt idx="14">
                  <c:v>757.9</c:v>
                </c:pt>
              </c:numCache>
            </c:numRef>
          </c:val>
          <c:smooth val="0"/>
        </c:ser>
        <c:ser>
          <c:idx val="11"/>
          <c:order val="10"/>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1"/>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2"/>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3"/>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4"/>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5"/>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6"/>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7"/>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8"/>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9"/>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20"/>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1"/>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2"/>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3"/>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4"/>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5"/>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6"/>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7"/>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8"/>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9"/>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30"/>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1"/>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2"/>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3"/>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4"/>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5"/>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6"/>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7"/>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8"/>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9"/>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40"/>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1"/>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2"/>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3"/>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4"/>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5"/>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6"/>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7"/>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8"/>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9"/>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50"/>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1"/>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2"/>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3"/>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4"/>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5"/>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6"/>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7"/>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8"/>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9"/>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60"/>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1"/>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2"/>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3"/>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4"/>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5"/>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6"/>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7"/>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8"/>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9"/>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70"/>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1"/>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2"/>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3"/>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4"/>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5"/>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6"/>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7"/>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8"/>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9"/>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80"/>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1"/>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2"/>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3"/>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4"/>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5"/>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6"/>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7"/>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8"/>
          <c:tx>
            <c:strRef>
              <c:f>'Total Violent Index (VI)'!$C$215</c:f>
              <c:strCache>
                <c:ptCount val="1"/>
                <c:pt idx="0">
                  <c:v>Will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(VI)'!$V$215:$AJ$215</c:f>
            </c:numRef>
          </c:val>
          <c:smooth val="0"/>
        </c:ser>
        <c:ser>
          <c:idx val="100"/>
          <c:order val="89"/>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90"/>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1"/>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36046848"/>
        <c:axId val="136118656"/>
      </c:lineChart>
      <c:catAx>
        <c:axId val="136046848"/>
        <c:scaling>
          <c:orientation val="minMax"/>
        </c:scaling>
        <c:delete val="0"/>
        <c:axPos val="b"/>
        <c:numFmt formatCode="General" sourceLinked="1"/>
        <c:majorTickMark val="none"/>
        <c:minorTickMark val="none"/>
        <c:tickLblPos val="nextTo"/>
        <c:crossAx val="136118656"/>
        <c:crosses val="autoZero"/>
        <c:auto val="1"/>
        <c:lblAlgn val="ctr"/>
        <c:lblOffset val="100"/>
        <c:tickLblSkip val="2"/>
        <c:noMultiLvlLbl val="0"/>
      </c:catAx>
      <c:valAx>
        <c:axId val="136118656"/>
        <c:scaling>
          <c:orientation val="minMax"/>
        </c:scaling>
        <c:delete val="0"/>
        <c:axPos val="l"/>
        <c:majorGridlines/>
        <c:numFmt formatCode="General" sourceLinked="1"/>
        <c:majorTickMark val="none"/>
        <c:minorTickMark val="none"/>
        <c:tickLblPos val="nextTo"/>
        <c:spPr>
          <a:ln w="9525">
            <a:noFill/>
          </a:ln>
        </c:spPr>
        <c:crossAx val="136046848"/>
        <c:crosses val="autoZero"/>
        <c:crossBetween val="between"/>
        <c:majorUnit val="200"/>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arrest'!$C$126</c:f>
              <c:strCache>
                <c:ptCount val="1"/>
                <c:pt idx="0">
                  <c:v>Champaign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arrest'!$V$217:$AJ$217</c:f>
              <c:numCache>
                <c:formatCode>General</c:formatCode>
                <c:ptCount val="15"/>
                <c:pt idx="0">
                  <c:v>202.2</c:v>
                </c:pt>
                <c:pt idx="1">
                  <c:v>194</c:v>
                </c:pt>
                <c:pt idx="2">
                  <c:v>203.79999999999998</c:v>
                </c:pt>
                <c:pt idx="3">
                  <c:v>204.40000000000003</c:v>
                </c:pt>
                <c:pt idx="4">
                  <c:v>212.1</c:v>
                </c:pt>
                <c:pt idx="5">
                  <c:v>220.1</c:v>
                </c:pt>
                <c:pt idx="6">
                  <c:v>240.89999999999998</c:v>
                </c:pt>
                <c:pt idx="7">
                  <c:v>184.8</c:v>
                </c:pt>
                <c:pt idx="8">
                  <c:v>187.39999999999998</c:v>
                </c:pt>
                <c:pt idx="9">
                  <c:v>181.3</c:v>
                </c:pt>
                <c:pt idx="10">
                  <c:v>210.10000000000002</c:v>
                </c:pt>
                <c:pt idx="11">
                  <c:v>179.79999999999998</c:v>
                </c:pt>
                <c:pt idx="12">
                  <c:v>150.69999999999996</c:v>
                </c:pt>
                <c:pt idx="13">
                  <c:v>164.4</c:v>
                </c:pt>
                <c:pt idx="14">
                  <c:v>166.00000000000003</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51238400"/>
        <c:axId val="51239936"/>
      </c:lineChart>
      <c:catAx>
        <c:axId val="51238400"/>
        <c:scaling>
          <c:orientation val="minMax"/>
        </c:scaling>
        <c:delete val="0"/>
        <c:axPos val="b"/>
        <c:numFmt formatCode="General" sourceLinked="1"/>
        <c:majorTickMark val="none"/>
        <c:minorTickMark val="none"/>
        <c:tickLblPos val="nextTo"/>
        <c:crossAx val="51239936"/>
        <c:crosses val="autoZero"/>
        <c:auto val="1"/>
        <c:lblAlgn val="ctr"/>
        <c:lblOffset val="100"/>
        <c:tickLblSkip val="2"/>
        <c:noMultiLvlLbl val="0"/>
      </c:catAx>
      <c:valAx>
        <c:axId val="51239936"/>
        <c:scaling>
          <c:orientation val="minMax"/>
        </c:scaling>
        <c:delete val="0"/>
        <c:axPos val="l"/>
        <c:majorGridlines/>
        <c:numFmt formatCode="General" sourceLinked="1"/>
        <c:majorTickMark val="none"/>
        <c:minorTickMark val="none"/>
        <c:tickLblPos val="nextTo"/>
        <c:spPr>
          <a:ln w="9525">
            <a:noFill/>
          </a:ln>
        </c:spPr>
        <c:crossAx val="51238400"/>
        <c:crosses val="autoZero"/>
        <c:crossBetween val="between"/>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overlay val="0"/>
    </c:title>
    <c:autoTitleDeleted val="0"/>
    <c:plotArea>
      <c:layout>
        <c:manualLayout>
          <c:layoutTarget val="inner"/>
          <c:xMode val="edge"/>
          <c:yMode val="edge"/>
          <c:x val="9.8022619899785265E-2"/>
          <c:y val="0.12726740206520812"/>
          <c:w val="0.75504426353485476"/>
          <c:h val="0.77339603382910471"/>
        </c:manualLayout>
      </c:layout>
      <c:pieChart>
        <c:varyColors val="1"/>
        <c:ser>
          <c:idx val="0"/>
          <c:order val="0"/>
          <c:tx>
            <c:strRef>
              <c:f>'VI Crime_Arrest'!$M$107</c:f>
              <c:strCache>
                <c:ptCount val="1"/>
                <c:pt idx="0">
                  <c:v>Winnebago</c:v>
                </c:pt>
              </c:strCache>
            </c:strRef>
          </c:tx>
          <c:spPr>
            <a:ln>
              <a:solidFill>
                <a:schemeClr val="bg1"/>
              </a:solidFill>
            </a:ln>
          </c:spPr>
          <c:dLbls>
            <c:dLbl>
              <c:idx val="0"/>
              <c:layout>
                <c:manualLayout>
                  <c:x val="3.0512467191601049E-2"/>
                  <c:y val="-1.8789370078740156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Crime_Arrest'!$N$107:$Q$107</c:f>
              <c:numCache>
                <c:formatCode>0%</c:formatCode>
                <c:ptCount val="4"/>
                <c:pt idx="0">
                  <c:v>8.8764691378318394E-3</c:v>
                </c:pt>
                <c:pt idx="1">
                  <c:v>7.2408975096572695E-2</c:v>
                </c:pt>
                <c:pt idx="2">
                  <c:v>0.21813101010931207</c:v>
                </c:pt>
                <c:pt idx="3">
                  <c:v>0.70058354565628334</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manualLayout>
          <c:xMode val="edge"/>
          <c:yMode val="edge"/>
          <c:x val="0.13300602130616027"/>
          <c:y val="3.1642835463901709E-3"/>
        </c:manualLayout>
      </c:layout>
      <c:overlay val="0"/>
    </c:title>
    <c:autoTitleDeleted val="0"/>
    <c:plotArea>
      <c:layout>
        <c:manualLayout>
          <c:layoutTarget val="inner"/>
          <c:xMode val="edge"/>
          <c:yMode val="edge"/>
          <c:x val="9.9353095568936234E-2"/>
          <c:y val="0.1582145465474602"/>
          <c:w val="0.74462848618742805"/>
          <c:h val="0.70171744233553368"/>
        </c:manualLayout>
      </c:layout>
      <c:pieChart>
        <c:varyColors val="1"/>
        <c:ser>
          <c:idx val="0"/>
          <c:order val="0"/>
          <c:tx>
            <c:strRef>
              <c:f>'VI Crime_Arrest'!$M$107</c:f>
              <c:strCache>
                <c:ptCount val="1"/>
                <c:pt idx="0">
                  <c:v>Winnebago</c:v>
                </c:pt>
              </c:strCache>
            </c:strRef>
          </c:tx>
          <c:spPr>
            <a:ln>
              <a:solidFill>
                <a:schemeClr val="bg1"/>
              </a:solidFill>
            </a:ln>
          </c:spPr>
          <c:dLbls>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9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Crime_Arrest'!$R$107:$U$107</c:f>
              <c:numCache>
                <c:formatCode>0%</c:formatCode>
                <c:ptCount val="4"/>
                <c:pt idx="0">
                  <c:v>2.5540275049115914E-2</c:v>
                </c:pt>
                <c:pt idx="1">
                  <c:v>4.1257367387033402E-2</c:v>
                </c:pt>
                <c:pt idx="2">
                  <c:v>0.19096267190569743</c:v>
                </c:pt>
                <c:pt idx="3">
                  <c:v>0.74223968565815324</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2340082489688792"/>
          <c:y val="4.6296296296296294E-3"/>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bat'!$C$217</c:f>
              <c:strCache>
                <c:ptCount val="1"/>
                <c:pt idx="0">
                  <c:v>Winnebago</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bat'!$P$217:$AJ$217</c:f>
              <c:numCache>
                <c:formatCode>General</c:formatCode>
                <c:ptCount val="21"/>
                <c:pt idx="0">
                  <c:v>12</c:v>
                </c:pt>
                <c:pt idx="1">
                  <c:v>8.1999999999999993</c:v>
                </c:pt>
                <c:pt idx="2">
                  <c:v>13.6</c:v>
                </c:pt>
                <c:pt idx="3">
                  <c:v>6.2</c:v>
                </c:pt>
                <c:pt idx="4">
                  <c:v>7.3</c:v>
                </c:pt>
                <c:pt idx="5">
                  <c:v>7.2</c:v>
                </c:pt>
                <c:pt idx="6">
                  <c:v>3.9</c:v>
                </c:pt>
                <c:pt idx="7">
                  <c:v>5.7</c:v>
                </c:pt>
                <c:pt idx="8">
                  <c:v>8.5</c:v>
                </c:pt>
                <c:pt idx="9">
                  <c:v>4.5999999999999996</c:v>
                </c:pt>
                <c:pt idx="10">
                  <c:v>5.3</c:v>
                </c:pt>
                <c:pt idx="11">
                  <c:v>8.4</c:v>
                </c:pt>
                <c:pt idx="12">
                  <c:v>6.2</c:v>
                </c:pt>
                <c:pt idx="13">
                  <c:v>10.199999999999999</c:v>
                </c:pt>
                <c:pt idx="14">
                  <c:v>8.5</c:v>
                </c:pt>
                <c:pt idx="15">
                  <c:v>7.8</c:v>
                </c:pt>
                <c:pt idx="16">
                  <c:v>8.1</c:v>
                </c:pt>
                <c:pt idx="17">
                  <c:v>9.1999999999999993</c:v>
                </c:pt>
                <c:pt idx="18">
                  <c:v>4.8</c:v>
                </c:pt>
                <c:pt idx="19">
                  <c:v>7.6</c:v>
                </c:pt>
                <c:pt idx="20">
                  <c:v>7.3</c:v>
                </c:pt>
              </c:numCache>
            </c:numRef>
          </c:val>
          <c:smooth val="0"/>
        </c:ser>
        <c:dLbls>
          <c:showLegendKey val="0"/>
          <c:showVal val="0"/>
          <c:showCatName val="0"/>
          <c:showSerName val="0"/>
          <c:showPercent val="0"/>
          <c:showBubbleSize val="0"/>
        </c:dLbls>
        <c:marker val="1"/>
        <c:smooth val="0"/>
        <c:axId val="136214016"/>
        <c:axId val="136215552"/>
      </c:lineChart>
      <c:catAx>
        <c:axId val="136214016"/>
        <c:scaling>
          <c:orientation val="minMax"/>
        </c:scaling>
        <c:delete val="0"/>
        <c:axPos val="b"/>
        <c:numFmt formatCode="General" sourceLinked="1"/>
        <c:majorTickMark val="none"/>
        <c:minorTickMark val="none"/>
        <c:tickLblPos val="nextTo"/>
        <c:crossAx val="136215552"/>
        <c:crosses val="autoZero"/>
        <c:auto val="1"/>
        <c:lblAlgn val="ctr"/>
        <c:lblOffset val="100"/>
        <c:tickLblSkip val="2"/>
        <c:noMultiLvlLbl val="0"/>
      </c:catAx>
      <c:valAx>
        <c:axId val="136215552"/>
        <c:scaling>
          <c:orientation val="minMax"/>
        </c:scaling>
        <c:delete val="0"/>
        <c:axPos val="l"/>
        <c:majorGridlines/>
        <c:numFmt formatCode="General" sourceLinked="1"/>
        <c:majorTickMark val="none"/>
        <c:minorTickMark val="none"/>
        <c:tickLblPos val="nextTo"/>
        <c:spPr>
          <a:ln w="9525">
            <a:noFill/>
          </a:ln>
        </c:spPr>
        <c:crossAx val="13621401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21716638739567101"/>
          <c:y val="0"/>
        </c:manualLayout>
      </c:layout>
      <c:overlay val="0"/>
    </c:title>
    <c:autoTitleDeleted val="0"/>
    <c:plotArea>
      <c:layout>
        <c:manualLayout>
          <c:layoutTarget val="inner"/>
          <c:xMode val="edge"/>
          <c:yMode val="edge"/>
          <c:x val="0.18657566041625756"/>
          <c:y val="0.24875552391009956"/>
          <c:w val="0.77265811540713292"/>
          <c:h val="0.5517912289498933"/>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bat'!$AN$217</c:f>
              <c:strCache>
                <c:ptCount val="1"/>
                <c:pt idx="0">
                  <c:v>Winnebago</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bat'!$BA$217:$BU$217</c:f>
              <c:numCache>
                <c:formatCode>General</c:formatCode>
                <c:ptCount val="21"/>
                <c:pt idx="0">
                  <c:v>557.9</c:v>
                </c:pt>
                <c:pt idx="1">
                  <c:v>465.8</c:v>
                </c:pt>
                <c:pt idx="2">
                  <c:v>418.1</c:v>
                </c:pt>
                <c:pt idx="3">
                  <c:v>413.5</c:v>
                </c:pt>
                <c:pt idx="4">
                  <c:v>411</c:v>
                </c:pt>
                <c:pt idx="5">
                  <c:v>347.6</c:v>
                </c:pt>
                <c:pt idx="6">
                  <c:v>343.8</c:v>
                </c:pt>
                <c:pt idx="7">
                  <c:v>326.39999999999998</c:v>
                </c:pt>
                <c:pt idx="8">
                  <c:v>338.6</c:v>
                </c:pt>
                <c:pt idx="9">
                  <c:v>339.7</c:v>
                </c:pt>
                <c:pt idx="10">
                  <c:v>351.7</c:v>
                </c:pt>
                <c:pt idx="11">
                  <c:v>358.2</c:v>
                </c:pt>
                <c:pt idx="12">
                  <c:v>425.4</c:v>
                </c:pt>
                <c:pt idx="13">
                  <c:v>439.1</c:v>
                </c:pt>
                <c:pt idx="14">
                  <c:v>427.8</c:v>
                </c:pt>
                <c:pt idx="15">
                  <c:v>388</c:v>
                </c:pt>
                <c:pt idx="16">
                  <c:v>646.79999999999995</c:v>
                </c:pt>
                <c:pt idx="17">
                  <c:v>555.4</c:v>
                </c:pt>
                <c:pt idx="18">
                  <c:v>584.4</c:v>
                </c:pt>
                <c:pt idx="19">
                  <c:v>607.20000000000005</c:v>
                </c:pt>
                <c:pt idx="20">
                  <c:v>524</c:v>
                </c:pt>
              </c:numCache>
            </c:numRef>
          </c:val>
          <c:smooth val="0"/>
        </c:ser>
        <c:dLbls>
          <c:showLegendKey val="0"/>
          <c:showVal val="0"/>
          <c:showCatName val="0"/>
          <c:showSerName val="0"/>
          <c:showPercent val="0"/>
          <c:showBubbleSize val="0"/>
        </c:dLbls>
        <c:marker val="1"/>
        <c:smooth val="0"/>
        <c:axId val="136276992"/>
        <c:axId val="136282880"/>
      </c:lineChart>
      <c:catAx>
        <c:axId val="136276992"/>
        <c:scaling>
          <c:orientation val="minMax"/>
        </c:scaling>
        <c:delete val="0"/>
        <c:axPos val="b"/>
        <c:numFmt formatCode="General" sourceLinked="1"/>
        <c:majorTickMark val="none"/>
        <c:minorTickMark val="none"/>
        <c:tickLblPos val="nextTo"/>
        <c:crossAx val="136282880"/>
        <c:crosses val="autoZero"/>
        <c:auto val="1"/>
        <c:lblAlgn val="ctr"/>
        <c:lblOffset val="100"/>
        <c:tickLblSkip val="2"/>
        <c:noMultiLvlLbl val="0"/>
      </c:catAx>
      <c:valAx>
        <c:axId val="136282880"/>
        <c:scaling>
          <c:orientation val="minMax"/>
        </c:scaling>
        <c:delete val="0"/>
        <c:axPos val="l"/>
        <c:majorGridlines/>
        <c:numFmt formatCode="General" sourceLinked="1"/>
        <c:majorTickMark val="none"/>
        <c:minorTickMark val="none"/>
        <c:tickLblPos val="nextTo"/>
        <c:spPr>
          <a:ln w="9525">
            <a:noFill/>
          </a:ln>
        </c:spPr>
        <c:crossAx val="136276992"/>
        <c:crosses val="autoZero"/>
        <c:crossBetween val="between"/>
      </c:valAx>
    </c:plotArea>
    <c:legend>
      <c:legendPos val="b"/>
      <c:layout>
        <c:manualLayout>
          <c:xMode val="edge"/>
          <c:yMode val="edge"/>
          <c:x val="0.23134833749639824"/>
          <c:y val="0.8938655200994613"/>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0.73333</cdr:x>
      <cdr:y>0.21622</cdr:y>
    </cdr:from>
    <cdr:to>
      <cdr:x>0.81666</cdr:x>
      <cdr:y>0.26648</cdr:y>
    </cdr:to>
    <cdr:sp macro="" textlink="">
      <cdr:nvSpPr>
        <cdr:cNvPr id="2" name="TextBox 1"/>
        <cdr:cNvSpPr txBox="1"/>
      </cdr:nvSpPr>
      <cdr:spPr>
        <a:xfrm xmlns:a="http://schemas.openxmlformats.org/drawingml/2006/main">
          <a:off x="3352800" y="609600"/>
          <a:ext cx="380985" cy="1417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a:t>
          </a:r>
        </a:p>
      </cdr:txBody>
    </cdr:sp>
  </cdr:relSizeAnchor>
</c:userShapes>
</file>

<file path=ppt/drawings/drawing2.xml><?xml version="1.0" encoding="utf-8"?>
<c:userShapes xmlns:c="http://schemas.openxmlformats.org/drawingml/2006/chart">
  <cdr:relSizeAnchor xmlns:cdr="http://schemas.openxmlformats.org/drawingml/2006/chartDrawing">
    <cdr:from>
      <cdr:x>0.73868</cdr:x>
      <cdr:y>0.39527</cdr:y>
    </cdr:from>
    <cdr:to>
      <cdr:x>0.98084</cdr:x>
      <cdr:y>0.47086</cdr:y>
    </cdr:to>
    <cdr:sp macro="" textlink="">
      <cdr:nvSpPr>
        <cdr:cNvPr id="2" name="TextBox 1"/>
        <cdr:cNvSpPr txBox="1"/>
      </cdr:nvSpPr>
      <cdr:spPr>
        <a:xfrm xmlns:a="http://schemas.openxmlformats.org/drawingml/2006/main">
          <a:off x="3799401" y="1195379"/>
          <a:ext cx="1245550" cy="22859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Winnebago</a:t>
          </a:r>
        </a:p>
      </cdr:txBody>
    </cdr:sp>
  </cdr:relSizeAnchor>
  <cdr:relSizeAnchor xmlns:cdr="http://schemas.openxmlformats.org/drawingml/2006/chartDrawing">
    <cdr:from>
      <cdr:x>0.80139</cdr:x>
      <cdr:y>0.64357</cdr:y>
    </cdr:from>
    <cdr:to>
      <cdr:x>0.98664</cdr:x>
      <cdr:y>0.70394</cdr:y>
    </cdr:to>
    <cdr:sp macro="" textlink="">
      <cdr:nvSpPr>
        <cdr:cNvPr id="3" name="TextBox 1"/>
        <cdr:cNvSpPr txBox="1"/>
      </cdr:nvSpPr>
      <cdr:spPr>
        <a:xfrm xmlns:a="http://schemas.openxmlformats.org/drawingml/2006/main">
          <a:off x="4381500" y="1946275"/>
          <a:ext cx="1012825" cy="1825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Illinois</a:t>
          </a:r>
        </a:p>
      </cdr:txBody>
    </cdr:sp>
  </cdr:relSizeAnchor>
</c:userShapes>
</file>

<file path=ppt/drawings/drawing3.xml><?xml version="1.0" encoding="utf-8"?>
<c:userShapes xmlns:c="http://schemas.openxmlformats.org/drawingml/2006/chart">
  <cdr:relSizeAnchor xmlns:cdr="http://schemas.openxmlformats.org/drawingml/2006/chartDrawing">
    <cdr:from>
      <cdr:x>0.65834</cdr:x>
      <cdr:y>0.43821</cdr:y>
    </cdr:from>
    <cdr:to>
      <cdr:x>0.96875</cdr:x>
      <cdr:y>0.51846</cdr:y>
    </cdr:to>
    <cdr:sp macro="" textlink="">
      <cdr:nvSpPr>
        <cdr:cNvPr id="2" name="TextBox 1"/>
        <cdr:cNvSpPr txBox="1"/>
      </cdr:nvSpPr>
      <cdr:spPr>
        <a:xfrm xmlns:a="http://schemas.openxmlformats.org/drawingml/2006/main">
          <a:off x="3009915" y="1300171"/>
          <a:ext cx="1419195"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Winnebago</a:t>
          </a:r>
        </a:p>
      </cdr:txBody>
    </cdr:sp>
  </cdr:relSizeAnchor>
  <cdr:relSizeAnchor xmlns:cdr="http://schemas.openxmlformats.org/drawingml/2006/chartDrawing">
    <cdr:from>
      <cdr:x>0.67566</cdr:x>
      <cdr:y>0.64488</cdr:y>
    </cdr:from>
    <cdr:to>
      <cdr:x>0.98608</cdr:x>
      <cdr:y>0.72514</cdr:y>
    </cdr:to>
    <cdr:sp macro="" textlink="">
      <cdr:nvSpPr>
        <cdr:cNvPr id="3" name="TextBox 1"/>
        <cdr:cNvSpPr txBox="1"/>
      </cdr:nvSpPr>
      <cdr:spPr>
        <a:xfrm xmlns:a="http://schemas.openxmlformats.org/drawingml/2006/main">
          <a:off x="2923881" y="1913394"/>
          <a:ext cx="1343319" cy="2381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dirty="0"/>
            <a:t>Illinois</a:t>
          </a:r>
        </a:p>
      </cdr:txBody>
    </cdr:sp>
  </cdr:relSizeAnchor>
</c:userShapes>
</file>

<file path=ppt/drawings/drawing4.xml><?xml version="1.0" encoding="utf-8"?>
<c:userShapes xmlns:c="http://schemas.openxmlformats.org/drawingml/2006/chart">
  <cdr:relSizeAnchor xmlns:cdr="http://schemas.openxmlformats.org/drawingml/2006/chartDrawing">
    <cdr:from>
      <cdr:x>0.0249</cdr:x>
      <cdr:y>0.58333</cdr:y>
    </cdr:from>
    <cdr:to>
      <cdr:x>0.95615</cdr:x>
      <cdr:y>0.5868</cdr:y>
    </cdr:to>
    <cdr:cxnSp macro="">
      <cdr:nvCxnSpPr>
        <cdr:cNvPr id="3" name="Straight Connector 2"/>
        <cdr:cNvCxnSpPr/>
      </cdr:nvCxnSpPr>
      <cdr:spPr>
        <a:xfrm xmlns:a="http://schemas.openxmlformats.org/drawingml/2006/main">
          <a:off x="111894" y="1600200"/>
          <a:ext cx="4184473"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0.02899</cdr:x>
      <cdr:y>0.21622</cdr:y>
    </cdr:from>
    <cdr:to>
      <cdr:x>0.23249</cdr:x>
      <cdr:y>0.32733</cdr:y>
    </cdr:to>
    <cdr:grpSp>
      <cdr:nvGrpSpPr>
        <cdr:cNvPr id="9" name="Group 8"/>
        <cdr:cNvGrpSpPr/>
      </cdr:nvGrpSpPr>
      <cdr:grpSpPr>
        <a:xfrm xmlns:a="http://schemas.openxmlformats.org/drawingml/2006/main">
          <a:off x="130263" y="609611"/>
          <a:ext cx="914406" cy="313263"/>
          <a:chOff x="3540894" y="228600"/>
          <a:chExt cx="914400" cy="304800"/>
        </a:xfrm>
      </cdr:grpSpPr>
      <cdr:cxnSp macro="">
        <cdr:nvCxnSpPr>
          <cdr:cNvPr id="4" name="Straight Connector 3"/>
          <cdr:cNvCxnSpPr/>
        </cdr:nvCxnSpPr>
        <cdr:spPr>
          <a:xfrm xmlns:a="http://schemas.openxmlformats.org/drawingml/2006/main">
            <a:off x="3540894" y="381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5"/>
          <cdr:cNvSpPr txBox="1"/>
        </cdr:nvSpPr>
        <cdr:spPr>
          <a:xfrm xmlns:a="http://schemas.openxmlformats.org/drawingml/2006/main">
            <a:off x="3845694" y="2286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Illinois</a:t>
            </a:r>
            <a:endParaRPr lang="en-US" sz="1100" dirty="0"/>
          </a:p>
        </cdr:txBody>
      </cdr:sp>
    </cdr:grpSp>
  </cdr:relSizeAnchor>
</c:userShapes>
</file>

<file path=ppt/drawings/drawing5.xml><?xml version="1.0" encoding="utf-8"?>
<c:userShapes xmlns:c="http://schemas.openxmlformats.org/drawingml/2006/chart">
  <cdr:relSizeAnchor xmlns:cdr="http://schemas.openxmlformats.org/drawingml/2006/chartDrawing">
    <cdr:from>
      <cdr:x>0.03333</cdr:x>
      <cdr:y>0.66667</cdr:y>
    </cdr:from>
    <cdr:to>
      <cdr:x>0.96458</cdr:x>
      <cdr:y>0.67014</cdr:y>
    </cdr:to>
    <cdr:cxnSp macro="">
      <cdr:nvCxnSpPr>
        <cdr:cNvPr id="3" name="Straight Connector 2"/>
        <cdr:cNvCxnSpPr/>
      </cdr:nvCxnSpPr>
      <cdr:spPr>
        <a:xfrm xmlns:a="http://schemas.openxmlformats.org/drawingml/2006/main">
          <a:off x="152400" y="1828800"/>
          <a:ext cx="4257675"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0.0177</cdr:x>
      <cdr:y>0.21053</cdr:y>
    </cdr:from>
    <cdr:to>
      <cdr:x>0.22124</cdr:x>
      <cdr:y>0.31579</cdr:y>
    </cdr:to>
    <cdr:grpSp>
      <cdr:nvGrpSpPr>
        <cdr:cNvPr id="4" name="Group 3"/>
        <cdr:cNvGrpSpPr/>
      </cdr:nvGrpSpPr>
      <cdr:grpSpPr>
        <a:xfrm xmlns:a="http://schemas.openxmlformats.org/drawingml/2006/main">
          <a:off x="76204" y="593568"/>
          <a:ext cx="876301" cy="296770"/>
          <a:chOff x="7007994" y="101600"/>
          <a:chExt cx="876300" cy="304800"/>
        </a:xfrm>
      </cdr:grpSpPr>
      <cdr:cxnSp macro="">
        <cdr:nvCxnSpPr>
          <cdr:cNvPr id="5" name="Straight Connector 4"/>
          <cdr:cNvCxnSpPr/>
        </cdr:nvCxnSpPr>
        <cdr:spPr>
          <a:xfrm xmlns:a="http://schemas.openxmlformats.org/drawingml/2006/main">
            <a:off x="7007994" y="254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1016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drawings/drawing6.xml><?xml version="1.0" encoding="utf-8"?>
<c:userShapes xmlns:c="http://schemas.openxmlformats.org/drawingml/2006/chart">
  <cdr:relSizeAnchor xmlns:cdr="http://schemas.openxmlformats.org/drawingml/2006/chartDrawing">
    <cdr:from>
      <cdr:x>0.05</cdr:x>
      <cdr:y>0.68421</cdr:y>
    </cdr:from>
    <cdr:to>
      <cdr:x>0.96875</cdr:x>
      <cdr:y>0.68421</cdr:y>
    </cdr:to>
    <cdr:cxnSp macro="">
      <cdr:nvCxnSpPr>
        <cdr:cNvPr id="3" name="Straight Connector 2"/>
        <cdr:cNvCxnSpPr/>
      </cdr:nvCxnSpPr>
      <cdr:spPr>
        <a:xfrm xmlns:a="http://schemas.openxmlformats.org/drawingml/2006/main">
          <a:off x="228600" y="1981200"/>
          <a:ext cx="4200525"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0.03333</cdr:x>
      <cdr:y>0.21053</cdr:y>
    </cdr:from>
    <cdr:to>
      <cdr:x>0.23333</cdr:x>
      <cdr:y>0.31579</cdr:y>
    </cdr:to>
    <cdr:grpSp>
      <cdr:nvGrpSpPr>
        <cdr:cNvPr id="4" name="Group 3"/>
        <cdr:cNvGrpSpPr/>
      </cdr:nvGrpSpPr>
      <cdr:grpSpPr>
        <a:xfrm xmlns:a="http://schemas.openxmlformats.org/drawingml/2006/main">
          <a:off x="152385" y="609611"/>
          <a:ext cx="914400" cy="304791"/>
          <a:chOff x="6969894" y="76200"/>
          <a:chExt cx="914400" cy="304800"/>
        </a:xfrm>
      </cdr:grpSpPr>
      <cdr:cxnSp macro="">
        <cdr:nvCxnSpPr>
          <cdr:cNvPr id="5" name="Straight Connector 4"/>
          <cdr:cNvCxnSpPr/>
        </cdr:nvCxnSpPr>
        <cdr:spPr>
          <a:xfrm xmlns:a="http://schemas.openxmlformats.org/drawingml/2006/main">
            <a:off x="6969894" y="2286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762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10/26/2015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76DA87-BC84-4AC3-8592-3639D400AB6B}"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Winnebago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1CA06-7BA6-409F-97B5-6AD99C740197}"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Winnebago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E4B09-0B8A-4A58-95EA-760B5CD88918}"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Winnebago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46722-A612-4E5C-A27D-763E0B030E14}"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Winnebago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A0594F-8359-4D22-BA7F-3F6298D49B1B}"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Winnebago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00E63-D451-45A0-AEA0-099F9EB14E2B}"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Winnebago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A535D8-57AE-4A19-993D-734BC54B9BB9}" type="datetime1">
              <a:rPr lang="en-US" smtClean="0"/>
              <a:t>10/26/2015</a:t>
            </a:fld>
            <a:endParaRPr lang="en-US"/>
          </a:p>
        </p:txBody>
      </p:sp>
      <p:sp>
        <p:nvSpPr>
          <p:cNvPr id="8" name="Footer Placeholder 7"/>
          <p:cNvSpPr>
            <a:spLocks noGrp="1"/>
          </p:cNvSpPr>
          <p:nvPr>
            <p:ph type="ftr" sz="quarter" idx="11"/>
          </p:nvPr>
        </p:nvSpPr>
        <p:spPr/>
        <p:txBody>
          <a:bodyPr/>
          <a:lstStyle/>
          <a:p>
            <a:r>
              <a:rPr lang="en-US" smtClean="0"/>
              <a:t>Winnebago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C806C-B038-429D-B688-1A678236DB41}" type="datetime1">
              <a:rPr lang="en-US" smtClean="0"/>
              <a:t>10/26/2015</a:t>
            </a:fld>
            <a:endParaRPr lang="en-US"/>
          </a:p>
        </p:txBody>
      </p:sp>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673B0-F604-448C-BF03-3ED2DDF5E132}" type="datetime1">
              <a:rPr lang="en-US" smtClean="0"/>
              <a:t>10/26/2015</a:t>
            </a:fld>
            <a:endParaRPr lang="en-US"/>
          </a:p>
        </p:txBody>
      </p:sp>
      <p:sp>
        <p:nvSpPr>
          <p:cNvPr id="3" name="Footer Placeholder 2"/>
          <p:cNvSpPr>
            <a:spLocks noGrp="1"/>
          </p:cNvSpPr>
          <p:nvPr>
            <p:ph type="ftr" sz="quarter" idx="11"/>
          </p:nvPr>
        </p:nvSpPr>
        <p:spPr/>
        <p:txBody>
          <a:bodyPr/>
          <a:lstStyle/>
          <a:p>
            <a:r>
              <a:rPr lang="en-US" smtClean="0"/>
              <a:t>Winnebago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42EE0-8F08-45E5-AEFD-527A4AA91D17}"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Winnebago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F5F46-0134-4018-BDEF-BDA09D64148F}"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Winnebago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1C86BCF-17E7-439A-AA20-F61C2C32FDEA}" type="datetime1">
              <a:rPr lang="en-US" smtClean="0"/>
              <a:t>10/26/2015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Winnebago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Winnebago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 - 2014</a:t>
            </a:r>
            <a:endParaRPr lang="en-US" dirty="0"/>
          </a:p>
        </p:txBody>
      </p:sp>
      <p:sp>
        <p:nvSpPr>
          <p:cNvPr id="2" name="TextBox 1"/>
          <p:cNvSpPr txBox="1"/>
          <p:nvPr/>
        </p:nvSpPr>
        <p:spPr>
          <a:xfrm>
            <a:off x="152400" y="914400"/>
            <a:ext cx="4191000" cy="2631490"/>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Since 1994 to 2014, the property index crime rate has decreased in Winnebago County. </a:t>
            </a:r>
            <a:endParaRPr lang="en-US" sz="1100" dirty="0"/>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Due to changes in data collection and reporting practices, particularly for the City of Rockford, analyzing the violent index crime rate trend is more challenging. </a:t>
            </a:r>
            <a:r>
              <a:rPr lang="en-US" sz="1100" dirty="0" smtClean="0"/>
              <a:t>When </a:t>
            </a:r>
            <a:r>
              <a:rPr lang="en-US" sz="1100" dirty="0" smtClean="0"/>
              <a:t>just examining the most recent years 2010 to 2014, </a:t>
            </a:r>
            <a:r>
              <a:rPr lang="en-US" sz="1100" dirty="0" smtClean="0"/>
              <a:t>however, it </a:t>
            </a:r>
            <a:r>
              <a:rPr lang="en-US" sz="1100" dirty="0" smtClean="0"/>
              <a:t>is worth noting that rate has </a:t>
            </a:r>
            <a:r>
              <a:rPr lang="en-US" sz="1100" dirty="0" smtClean="0"/>
              <a:t>decreased and </a:t>
            </a:r>
            <a:r>
              <a:rPr lang="en-US" sz="1100" dirty="0" smtClean="0"/>
              <a:t>the rate of decline in the violent index crime rate was greater than </a:t>
            </a:r>
            <a:r>
              <a:rPr lang="en-US" sz="1100" dirty="0" smtClean="0"/>
              <a:t>that noted </a:t>
            </a:r>
            <a:r>
              <a:rPr lang="en-US" sz="1100" dirty="0" smtClean="0"/>
              <a:t>for the property index crime rate during </a:t>
            </a:r>
            <a:r>
              <a:rPr lang="en-US" sz="1100" dirty="0" smtClean="0"/>
              <a:t>the same </a:t>
            </a:r>
            <a:r>
              <a:rPr lang="en-US" sz="1100" dirty="0" smtClean="0"/>
              <a:t>time period.</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Like other communities with comparable residential populations, property index crimes accounted for the largest percentage of crimes in Winnebago County as reported to the State Police Uniform Crime Reporting program.</a:t>
            </a:r>
            <a:endParaRPr lang="en-US" sz="1100" dirty="0"/>
          </a:p>
        </p:txBody>
      </p:sp>
      <p:graphicFrame>
        <p:nvGraphicFramePr>
          <p:cNvPr id="13" name="Chart 12"/>
          <p:cNvGraphicFramePr>
            <a:graphicFrameLocks/>
          </p:cNvGraphicFramePr>
          <p:nvPr>
            <p:extLst>
              <p:ext uri="{D42A27DB-BD31-4B8C-83A1-F6EECF244321}">
                <p14:modId xmlns:p14="http://schemas.microsoft.com/office/powerpoint/2010/main" val="1028264632"/>
              </p:ext>
            </p:extLst>
          </p:nvPr>
        </p:nvGraphicFramePr>
        <p:xfrm>
          <a:off x="0" y="3549878"/>
          <a:ext cx="45720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410200" y="6642556"/>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0" name="Chart 9"/>
          <p:cNvGraphicFramePr>
            <a:graphicFrameLocks/>
          </p:cNvGraphicFramePr>
          <p:nvPr>
            <p:extLst>
              <p:ext uri="{D42A27DB-BD31-4B8C-83A1-F6EECF244321}">
                <p14:modId xmlns:p14="http://schemas.microsoft.com/office/powerpoint/2010/main" val="1226050638"/>
              </p:ext>
            </p:extLst>
          </p:nvPr>
        </p:nvGraphicFramePr>
        <p:xfrm>
          <a:off x="4572000" y="437535"/>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4259190517"/>
              </p:ext>
            </p:extLst>
          </p:nvPr>
        </p:nvGraphicFramePr>
        <p:xfrm>
          <a:off x="4572000" y="3581400"/>
          <a:ext cx="4572000" cy="28194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4648200" y="6324600"/>
            <a:ext cx="4267200" cy="338554"/>
          </a:xfrm>
          <a:prstGeom prst="rect">
            <a:avLst/>
          </a:prstGeom>
          <a:noFill/>
        </p:spPr>
        <p:txBody>
          <a:bodyPr wrap="square" rtlCol="0">
            <a:spAutoFit/>
          </a:bodyPr>
          <a:lstStyle/>
          <a:p>
            <a:r>
              <a:rPr lang="en-US" sz="800" dirty="0" smtClean="0"/>
              <a:t>**Rockford switched to NIBRS in 2007 and ISP revised reporting for crimes against persons, including aggravated assault, in </a:t>
            </a:r>
            <a:r>
              <a:rPr lang="en-US" sz="800" dirty="0"/>
              <a:t>which one </a:t>
            </a:r>
            <a:r>
              <a:rPr lang="en-US" sz="800" dirty="0" smtClean="0"/>
              <a:t>offense </a:t>
            </a:r>
            <a:r>
              <a:rPr lang="en-US" sz="800" dirty="0"/>
              <a:t>is counted for each </a:t>
            </a:r>
            <a:r>
              <a:rPr lang="en-US" sz="800" dirty="0" smtClean="0"/>
              <a:t>victim.</a:t>
            </a:r>
            <a:endParaRPr lang="en-US" sz="800" dirty="0"/>
          </a:p>
        </p:txBody>
      </p:sp>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- 2014</a:t>
            </a:r>
            <a:endParaRPr lang="en-US" dirty="0"/>
          </a:p>
        </p:txBody>
      </p:sp>
      <p:sp>
        <p:nvSpPr>
          <p:cNvPr id="11" name="Footer Placeholder 10"/>
          <p:cNvSpPr>
            <a:spLocks noGrp="1"/>
          </p:cNvSpPr>
          <p:nvPr>
            <p:ph type="ftr" sz="quarter" idx="11"/>
          </p:nvPr>
        </p:nvSpPr>
        <p:spPr/>
        <p:txBody>
          <a:bodyPr/>
          <a:lstStyle/>
          <a:p>
            <a:r>
              <a:rPr lang="en-US" smtClean="0"/>
              <a:t>Winnebago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Winnebago County: 2010 - 2014</a:t>
            </a:r>
            <a:endParaRPr lang="en-US" sz="1600" b="1" u="sng" dirty="0"/>
          </a:p>
        </p:txBody>
      </p:sp>
      <p:sp>
        <p:nvSpPr>
          <p:cNvPr id="3" name="TextBox 2"/>
          <p:cNvSpPr txBox="1"/>
          <p:nvPr/>
        </p:nvSpPr>
        <p:spPr>
          <a:xfrm>
            <a:off x="228600" y="914400"/>
            <a:ext cx="4038600" cy="1954381"/>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Again, due to reporting changes, comparison between the violent index crime trend for Winnebago County and the state rate challenging.</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in Winnebago County from 2010 to 2014.  Robberies accounted for the next highest percentage of crimes reported and arrests; murders accounted for the smallest percent of crimes reported and arrests. </a:t>
            </a:r>
            <a:endParaRPr lang="en-US" sz="1100" dirty="0"/>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762000" cy="215444"/>
          </a:xfrm>
          <a:prstGeom prst="rect">
            <a:avLst/>
          </a:prstGeom>
          <a:noFill/>
        </p:spPr>
        <p:txBody>
          <a:bodyPr wrap="square" rtlCol="0">
            <a:spAutoFit/>
          </a:bodyPr>
          <a:lstStyle/>
          <a:p>
            <a:r>
              <a:rPr lang="en-US" sz="800" dirty="0" smtClean="0"/>
              <a:t>N=12,167</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N=2,545</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2798429515"/>
              </p:ext>
            </p:extLst>
          </p:nvPr>
        </p:nvGraphicFramePr>
        <p:xfrm>
          <a:off x="4419600" y="457200"/>
          <a:ext cx="45720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543800" y="1063791"/>
            <a:ext cx="457200" cy="307777"/>
          </a:xfrm>
          <a:prstGeom prst="rect">
            <a:avLst/>
          </a:prstGeom>
          <a:noFill/>
        </p:spPr>
        <p:txBody>
          <a:bodyPr wrap="square" rtlCol="0">
            <a:spAutoFit/>
          </a:bodyPr>
          <a:lstStyle/>
          <a:p>
            <a:r>
              <a:rPr lang="en-US" sz="1400" dirty="0" smtClean="0"/>
              <a:t>**</a:t>
            </a:r>
            <a:endParaRPr lang="en-US" sz="1400" dirty="0"/>
          </a:p>
        </p:txBody>
      </p:sp>
      <p:sp>
        <p:nvSpPr>
          <p:cNvPr id="19" name="TextBox 18"/>
          <p:cNvSpPr txBox="1"/>
          <p:nvPr/>
        </p:nvSpPr>
        <p:spPr>
          <a:xfrm>
            <a:off x="4441723" y="3276600"/>
            <a:ext cx="4267200" cy="215444"/>
          </a:xfrm>
          <a:prstGeom prst="rect">
            <a:avLst/>
          </a:prstGeom>
          <a:noFill/>
        </p:spPr>
        <p:txBody>
          <a:bodyPr wrap="square" rtlCol="0">
            <a:spAutoFit/>
          </a:bodyPr>
          <a:lstStyle/>
          <a:p>
            <a:r>
              <a:rPr lang="en-US" sz="800" dirty="0" smtClean="0"/>
              <a:t>**Rockford switched to NIBRS and ISP revised reporting for </a:t>
            </a:r>
            <a:r>
              <a:rPr lang="en-US" sz="800" dirty="0" err="1" smtClean="0"/>
              <a:t>agg</a:t>
            </a:r>
            <a:r>
              <a:rPr lang="en-US" sz="800" dirty="0" smtClean="0"/>
              <a:t>. assault/battery.</a:t>
            </a:r>
            <a:endParaRPr lang="en-US" sz="800" dirty="0"/>
          </a:p>
        </p:txBody>
      </p:sp>
      <p:graphicFrame>
        <p:nvGraphicFramePr>
          <p:cNvPr id="20" name="Chart 19"/>
          <p:cNvGraphicFramePr>
            <a:graphicFrameLocks/>
          </p:cNvGraphicFramePr>
          <p:nvPr>
            <p:extLst>
              <p:ext uri="{D42A27DB-BD31-4B8C-83A1-F6EECF244321}">
                <p14:modId xmlns:p14="http://schemas.microsoft.com/office/powerpoint/2010/main" val="595255866"/>
              </p:ext>
            </p:extLst>
          </p:nvPr>
        </p:nvGraphicFramePr>
        <p:xfrm>
          <a:off x="114300" y="3801606"/>
          <a:ext cx="4327423" cy="2967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2582588723"/>
              </p:ext>
            </p:extLst>
          </p:nvPr>
        </p:nvGraphicFramePr>
        <p:xfrm>
          <a:off x="4294239" y="3962400"/>
          <a:ext cx="2487561" cy="27860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p:cNvGraphicFramePr>
            <a:graphicFrameLocks/>
          </p:cNvGraphicFramePr>
          <p:nvPr>
            <p:extLst>
              <p:ext uri="{D42A27DB-BD31-4B8C-83A1-F6EECF244321}">
                <p14:modId xmlns:p14="http://schemas.microsoft.com/office/powerpoint/2010/main" val="1537364783"/>
              </p:ext>
            </p:extLst>
          </p:nvPr>
        </p:nvGraphicFramePr>
        <p:xfrm>
          <a:off x="6529848" y="4022243"/>
          <a:ext cx="2590800" cy="27083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76200" y="457200"/>
            <a:ext cx="4800600" cy="369332"/>
          </a:xfrm>
          <a:prstGeom prst="rect">
            <a:avLst/>
          </a:prstGeom>
          <a:noFill/>
        </p:spPr>
        <p:txBody>
          <a:bodyPr wrap="square" rtlCol="0">
            <a:spAutoFit/>
          </a:bodyPr>
          <a:lstStyle/>
          <a:p>
            <a:r>
              <a:rPr lang="en-US" dirty="0" smtClean="0"/>
              <a:t>Murder &amp; Aggravated Assault – 1994 - 2014</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12009767"/>
              </p:ext>
            </p:extLst>
          </p:nvPr>
        </p:nvGraphicFramePr>
        <p:xfrm>
          <a:off x="206939" y="4177099"/>
          <a:ext cx="4288860" cy="1984827"/>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58765">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713031">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a:solidFill>
                            <a:srgbClr val="000000"/>
                          </a:solidFill>
                          <a:effectLst/>
                          <a:latin typeface="Arial"/>
                        </a:rPr>
                        <a:t>24</a:t>
                      </a:r>
                    </a:p>
                  </a:txBody>
                  <a:tcPr marL="9525" marR="9525" marT="9525" marB="0" anchor="ctr"/>
                </a:tc>
                <a:tc>
                  <a:txBody>
                    <a:bodyPr/>
                    <a:lstStyle/>
                    <a:p>
                      <a:pPr algn="ctr" fontAlgn="b"/>
                      <a:r>
                        <a:rPr lang="en-US" sz="900" b="0" i="0" u="none" strike="noStrike">
                          <a:solidFill>
                            <a:srgbClr val="000000"/>
                          </a:solidFill>
                          <a:effectLst/>
                          <a:latin typeface="Arial"/>
                        </a:rPr>
                        <a:t>18</a:t>
                      </a:r>
                    </a:p>
                  </a:txBody>
                  <a:tcPr marL="9525" marR="9525" marT="9525" marB="0" anchor="ctr"/>
                </a:tc>
                <a:tc>
                  <a:txBody>
                    <a:bodyPr/>
                    <a:lstStyle/>
                    <a:p>
                      <a:pPr algn="ctr" fontAlgn="b"/>
                      <a:r>
                        <a:rPr lang="en-US" sz="900" b="0" i="0" u="none" strike="noStrike">
                          <a:solidFill>
                            <a:srgbClr val="000000"/>
                          </a:solidFill>
                          <a:effectLst/>
                          <a:latin typeface="Arial"/>
                        </a:rPr>
                        <a:t>30</a:t>
                      </a:r>
                    </a:p>
                  </a:txBody>
                  <a:tcPr marL="9525" marR="9525" marT="9525" marB="0" anchor="ctr"/>
                </a:tc>
                <a:tc>
                  <a:txBody>
                    <a:bodyPr/>
                    <a:lstStyle/>
                    <a:p>
                      <a:pPr algn="ctr" fontAlgn="b"/>
                      <a:r>
                        <a:rPr lang="en-US" sz="900" b="0" i="0" u="none" strike="noStrike">
                          <a:solidFill>
                            <a:srgbClr val="000000"/>
                          </a:solidFill>
                          <a:effectLst/>
                          <a:latin typeface="Arial"/>
                        </a:rPr>
                        <a:t>25</a:t>
                      </a:r>
                    </a:p>
                  </a:txBody>
                  <a:tcPr marL="9525" marR="9525" marT="9525" marB="0" anchor="ctr"/>
                </a:tc>
                <a:tc>
                  <a:txBody>
                    <a:bodyPr/>
                    <a:lstStyle/>
                    <a:p>
                      <a:pPr algn="ctr" fontAlgn="b"/>
                      <a:r>
                        <a:rPr lang="en-US" sz="900" b="0" i="0" u="none" strike="noStrike">
                          <a:solidFill>
                            <a:srgbClr val="000000"/>
                          </a:solidFill>
                          <a:effectLst/>
                          <a:latin typeface="Arial"/>
                        </a:rPr>
                        <a:t>23</a:t>
                      </a:r>
                    </a:p>
                  </a:txBody>
                  <a:tcPr marL="9525" marR="9525" marT="9525" marB="0" anchor="ctr"/>
                </a:tc>
                <a:tc>
                  <a:txBody>
                    <a:bodyPr/>
                    <a:lstStyle/>
                    <a:p>
                      <a:pPr algn="ctr" fontAlgn="b"/>
                      <a:r>
                        <a:rPr lang="en-US" sz="900" b="0" i="0" u="none" strike="noStrike">
                          <a:solidFill>
                            <a:srgbClr val="000000"/>
                          </a:solidFill>
                          <a:effectLst/>
                          <a:latin typeface="Arial"/>
                        </a:rPr>
                        <a:t>24</a:t>
                      </a:r>
                    </a:p>
                  </a:txBody>
                  <a:tcPr marL="9525" marR="9525" marT="9525" marB="0" anchor="ctr"/>
                </a:tc>
                <a:tc>
                  <a:txBody>
                    <a:bodyPr/>
                    <a:lstStyle/>
                    <a:p>
                      <a:pPr algn="ctr" fontAlgn="b"/>
                      <a:r>
                        <a:rPr lang="en-US" sz="900" b="0" i="0" u="none" strike="noStrike">
                          <a:solidFill>
                            <a:srgbClr val="000000"/>
                          </a:solidFill>
                          <a:effectLst/>
                          <a:latin typeface="Arial"/>
                        </a:rPr>
                        <a:t>27</a:t>
                      </a:r>
                    </a:p>
                  </a:txBody>
                  <a:tcPr marL="9525" marR="9525" marT="9525" marB="0" anchor="ctr"/>
                </a:tc>
                <a:tc>
                  <a:txBody>
                    <a:bodyPr/>
                    <a:lstStyle/>
                    <a:p>
                      <a:pPr algn="ctr" fontAlgn="b"/>
                      <a:r>
                        <a:rPr lang="en-US" sz="900" b="0" i="0" u="none" strike="noStrike">
                          <a:solidFill>
                            <a:srgbClr val="000000"/>
                          </a:solidFill>
                          <a:effectLst/>
                          <a:latin typeface="Arial"/>
                        </a:rPr>
                        <a:t>14</a:t>
                      </a:r>
                    </a:p>
                  </a:txBody>
                  <a:tcPr marL="9525" marR="9525" marT="9525" marB="0" anchor="ctr"/>
                </a:tc>
                <a:tc>
                  <a:txBody>
                    <a:bodyPr/>
                    <a:lstStyle/>
                    <a:p>
                      <a:pPr algn="ctr" fontAlgn="b"/>
                      <a:r>
                        <a:rPr lang="en-US" sz="900" b="0" i="0" u="none" strike="noStrike">
                          <a:solidFill>
                            <a:srgbClr val="000000"/>
                          </a:solidFill>
                          <a:effectLst/>
                          <a:latin typeface="Arial"/>
                        </a:rPr>
                        <a:t>22</a:t>
                      </a:r>
                    </a:p>
                  </a:txBody>
                  <a:tcPr marL="9525" marR="9525" marT="9525" marB="0" anchor="ctr"/>
                </a:tc>
                <a:tc>
                  <a:txBody>
                    <a:bodyPr/>
                    <a:lstStyle/>
                    <a:p>
                      <a:pPr algn="ctr" fontAlgn="b"/>
                      <a:r>
                        <a:rPr lang="en-US" sz="900" b="0" i="0" u="none" strike="noStrike" dirty="0">
                          <a:solidFill>
                            <a:srgbClr val="000000"/>
                          </a:solidFill>
                          <a:effectLst/>
                          <a:latin typeface="Arial"/>
                        </a:rPr>
                        <a:t>21</a:t>
                      </a:r>
                    </a:p>
                  </a:txBody>
                  <a:tcPr marL="9525" marR="9525" marT="9525" marB="0" anchor="ctr"/>
                </a:tc>
              </a:tr>
              <a:tr h="713031">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1,025</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1,231</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1,291</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1,265</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1,147</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1,909</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1,631</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1,706</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1,766</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1,512</a:t>
                      </a:r>
                      <a:endParaRPr lang="en-US" sz="900" b="0" i="0" u="none" strike="noStrike" dirty="0">
                        <a:solidFill>
                          <a:srgbClr val="000000"/>
                        </a:solidFill>
                        <a:effectLst/>
                        <a:latin typeface="Arial"/>
                      </a:endParaRPr>
                    </a:p>
                  </a:txBody>
                  <a:tcPr marL="9525" marR="9525" marT="9525" marB="0" anchor="ctr"/>
                </a:tc>
              </a:tr>
            </a:tbl>
          </a:graphicData>
        </a:graphic>
      </p:graphicFrame>
      <p:sp>
        <p:nvSpPr>
          <p:cNvPr id="13" name="TextBox 12"/>
          <p:cNvSpPr txBox="1"/>
          <p:nvPr/>
        </p:nvSpPr>
        <p:spPr>
          <a:xfrm>
            <a:off x="342900" y="3466115"/>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rate in Winnebago County has fluctuated throughout the time period examined, with periods of decline, incline, and relatively little change. Most recently the rate has hovered around 7 murders per 100,000 persons.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As noted, changes in data collection and reporting </a:t>
            </a:r>
            <a:r>
              <a:rPr lang="en-US" sz="1100" dirty="0" smtClean="0"/>
              <a:t>practices makes analyzing </a:t>
            </a:r>
            <a:r>
              <a:rPr lang="en-US" sz="1100" dirty="0"/>
              <a:t>the </a:t>
            </a:r>
            <a:r>
              <a:rPr lang="en-US" sz="1100" dirty="0" smtClean="0"/>
              <a:t>aggravated assault (and battery) rate </a:t>
            </a:r>
            <a:r>
              <a:rPr lang="en-US" sz="1100" dirty="0"/>
              <a:t>trend </a:t>
            </a:r>
            <a:r>
              <a:rPr lang="en-US" sz="1100" dirty="0" smtClean="0"/>
              <a:t>more challenging. It appears there is an </a:t>
            </a:r>
            <a:r>
              <a:rPr lang="en-US" sz="1100" dirty="0" smtClean="0"/>
              <a:t>recent </a:t>
            </a:r>
            <a:r>
              <a:rPr lang="en-US" sz="1100" dirty="0" smtClean="0"/>
              <a:t>trend decline, although more data are needed to understand if this is indeed an actual decrease.</a:t>
            </a: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3674631579"/>
              </p:ext>
            </p:extLst>
          </p:nvPr>
        </p:nvGraphicFramePr>
        <p:xfrm>
          <a:off x="4876800" y="457200"/>
          <a:ext cx="426720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837875677"/>
              </p:ext>
            </p:extLst>
          </p:nvPr>
        </p:nvGraphicFramePr>
        <p:xfrm>
          <a:off x="4267200" y="3466114"/>
          <a:ext cx="4903839" cy="2877717"/>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7983794" y="4177526"/>
            <a:ext cx="304800" cy="276999"/>
          </a:xfrm>
          <a:prstGeom prst="rect">
            <a:avLst/>
          </a:prstGeom>
          <a:noFill/>
        </p:spPr>
        <p:txBody>
          <a:bodyPr wrap="square" rtlCol="0">
            <a:spAutoFit/>
          </a:bodyPr>
          <a:lstStyle/>
          <a:p>
            <a:r>
              <a:rPr lang="en-US" sz="1200" dirty="0" smtClean="0"/>
              <a:t>**</a:t>
            </a:r>
            <a:endParaRPr lang="en-US" sz="1200" dirty="0"/>
          </a:p>
        </p:txBody>
      </p:sp>
      <p:sp>
        <p:nvSpPr>
          <p:cNvPr id="17" name="TextBox 16"/>
          <p:cNvSpPr txBox="1"/>
          <p:nvPr/>
        </p:nvSpPr>
        <p:spPr>
          <a:xfrm>
            <a:off x="4876800" y="6248400"/>
            <a:ext cx="4267200" cy="215444"/>
          </a:xfrm>
          <a:prstGeom prst="rect">
            <a:avLst/>
          </a:prstGeom>
          <a:noFill/>
        </p:spPr>
        <p:txBody>
          <a:bodyPr wrap="square" rtlCol="0">
            <a:spAutoFit/>
          </a:bodyPr>
          <a:lstStyle/>
          <a:p>
            <a:r>
              <a:rPr lang="en-US" sz="800" dirty="0" smtClean="0"/>
              <a:t>**Rockford switched to NIBRS and ISP revised reporting for </a:t>
            </a:r>
            <a:r>
              <a:rPr lang="en-US" sz="800" dirty="0" err="1" smtClean="0"/>
              <a:t>agg</a:t>
            </a:r>
            <a:r>
              <a:rPr lang="en-US" sz="800" dirty="0" smtClean="0"/>
              <a:t>. assault/battery.</a:t>
            </a:r>
            <a:endParaRPr lang="en-US" sz="800" dirty="0"/>
          </a:p>
        </p:txBody>
      </p:sp>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val="3990305632"/>
              </p:ext>
            </p:extLst>
          </p:nvPr>
        </p:nvGraphicFramePr>
        <p:xfrm>
          <a:off x="0" y="3733800"/>
          <a:ext cx="4493394"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61196282"/>
              </p:ext>
            </p:extLst>
          </p:nvPr>
        </p:nvGraphicFramePr>
        <p:xfrm>
          <a:off x="4724400" y="3733800"/>
          <a:ext cx="43053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4012747633"/>
              </p:ext>
            </p:extLst>
          </p:nvPr>
        </p:nvGraphicFramePr>
        <p:xfrm>
          <a:off x="4419600" y="457200"/>
          <a:ext cx="4572000" cy="2895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crime, murder, and aggravated assault (and battery) rates are higher for Winnebago County than the statewide rates.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Additional cautions should be taken due to changes in data collection and </a:t>
            </a:r>
            <a:r>
              <a:rPr lang="en-US" sz="1100" dirty="0" smtClean="0"/>
              <a:t>reporting particular to Winnebago County.</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631490"/>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t>There were </a:t>
            </a:r>
            <a:r>
              <a:rPr lang="en-US" sz="1100" dirty="0" smtClean="0"/>
              <a:t>361 murder </a:t>
            </a:r>
            <a:r>
              <a:rPr lang="en-US" sz="1100" dirty="0"/>
              <a:t>and firearm-involve arrests made by agencies located in </a:t>
            </a:r>
            <a:r>
              <a:rPr lang="en-US" sz="1100" dirty="0" smtClean="0"/>
              <a:t>Winnebago County </a:t>
            </a:r>
            <a:r>
              <a:rPr lang="en-US" sz="1100" dirty="0"/>
              <a:t>in 2014. </a:t>
            </a:r>
            <a:r>
              <a:rPr lang="en-US" sz="1100" dirty="0" smtClean="0"/>
              <a:t>The </a:t>
            </a:r>
            <a:r>
              <a:rPr lang="en-US" sz="1100" dirty="0"/>
              <a:t>typical arrestee in 2014 was 24 years old (median age), male, </a:t>
            </a:r>
            <a:r>
              <a:rPr lang="en-US" sz="1100" dirty="0" smtClean="0"/>
              <a:t>Black (57%), </a:t>
            </a:r>
            <a:r>
              <a:rPr lang="en-US" sz="1100" dirty="0"/>
              <a:t>and had </a:t>
            </a:r>
            <a:r>
              <a:rPr lang="en-US" sz="1100" dirty="0" smtClean="0"/>
              <a:t>4 </a:t>
            </a:r>
            <a:r>
              <a:rPr lang="en-US" sz="1100" dirty="0"/>
              <a:t>prior arrests (median prior arrests).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Conviction rates varied by type of arrest </a:t>
            </a:r>
            <a:r>
              <a:rPr lang="en-US" sz="1100" dirty="0" smtClean="0"/>
              <a:t>charge, with more serious arrest charges more likely to result in convictions. </a:t>
            </a:r>
            <a:endParaRPr lang="en-US" sz="1100" dirty="0"/>
          </a:p>
          <a:p>
            <a:pPr marL="171450" indent="-171450" algn="just">
              <a:buFont typeface="Arial" panose="020B0604020202020204" pitchFamily="34" charset="0"/>
              <a:buChar char="•"/>
            </a:pPr>
            <a:endParaRPr lang="en-US" sz="1100" dirty="0" smtClean="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3677609513"/>
              </p:ext>
            </p:extLst>
          </p:nvPr>
        </p:nvGraphicFramePr>
        <p:xfrm>
          <a:off x="4352925" y="442452"/>
          <a:ext cx="4791075" cy="3119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148352711"/>
              </p:ext>
            </p:extLst>
          </p:nvPr>
        </p:nvGraphicFramePr>
        <p:xfrm>
          <a:off x="0" y="3429000"/>
          <a:ext cx="4572000" cy="3128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006819324"/>
              </p:ext>
            </p:extLst>
          </p:nvPr>
        </p:nvGraphicFramePr>
        <p:xfrm>
          <a:off x="4419600" y="3834803"/>
          <a:ext cx="4724400" cy="28622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Winnebago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4104</TotalTime>
  <Words>1316</Words>
  <Application>Microsoft Office PowerPoint</Application>
  <PresentationFormat>On-screen Show (4:3)</PresentationFormat>
  <Paragraphs>178</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121</cp:revision>
  <cp:lastPrinted>2015-10-16T17:51:47Z</cp:lastPrinted>
  <dcterms:created xsi:type="dcterms:W3CDTF">2015-10-06T14:03:02Z</dcterms:created>
  <dcterms:modified xsi:type="dcterms:W3CDTF">2015-10-26T14:42:42Z</dcterms:modified>
</cp:coreProperties>
</file>