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7" r:id="rId1"/>
  </p:sldMasterIdLst>
  <p:notesMasterIdLst>
    <p:notesMasterId r:id="rId29"/>
  </p:notesMasterIdLst>
  <p:handoutMasterIdLst>
    <p:handoutMasterId r:id="rId30"/>
  </p:handoutMasterIdLst>
  <p:sldIdLst>
    <p:sldId id="347" r:id="rId2"/>
    <p:sldId id="349" r:id="rId3"/>
    <p:sldId id="339" r:id="rId4"/>
    <p:sldId id="353" r:id="rId5"/>
    <p:sldId id="276" r:id="rId6"/>
    <p:sldId id="342" r:id="rId7"/>
    <p:sldId id="322" r:id="rId8"/>
    <p:sldId id="345" r:id="rId9"/>
    <p:sldId id="300" r:id="rId10"/>
    <p:sldId id="343" r:id="rId11"/>
    <p:sldId id="344" r:id="rId12"/>
    <p:sldId id="341" r:id="rId13"/>
    <p:sldId id="350" r:id="rId14"/>
    <p:sldId id="352" r:id="rId15"/>
    <p:sldId id="261" r:id="rId16"/>
    <p:sldId id="273" r:id="rId17"/>
    <p:sldId id="308" r:id="rId18"/>
    <p:sldId id="340" r:id="rId19"/>
    <p:sldId id="351" r:id="rId20"/>
    <p:sldId id="336" r:id="rId21"/>
    <p:sldId id="354" r:id="rId22"/>
    <p:sldId id="355" r:id="rId23"/>
    <p:sldId id="358" r:id="rId24"/>
    <p:sldId id="357" r:id="rId25"/>
    <p:sldId id="356" r:id="rId26"/>
    <p:sldId id="359" r:id="rId27"/>
    <p:sldId id="360" r:id="rId28"/>
  </p:sldIdLst>
  <p:sldSz cx="9144000" cy="6858000" type="letter"/>
  <p:notesSz cx="6858000" cy="92408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D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1" autoAdjust="0"/>
    <p:restoredTop sz="94671" autoAdjust="0"/>
  </p:normalViewPr>
  <p:slideViewPr>
    <p:cSldViewPr>
      <p:cViewPr varScale="1">
        <p:scale>
          <a:sx n="70" d="100"/>
          <a:sy n="70" d="100"/>
        </p:scale>
        <p:origin x="-1476" y="-90"/>
      </p:cViewPr>
      <p:guideLst>
        <p:guide orient="horz" pos="672"/>
        <p:guide pos="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image" Target="../media/image7.emf"/><Relationship Id="rId16" Type="http://schemas.openxmlformats.org/officeDocument/2006/relationships/image" Target="../media/image21.emf"/><Relationship Id="rId1" Type="http://schemas.openxmlformats.org/officeDocument/2006/relationships/image" Target="../media/image6.wmf"/><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5" Type="http://schemas.openxmlformats.org/officeDocument/2006/relationships/image" Target="../media/image2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3075"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Grp="1" noChangeArrowheads="1"/>
          </p:cNvSpPr>
          <p:nvPr>
            <p:ph type="ftr" sz="quarter" idx="2"/>
          </p:nvPr>
        </p:nvSpPr>
        <p:spPr bwMode="auto">
          <a:xfrm>
            <a:off x="0" y="8778875"/>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3077" name="Rectangle 5"/>
          <p:cNvSpPr>
            <a:spLocks noGrp="1" noChangeArrowheads="1"/>
          </p:cNvSpPr>
          <p:nvPr>
            <p:ph type="sldNum" sz="quarter" idx="3"/>
          </p:nvPr>
        </p:nvSpPr>
        <p:spPr bwMode="auto">
          <a:xfrm>
            <a:off x="3886200" y="8778875"/>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4B8219A4-8587-42DC-97E3-684E3779816E}" type="slidenum">
              <a:rPr lang="en-US"/>
              <a:pPr>
                <a:defRPr/>
              </a:pPr>
              <a:t>‹#›</a:t>
            </a:fld>
            <a:endParaRPr lang="en-US"/>
          </a:p>
        </p:txBody>
      </p:sp>
      <p:sp>
        <p:nvSpPr>
          <p:cNvPr id="29702" name="Rectangle 6"/>
          <p:cNvSpPr>
            <a:spLocks noChangeArrowheads="1"/>
          </p:cNvSpPr>
          <p:nvPr/>
        </p:nvSpPr>
        <p:spPr bwMode="auto">
          <a:xfrm>
            <a:off x="3049588" y="8802688"/>
            <a:ext cx="7588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68363">
              <a:lnSpc>
                <a:spcPct val="90000"/>
              </a:lnSpc>
            </a:pPr>
            <a:r>
              <a:rPr lang="en-US" sz="1200"/>
              <a:t>Page </a:t>
            </a:r>
            <a:fld id="{E04A0C6C-CAD2-4A04-86BD-59135D64A67E}" type="slidenum">
              <a:rPr lang="en-US" sz="1200"/>
              <a:pPr algn="ctr" defTabSz="868363">
                <a:lnSpc>
                  <a:spcPct val="90000"/>
                </a:lnSpc>
              </a:pPr>
              <a:t>‹#›</a:t>
            </a:fld>
            <a:endParaRPr lang="en-US" sz="1200"/>
          </a:p>
        </p:txBody>
      </p:sp>
    </p:spTree>
    <p:extLst>
      <p:ext uri="{BB962C8B-B14F-4D97-AF65-F5344CB8AC3E}">
        <p14:creationId xmlns:p14="http://schemas.microsoft.com/office/powerpoint/2010/main" val="3054277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778875"/>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778875"/>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atin typeface="Times New Roman" pitchFamily="18" charset="0"/>
              </a:defRPr>
            </a:lvl1pPr>
          </a:lstStyle>
          <a:p>
            <a:pPr>
              <a:defRPr/>
            </a:pPr>
            <a:fld id="{A41F4403-0C03-44E0-8E0F-C32FFD6F14CF}" type="slidenum">
              <a:rPr lang="en-US"/>
              <a:pPr>
                <a:defRPr/>
              </a:pPr>
              <a:t>‹#›</a:t>
            </a:fld>
            <a:endParaRPr lang="en-US"/>
          </a:p>
        </p:txBody>
      </p:sp>
      <p:sp>
        <p:nvSpPr>
          <p:cNvPr id="2054" name="Rectangle 6"/>
          <p:cNvSpPr>
            <a:spLocks noGrp="1" noChangeArrowheads="1"/>
          </p:cNvSpPr>
          <p:nvPr>
            <p:ph type="body" sz="quarter" idx="3"/>
          </p:nvPr>
        </p:nvSpPr>
        <p:spPr bwMode="auto">
          <a:xfrm>
            <a:off x="914400" y="4389438"/>
            <a:ext cx="5029200"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3" name="Rectangle 7"/>
          <p:cNvSpPr>
            <a:spLocks noChangeArrowheads="1"/>
          </p:cNvSpPr>
          <p:nvPr/>
        </p:nvSpPr>
        <p:spPr bwMode="auto">
          <a:xfrm>
            <a:off x="3049588" y="8802688"/>
            <a:ext cx="7588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p>
            <a:pPr algn="ctr" defTabSz="868363">
              <a:lnSpc>
                <a:spcPct val="90000"/>
              </a:lnSpc>
            </a:pPr>
            <a:r>
              <a:rPr lang="en-US" sz="1200"/>
              <a:t>Page </a:t>
            </a:r>
            <a:fld id="{8A61607B-93B8-4ABB-B925-C2ED31BB6C2E}" type="slidenum">
              <a:rPr lang="en-US" sz="1200"/>
              <a:pPr algn="ctr" defTabSz="868363">
                <a:lnSpc>
                  <a:spcPct val="90000"/>
                </a:lnSpc>
              </a:pPr>
              <a:t>‹#›</a:t>
            </a:fld>
            <a:endParaRPr lang="en-US" sz="1200"/>
          </a:p>
        </p:txBody>
      </p:sp>
      <p:sp>
        <p:nvSpPr>
          <p:cNvPr id="24584" name="Rectangle 8"/>
          <p:cNvSpPr>
            <a:spLocks noGrp="1" noRot="1" noChangeAspect="1" noChangeArrowheads="1" noTextEdit="1"/>
          </p:cNvSpPr>
          <p:nvPr>
            <p:ph type="sldImg" idx="2"/>
          </p:nvPr>
        </p:nvSpPr>
        <p:spPr bwMode="auto">
          <a:xfrm>
            <a:off x="1127125" y="698500"/>
            <a:ext cx="4603750" cy="34528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83150840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endParaRPr lang="en-US" smtClean="0"/>
          </a:p>
        </p:txBody>
      </p:sp>
      <p:sp>
        <p:nvSpPr>
          <p:cNvPr id="25604"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B583FEF-AA71-44F5-85D8-30B938E8F48D}" type="slidenum">
              <a:rPr lang="en-US" smtClean="0">
                <a:latin typeface="Times New Roman" pitchFamily="18" charset="0"/>
              </a:rPr>
              <a:pPr/>
              <a:t>1</a:t>
            </a:fld>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endParaRPr lang="en-US" smtClean="0"/>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0ADFD2-246A-4683-97AF-F0591CC261D6}" type="slidenum">
              <a:rPr lang="en-US" smtClean="0">
                <a:latin typeface="Times New Roman" pitchFamily="18" charset="0"/>
              </a:rPr>
              <a:pPr/>
              <a:t>2</a:t>
            </a:fld>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endParaRPr lang="en-US" smtClean="0">
              <a:latin typeface="Arial" pitchFamily="34" charset="0"/>
            </a:endParaRP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BA1B969-E9A2-4643-9E1A-9ABE17497980}" type="slidenum">
              <a:rPr lang="en-US" smtClean="0">
                <a:latin typeface="Times New Roman" pitchFamily="18" charset="0"/>
              </a:rPr>
              <a:pPr/>
              <a:t>4</a:t>
            </a:fld>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56ADF0-63ED-4FC4-A0A5-C4BC4EC4B5C0}" type="slidenum">
              <a:rPr lang="en-US" smtClean="0">
                <a:latin typeface="Times New Roman" pitchFamily="18" charset="0"/>
              </a:rPr>
              <a:pPr/>
              <a:t>5</a:t>
            </a:fld>
            <a:endParaRPr lang="en-US" smtClean="0">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r>
              <a:rPr lang="en-US" smtClean="0"/>
              <a:t>The IJIS Repository acts as the system manager.  IJIS organizations can publish information to the repository.  This information can be actual data or pointers to data that exist on other systems.  Agencies can also subscribe to information and be notified whenever the  IJIS repository becomes aware of new information and its location.  Individual Agencies can query other agencies for information.  The repository can also server as the keeper of Master Indices, e.g. Master Name Index, Master Vehicle Index, etc.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charset="0"/>
                <a:ea typeface="+mn-ea"/>
                <a:cs typeface="+mn-cs"/>
              </a:rPr>
              <a:t>Discuss overcoming stakeholders with competing missions.  All players have the same goal:  improve public safety and the quality of justice.    </a:t>
            </a: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A41F4403-0C03-44E0-8E0F-C32FFD6F14CF}" type="slidenum">
              <a:rPr lang="en-US" smtClean="0"/>
              <a:pPr>
                <a:defRPr/>
              </a:pPr>
              <a:t>6</a:t>
            </a:fld>
            <a:endParaRPr lang="en-US"/>
          </a:p>
        </p:txBody>
      </p:sp>
    </p:spTree>
    <p:extLst>
      <p:ext uri="{BB962C8B-B14F-4D97-AF65-F5344CB8AC3E}">
        <p14:creationId xmlns:p14="http://schemas.microsoft.com/office/powerpoint/2010/main" val="2269484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strategies to overcome competing missions.  </a:t>
            </a:r>
            <a:endParaRPr lang="en-US" dirty="0"/>
          </a:p>
        </p:txBody>
      </p:sp>
      <p:sp>
        <p:nvSpPr>
          <p:cNvPr id="4" name="Slide Number Placeholder 3"/>
          <p:cNvSpPr>
            <a:spLocks noGrp="1"/>
          </p:cNvSpPr>
          <p:nvPr>
            <p:ph type="sldNum" sz="quarter" idx="10"/>
          </p:nvPr>
        </p:nvSpPr>
        <p:spPr/>
        <p:txBody>
          <a:bodyPr/>
          <a:lstStyle/>
          <a:p>
            <a:pPr>
              <a:defRPr/>
            </a:pPr>
            <a:fld id="{A41F4403-0C03-44E0-8E0F-C32FFD6F14CF}" type="slidenum">
              <a:rPr lang="en-US" smtClean="0"/>
              <a:pPr>
                <a:defRPr/>
              </a:pPr>
              <a:t>14</a:t>
            </a:fld>
            <a:endParaRPr lang="en-US"/>
          </a:p>
        </p:txBody>
      </p:sp>
    </p:spTree>
    <p:extLst>
      <p:ext uri="{BB962C8B-B14F-4D97-AF65-F5344CB8AC3E}">
        <p14:creationId xmlns:p14="http://schemas.microsoft.com/office/powerpoint/2010/main" val="204306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E30950-0FA8-4BC7-8A02-33D55A47DF1C}" type="slidenum">
              <a:rPr lang="en-US" smtClean="0">
                <a:latin typeface="Times New Roman" pitchFamily="18" charset="0"/>
              </a:rPr>
              <a:pPr/>
              <a:t>15</a:t>
            </a:fld>
            <a:endParaRPr lang="en-US" smtClean="0">
              <a:latin typeface="Times New Roman" pitchFamily="18" charset="0"/>
            </a:endParaRPr>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8" name="Freeform 6"/>
            <p:cNvSpPr>
              <a:spLocks/>
            </p:cNvSpPr>
            <p:nvPr/>
          </p:nvSpPr>
          <p:spPr bwMode="hidden">
            <a:xfrm>
              <a:off x="4038" y="3577"/>
              <a:ext cx="1720" cy="65"/>
            </a:xfrm>
            <a:custGeom>
              <a:avLst/>
              <a:gdLst>
                <a:gd name="T0" fmla="*/ 1716 w 1722"/>
                <a:gd name="T1" fmla="*/ 63 h 66"/>
                <a:gd name="T2" fmla="*/ 1716 w 1722"/>
                <a:gd name="T3" fmla="*/ 57 h 66"/>
                <a:gd name="T4" fmla="*/ 0 w 1722"/>
                <a:gd name="T5" fmla="*/ 0 h 66"/>
                <a:gd name="T6" fmla="*/ 0 w 1722"/>
                <a:gd name="T7" fmla="*/ 45 h 66"/>
                <a:gd name="T8" fmla="*/ 1716 w 1722"/>
                <a:gd name="T9" fmla="*/ 63 h 66"/>
                <a:gd name="T10" fmla="*/ 1716 w 1722"/>
                <a:gd name="T11" fmla="*/ 6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p>
          </p:txBody>
        </p:sp>
        <p:sp>
          <p:nvSpPr>
            <p:cNvPr id="10" name="Freeform 8"/>
            <p:cNvSpPr>
              <a:spLocks/>
            </p:cNvSpPr>
            <p:nvPr/>
          </p:nvSpPr>
          <p:spPr bwMode="hidden">
            <a:xfrm>
              <a:off x="4784" y="3702"/>
              <a:ext cx="974" cy="101"/>
            </a:xfrm>
            <a:custGeom>
              <a:avLst/>
              <a:gdLst>
                <a:gd name="T0" fmla="*/ 972 w 975"/>
                <a:gd name="T1" fmla="*/ 48 h 101"/>
                <a:gd name="T2" fmla="*/ 972 w 975"/>
                <a:gd name="T3" fmla="*/ 0 h 101"/>
                <a:gd name="T4" fmla="*/ 0 w 975"/>
                <a:gd name="T5" fmla="*/ 24 h 101"/>
                <a:gd name="T6" fmla="*/ 0 w 975"/>
                <a:gd name="T7" fmla="*/ 101 h 101"/>
                <a:gd name="T8" fmla="*/ 972 w 975"/>
                <a:gd name="T9" fmla="*/ 48 h 101"/>
                <a:gd name="T10" fmla="*/ 97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9"/>
            <p:cNvSpPr>
              <a:spLocks/>
            </p:cNvSpPr>
            <p:nvPr/>
          </p:nvSpPr>
          <p:spPr bwMode="hidden">
            <a:xfrm>
              <a:off x="3619" y="3815"/>
              <a:ext cx="2139" cy="198"/>
            </a:xfrm>
            <a:custGeom>
              <a:avLst/>
              <a:gdLst>
                <a:gd name="T0" fmla="*/ 2135 w 2141"/>
                <a:gd name="T1" fmla="*/ 0 h 198"/>
                <a:gd name="T2" fmla="*/ 0 w 2141"/>
                <a:gd name="T3" fmla="*/ 156 h 198"/>
                <a:gd name="T4" fmla="*/ 0 w 2141"/>
                <a:gd name="T5" fmla="*/ 198 h 198"/>
                <a:gd name="T6" fmla="*/ 2135 w 2141"/>
                <a:gd name="T7" fmla="*/ 0 h 198"/>
                <a:gd name="T8" fmla="*/ 213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3" name="Freeform 11"/>
            <p:cNvSpPr>
              <a:spLocks/>
            </p:cNvSpPr>
            <p:nvPr/>
          </p:nvSpPr>
          <p:spPr bwMode="hidden">
            <a:xfrm>
              <a:off x="2097" y="4043"/>
              <a:ext cx="2514" cy="276"/>
            </a:xfrm>
            <a:custGeom>
              <a:avLst/>
              <a:gdLst>
                <a:gd name="T0" fmla="*/ 2173 w 2517"/>
                <a:gd name="T1" fmla="*/ 276 h 276"/>
                <a:gd name="T2" fmla="*/ 2508 w 2517"/>
                <a:gd name="T3" fmla="*/ 204 h 276"/>
                <a:gd name="T4" fmla="*/ 2251 w 2517"/>
                <a:gd name="T5" fmla="*/ 0 h 276"/>
                <a:gd name="T6" fmla="*/ 0 w 2517"/>
                <a:gd name="T7" fmla="*/ 276 h 276"/>
                <a:gd name="T8" fmla="*/ 2173 w 2517"/>
                <a:gd name="T9" fmla="*/ 276 h 276"/>
                <a:gd name="T10" fmla="*/ 217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5" name="Freeform 13"/>
            <p:cNvSpPr>
              <a:spLocks/>
            </p:cNvSpPr>
            <p:nvPr/>
          </p:nvSpPr>
          <p:spPr bwMode="hidden">
            <a:xfrm>
              <a:off x="5030" y="3151"/>
              <a:ext cx="728" cy="240"/>
            </a:xfrm>
            <a:custGeom>
              <a:avLst/>
              <a:gdLst>
                <a:gd name="T0" fmla="*/ 726 w 729"/>
                <a:gd name="T1" fmla="*/ 240 h 240"/>
                <a:gd name="T2" fmla="*/ 0 w 729"/>
                <a:gd name="T3" fmla="*/ 0 h 240"/>
                <a:gd name="T4" fmla="*/ 0 w 729"/>
                <a:gd name="T5" fmla="*/ 6 h 240"/>
                <a:gd name="T6" fmla="*/ 726 w 729"/>
                <a:gd name="T7" fmla="*/ 240 h 240"/>
                <a:gd name="T8" fmla="*/ 72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7" name="Freeform 15"/>
            <p:cNvSpPr>
              <a:spLocks/>
            </p:cNvSpPr>
            <p:nvPr/>
          </p:nvSpPr>
          <p:spPr bwMode="hidden">
            <a:xfrm>
              <a:off x="5030" y="3049"/>
              <a:ext cx="728" cy="318"/>
            </a:xfrm>
            <a:custGeom>
              <a:avLst/>
              <a:gdLst>
                <a:gd name="T0" fmla="*/ 726 w 729"/>
                <a:gd name="T1" fmla="*/ 318 h 318"/>
                <a:gd name="T2" fmla="*/ 726 w 729"/>
                <a:gd name="T3" fmla="*/ 312 h 318"/>
                <a:gd name="T4" fmla="*/ 0 w 729"/>
                <a:gd name="T5" fmla="*/ 0 h 318"/>
                <a:gd name="T6" fmla="*/ 0 w 729"/>
                <a:gd name="T7" fmla="*/ 54 h 318"/>
                <a:gd name="T8" fmla="*/ 726 w 729"/>
                <a:gd name="T9" fmla="*/ 318 h 318"/>
                <a:gd name="T10" fmla="*/ 72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0" name="Freeform 28"/>
            <p:cNvSpPr>
              <a:spLocks/>
            </p:cNvSpPr>
            <p:nvPr/>
          </p:nvSpPr>
          <p:spPr bwMode="hidden">
            <a:xfrm>
              <a:off x="5698" y="653"/>
              <a:ext cx="60" cy="311"/>
            </a:xfrm>
            <a:custGeom>
              <a:avLst/>
              <a:gdLst>
                <a:gd name="T0" fmla="*/ 0 w 60"/>
                <a:gd name="T1" fmla="*/ 144 h 312"/>
                <a:gd name="T2" fmla="*/ 60 w 60"/>
                <a:gd name="T3" fmla="*/ 30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grpSp>
      <p:sp>
        <p:nvSpPr>
          <p:cNvPr id="285738" name="Rectangle 42"/>
          <p:cNvSpPr>
            <a:spLocks noGrp="1" noChangeArrowheads="1"/>
          </p:cNvSpPr>
          <p:nvPr>
            <p:ph type="ctrTitle" sz="quarter"/>
          </p:nvPr>
        </p:nvSpPr>
        <p:spPr>
          <a:xfrm>
            <a:off x="457200" y="1600200"/>
            <a:ext cx="8229600" cy="1828800"/>
          </a:xfrm>
        </p:spPr>
        <p:txBody>
          <a:bodyPr/>
          <a:lstStyle>
            <a:lvl1pPr>
              <a:defRPr/>
            </a:lvl1pPr>
          </a:lstStyle>
          <a:p>
            <a:pPr lvl="0"/>
            <a:r>
              <a:rPr lang="en-US" noProof="0" smtClean="0"/>
              <a:t>Click to edit Master title style</a:t>
            </a:r>
          </a:p>
        </p:txBody>
      </p:sp>
      <p:sp>
        <p:nvSpPr>
          <p:cNvPr id="28573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endParaRPr lang="en-US"/>
          </a:p>
        </p:txBody>
      </p:sp>
      <p:sp>
        <p:nvSpPr>
          <p:cNvPr id="45" name="Rectangle 45"/>
          <p:cNvSpPr>
            <a:spLocks noGrp="1" noChangeArrowheads="1"/>
          </p:cNvSpPr>
          <p:nvPr>
            <p:ph type="ftr" sz="quarter" idx="11"/>
          </p:nvPr>
        </p:nvSpPr>
        <p:spPr/>
        <p:txBody>
          <a:bodyPr/>
          <a:lstStyle>
            <a:lvl1pPr>
              <a:defRPr/>
            </a:lvl1pPr>
          </a:lstStyle>
          <a:p>
            <a:pPr>
              <a:defRPr/>
            </a:pPr>
            <a:endParaRPr lang="en-US"/>
          </a:p>
        </p:txBody>
      </p:sp>
      <p:sp>
        <p:nvSpPr>
          <p:cNvPr id="46" name="Rectangle 46"/>
          <p:cNvSpPr>
            <a:spLocks noGrp="1" noChangeArrowheads="1"/>
          </p:cNvSpPr>
          <p:nvPr>
            <p:ph type="sldNum" sz="quarter" idx="12"/>
          </p:nvPr>
        </p:nvSpPr>
        <p:spPr/>
        <p:txBody>
          <a:bodyPr/>
          <a:lstStyle>
            <a:lvl1pPr>
              <a:defRPr/>
            </a:lvl1pPr>
          </a:lstStyle>
          <a:p>
            <a:pPr>
              <a:defRPr/>
            </a:pPr>
            <a:fld id="{F13CC8FD-37ED-431C-A01B-DE79B89E7425}" type="slidenum">
              <a:rPr lang="en-US"/>
              <a:pPr>
                <a:defRPr/>
              </a:pPr>
              <a:t>‹#›</a:t>
            </a:fld>
            <a:endParaRPr lang="en-US"/>
          </a:p>
        </p:txBody>
      </p:sp>
    </p:spTree>
    <p:extLst>
      <p:ext uri="{BB962C8B-B14F-4D97-AF65-F5344CB8AC3E}">
        <p14:creationId xmlns:p14="http://schemas.microsoft.com/office/powerpoint/2010/main" val="189048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352615AC-6D9B-4E5F-AFD5-C56D277C6E61}" type="slidenum">
              <a:rPr lang="en-US"/>
              <a:pPr>
                <a:defRPr/>
              </a:pPr>
              <a:t>‹#›</a:t>
            </a:fld>
            <a:endParaRPr lang="en-US"/>
          </a:p>
        </p:txBody>
      </p:sp>
    </p:spTree>
    <p:extLst>
      <p:ext uri="{BB962C8B-B14F-4D97-AF65-F5344CB8AC3E}">
        <p14:creationId xmlns:p14="http://schemas.microsoft.com/office/powerpoint/2010/main" val="303989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360C7E0D-6939-413D-AA0F-4D6A66F13974}" type="slidenum">
              <a:rPr lang="en-US"/>
              <a:pPr>
                <a:defRPr/>
              </a:pPr>
              <a:t>‹#›</a:t>
            </a:fld>
            <a:endParaRPr lang="en-US"/>
          </a:p>
        </p:txBody>
      </p:sp>
    </p:spTree>
    <p:extLst>
      <p:ext uri="{BB962C8B-B14F-4D97-AF65-F5344CB8AC3E}">
        <p14:creationId xmlns:p14="http://schemas.microsoft.com/office/powerpoint/2010/main" val="388277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4B8EB89F-6E8D-4D35-840D-5F728B18DC78}" type="slidenum">
              <a:rPr lang="en-US"/>
              <a:pPr>
                <a:defRPr/>
              </a:pPr>
              <a:t>‹#›</a:t>
            </a:fld>
            <a:endParaRPr lang="en-US"/>
          </a:p>
        </p:txBody>
      </p:sp>
    </p:spTree>
    <p:extLst>
      <p:ext uri="{BB962C8B-B14F-4D97-AF65-F5344CB8AC3E}">
        <p14:creationId xmlns:p14="http://schemas.microsoft.com/office/powerpoint/2010/main" val="341411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pPr>
              <a:defRPr/>
            </a:pPr>
            <a:endParaRPr lang="en-US"/>
          </a:p>
        </p:txBody>
      </p:sp>
      <p:sp>
        <p:nvSpPr>
          <p:cNvPr id="6" name="Rectangle 46"/>
          <p:cNvSpPr>
            <a:spLocks noGrp="1" noChangeArrowheads="1"/>
          </p:cNvSpPr>
          <p:nvPr>
            <p:ph type="sldNum" sz="quarter" idx="12"/>
          </p:nvPr>
        </p:nvSpPr>
        <p:spPr>
          <a:ln/>
        </p:spPr>
        <p:txBody>
          <a:bodyPr/>
          <a:lstStyle>
            <a:lvl1pPr>
              <a:defRPr/>
            </a:lvl1pPr>
          </a:lstStyle>
          <a:p>
            <a:pPr>
              <a:defRPr/>
            </a:pPr>
            <a:fld id="{7DF65790-AEB9-4E45-A99B-C3938AA39D62}" type="slidenum">
              <a:rPr lang="en-US"/>
              <a:pPr>
                <a:defRPr/>
              </a:pPr>
              <a:t>‹#›</a:t>
            </a:fld>
            <a:endParaRPr lang="en-US"/>
          </a:p>
        </p:txBody>
      </p:sp>
    </p:spTree>
    <p:extLst>
      <p:ext uri="{BB962C8B-B14F-4D97-AF65-F5344CB8AC3E}">
        <p14:creationId xmlns:p14="http://schemas.microsoft.com/office/powerpoint/2010/main" val="226564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dt" sz="half" idx="10"/>
          </p:nvPr>
        </p:nvSpPr>
        <p:spPr>
          <a:ln/>
        </p:spPr>
        <p:txBody>
          <a:bodyPr/>
          <a:lstStyle>
            <a:lvl1pPr>
              <a:defRPr/>
            </a:lvl1pPr>
          </a:lstStyle>
          <a:p>
            <a:pPr>
              <a:defRPr/>
            </a:pPr>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
        <p:nvSpPr>
          <p:cNvPr id="7" name="Rectangle 46"/>
          <p:cNvSpPr>
            <a:spLocks noGrp="1" noChangeArrowheads="1"/>
          </p:cNvSpPr>
          <p:nvPr>
            <p:ph type="sldNum" sz="quarter" idx="12"/>
          </p:nvPr>
        </p:nvSpPr>
        <p:spPr>
          <a:ln/>
        </p:spPr>
        <p:txBody>
          <a:bodyPr/>
          <a:lstStyle>
            <a:lvl1pPr>
              <a:defRPr/>
            </a:lvl1pPr>
          </a:lstStyle>
          <a:p>
            <a:pPr>
              <a:defRPr/>
            </a:pPr>
            <a:fld id="{8F90A068-CF92-45C3-B356-9B16D2E9025C}" type="slidenum">
              <a:rPr lang="en-US"/>
              <a:pPr>
                <a:defRPr/>
              </a:pPr>
              <a:t>‹#›</a:t>
            </a:fld>
            <a:endParaRPr lang="en-US"/>
          </a:p>
        </p:txBody>
      </p:sp>
    </p:spTree>
    <p:extLst>
      <p:ext uri="{BB962C8B-B14F-4D97-AF65-F5344CB8AC3E}">
        <p14:creationId xmlns:p14="http://schemas.microsoft.com/office/powerpoint/2010/main" val="188432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dt" sz="half" idx="10"/>
          </p:nvPr>
        </p:nvSpPr>
        <p:spPr>
          <a:ln/>
        </p:spPr>
        <p:txBody>
          <a:bodyPr/>
          <a:lstStyle>
            <a:lvl1pPr>
              <a:defRPr/>
            </a:lvl1pPr>
          </a:lstStyle>
          <a:p>
            <a:pPr>
              <a:defRPr/>
            </a:pPr>
            <a:endParaRPr lang="en-US"/>
          </a:p>
        </p:txBody>
      </p:sp>
      <p:sp>
        <p:nvSpPr>
          <p:cNvPr id="8" name="Rectangle 45"/>
          <p:cNvSpPr>
            <a:spLocks noGrp="1" noChangeArrowheads="1"/>
          </p:cNvSpPr>
          <p:nvPr>
            <p:ph type="ftr" sz="quarter" idx="11"/>
          </p:nvPr>
        </p:nvSpPr>
        <p:spPr>
          <a:ln/>
        </p:spPr>
        <p:txBody>
          <a:bodyPr/>
          <a:lstStyle>
            <a:lvl1pPr>
              <a:defRPr/>
            </a:lvl1pPr>
          </a:lstStyle>
          <a:p>
            <a:pPr>
              <a:defRPr/>
            </a:pPr>
            <a:endParaRPr lang="en-US"/>
          </a:p>
        </p:txBody>
      </p:sp>
      <p:sp>
        <p:nvSpPr>
          <p:cNvPr id="9" name="Rectangle 46"/>
          <p:cNvSpPr>
            <a:spLocks noGrp="1" noChangeArrowheads="1"/>
          </p:cNvSpPr>
          <p:nvPr>
            <p:ph type="sldNum" sz="quarter" idx="12"/>
          </p:nvPr>
        </p:nvSpPr>
        <p:spPr>
          <a:ln/>
        </p:spPr>
        <p:txBody>
          <a:bodyPr/>
          <a:lstStyle>
            <a:lvl1pPr>
              <a:defRPr/>
            </a:lvl1pPr>
          </a:lstStyle>
          <a:p>
            <a:pPr>
              <a:defRPr/>
            </a:pPr>
            <a:fld id="{E9CB3B8F-1CA5-45F8-9A65-3648AF52DAA2}" type="slidenum">
              <a:rPr lang="en-US"/>
              <a:pPr>
                <a:defRPr/>
              </a:pPr>
              <a:t>‹#›</a:t>
            </a:fld>
            <a:endParaRPr lang="en-US"/>
          </a:p>
        </p:txBody>
      </p:sp>
    </p:spTree>
    <p:extLst>
      <p:ext uri="{BB962C8B-B14F-4D97-AF65-F5344CB8AC3E}">
        <p14:creationId xmlns:p14="http://schemas.microsoft.com/office/powerpoint/2010/main" val="288131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p>
        </p:txBody>
      </p:sp>
      <p:sp>
        <p:nvSpPr>
          <p:cNvPr id="4" name="Rectangle 45"/>
          <p:cNvSpPr>
            <a:spLocks noGrp="1" noChangeArrowheads="1"/>
          </p:cNvSpPr>
          <p:nvPr>
            <p:ph type="ftr" sz="quarter" idx="11"/>
          </p:nvPr>
        </p:nvSpPr>
        <p:spPr>
          <a:ln/>
        </p:spPr>
        <p:txBody>
          <a:bodyPr/>
          <a:lstStyle>
            <a:lvl1pPr>
              <a:defRPr/>
            </a:lvl1pPr>
          </a:lstStyle>
          <a:p>
            <a:pPr>
              <a:defRPr/>
            </a:pPr>
            <a:endParaRPr lang="en-US"/>
          </a:p>
        </p:txBody>
      </p:sp>
      <p:sp>
        <p:nvSpPr>
          <p:cNvPr id="5" name="Rectangle 46"/>
          <p:cNvSpPr>
            <a:spLocks noGrp="1" noChangeArrowheads="1"/>
          </p:cNvSpPr>
          <p:nvPr>
            <p:ph type="sldNum" sz="quarter" idx="12"/>
          </p:nvPr>
        </p:nvSpPr>
        <p:spPr>
          <a:ln/>
        </p:spPr>
        <p:txBody>
          <a:bodyPr/>
          <a:lstStyle>
            <a:lvl1pPr>
              <a:defRPr/>
            </a:lvl1pPr>
          </a:lstStyle>
          <a:p>
            <a:pPr>
              <a:defRPr/>
            </a:pPr>
            <a:fld id="{CAE6A8DD-C625-4A66-9416-D56874DBA5E7}" type="slidenum">
              <a:rPr lang="en-US"/>
              <a:pPr>
                <a:defRPr/>
              </a:pPr>
              <a:t>‹#›</a:t>
            </a:fld>
            <a:endParaRPr lang="en-US"/>
          </a:p>
        </p:txBody>
      </p:sp>
    </p:spTree>
    <p:extLst>
      <p:ext uri="{BB962C8B-B14F-4D97-AF65-F5344CB8AC3E}">
        <p14:creationId xmlns:p14="http://schemas.microsoft.com/office/powerpoint/2010/main" val="88979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p>
        </p:txBody>
      </p:sp>
      <p:sp>
        <p:nvSpPr>
          <p:cNvPr id="3" name="Rectangle 45"/>
          <p:cNvSpPr>
            <a:spLocks noGrp="1" noChangeArrowheads="1"/>
          </p:cNvSpPr>
          <p:nvPr>
            <p:ph type="ftr" sz="quarter" idx="11"/>
          </p:nvPr>
        </p:nvSpPr>
        <p:spPr>
          <a:ln/>
        </p:spPr>
        <p:txBody>
          <a:bodyPr/>
          <a:lstStyle>
            <a:lvl1pPr>
              <a:defRPr/>
            </a:lvl1pPr>
          </a:lstStyle>
          <a:p>
            <a:pPr>
              <a:defRPr/>
            </a:pPr>
            <a:endParaRPr lang="en-US"/>
          </a:p>
        </p:txBody>
      </p:sp>
      <p:sp>
        <p:nvSpPr>
          <p:cNvPr id="4" name="Rectangle 46"/>
          <p:cNvSpPr>
            <a:spLocks noGrp="1" noChangeArrowheads="1"/>
          </p:cNvSpPr>
          <p:nvPr>
            <p:ph type="sldNum" sz="quarter" idx="12"/>
          </p:nvPr>
        </p:nvSpPr>
        <p:spPr>
          <a:ln/>
        </p:spPr>
        <p:txBody>
          <a:bodyPr/>
          <a:lstStyle>
            <a:lvl1pPr>
              <a:defRPr/>
            </a:lvl1pPr>
          </a:lstStyle>
          <a:p>
            <a:pPr>
              <a:defRPr/>
            </a:pPr>
            <a:fld id="{6A75D26B-E434-437C-A89F-BD7E1C5AA165}" type="slidenum">
              <a:rPr lang="en-US"/>
              <a:pPr>
                <a:defRPr/>
              </a:pPr>
              <a:t>‹#›</a:t>
            </a:fld>
            <a:endParaRPr lang="en-US"/>
          </a:p>
        </p:txBody>
      </p:sp>
    </p:spTree>
    <p:extLst>
      <p:ext uri="{BB962C8B-B14F-4D97-AF65-F5344CB8AC3E}">
        <p14:creationId xmlns:p14="http://schemas.microsoft.com/office/powerpoint/2010/main" val="135215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
        <p:nvSpPr>
          <p:cNvPr id="7" name="Rectangle 46"/>
          <p:cNvSpPr>
            <a:spLocks noGrp="1" noChangeArrowheads="1"/>
          </p:cNvSpPr>
          <p:nvPr>
            <p:ph type="sldNum" sz="quarter" idx="12"/>
          </p:nvPr>
        </p:nvSpPr>
        <p:spPr>
          <a:ln/>
        </p:spPr>
        <p:txBody>
          <a:bodyPr/>
          <a:lstStyle>
            <a:lvl1pPr>
              <a:defRPr/>
            </a:lvl1pPr>
          </a:lstStyle>
          <a:p>
            <a:pPr>
              <a:defRPr/>
            </a:pPr>
            <a:fld id="{8DC36F83-BD8C-4D47-8C14-7C8F096B451A}" type="slidenum">
              <a:rPr lang="en-US"/>
              <a:pPr>
                <a:defRPr/>
              </a:pPr>
              <a:t>‹#›</a:t>
            </a:fld>
            <a:endParaRPr lang="en-US"/>
          </a:p>
        </p:txBody>
      </p:sp>
    </p:spTree>
    <p:extLst>
      <p:ext uri="{BB962C8B-B14F-4D97-AF65-F5344CB8AC3E}">
        <p14:creationId xmlns:p14="http://schemas.microsoft.com/office/powerpoint/2010/main" val="195480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p>
        </p:txBody>
      </p:sp>
      <p:sp>
        <p:nvSpPr>
          <p:cNvPr id="6" name="Rectangle 45"/>
          <p:cNvSpPr>
            <a:spLocks noGrp="1" noChangeArrowheads="1"/>
          </p:cNvSpPr>
          <p:nvPr>
            <p:ph type="ftr" sz="quarter" idx="11"/>
          </p:nvPr>
        </p:nvSpPr>
        <p:spPr>
          <a:ln/>
        </p:spPr>
        <p:txBody>
          <a:bodyPr/>
          <a:lstStyle>
            <a:lvl1pPr>
              <a:defRPr/>
            </a:lvl1pPr>
          </a:lstStyle>
          <a:p>
            <a:pPr>
              <a:defRPr/>
            </a:pPr>
            <a:endParaRPr lang="en-US"/>
          </a:p>
        </p:txBody>
      </p:sp>
      <p:sp>
        <p:nvSpPr>
          <p:cNvPr id="7" name="Rectangle 46"/>
          <p:cNvSpPr>
            <a:spLocks noGrp="1" noChangeArrowheads="1"/>
          </p:cNvSpPr>
          <p:nvPr>
            <p:ph type="sldNum" sz="quarter" idx="12"/>
          </p:nvPr>
        </p:nvSpPr>
        <p:spPr>
          <a:ln/>
        </p:spPr>
        <p:txBody>
          <a:bodyPr/>
          <a:lstStyle>
            <a:lvl1pPr>
              <a:defRPr/>
            </a:lvl1pPr>
          </a:lstStyle>
          <a:p>
            <a:pPr>
              <a:defRPr/>
            </a:pPr>
            <a:fld id="{0565311B-749E-4CE4-9B65-54688FB91768}" type="slidenum">
              <a:rPr lang="en-US"/>
              <a:pPr>
                <a:defRPr/>
              </a:pPr>
              <a:t>‹#›</a:t>
            </a:fld>
            <a:endParaRPr lang="en-US"/>
          </a:p>
        </p:txBody>
      </p:sp>
    </p:spTree>
    <p:extLst>
      <p:ext uri="{BB962C8B-B14F-4D97-AF65-F5344CB8AC3E}">
        <p14:creationId xmlns:p14="http://schemas.microsoft.com/office/powerpoint/2010/main" val="320669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28467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67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67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35" name="Freeform 6"/>
            <p:cNvSpPr>
              <a:spLocks/>
            </p:cNvSpPr>
            <p:nvPr/>
          </p:nvSpPr>
          <p:spPr bwMode="hidden">
            <a:xfrm>
              <a:off x="4038" y="3577"/>
              <a:ext cx="1720" cy="65"/>
            </a:xfrm>
            <a:custGeom>
              <a:avLst/>
              <a:gdLst>
                <a:gd name="T0" fmla="*/ 1716 w 1722"/>
                <a:gd name="T1" fmla="*/ 63 h 66"/>
                <a:gd name="T2" fmla="*/ 1716 w 1722"/>
                <a:gd name="T3" fmla="*/ 57 h 66"/>
                <a:gd name="T4" fmla="*/ 0 w 1722"/>
                <a:gd name="T5" fmla="*/ 0 h 66"/>
                <a:gd name="T6" fmla="*/ 0 w 1722"/>
                <a:gd name="T7" fmla="*/ 45 h 66"/>
                <a:gd name="T8" fmla="*/ 1716 w 1722"/>
                <a:gd name="T9" fmla="*/ 63 h 66"/>
                <a:gd name="T10" fmla="*/ 1716 w 1722"/>
                <a:gd name="T11" fmla="*/ 6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67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p>
          </p:txBody>
        </p:sp>
        <p:sp>
          <p:nvSpPr>
            <p:cNvPr id="1037" name="Freeform 8"/>
            <p:cNvSpPr>
              <a:spLocks/>
            </p:cNvSpPr>
            <p:nvPr/>
          </p:nvSpPr>
          <p:spPr bwMode="hidden">
            <a:xfrm>
              <a:off x="4784" y="3702"/>
              <a:ext cx="974" cy="101"/>
            </a:xfrm>
            <a:custGeom>
              <a:avLst/>
              <a:gdLst>
                <a:gd name="T0" fmla="*/ 972 w 975"/>
                <a:gd name="T1" fmla="*/ 48 h 101"/>
                <a:gd name="T2" fmla="*/ 972 w 975"/>
                <a:gd name="T3" fmla="*/ 0 h 101"/>
                <a:gd name="T4" fmla="*/ 0 w 975"/>
                <a:gd name="T5" fmla="*/ 24 h 101"/>
                <a:gd name="T6" fmla="*/ 0 w 975"/>
                <a:gd name="T7" fmla="*/ 101 h 101"/>
                <a:gd name="T8" fmla="*/ 972 w 975"/>
                <a:gd name="T9" fmla="*/ 48 h 101"/>
                <a:gd name="T10" fmla="*/ 97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9"/>
            <p:cNvSpPr>
              <a:spLocks/>
            </p:cNvSpPr>
            <p:nvPr/>
          </p:nvSpPr>
          <p:spPr bwMode="hidden">
            <a:xfrm>
              <a:off x="3619" y="3815"/>
              <a:ext cx="2139" cy="198"/>
            </a:xfrm>
            <a:custGeom>
              <a:avLst/>
              <a:gdLst>
                <a:gd name="T0" fmla="*/ 2135 w 2141"/>
                <a:gd name="T1" fmla="*/ 0 h 198"/>
                <a:gd name="T2" fmla="*/ 0 w 2141"/>
                <a:gd name="T3" fmla="*/ 156 h 198"/>
                <a:gd name="T4" fmla="*/ 0 w 2141"/>
                <a:gd name="T5" fmla="*/ 198 h 198"/>
                <a:gd name="T6" fmla="*/ 2135 w 2141"/>
                <a:gd name="T7" fmla="*/ 0 h 198"/>
                <a:gd name="T8" fmla="*/ 213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68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40" name="Freeform 11"/>
            <p:cNvSpPr>
              <a:spLocks/>
            </p:cNvSpPr>
            <p:nvPr/>
          </p:nvSpPr>
          <p:spPr bwMode="hidden">
            <a:xfrm>
              <a:off x="2097" y="4043"/>
              <a:ext cx="2514" cy="276"/>
            </a:xfrm>
            <a:custGeom>
              <a:avLst/>
              <a:gdLst>
                <a:gd name="T0" fmla="*/ 2173 w 2517"/>
                <a:gd name="T1" fmla="*/ 276 h 276"/>
                <a:gd name="T2" fmla="*/ 2508 w 2517"/>
                <a:gd name="T3" fmla="*/ 204 h 276"/>
                <a:gd name="T4" fmla="*/ 2251 w 2517"/>
                <a:gd name="T5" fmla="*/ 0 h 276"/>
                <a:gd name="T6" fmla="*/ 0 w 2517"/>
                <a:gd name="T7" fmla="*/ 276 h 276"/>
                <a:gd name="T8" fmla="*/ 2173 w 2517"/>
                <a:gd name="T9" fmla="*/ 276 h 276"/>
                <a:gd name="T10" fmla="*/ 217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68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42" name="Freeform 13"/>
            <p:cNvSpPr>
              <a:spLocks/>
            </p:cNvSpPr>
            <p:nvPr/>
          </p:nvSpPr>
          <p:spPr bwMode="hidden">
            <a:xfrm>
              <a:off x="5030" y="3151"/>
              <a:ext cx="728" cy="240"/>
            </a:xfrm>
            <a:custGeom>
              <a:avLst/>
              <a:gdLst>
                <a:gd name="T0" fmla="*/ 726 w 729"/>
                <a:gd name="T1" fmla="*/ 240 h 240"/>
                <a:gd name="T2" fmla="*/ 0 w 729"/>
                <a:gd name="T3" fmla="*/ 0 h 240"/>
                <a:gd name="T4" fmla="*/ 0 w 729"/>
                <a:gd name="T5" fmla="*/ 6 h 240"/>
                <a:gd name="T6" fmla="*/ 726 w 729"/>
                <a:gd name="T7" fmla="*/ 240 h 240"/>
                <a:gd name="T8" fmla="*/ 72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68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44" name="Freeform 15"/>
            <p:cNvSpPr>
              <a:spLocks/>
            </p:cNvSpPr>
            <p:nvPr/>
          </p:nvSpPr>
          <p:spPr bwMode="hidden">
            <a:xfrm>
              <a:off x="5030" y="3049"/>
              <a:ext cx="728" cy="318"/>
            </a:xfrm>
            <a:custGeom>
              <a:avLst/>
              <a:gdLst>
                <a:gd name="T0" fmla="*/ 726 w 729"/>
                <a:gd name="T1" fmla="*/ 318 h 318"/>
                <a:gd name="T2" fmla="*/ 726 w 729"/>
                <a:gd name="T3" fmla="*/ 312 h 318"/>
                <a:gd name="T4" fmla="*/ 0 w 729"/>
                <a:gd name="T5" fmla="*/ 0 h 318"/>
                <a:gd name="T6" fmla="*/ 0 w 729"/>
                <a:gd name="T7" fmla="*/ 54 h 318"/>
                <a:gd name="T8" fmla="*/ 726 w 729"/>
                <a:gd name="T9" fmla="*/ 318 h 318"/>
                <a:gd name="T10" fmla="*/ 72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68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68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69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4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69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5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69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69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p>
          </p:txBody>
        </p:sp>
        <p:sp>
          <p:nvSpPr>
            <p:cNvPr id="28469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5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69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69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57" name="Freeform 28"/>
            <p:cNvSpPr>
              <a:spLocks/>
            </p:cNvSpPr>
            <p:nvPr/>
          </p:nvSpPr>
          <p:spPr bwMode="hidden">
            <a:xfrm>
              <a:off x="5698" y="653"/>
              <a:ext cx="60" cy="311"/>
            </a:xfrm>
            <a:custGeom>
              <a:avLst/>
              <a:gdLst>
                <a:gd name="T0" fmla="*/ 0 w 60"/>
                <a:gd name="T1" fmla="*/ 144 h 312"/>
                <a:gd name="T2" fmla="*/ 60 w 60"/>
                <a:gd name="T3" fmla="*/ 30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70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5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70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70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70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70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70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70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70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71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nvGrpSpPr>
            <p:cNvPr id="1068" name="Group 39"/>
            <p:cNvGrpSpPr>
              <a:grpSpLocks/>
            </p:cNvGrpSpPr>
            <p:nvPr userDrawn="1"/>
          </p:nvGrpSpPr>
          <p:grpSpPr bwMode="auto">
            <a:xfrm>
              <a:off x="0" y="1632"/>
              <a:ext cx="5758" cy="1858"/>
              <a:chOff x="0" y="1632"/>
              <a:chExt cx="5758" cy="1858"/>
            </a:xfrm>
          </p:grpSpPr>
          <p:sp>
            <p:nvSpPr>
              <p:cNvPr id="28471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8471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grpSp>
      <p:sp>
        <p:nvSpPr>
          <p:cNvPr id="284714"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4715"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4716"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lang="en-US"/>
          </a:p>
        </p:txBody>
      </p:sp>
      <p:sp>
        <p:nvSpPr>
          <p:cNvPr id="284717"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284718" name="Rectangle 4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805BE970-2AA1-407D-9AB1-5D7F79A1B887}"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www.nlectc.org/virlib/InfoList.asp?strType=Funding" TargetMode="External"/><Relationship Id="rId3" Type="http://schemas.openxmlformats.org/officeDocument/2006/relationships/hyperlink" Target="http://www.ojp.usdoj.gov/fundopps.htm" TargetMode="External"/><Relationship Id="rId7" Type="http://schemas.openxmlformats.org/officeDocument/2006/relationships/hyperlink" Target="http://www.nhtsa.dot.gov/" TargetMode="External"/><Relationship Id="rId12" Type="http://schemas.openxmlformats.org/officeDocument/2006/relationships/hyperlink" Target="http://www.usdoj.gov/10grants/index.html" TargetMode="External"/><Relationship Id="rId2" Type="http://schemas.openxmlformats.org/officeDocument/2006/relationships/hyperlink" Target="http://it.ojp.gov/index.jsp" TargetMode="External"/><Relationship Id="rId1" Type="http://schemas.openxmlformats.org/officeDocument/2006/relationships/slideLayout" Target="../slideLayouts/slideLayout2.xml"/><Relationship Id="rId6" Type="http://schemas.openxmlformats.org/officeDocument/2006/relationships/hyperlink" Target="http://www.dhs.gov/dhspublic/index.jsp" TargetMode="External"/><Relationship Id="rId11" Type="http://schemas.openxmlformats.org/officeDocument/2006/relationships/hyperlink" Target="http://www.usfa.fema.gov/fire-service/grants/" TargetMode="External"/><Relationship Id="rId5" Type="http://schemas.openxmlformats.org/officeDocument/2006/relationships/hyperlink" Target="http://www.cfda.gov/public/granttopics.asp" TargetMode="External"/><Relationship Id="rId10" Type="http://schemas.openxmlformats.org/officeDocument/2006/relationships/hyperlink" Target="http://www.ntia.doc.gov/top/" TargetMode="External"/><Relationship Id="rId4" Type="http://schemas.openxmlformats.org/officeDocument/2006/relationships/hyperlink" Target="http://grants.gov/" TargetMode="External"/><Relationship Id="rId9" Type="http://schemas.openxmlformats.org/officeDocument/2006/relationships/hyperlink" Target="http://www.agileprogram.org/grants_funding/justnet.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www.technicalprivacytraining.org/"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hyperlink" Target="mailto:jasonhutchens@motorolasolutions.com" TargetMode="External"/><Relationship Id="rId2" Type="http://schemas.openxmlformats.org/officeDocument/2006/relationships/slideLayout" Target="../slideLayouts/slideLayout6.xml"/><Relationship Id="rId1" Type="http://schemas.openxmlformats.org/officeDocument/2006/relationships/audio" Target="../media/audio1.wav"/><Relationship Id="rId6" Type="http://schemas.openxmlformats.org/officeDocument/2006/relationships/hyperlink" Target="mailto:dgraski@ncsc.org" TargetMode="External"/><Relationship Id="rId5" Type="http://schemas.openxmlformats.org/officeDocument/2006/relationships/hyperlink" Target="mailto:paul.wormeli@ijis.org" TargetMode="Externa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e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4.xml"/><Relationship Id="rId21" Type="http://schemas.openxmlformats.org/officeDocument/2006/relationships/image" Target="../media/image14.emf"/><Relationship Id="rId34" Type="http://schemas.openxmlformats.org/officeDocument/2006/relationships/oleObject" Target="../embeddings/oleObject16.bin"/><Relationship Id="rId7" Type="http://schemas.openxmlformats.org/officeDocument/2006/relationships/image" Target="../media/image7.emf"/><Relationship Id="rId12" Type="http://schemas.openxmlformats.org/officeDocument/2006/relationships/oleObject" Target="../embeddings/oleObject5.bin"/><Relationship Id="rId17" Type="http://schemas.openxmlformats.org/officeDocument/2006/relationships/image" Target="../media/image12.emf"/><Relationship Id="rId25" Type="http://schemas.openxmlformats.org/officeDocument/2006/relationships/image" Target="../media/image16.emf"/><Relationship Id="rId33" Type="http://schemas.openxmlformats.org/officeDocument/2006/relationships/image" Target="../media/image20.emf"/><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8.e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emf"/><Relationship Id="rId24" Type="http://schemas.openxmlformats.org/officeDocument/2006/relationships/oleObject" Target="../embeddings/oleObject11.bin"/><Relationship Id="rId32" Type="http://schemas.openxmlformats.org/officeDocument/2006/relationships/oleObject" Target="../embeddings/oleObject15.bin"/><Relationship Id="rId5" Type="http://schemas.openxmlformats.org/officeDocument/2006/relationships/image" Target="../media/image6.wmf"/><Relationship Id="rId15" Type="http://schemas.openxmlformats.org/officeDocument/2006/relationships/image" Target="../media/image11.emf"/><Relationship Id="rId23" Type="http://schemas.openxmlformats.org/officeDocument/2006/relationships/image" Target="../media/image15.emf"/><Relationship Id="rId28" Type="http://schemas.openxmlformats.org/officeDocument/2006/relationships/oleObject" Target="../embeddings/oleObject13.bin"/><Relationship Id="rId10" Type="http://schemas.openxmlformats.org/officeDocument/2006/relationships/oleObject" Target="../embeddings/oleObject4.bin"/><Relationship Id="rId19" Type="http://schemas.openxmlformats.org/officeDocument/2006/relationships/image" Target="../media/image13.emf"/><Relationship Id="rId31" Type="http://schemas.openxmlformats.org/officeDocument/2006/relationships/image" Target="../media/image19.emf"/><Relationship Id="rId4" Type="http://schemas.openxmlformats.org/officeDocument/2006/relationships/oleObject" Target="../embeddings/oleObject1.bin"/><Relationship Id="rId9" Type="http://schemas.openxmlformats.org/officeDocument/2006/relationships/image" Target="../media/image8.e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7.emf"/><Relationship Id="rId30" Type="http://schemas.openxmlformats.org/officeDocument/2006/relationships/oleObject" Target="../embeddings/oleObject14.bin"/><Relationship Id="rId35" Type="http://schemas.openxmlformats.org/officeDocument/2006/relationships/image" Target="../media/image2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03" y="21392"/>
            <a:ext cx="914400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8102" y="409731"/>
            <a:ext cx="8006298" cy="2333469"/>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r>
              <a:rPr lang="en-US" sz="3200" dirty="0">
                <a:latin typeface="Comic Sans MS" pitchFamily="66" charset="0"/>
              </a:rPr>
              <a:t>Strategies to </a:t>
            </a:r>
            <a:r>
              <a:rPr lang="en-US" sz="3200" dirty="0" smtClean="0">
                <a:latin typeface="Comic Sans MS" pitchFamily="66" charset="0"/>
              </a:rPr>
              <a:t>Overcome: </a:t>
            </a:r>
          </a:p>
          <a:p>
            <a:r>
              <a:rPr lang="en-US" sz="3200" dirty="0" smtClean="0">
                <a:latin typeface="Comic Sans MS" pitchFamily="66" charset="0"/>
              </a:rPr>
              <a:t>--Limited </a:t>
            </a:r>
            <a:r>
              <a:rPr lang="en-US" sz="3200" dirty="0">
                <a:latin typeface="Comic Sans MS" pitchFamily="66" charset="0"/>
              </a:rPr>
              <a:t>Staff &amp; Resources, </a:t>
            </a:r>
            <a:endParaRPr lang="en-US" sz="3200" dirty="0" smtClean="0">
              <a:latin typeface="Comic Sans MS" pitchFamily="66" charset="0"/>
            </a:endParaRPr>
          </a:p>
          <a:p>
            <a:r>
              <a:rPr lang="en-US" sz="3200" dirty="0" smtClean="0">
                <a:latin typeface="Comic Sans MS" pitchFamily="66" charset="0"/>
              </a:rPr>
              <a:t>--Stakeholders </a:t>
            </a:r>
            <a:r>
              <a:rPr lang="en-US" sz="3200" dirty="0">
                <a:latin typeface="Comic Sans MS" pitchFamily="66" charset="0"/>
              </a:rPr>
              <a:t>with Competing </a:t>
            </a:r>
            <a:r>
              <a:rPr lang="en-US" sz="3200" dirty="0" smtClean="0">
                <a:latin typeface="Comic Sans MS" pitchFamily="66" charset="0"/>
              </a:rPr>
              <a:t>Missions </a:t>
            </a:r>
          </a:p>
          <a:p>
            <a:r>
              <a:rPr lang="en-US" sz="3200" dirty="0" smtClean="0">
                <a:latin typeface="Comic Sans MS" pitchFamily="66" charset="0"/>
              </a:rPr>
              <a:t>--Security </a:t>
            </a:r>
            <a:r>
              <a:rPr lang="en-US" sz="3200" dirty="0">
                <a:latin typeface="Comic Sans MS" pitchFamily="66" charset="0"/>
              </a:rPr>
              <a:t>&amp; Privacy Challenges </a:t>
            </a:r>
            <a:r>
              <a:rPr lang="en-US" dirty="0"/>
              <a:t>	</a:t>
            </a:r>
          </a:p>
        </p:txBody>
      </p:sp>
      <p:sp>
        <p:nvSpPr>
          <p:cNvPr id="3" name="Rectangle 2"/>
          <p:cNvSpPr/>
          <p:nvPr/>
        </p:nvSpPr>
        <p:spPr bwMode="auto">
          <a:xfrm>
            <a:off x="685800" y="5762625"/>
            <a:ext cx="7848600" cy="1019175"/>
          </a:xfrm>
          <a:prstGeom prst="rect">
            <a:avLst/>
          </a:prstGeom>
          <a:no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Illinois Criminal Justice Information Authority</a:t>
            </a:r>
          </a:p>
          <a:p>
            <a:pPr marL="0" marR="0" indent="0" algn="ctr" defTabSz="914400" rtl="0" eaLnBrk="0" fontAlgn="base" latinLnBrk="0" hangingPunct="0">
              <a:lnSpc>
                <a:spcPct val="100000"/>
              </a:lnSpc>
              <a:spcBef>
                <a:spcPct val="0"/>
              </a:spcBef>
              <a:spcAft>
                <a:spcPct val="0"/>
              </a:spcAft>
              <a:buClrTx/>
              <a:buSzTx/>
              <a:buFontTx/>
              <a:buNone/>
              <a:tabLst/>
            </a:pPr>
            <a:r>
              <a:rPr lang="en-US" sz="2800" dirty="0" smtClean="0">
                <a:latin typeface="Tahoma" pitchFamily="34" charset="0"/>
                <a:ea typeface="Tahoma" pitchFamily="34" charset="0"/>
                <a:cs typeface="Tahoma" pitchFamily="34" charset="0"/>
              </a:rPr>
              <a:t>February 5, 2013</a:t>
            </a:r>
            <a:endParaRPr kumimoji="0" lang="en-US" sz="28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Improving funding probability</a:t>
            </a:r>
            <a:endParaRPr lang="en-US" dirty="0"/>
          </a:p>
        </p:txBody>
      </p:sp>
      <p:sp>
        <p:nvSpPr>
          <p:cNvPr id="3" name="Content Placeholder 2"/>
          <p:cNvSpPr>
            <a:spLocks noGrp="1"/>
          </p:cNvSpPr>
          <p:nvPr>
            <p:ph idx="1"/>
          </p:nvPr>
        </p:nvSpPr>
        <p:spPr/>
        <p:txBody>
          <a:bodyPr/>
          <a:lstStyle/>
          <a:p>
            <a:pPr>
              <a:defRPr/>
            </a:pPr>
            <a:r>
              <a:rPr lang="en-US" dirty="0" smtClean="0"/>
              <a:t>Adopt/support national standards</a:t>
            </a:r>
          </a:p>
          <a:p>
            <a:pPr lvl="1">
              <a:defRPr/>
            </a:pPr>
            <a:r>
              <a:rPr lang="en-US" dirty="0" smtClean="0"/>
              <a:t>Global Reference Architecture</a:t>
            </a:r>
          </a:p>
          <a:p>
            <a:pPr lvl="1">
              <a:defRPr/>
            </a:pPr>
            <a:r>
              <a:rPr lang="en-US" dirty="0" smtClean="0"/>
              <a:t>NIEM</a:t>
            </a:r>
          </a:p>
          <a:p>
            <a:pPr lvl="1">
              <a:defRPr/>
            </a:pPr>
            <a:r>
              <a:rPr lang="en-US" dirty="0" smtClean="0"/>
              <a:t>Global Federated Identity and Privilege Management (GFIPM)</a:t>
            </a:r>
          </a:p>
          <a:p>
            <a:pPr>
              <a:defRPr/>
            </a:pPr>
            <a:r>
              <a:rPr lang="en-US" dirty="0" smtClean="0"/>
              <a:t>Be innovative with technology</a:t>
            </a:r>
          </a:p>
          <a:p>
            <a:pPr lvl="1">
              <a:defRPr/>
            </a:pPr>
            <a:r>
              <a:rPr lang="en-US" dirty="0" smtClean="0"/>
              <a:t>Cloud computing, mobility, social media</a:t>
            </a:r>
          </a:p>
          <a:p>
            <a:pPr lvl="1">
              <a:defRPr/>
            </a:pPr>
            <a:r>
              <a:rPr lang="en-US" dirty="0" smtClean="0"/>
              <a:t>Shared resources/consolidation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Portal to Global products</a:t>
            </a:r>
            <a:endParaRPr lang="en-US" dirty="0"/>
          </a:p>
        </p:txBody>
      </p:sp>
      <p:sp>
        <p:nvSpPr>
          <p:cNvPr id="3" name="Content Placeholder 2"/>
          <p:cNvSpPr>
            <a:spLocks noGrp="1"/>
          </p:cNvSpPr>
          <p:nvPr>
            <p:ph idx="1"/>
          </p:nvPr>
        </p:nvSpPr>
        <p:spPr>
          <a:xfrm>
            <a:off x="457200" y="2971800"/>
            <a:ext cx="8229600" cy="1371600"/>
          </a:xfrm>
        </p:spPr>
        <p:txBody>
          <a:bodyPr/>
          <a:lstStyle/>
          <a:p>
            <a:pPr marL="0" indent="0" algn="ctr">
              <a:buFont typeface="Wingdings" pitchFamily="2" charset="2"/>
              <a:buNone/>
              <a:defRPr/>
            </a:pPr>
            <a:r>
              <a:rPr lang="en-US" sz="4000" dirty="0" smtClean="0">
                <a:solidFill>
                  <a:srgbClr val="FFFF00"/>
                </a:solidFill>
              </a:rPr>
              <a:t>http://www.it.ojp.gov/gist</a:t>
            </a:r>
            <a:endParaRPr lang="en-US" sz="4000" dirty="0">
              <a:solidFill>
                <a:srgbClr val="FFFF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Connect to social issues, e.g.:</a:t>
            </a:r>
          </a:p>
        </p:txBody>
      </p:sp>
      <p:sp>
        <p:nvSpPr>
          <p:cNvPr id="3" name="Content Placeholder 2"/>
          <p:cNvSpPr>
            <a:spLocks noGrp="1"/>
          </p:cNvSpPr>
          <p:nvPr>
            <p:ph idx="1"/>
          </p:nvPr>
        </p:nvSpPr>
        <p:spPr/>
        <p:txBody>
          <a:bodyPr/>
          <a:lstStyle/>
          <a:p>
            <a:pPr eaLnBrk="1" hangingPunct="1">
              <a:defRPr/>
            </a:pPr>
            <a:r>
              <a:rPr lang="en-US" dirty="0" smtClean="0"/>
              <a:t>Offender re-entry (reduce recidivism)</a:t>
            </a:r>
          </a:p>
          <a:p>
            <a:pPr eaLnBrk="1" hangingPunct="1">
              <a:defRPr/>
            </a:pPr>
            <a:r>
              <a:rPr lang="en-US" dirty="0" smtClean="0"/>
              <a:t>Jail overcrowding</a:t>
            </a:r>
          </a:p>
          <a:p>
            <a:pPr eaLnBrk="1" hangingPunct="1">
              <a:defRPr/>
            </a:pPr>
            <a:r>
              <a:rPr lang="en-US" dirty="0" smtClean="0"/>
              <a:t>Criminalizing mental illness</a:t>
            </a:r>
          </a:p>
          <a:p>
            <a:pPr eaLnBrk="1" hangingPunct="1">
              <a:defRPr/>
            </a:pPr>
            <a:r>
              <a:rPr lang="en-US" dirty="0" smtClean="0"/>
              <a:t>Cybercrime (identity theft, etc.)</a:t>
            </a:r>
          </a:p>
          <a:p>
            <a:pPr eaLnBrk="1" hangingPunct="1">
              <a:defRPr/>
            </a:pPr>
            <a:r>
              <a:rPr lang="en-US" dirty="0" smtClean="0"/>
              <a:t>Juvenile violence reduction</a:t>
            </a:r>
          </a:p>
          <a:p>
            <a:pPr eaLnBrk="1" hangingPunct="1">
              <a:defRPr/>
            </a:pPr>
            <a:r>
              <a:rPr lang="en-US" dirty="0" smtClean="0"/>
              <a:t>Crime/terrorism prevention</a:t>
            </a:r>
          </a:p>
          <a:p>
            <a:pPr eaLnBrk="1" hangingPunct="1">
              <a:defRPr/>
            </a:pPr>
            <a:r>
              <a:rPr 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438400"/>
            <a:ext cx="8229600" cy="1143000"/>
          </a:xfrm>
        </p:spPr>
        <p:txBody>
          <a:bodyPr/>
          <a:lstStyle/>
          <a:p>
            <a:pPr>
              <a:defRPr/>
            </a:pPr>
            <a:r>
              <a:rPr lang="en-US" dirty="0" smtClean="0">
                <a:solidFill>
                  <a:srgbClr val="FFFF00"/>
                </a:solidFill>
              </a:rPr>
              <a:t>Collaborate or Perish</a:t>
            </a:r>
            <a:br>
              <a:rPr lang="en-US" dirty="0" smtClean="0">
                <a:solidFill>
                  <a:srgbClr val="FFFF00"/>
                </a:solidFill>
              </a:rPr>
            </a:br>
            <a:r>
              <a:rPr lang="en-US" dirty="0" smtClean="0">
                <a:solidFill>
                  <a:srgbClr val="FFFF00"/>
                </a:solidFill>
              </a:rPr>
              <a:t>--Bill Bratton</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Other Federal Sources</a:t>
            </a:r>
            <a:endParaRPr lang="en-US" dirty="0"/>
          </a:p>
        </p:txBody>
      </p:sp>
      <p:sp>
        <p:nvSpPr>
          <p:cNvPr id="4" name="Content Placeholder 3"/>
          <p:cNvSpPr>
            <a:spLocks noGrp="1"/>
          </p:cNvSpPr>
          <p:nvPr>
            <p:ph idx="1"/>
          </p:nvPr>
        </p:nvSpPr>
        <p:spPr/>
        <p:txBody>
          <a:bodyPr/>
          <a:lstStyle/>
          <a:p>
            <a:pPr>
              <a:defRPr/>
            </a:pPr>
            <a:r>
              <a:rPr lang="en-US" sz="4000" dirty="0" smtClean="0"/>
              <a:t>Department of Transportation</a:t>
            </a:r>
          </a:p>
          <a:p>
            <a:pPr>
              <a:defRPr/>
            </a:pPr>
            <a:r>
              <a:rPr lang="en-US" sz="4000" dirty="0" smtClean="0"/>
              <a:t>Information Sharing Environment</a:t>
            </a:r>
          </a:p>
          <a:p>
            <a:pPr>
              <a:defRPr/>
            </a:pPr>
            <a:r>
              <a:rPr lang="en-US" sz="4000" dirty="0" smtClean="0"/>
              <a:t>Department of Health and Human Services</a:t>
            </a:r>
          </a:p>
          <a:p>
            <a:pPr>
              <a:defRPr/>
            </a:pPr>
            <a:r>
              <a:rPr lang="en-US" sz="4000" dirty="0" smtClean="0"/>
              <a:t>Department of the Interior including BIA</a:t>
            </a:r>
          </a:p>
          <a:p>
            <a:pPr>
              <a:defRPr/>
            </a:pPr>
            <a:endParaRPr lang="en-US"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2075" tIns="46038" rIns="92075" bIns="46038"/>
          <a:lstStyle/>
          <a:p>
            <a:pPr eaLnBrk="1" hangingPunct="1">
              <a:defRPr/>
            </a:pPr>
            <a:r>
              <a:rPr lang="en-US" dirty="0" smtClean="0"/>
              <a:t>State-supported Justice Model</a:t>
            </a:r>
          </a:p>
        </p:txBody>
      </p:sp>
      <p:sp>
        <p:nvSpPr>
          <p:cNvPr id="14339" name="Rectangle 3"/>
          <p:cNvSpPr>
            <a:spLocks noGrp="1" noChangeArrowheads="1"/>
          </p:cNvSpPr>
          <p:nvPr>
            <p:ph idx="1"/>
          </p:nvPr>
        </p:nvSpPr>
        <p:spPr>
          <a:xfrm>
            <a:off x="304800" y="1524000"/>
            <a:ext cx="8229600" cy="4343400"/>
          </a:xfrm>
        </p:spPr>
        <p:txBody>
          <a:bodyPr lIns="92075" tIns="46038" rIns="92075" bIns="46038"/>
          <a:lstStyle/>
          <a:p>
            <a:pPr eaLnBrk="1" hangingPunct="1">
              <a:lnSpc>
                <a:spcPct val="80000"/>
              </a:lnSpc>
              <a:defRPr/>
            </a:pPr>
            <a:r>
              <a:rPr lang="en-US" sz="2800" dirty="0" smtClean="0"/>
              <a:t>Meet with state justice agency administrator who handles block grants (LLEBG and Byrne) funding</a:t>
            </a:r>
          </a:p>
          <a:p>
            <a:pPr eaLnBrk="1" hangingPunct="1">
              <a:lnSpc>
                <a:spcPct val="80000"/>
              </a:lnSpc>
              <a:defRPr/>
            </a:pPr>
            <a:r>
              <a:rPr lang="en-US" sz="2800" dirty="0" smtClean="0"/>
              <a:t>Develop a strategic plan using state guidelines for project funding </a:t>
            </a:r>
          </a:p>
          <a:p>
            <a:pPr eaLnBrk="1" hangingPunct="1">
              <a:lnSpc>
                <a:spcPct val="80000"/>
              </a:lnSpc>
              <a:defRPr/>
            </a:pPr>
            <a:r>
              <a:rPr lang="en-US" sz="2800" dirty="0" smtClean="0"/>
              <a:t>Build grant application on conformance to state strategic planning rules</a:t>
            </a:r>
          </a:p>
          <a:p>
            <a:pPr eaLnBrk="1" hangingPunct="1">
              <a:lnSpc>
                <a:spcPct val="80000"/>
              </a:lnSpc>
              <a:defRPr/>
            </a:pPr>
            <a:r>
              <a:rPr lang="en-US" sz="2800" dirty="0" smtClean="0"/>
              <a:t>Include data on projected outcomes of integration including cost avoidance and improved performance</a:t>
            </a:r>
          </a:p>
          <a:p>
            <a:pPr eaLnBrk="1" hangingPunct="1">
              <a:lnSpc>
                <a:spcPct val="80000"/>
              </a:lnSpc>
              <a:defRPr/>
            </a:pPr>
            <a:r>
              <a:rPr lang="en-US" sz="2800" dirty="0" smtClean="0"/>
              <a:t>Sell to state block grant administration bodies</a:t>
            </a:r>
          </a:p>
        </p:txBody>
      </p:sp>
    </p:spTree>
  </p:cSld>
  <p:clrMapOvr>
    <a:masterClrMapping/>
  </p:clrMapOvr>
  <p:transition spd="slow">
    <p:checke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04800"/>
            <a:ext cx="8229600" cy="1143000"/>
          </a:xfrm>
        </p:spPr>
        <p:txBody>
          <a:bodyPr/>
          <a:lstStyle/>
          <a:p>
            <a:pPr eaLnBrk="1" hangingPunct="1">
              <a:defRPr/>
            </a:pPr>
            <a:r>
              <a:rPr lang="en-US" smtClean="0"/>
              <a:t>Do it yourself model</a:t>
            </a:r>
          </a:p>
        </p:txBody>
      </p:sp>
      <p:sp>
        <p:nvSpPr>
          <p:cNvPr id="38915" name="Rectangle 3"/>
          <p:cNvSpPr>
            <a:spLocks noGrp="1" noChangeArrowheads="1"/>
          </p:cNvSpPr>
          <p:nvPr>
            <p:ph idx="1"/>
          </p:nvPr>
        </p:nvSpPr>
        <p:spPr>
          <a:xfrm>
            <a:off x="457200" y="1447800"/>
            <a:ext cx="8229600" cy="4530725"/>
          </a:xfrm>
        </p:spPr>
        <p:txBody>
          <a:bodyPr/>
          <a:lstStyle/>
          <a:p>
            <a:pPr eaLnBrk="1" hangingPunct="1">
              <a:defRPr/>
            </a:pPr>
            <a:r>
              <a:rPr lang="en-US" sz="2800" smtClean="0">
                <a:cs typeface="Times New Roman" pitchFamily="18" charset="0"/>
              </a:rPr>
              <a:t>Establish consensus among stakeholders</a:t>
            </a:r>
          </a:p>
          <a:p>
            <a:pPr eaLnBrk="1" hangingPunct="1">
              <a:defRPr/>
            </a:pPr>
            <a:r>
              <a:rPr lang="en-US" sz="2800" smtClean="0">
                <a:cs typeface="Times New Roman" pitchFamily="18" charset="0"/>
              </a:rPr>
              <a:t>Build a business case</a:t>
            </a:r>
          </a:p>
          <a:p>
            <a:pPr lvl="1" eaLnBrk="1" hangingPunct="1">
              <a:defRPr/>
            </a:pPr>
            <a:r>
              <a:rPr lang="en-US" sz="2400" smtClean="0">
                <a:cs typeface="Times New Roman" pitchFamily="18" charset="0"/>
              </a:rPr>
              <a:t>Identify redundancies in data entry and determine cost savings by re-engineering processes</a:t>
            </a:r>
          </a:p>
          <a:p>
            <a:pPr lvl="1" eaLnBrk="1" hangingPunct="1">
              <a:defRPr/>
            </a:pPr>
            <a:r>
              <a:rPr lang="en-US" sz="2400" smtClean="0">
                <a:cs typeface="Times New Roman" pitchFamily="18" charset="0"/>
              </a:rPr>
              <a:t>Quantify cost avoidance based on technology use</a:t>
            </a:r>
          </a:p>
          <a:p>
            <a:pPr lvl="1" eaLnBrk="1" hangingPunct="1">
              <a:defRPr/>
            </a:pPr>
            <a:r>
              <a:rPr lang="en-US" sz="2400" smtClean="0">
                <a:cs typeface="Times New Roman" pitchFamily="18" charset="0"/>
              </a:rPr>
              <a:t>Define benefits to the community (ROI)</a:t>
            </a:r>
            <a:r>
              <a:rPr lang="en-US" sz="2400" smtClean="0"/>
              <a:t>	</a:t>
            </a:r>
          </a:p>
          <a:p>
            <a:pPr eaLnBrk="1" hangingPunct="1">
              <a:defRPr/>
            </a:pPr>
            <a:r>
              <a:rPr lang="en-US" sz="2800" smtClean="0">
                <a:cs typeface="Times New Roman" pitchFamily="18" charset="0"/>
              </a:rPr>
              <a:t>Obtain testimony from executives on overall benefits to public safety and the administration of justice</a:t>
            </a:r>
          </a:p>
          <a:p>
            <a:pPr eaLnBrk="1" hangingPunct="1">
              <a:defRPr/>
            </a:pPr>
            <a:r>
              <a:rPr lang="en-US" sz="2800" smtClean="0">
                <a:cs typeface="Times New Roman" pitchFamily="18" charset="0"/>
              </a:rPr>
              <a:t>Identify a leader who will sell the concept to funding bodies</a:t>
            </a:r>
          </a:p>
        </p:txBody>
      </p:sp>
    </p:spTree>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defRPr/>
            </a:pPr>
            <a:r>
              <a:rPr lang="en-US" dirty="0" smtClean="0"/>
              <a:t>Political Model</a:t>
            </a:r>
          </a:p>
        </p:txBody>
      </p:sp>
      <p:sp>
        <p:nvSpPr>
          <p:cNvPr id="249859" name="Rectangle 3"/>
          <p:cNvSpPr>
            <a:spLocks noGrp="1" noChangeArrowheads="1"/>
          </p:cNvSpPr>
          <p:nvPr>
            <p:ph idx="1"/>
          </p:nvPr>
        </p:nvSpPr>
        <p:spPr/>
        <p:txBody>
          <a:bodyPr/>
          <a:lstStyle/>
          <a:p>
            <a:pPr eaLnBrk="1" hangingPunct="1">
              <a:lnSpc>
                <a:spcPct val="90000"/>
              </a:lnSpc>
              <a:defRPr/>
            </a:pPr>
            <a:r>
              <a:rPr lang="en-US" sz="2800" dirty="0" smtClean="0"/>
              <a:t>Prepare a concept paper on the approach, benefits and cost of the system you wish to build</a:t>
            </a:r>
          </a:p>
          <a:p>
            <a:pPr eaLnBrk="1" hangingPunct="1">
              <a:lnSpc>
                <a:spcPct val="90000"/>
              </a:lnSpc>
              <a:defRPr/>
            </a:pPr>
            <a:r>
              <a:rPr lang="en-US" sz="2800" dirty="0" smtClean="0"/>
              <a:t>Seek political support from all stakeholder organizations</a:t>
            </a:r>
          </a:p>
          <a:p>
            <a:pPr eaLnBrk="1" hangingPunct="1">
              <a:lnSpc>
                <a:spcPct val="90000"/>
              </a:lnSpc>
              <a:defRPr/>
            </a:pPr>
            <a:r>
              <a:rPr lang="en-US" sz="2800" dirty="0" smtClean="0"/>
              <a:t>Approach your Congressman and both senators and ask for their support in getting Federal funding from various sources</a:t>
            </a:r>
          </a:p>
          <a:p>
            <a:pPr eaLnBrk="1" hangingPunct="1">
              <a:lnSpc>
                <a:spcPct val="90000"/>
              </a:lnSpc>
              <a:defRPr/>
            </a:pPr>
            <a:r>
              <a:rPr lang="en-US" sz="2800" dirty="0" smtClean="0"/>
              <a:t>Engage community and advocacy groups for support of project funding</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diamond(in)">
                                      <p:cBhvr>
                                        <p:cTn id="7" dur="2000"/>
                                        <p:tgtEl>
                                          <p:spTgt spid="24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49859">
                                            <p:txEl>
                                              <p:pRg st="1" end="1"/>
                                            </p:txEl>
                                          </p:spTgt>
                                        </p:tgtEl>
                                        <p:attrNameLst>
                                          <p:attrName>style.visibility</p:attrName>
                                        </p:attrNameLst>
                                      </p:cBhvr>
                                      <p:to>
                                        <p:strVal val="visible"/>
                                      </p:to>
                                    </p:set>
                                    <p:animEffect transition="in" filter="diamond(in)">
                                      <p:cBhvr>
                                        <p:cTn id="12" dur="2000"/>
                                        <p:tgtEl>
                                          <p:spTgt spid="249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249859">
                                            <p:txEl>
                                              <p:pRg st="2" end="2"/>
                                            </p:txEl>
                                          </p:spTgt>
                                        </p:tgtEl>
                                        <p:attrNameLst>
                                          <p:attrName>style.visibility</p:attrName>
                                        </p:attrNameLst>
                                      </p:cBhvr>
                                      <p:to>
                                        <p:strVal val="visible"/>
                                      </p:to>
                                    </p:set>
                                    <p:animEffect transition="in" filter="diamond(in)">
                                      <p:cBhvr>
                                        <p:cTn id="17" dur="2000"/>
                                        <p:tgtEl>
                                          <p:spTgt spid="249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49859">
                                            <p:txEl>
                                              <p:pRg st="3" end="3"/>
                                            </p:txEl>
                                          </p:spTgt>
                                        </p:tgtEl>
                                        <p:attrNameLst>
                                          <p:attrName>style.visibility</p:attrName>
                                        </p:attrNameLst>
                                      </p:cBhvr>
                                      <p:to>
                                        <p:strVal val="visible"/>
                                      </p:to>
                                    </p:set>
                                    <p:animEffect transition="in" filter="diamond(in)">
                                      <p:cBhvr>
                                        <p:cTn id="22" dur="2000"/>
                                        <p:tgtEl>
                                          <p:spTgt spid="249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Foundation Model</a:t>
            </a:r>
          </a:p>
        </p:txBody>
      </p:sp>
      <p:sp>
        <p:nvSpPr>
          <p:cNvPr id="3" name="Content Placeholder 2"/>
          <p:cNvSpPr>
            <a:spLocks noGrp="1"/>
          </p:cNvSpPr>
          <p:nvPr>
            <p:ph idx="1"/>
          </p:nvPr>
        </p:nvSpPr>
        <p:spPr/>
        <p:txBody>
          <a:bodyPr/>
          <a:lstStyle/>
          <a:p>
            <a:pPr eaLnBrk="1" hangingPunct="1">
              <a:defRPr/>
            </a:pPr>
            <a:r>
              <a:rPr lang="en-US" dirty="0" smtClean="0"/>
              <a:t>Identify foundations that support justice purposes (foundationcenter.org)</a:t>
            </a:r>
          </a:p>
          <a:p>
            <a:pPr eaLnBrk="1" hangingPunct="1">
              <a:defRPr/>
            </a:pPr>
            <a:r>
              <a:rPr lang="en-US" dirty="0" smtClean="0"/>
              <a:t>Determine foundation areas of interest and application rules</a:t>
            </a:r>
          </a:p>
          <a:p>
            <a:pPr eaLnBrk="1" hangingPunct="1">
              <a:defRPr/>
            </a:pPr>
            <a:r>
              <a:rPr lang="en-US" dirty="0" smtClean="0"/>
              <a:t>Pay attention to application cycle</a:t>
            </a:r>
          </a:p>
          <a:p>
            <a:pPr eaLnBrk="1" hangingPunct="1">
              <a:defRPr/>
            </a:pPr>
            <a:r>
              <a:rPr lang="en-US" dirty="0" smtClean="0"/>
              <a:t>Create your own foundation</a:t>
            </a:r>
          </a:p>
          <a:p>
            <a:pPr lvl="1" eaLnBrk="1" hangingPunct="1">
              <a:defRPr/>
            </a:pPr>
            <a:r>
              <a:rPr lang="en-US" dirty="0" smtClean="0"/>
              <a:t>Non-profit</a:t>
            </a:r>
          </a:p>
          <a:p>
            <a:pPr lvl="1" eaLnBrk="1" hangingPunct="1">
              <a:defRPr/>
            </a:pPr>
            <a:r>
              <a:rPr lang="en-US" dirty="0" smtClean="0"/>
              <a:t>Fundraising expertise</a:t>
            </a:r>
          </a:p>
          <a:p>
            <a:pPr eaLnBrk="1" hangingPunct="1">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8229600" cy="1143000"/>
          </a:xfrm>
        </p:spPr>
        <p:txBody>
          <a:bodyPr/>
          <a:lstStyle/>
          <a:p>
            <a:pPr>
              <a:defRPr/>
            </a:pPr>
            <a:r>
              <a:rPr lang="en-US" sz="7200" dirty="0" smtClean="0">
                <a:solidFill>
                  <a:srgbClr val="FFFF00"/>
                </a:solidFill>
              </a:rPr>
              <a:t>Explore</a:t>
            </a:r>
            <a:br>
              <a:rPr lang="en-US" sz="7200" dirty="0" smtClean="0">
                <a:solidFill>
                  <a:srgbClr val="FFFF00"/>
                </a:solidFill>
              </a:rPr>
            </a:br>
            <a:r>
              <a:rPr lang="en-US" sz="7200" dirty="0" smtClean="0">
                <a:solidFill>
                  <a:srgbClr val="FFFF00"/>
                </a:solidFill>
              </a:rPr>
              <a:t>Fee for Service</a:t>
            </a:r>
            <a:endParaRPr lang="en-US" sz="7200" dirty="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1" y="228600"/>
            <a:ext cx="8153399" cy="830997"/>
          </a:xfrm>
          <a:prstGeom prst="rect">
            <a:avLst/>
          </a:prstGeom>
          <a:noFill/>
        </p:spPr>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en-US" sz="4800" b="1" spc="-150" dirty="0" smtClean="0">
                <a:ln w="3175">
                  <a:noFill/>
                </a:ln>
                <a:gradFill flip="none" rotWithShape="1">
                  <a:gsLst>
                    <a:gs pos="0">
                      <a:srgbClr val="FFFFB9"/>
                    </a:gs>
                    <a:gs pos="36000">
                      <a:srgbClr val="FFFF99"/>
                    </a:gs>
                    <a:gs pos="86000">
                      <a:srgbClr val="F6AE1E"/>
                    </a:gs>
                  </a:gsLst>
                  <a:lin ang="5400000" scaled="0"/>
                  <a:tileRect/>
                </a:gradFill>
                <a:effectLst>
                  <a:outerShdw blurRad="38100" dist="38100" dir="2700000" algn="tl">
                    <a:srgbClr val="000000">
                      <a:alpha val="43137"/>
                    </a:srgbClr>
                  </a:outerShdw>
                </a:effectLst>
                <a:latin typeface="Helvetica" pitchFamily="34" charset="0"/>
                <a:cs typeface="Arial" charset="0"/>
              </a:rPr>
              <a:t>Presenters/Discussants</a:t>
            </a:r>
            <a:endParaRPr lang="en-US" sz="4800" b="1" spc="-150" dirty="0">
              <a:ln w="3175">
                <a:noFill/>
              </a:ln>
              <a:gradFill flip="none" rotWithShape="1">
                <a:gsLst>
                  <a:gs pos="0">
                    <a:srgbClr val="FFFFB9"/>
                  </a:gs>
                  <a:gs pos="36000">
                    <a:srgbClr val="FFFF99"/>
                  </a:gs>
                  <a:gs pos="86000">
                    <a:srgbClr val="F6AE1E"/>
                  </a:gs>
                </a:gsLst>
                <a:lin ang="5400000" scaled="0"/>
                <a:tileRect/>
              </a:gradFill>
              <a:effectLst>
                <a:outerShdw blurRad="38100" dist="38100" dir="2700000" algn="tl">
                  <a:srgbClr val="000000">
                    <a:alpha val="43137"/>
                  </a:srgbClr>
                </a:outerShdw>
              </a:effectLst>
              <a:latin typeface="Helvetica" pitchFamily="34" charset="0"/>
              <a:cs typeface="Arial" charset="0"/>
            </a:endParaRPr>
          </a:p>
        </p:txBody>
      </p:sp>
      <p:sp>
        <p:nvSpPr>
          <p:cNvPr id="6" name="Content Placeholder 2"/>
          <p:cNvSpPr txBox="1">
            <a:spLocks/>
          </p:cNvSpPr>
          <p:nvPr/>
        </p:nvSpPr>
        <p:spPr>
          <a:xfrm>
            <a:off x="2628900" y="2057400"/>
            <a:ext cx="5676900" cy="3048000"/>
          </a:xfrm>
          <a:prstGeom prst="rect">
            <a:avLst/>
          </a:prstGeom>
        </p:spPr>
        <p:txBody>
          <a:bodyPr/>
          <a:lstStyle>
            <a:lvl1pPr marL="342900" indent="-342900" algn="l" rtl="0" eaLnBrk="0" fontAlgn="base" hangingPunct="0">
              <a:spcBef>
                <a:spcPct val="20000"/>
              </a:spcBef>
              <a:spcAft>
                <a:spcPct val="0"/>
              </a:spcAft>
              <a:buClr>
                <a:srgbClr val="FF0000"/>
              </a:buClr>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lr>
                <a:srgbClr val="FFFF66"/>
              </a:buClr>
              <a:buFont typeface="Tahoma" pitchFamily="34" charset="0"/>
              <a:buChar char="–"/>
              <a:defRPr sz="2800">
                <a:solidFill>
                  <a:schemeClr val="bg1"/>
                </a:solidFill>
                <a:latin typeface="+mn-lt"/>
              </a:defRPr>
            </a:lvl2pPr>
            <a:lvl3pPr marL="1143000" indent="-228600" algn="l" rtl="0" eaLnBrk="0" fontAlgn="base" hangingPunct="0">
              <a:spcBef>
                <a:spcPct val="20000"/>
              </a:spcBef>
              <a:spcAft>
                <a:spcPct val="0"/>
              </a:spcAft>
              <a:buClr>
                <a:srgbClr val="FF0000"/>
              </a:buClr>
              <a:buChar char="•"/>
              <a:defRPr sz="2400">
                <a:solidFill>
                  <a:schemeClr val="bg1"/>
                </a:solidFill>
                <a:latin typeface="+mn-lt"/>
              </a:defRPr>
            </a:lvl3pPr>
            <a:lvl4pPr marL="1600200" indent="-228600" algn="l" rtl="0" eaLnBrk="0" fontAlgn="base" hangingPunct="0">
              <a:spcBef>
                <a:spcPct val="20000"/>
              </a:spcBef>
              <a:spcAft>
                <a:spcPct val="0"/>
              </a:spcAft>
              <a:buClr>
                <a:srgbClr val="FFFF66"/>
              </a:buClr>
              <a:buFont typeface="Tahoma" pitchFamily="34" charset="0"/>
              <a:buChar char="–"/>
              <a:defRPr sz="2000">
                <a:solidFill>
                  <a:schemeClr val="bg1"/>
                </a:solidFill>
                <a:latin typeface="+mn-lt"/>
              </a:defRPr>
            </a:lvl4pPr>
            <a:lvl5pPr marL="2057400" indent="-228600" algn="l" rtl="0" eaLnBrk="0" fontAlgn="base" hangingPunct="0">
              <a:spcBef>
                <a:spcPct val="20000"/>
              </a:spcBef>
              <a:spcAft>
                <a:spcPct val="0"/>
              </a:spcAft>
              <a:buClr>
                <a:srgbClr val="FF0000"/>
              </a:buClr>
              <a:buFont typeface="Tahoma" pitchFamily="34" charset="0"/>
              <a:buChar char="»"/>
              <a:defRPr sz="2000">
                <a:solidFill>
                  <a:schemeClr val="bg1"/>
                </a:solidFill>
                <a:latin typeface="+mn-lt"/>
              </a:defRPr>
            </a:lvl5pPr>
            <a:lvl6pPr marL="2514600" indent="-228600" algn="l" rtl="0" fontAlgn="base">
              <a:spcBef>
                <a:spcPct val="20000"/>
              </a:spcBef>
              <a:spcAft>
                <a:spcPct val="0"/>
              </a:spcAft>
              <a:buClr>
                <a:srgbClr val="FF0000"/>
              </a:buClr>
              <a:buFont typeface="Tahoma" pitchFamily="34" charset="0"/>
              <a:buChar char="»"/>
              <a:defRPr sz="2000">
                <a:solidFill>
                  <a:schemeClr val="bg1"/>
                </a:solidFill>
                <a:latin typeface="+mn-lt"/>
              </a:defRPr>
            </a:lvl6pPr>
            <a:lvl7pPr marL="2971800" indent="-228600" algn="l" rtl="0" fontAlgn="base">
              <a:spcBef>
                <a:spcPct val="20000"/>
              </a:spcBef>
              <a:spcAft>
                <a:spcPct val="0"/>
              </a:spcAft>
              <a:buClr>
                <a:srgbClr val="FF0000"/>
              </a:buClr>
              <a:buFont typeface="Tahoma" pitchFamily="34" charset="0"/>
              <a:buChar char="»"/>
              <a:defRPr sz="2000">
                <a:solidFill>
                  <a:schemeClr val="bg1"/>
                </a:solidFill>
                <a:latin typeface="+mn-lt"/>
              </a:defRPr>
            </a:lvl7pPr>
            <a:lvl8pPr marL="3429000" indent="-228600" algn="l" rtl="0" fontAlgn="base">
              <a:spcBef>
                <a:spcPct val="20000"/>
              </a:spcBef>
              <a:spcAft>
                <a:spcPct val="0"/>
              </a:spcAft>
              <a:buClr>
                <a:srgbClr val="FF0000"/>
              </a:buClr>
              <a:buFont typeface="Tahoma" pitchFamily="34" charset="0"/>
              <a:buChar char="»"/>
              <a:defRPr sz="2000">
                <a:solidFill>
                  <a:schemeClr val="bg1"/>
                </a:solidFill>
                <a:latin typeface="+mn-lt"/>
              </a:defRPr>
            </a:lvl8pPr>
            <a:lvl9pPr marL="3886200" indent="-228600" algn="l" rtl="0" fontAlgn="base">
              <a:spcBef>
                <a:spcPct val="20000"/>
              </a:spcBef>
              <a:spcAft>
                <a:spcPct val="0"/>
              </a:spcAft>
              <a:buClr>
                <a:srgbClr val="FF0000"/>
              </a:buClr>
              <a:buFont typeface="Tahoma" pitchFamily="34" charset="0"/>
              <a:buChar char="»"/>
              <a:defRPr sz="2000">
                <a:solidFill>
                  <a:schemeClr val="bg1"/>
                </a:solidFill>
                <a:latin typeface="+mn-lt"/>
              </a:defRPr>
            </a:lvl9pPr>
          </a:lstStyle>
          <a:p>
            <a:pPr>
              <a:spcBef>
                <a:spcPts val="1200"/>
              </a:spcBef>
              <a:spcAft>
                <a:spcPts val="0"/>
              </a:spcAft>
              <a:buClr>
                <a:srgbClr val="C00000"/>
              </a:buClr>
              <a:buFont typeface="Wingdings" pitchFamily="2" charset="2"/>
              <a:buChar char="q"/>
              <a:defRPr/>
            </a:pPr>
            <a:r>
              <a:rPr lang="en-US" dirty="0" smtClean="0">
                <a:solidFill>
                  <a:srgbClr val="FFFF00"/>
                </a:solidFill>
                <a:latin typeface="Calibri" pitchFamily="34" charset="0"/>
                <a:cs typeface="Calibri" pitchFamily="34" charset="0"/>
              </a:rPr>
              <a:t>Cabell Cropper, Moderator</a:t>
            </a:r>
          </a:p>
          <a:p>
            <a:pPr>
              <a:spcBef>
                <a:spcPts val="1200"/>
              </a:spcBef>
              <a:spcAft>
                <a:spcPts val="0"/>
              </a:spcAft>
              <a:buClr>
                <a:srgbClr val="C00000"/>
              </a:buClr>
              <a:buFont typeface="Wingdings" pitchFamily="2" charset="2"/>
              <a:buChar char="q"/>
              <a:defRPr/>
            </a:pPr>
            <a:r>
              <a:rPr lang="en-US" dirty="0" smtClean="0">
                <a:solidFill>
                  <a:srgbClr val="FFFF00"/>
                </a:solidFill>
                <a:latin typeface="Calibri" pitchFamily="34" charset="0"/>
                <a:cs typeface="Calibri" pitchFamily="34" charset="0"/>
              </a:rPr>
              <a:t>Paul  Wormeli</a:t>
            </a:r>
            <a:endParaRPr lang="en-US" dirty="0">
              <a:solidFill>
                <a:srgbClr val="FFFF00"/>
              </a:solidFill>
              <a:latin typeface="Calibri" pitchFamily="34" charset="0"/>
              <a:cs typeface="Calibri" pitchFamily="34" charset="0"/>
            </a:endParaRPr>
          </a:p>
          <a:p>
            <a:pPr>
              <a:spcBef>
                <a:spcPts val="1200"/>
              </a:spcBef>
              <a:spcAft>
                <a:spcPts val="0"/>
              </a:spcAft>
              <a:buClr>
                <a:srgbClr val="C00000"/>
              </a:buClr>
              <a:buFont typeface="Wingdings" pitchFamily="2" charset="2"/>
              <a:buChar char="q"/>
              <a:defRPr/>
            </a:pPr>
            <a:r>
              <a:rPr lang="en-US" dirty="0" smtClean="0">
                <a:solidFill>
                  <a:srgbClr val="FFFF00"/>
                </a:solidFill>
                <a:latin typeface="Calibri" pitchFamily="34" charset="0"/>
                <a:cs typeface="Calibri" pitchFamily="34" charset="0"/>
              </a:rPr>
              <a:t>Jason Hutchens</a:t>
            </a:r>
            <a:endParaRPr lang="en-US" dirty="0">
              <a:solidFill>
                <a:srgbClr val="FFFF00"/>
              </a:solidFill>
              <a:latin typeface="Calibri" pitchFamily="34" charset="0"/>
              <a:cs typeface="Calibri" pitchFamily="34" charset="0"/>
            </a:endParaRPr>
          </a:p>
          <a:p>
            <a:pPr>
              <a:spcBef>
                <a:spcPts val="1200"/>
              </a:spcBef>
              <a:spcAft>
                <a:spcPts val="0"/>
              </a:spcAft>
              <a:buClr>
                <a:srgbClr val="C00000"/>
              </a:buClr>
              <a:buFont typeface="Wingdings" pitchFamily="2" charset="2"/>
              <a:buChar char="q"/>
              <a:defRPr/>
            </a:pPr>
            <a:r>
              <a:rPr lang="en-US" dirty="0" smtClean="0">
                <a:solidFill>
                  <a:srgbClr val="FFFF00"/>
                </a:solidFill>
                <a:latin typeface="Calibri" pitchFamily="34" charset="0"/>
                <a:cs typeface="Calibri" pitchFamily="34" charset="0"/>
              </a:rPr>
              <a:t>Diana </a:t>
            </a:r>
            <a:r>
              <a:rPr lang="en-US" dirty="0" err="1" smtClean="0">
                <a:solidFill>
                  <a:srgbClr val="FFFF00"/>
                </a:solidFill>
                <a:latin typeface="Calibri" pitchFamily="34" charset="0"/>
                <a:cs typeface="Calibri" pitchFamily="34" charset="0"/>
              </a:rPr>
              <a:t>Graski</a:t>
            </a:r>
            <a:endParaRPr lang="en-US" dirty="0" smtClean="0">
              <a:solidFill>
                <a:srgbClr val="FFFF00"/>
              </a:solidFill>
              <a:latin typeface="Calibri" pitchFamily="34" charset="0"/>
              <a:cs typeface="Calibri" pitchFamily="34" charset="0"/>
            </a:endParaRPr>
          </a:p>
          <a:p>
            <a:pPr>
              <a:spcBef>
                <a:spcPts val="1200"/>
              </a:spcBef>
              <a:spcAft>
                <a:spcPts val="0"/>
              </a:spcAft>
              <a:buClr>
                <a:srgbClr val="C00000"/>
              </a:buClr>
              <a:buFont typeface="Wingdings" pitchFamily="2" charset="2"/>
              <a:buChar char="q"/>
              <a:defRPr/>
            </a:pPr>
            <a:r>
              <a:rPr lang="en-US" dirty="0" smtClean="0">
                <a:solidFill>
                  <a:srgbClr val="FFFF00"/>
                </a:solidFill>
                <a:latin typeface="Calibri" pitchFamily="34" charset="0"/>
                <a:cs typeface="Calibri" pitchFamily="34" charset="0"/>
              </a:rPr>
              <a:t>AND YOU!!!</a:t>
            </a:r>
          </a:p>
          <a:p>
            <a:pPr marL="0" indent="0">
              <a:spcBef>
                <a:spcPts val="1200"/>
              </a:spcBef>
              <a:buFontTx/>
              <a:buNone/>
              <a:defRPr/>
            </a:pPr>
            <a:endParaRPr 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defRPr/>
            </a:pPr>
            <a:r>
              <a:rPr lang="en-US" sz="4000" smtClean="0"/>
              <a:t>Use the internet resources</a:t>
            </a:r>
          </a:p>
        </p:txBody>
      </p:sp>
      <p:sp>
        <p:nvSpPr>
          <p:cNvPr id="301059" name="Rectangle 3"/>
          <p:cNvSpPr>
            <a:spLocks noGrp="1" noChangeArrowheads="1"/>
          </p:cNvSpPr>
          <p:nvPr>
            <p:ph idx="1"/>
          </p:nvPr>
        </p:nvSpPr>
        <p:spPr/>
        <p:txBody>
          <a:bodyPr/>
          <a:lstStyle/>
          <a:p>
            <a:pPr eaLnBrk="1" hangingPunct="1">
              <a:lnSpc>
                <a:spcPct val="90000"/>
              </a:lnSpc>
              <a:defRPr/>
            </a:pPr>
            <a:r>
              <a:rPr lang="en-US" sz="2800" smtClean="0">
                <a:hlinkClick r:id="rId2"/>
              </a:rPr>
              <a:t>http://it.ojp.gov/index.jsp</a:t>
            </a:r>
            <a:endParaRPr lang="en-US" sz="2800" smtClean="0"/>
          </a:p>
          <a:p>
            <a:pPr eaLnBrk="1" hangingPunct="1">
              <a:lnSpc>
                <a:spcPct val="90000"/>
              </a:lnSpc>
              <a:defRPr/>
            </a:pPr>
            <a:r>
              <a:rPr lang="en-US" sz="2400" smtClean="0">
                <a:hlinkClick r:id="rId3"/>
              </a:rPr>
              <a:t>http://www.ojp.usdoj.gov/fundopps.htm</a:t>
            </a:r>
            <a:endParaRPr lang="en-US" sz="2400" smtClean="0"/>
          </a:p>
          <a:p>
            <a:pPr eaLnBrk="1" hangingPunct="1">
              <a:lnSpc>
                <a:spcPct val="90000"/>
              </a:lnSpc>
              <a:defRPr/>
            </a:pPr>
            <a:r>
              <a:rPr lang="en-US" sz="2400" smtClean="0">
                <a:hlinkClick r:id="rId4"/>
              </a:rPr>
              <a:t>http://grants.gov/</a:t>
            </a:r>
            <a:endParaRPr lang="en-US" sz="2400" smtClean="0"/>
          </a:p>
          <a:p>
            <a:pPr eaLnBrk="1" hangingPunct="1">
              <a:lnSpc>
                <a:spcPct val="90000"/>
              </a:lnSpc>
              <a:defRPr/>
            </a:pPr>
            <a:r>
              <a:rPr lang="en-US" sz="2400" smtClean="0">
                <a:hlinkClick r:id="rId5"/>
              </a:rPr>
              <a:t>http://www.cfda.gov/public/granttopics.asp</a:t>
            </a:r>
            <a:endParaRPr lang="en-US" sz="2400" smtClean="0"/>
          </a:p>
          <a:p>
            <a:pPr eaLnBrk="1" hangingPunct="1">
              <a:lnSpc>
                <a:spcPct val="90000"/>
              </a:lnSpc>
              <a:defRPr/>
            </a:pPr>
            <a:r>
              <a:rPr lang="en-US" sz="2400" smtClean="0">
                <a:hlinkClick r:id="rId6"/>
              </a:rPr>
              <a:t>http://www.dhs.gov/dhspublic/index.jsp</a:t>
            </a:r>
            <a:endParaRPr lang="en-US" sz="2400" smtClean="0"/>
          </a:p>
          <a:p>
            <a:pPr eaLnBrk="1" hangingPunct="1">
              <a:lnSpc>
                <a:spcPct val="90000"/>
              </a:lnSpc>
              <a:defRPr/>
            </a:pPr>
            <a:r>
              <a:rPr lang="en-US" sz="2400" smtClean="0">
                <a:hlinkClick r:id="rId7"/>
              </a:rPr>
              <a:t>http://www.nhtsa.dot.gov</a:t>
            </a:r>
            <a:endParaRPr lang="en-US" sz="2400" smtClean="0"/>
          </a:p>
          <a:p>
            <a:pPr eaLnBrk="1" hangingPunct="1">
              <a:lnSpc>
                <a:spcPct val="90000"/>
              </a:lnSpc>
              <a:defRPr/>
            </a:pPr>
            <a:r>
              <a:rPr lang="en-US" sz="2400" smtClean="0">
                <a:hlinkClick r:id="rId8"/>
              </a:rPr>
              <a:t>http://www.nlectc.org/virlib/InfoList.asp?strType=Funding</a:t>
            </a:r>
            <a:endParaRPr lang="en-US" sz="2400" smtClean="0"/>
          </a:p>
          <a:p>
            <a:pPr eaLnBrk="1" hangingPunct="1">
              <a:lnSpc>
                <a:spcPct val="90000"/>
              </a:lnSpc>
              <a:defRPr/>
            </a:pPr>
            <a:r>
              <a:rPr lang="en-US" sz="2400" smtClean="0">
                <a:hlinkClick r:id="rId9"/>
              </a:rPr>
              <a:t>http://www.agileprogram.org/grants_funding/justnet.html</a:t>
            </a:r>
            <a:endParaRPr lang="en-US" sz="2400" smtClean="0"/>
          </a:p>
          <a:p>
            <a:pPr eaLnBrk="1" hangingPunct="1">
              <a:lnSpc>
                <a:spcPct val="90000"/>
              </a:lnSpc>
              <a:defRPr/>
            </a:pPr>
            <a:r>
              <a:rPr lang="en-US" sz="2400" smtClean="0">
                <a:hlinkClick r:id="rId10"/>
              </a:rPr>
              <a:t>http://www.ntia.doc.gov/top/</a:t>
            </a:r>
            <a:endParaRPr lang="en-US" sz="2400" smtClean="0"/>
          </a:p>
          <a:p>
            <a:pPr eaLnBrk="1" hangingPunct="1">
              <a:lnSpc>
                <a:spcPct val="90000"/>
              </a:lnSpc>
              <a:defRPr/>
            </a:pPr>
            <a:r>
              <a:rPr lang="en-US" sz="2400" smtClean="0">
                <a:hlinkClick r:id="rId11"/>
              </a:rPr>
              <a:t>http://www.usfa.fema.gov/fire-service/grants/</a:t>
            </a:r>
            <a:endParaRPr lang="en-US" sz="2400" smtClean="0"/>
          </a:p>
          <a:p>
            <a:pPr eaLnBrk="1" hangingPunct="1">
              <a:lnSpc>
                <a:spcPct val="90000"/>
              </a:lnSpc>
              <a:defRPr/>
            </a:pPr>
            <a:r>
              <a:rPr lang="en-US" sz="2400" smtClean="0">
                <a:hlinkClick r:id="rId12"/>
              </a:rPr>
              <a:t>http://www.usdoj.gov/10grants/index.html</a:t>
            </a:r>
            <a:endParaRPr lang="en-US"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8229600" cy="1143000"/>
          </a:xfrm>
        </p:spPr>
        <p:txBody>
          <a:bodyPr/>
          <a:lstStyle/>
          <a:p>
            <a:pPr>
              <a:defRPr/>
            </a:pPr>
            <a:r>
              <a:rPr lang="en-US" sz="7200" dirty="0" smtClean="0">
                <a:solidFill>
                  <a:srgbClr val="FFFF00"/>
                </a:solidFill>
              </a:rPr>
              <a:t>Security &amp; Privacy Challenges</a:t>
            </a:r>
            <a:endParaRPr lang="en-US" sz="7200" dirty="0">
              <a:solidFill>
                <a:srgbClr val="FFFF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514600"/>
            <a:ext cx="7772400" cy="1143000"/>
          </a:xfrm>
        </p:spPr>
        <p:txBody>
          <a:bodyPr/>
          <a:lstStyle/>
          <a:p>
            <a:pPr algn="l">
              <a:defRPr/>
            </a:pPr>
            <a:r>
              <a:rPr lang="en-US" sz="3600" dirty="0" smtClean="0">
                <a:solidFill>
                  <a:srgbClr val="FFFF00"/>
                </a:solidFill>
              </a:rPr>
              <a:t>Do you characterize your job role as</a:t>
            </a:r>
            <a:br>
              <a:rPr lang="en-US" sz="3600" dirty="0" smtClean="0">
                <a:solidFill>
                  <a:srgbClr val="FFFF00"/>
                </a:solidFill>
              </a:rPr>
            </a:br>
            <a:r>
              <a:rPr lang="en-US" sz="3600" dirty="0" smtClean="0">
                <a:solidFill>
                  <a:srgbClr val="FFFF00"/>
                </a:solidFill>
              </a:rPr>
              <a:t/>
            </a:r>
            <a:br>
              <a:rPr lang="en-US" sz="3600" dirty="0" smtClean="0">
                <a:solidFill>
                  <a:srgbClr val="FFFF00"/>
                </a:solidFill>
              </a:rPr>
            </a:br>
            <a:r>
              <a:rPr lang="en-US" sz="3600" dirty="0" smtClean="0">
                <a:solidFill>
                  <a:srgbClr val="FFFF00"/>
                </a:solidFill>
              </a:rPr>
              <a:t>1.  policy dev, program mgr?</a:t>
            </a:r>
            <a:br>
              <a:rPr lang="en-US" sz="3600" dirty="0" smtClean="0">
                <a:solidFill>
                  <a:srgbClr val="FFFF00"/>
                </a:solidFill>
              </a:rPr>
            </a:br>
            <a:r>
              <a:rPr lang="en-US" sz="3600" dirty="0" smtClean="0">
                <a:solidFill>
                  <a:srgbClr val="FFFF00"/>
                </a:solidFill>
              </a:rPr>
              <a:t>2.  technologist?</a:t>
            </a:r>
            <a:br>
              <a:rPr lang="en-US" sz="3600" dirty="0" smtClean="0">
                <a:solidFill>
                  <a:srgbClr val="FFFF00"/>
                </a:solidFill>
              </a:rPr>
            </a:br>
            <a:r>
              <a:rPr lang="en-US" sz="3600" dirty="0" smtClean="0">
                <a:solidFill>
                  <a:srgbClr val="FFFF00"/>
                </a:solidFill>
              </a:rPr>
              <a:t>3.  practitioner?</a:t>
            </a:r>
            <a:br>
              <a:rPr lang="en-US" sz="3600" dirty="0" smtClean="0">
                <a:solidFill>
                  <a:srgbClr val="FFFF00"/>
                </a:solidFill>
              </a:rPr>
            </a:br>
            <a:r>
              <a:rPr lang="en-US" sz="3600" dirty="0" smtClean="0">
                <a:solidFill>
                  <a:srgbClr val="FFFF00"/>
                </a:solidFill>
              </a:rPr>
              <a:t>4.  agency executive?</a:t>
            </a:r>
            <a:br>
              <a:rPr lang="en-US" sz="3600" dirty="0" smtClean="0">
                <a:solidFill>
                  <a:srgbClr val="FFFF00"/>
                </a:solidFill>
              </a:rPr>
            </a:br>
            <a:r>
              <a:rPr lang="en-US" sz="3600" dirty="0" smtClean="0">
                <a:solidFill>
                  <a:srgbClr val="FFFF00"/>
                </a:solidFill>
              </a:rPr>
              <a:t>5. something completely different?</a:t>
            </a:r>
            <a:endParaRPr lang="en-US" sz="3600" dirty="0">
              <a:solidFill>
                <a:srgbClr val="FFFF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2438400"/>
            <a:ext cx="6400800" cy="1143000"/>
          </a:xfrm>
        </p:spPr>
        <p:txBody>
          <a:bodyPr/>
          <a:lstStyle/>
          <a:p>
            <a:pPr algn="l">
              <a:defRPr/>
            </a:pPr>
            <a:r>
              <a:rPr lang="en-US" dirty="0" smtClean="0">
                <a:solidFill>
                  <a:srgbClr val="FFFF00"/>
                </a:solidFill>
              </a:rPr>
              <a:t>In your personal life, do you access</a:t>
            </a:r>
            <a:br>
              <a:rPr lang="en-US" dirty="0" smtClean="0">
                <a:solidFill>
                  <a:srgbClr val="FFFF00"/>
                </a:solidFill>
              </a:rPr>
            </a:br>
            <a:r>
              <a:rPr lang="en-US" dirty="0" smtClean="0">
                <a:solidFill>
                  <a:srgbClr val="FFFF00"/>
                </a:solidFill>
              </a:rPr>
              <a:t/>
            </a:r>
            <a:br>
              <a:rPr lang="en-US" dirty="0" smtClean="0">
                <a:solidFill>
                  <a:srgbClr val="FFFF00"/>
                </a:solidFill>
              </a:rPr>
            </a:br>
            <a:r>
              <a:rPr lang="en-US" dirty="0" smtClean="0">
                <a:solidFill>
                  <a:srgbClr val="FFFF00"/>
                </a:solidFill>
              </a:rPr>
              <a:t>1.  on-line school?</a:t>
            </a:r>
            <a:br>
              <a:rPr lang="en-US" dirty="0" smtClean="0">
                <a:solidFill>
                  <a:srgbClr val="FFFF00"/>
                </a:solidFill>
              </a:rPr>
            </a:br>
            <a:r>
              <a:rPr lang="en-US" dirty="0" smtClean="0">
                <a:solidFill>
                  <a:srgbClr val="FFFF00"/>
                </a:solidFill>
              </a:rPr>
              <a:t>2.  on-line banking?</a:t>
            </a:r>
            <a:br>
              <a:rPr lang="en-US" dirty="0" smtClean="0">
                <a:solidFill>
                  <a:srgbClr val="FFFF00"/>
                </a:solidFill>
              </a:rPr>
            </a:br>
            <a:r>
              <a:rPr lang="en-US" dirty="0" smtClean="0">
                <a:solidFill>
                  <a:srgbClr val="FFFF00"/>
                </a:solidFill>
              </a:rPr>
              <a:t>3.  on-line health?</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38400"/>
            <a:ext cx="7772400" cy="1143000"/>
          </a:xfrm>
        </p:spPr>
        <p:txBody>
          <a:bodyPr/>
          <a:lstStyle/>
          <a:p>
            <a:pPr algn="l">
              <a:defRPr/>
            </a:pPr>
            <a:r>
              <a:rPr lang="en-US" dirty="0" smtClean="0">
                <a:solidFill>
                  <a:srgbClr val="FFFF00"/>
                </a:solidFill>
              </a:rPr>
              <a:t>Have you ever been told, “We’d love to share that data, but we can’t because of . . .”</a:t>
            </a:r>
            <a:br>
              <a:rPr lang="en-US" dirty="0" smtClean="0">
                <a:solidFill>
                  <a:srgbClr val="FFFF00"/>
                </a:solidFill>
              </a:rPr>
            </a:br>
            <a:r>
              <a:rPr lang="en-US" dirty="0" smtClean="0">
                <a:solidFill>
                  <a:srgbClr val="FFFF00"/>
                </a:solidFill>
              </a:rPr>
              <a:t>     - HIPAA</a:t>
            </a:r>
            <a:br>
              <a:rPr lang="en-US" dirty="0" smtClean="0">
                <a:solidFill>
                  <a:srgbClr val="FFFF00"/>
                </a:solidFill>
              </a:rPr>
            </a:br>
            <a:r>
              <a:rPr lang="en-US" dirty="0" smtClean="0">
                <a:solidFill>
                  <a:srgbClr val="FFFF00"/>
                </a:solidFill>
              </a:rPr>
              <a:t>     - SAMHSA</a:t>
            </a:r>
            <a:br>
              <a:rPr lang="en-US" dirty="0" smtClean="0">
                <a:solidFill>
                  <a:srgbClr val="FFFF00"/>
                </a:solidFill>
              </a:rPr>
            </a:br>
            <a:r>
              <a:rPr lang="en-US" dirty="0" smtClean="0">
                <a:solidFill>
                  <a:srgbClr val="FFFF00"/>
                </a:solidFill>
              </a:rPr>
              <a:t>     - FERPA</a:t>
            </a:r>
            <a:br>
              <a:rPr lang="en-US" dirty="0" smtClean="0">
                <a:solidFill>
                  <a:srgbClr val="FFFF00"/>
                </a:solidFill>
              </a:rPr>
            </a:br>
            <a:r>
              <a:rPr lang="en-US" dirty="0" smtClean="0">
                <a:solidFill>
                  <a:srgbClr val="FFFF00"/>
                </a:solidFill>
              </a:rPr>
              <a:t>     - another statute, </a:t>
            </a:r>
            <a:r>
              <a:rPr lang="en-US" dirty="0" err="1" smtClean="0">
                <a:solidFill>
                  <a:srgbClr val="FFFF00"/>
                </a:solidFill>
              </a:rPr>
              <a:t>reg</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2438400"/>
            <a:ext cx="5486400" cy="1143000"/>
          </a:xfrm>
        </p:spPr>
        <p:txBody>
          <a:bodyPr/>
          <a:lstStyle/>
          <a:p>
            <a:pPr>
              <a:defRPr/>
            </a:pPr>
            <a:r>
              <a:rPr lang="en-US" dirty="0" smtClean="0">
                <a:solidFill>
                  <a:srgbClr val="FFFF00"/>
                </a:solidFill>
              </a:rPr>
              <a:t>For your “day job,” how many </a:t>
            </a:r>
            <a:r>
              <a:rPr lang="en-US" dirty="0" err="1" smtClean="0">
                <a:solidFill>
                  <a:srgbClr val="FFFF00"/>
                </a:solidFill>
              </a:rPr>
              <a:t>userid</a:t>
            </a:r>
            <a:r>
              <a:rPr lang="en-US" dirty="0" smtClean="0">
                <a:solidFill>
                  <a:srgbClr val="FFFF00"/>
                </a:solidFill>
              </a:rPr>
              <a:t>-passwords do you maintain?</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38400"/>
            <a:ext cx="8229600" cy="1143000"/>
          </a:xfrm>
        </p:spPr>
        <p:txBody>
          <a:bodyPr/>
          <a:lstStyle/>
          <a:p>
            <a:pPr algn="l">
              <a:defRPr/>
            </a:pPr>
            <a:r>
              <a:rPr lang="en-US" sz="3800" dirty="0" smtClean="0">
                <a:solidFill>
                  <a:srgbClr val="FFFF00"/>
                </a:solidFill>
                <a:hlinkClick r:id="rId2"/>
              </a:rPr>
              <a:t>www.TechnicalPrivacyTraining.org</a:t>
            </a:r>
            <a:r>
              <a:rPr lang="en-US" sz="3800" dirty="0" smtClean="0">
                <a:solidFill>
                  <a:srgbClr val="FFFF00"/>
                </a:solidFill>
              </a:rPr>
              <a:t/>
            </a:r>
            <a:br>
              <a:rPr lang="en-US" sz="3800" dirty="0" smtClean="0">
                <a:solidFill>
                  <a:srgbClr val="FFFF00"/>
                </a:solidFill>
              </a:rPr>
            </a:br>
            <a:r>
              <a:rPr lang="en-US" sz="3800" dirty="0" smtClean="0">
                <a:solidFill>
                  <a:srgbClr val="FFFF00"/>
                </a:solidFill>
              </a:rPr>
              <a:t/>
            </a:r>
            <a:br>
              <a:rPr lang="en-US" sz="3800" dirty="0" smtClean="0">
                <a:solidFill>
                  <a:srgbClr val="FFFF00"/>
                </a:solidFill>
              </a:rPr>
            </a:br>
            <a:r>
              <a:rPr lang="en-US" sz="3800" dirty="0" smtClean="0">
                <a:solidFill>
                  <a:srgbClr val="FFFF00"/>
                </a:solidFill>
              </a:rPr>
              <a:t> - user authentication (identity)</a:t>
            </a:r>
            <a:br>
              <a:rPr lang="en-US" sz="3800" dirty="0" smtClean="0">
                <a:solidFill>
                  <a:srgbClr val="FFFF00"/>
                </a:solidFill>
              </a:rPr>
            </a:br>
            <a:r>
              <a:rPr lang="en-US" sz="3800" dirty="0" smtClean="0">
                <a:solidFill>
                  <a:srgbClr val="FFFF00"/>
                </a:solidFill>
              </a:rPr>
              <a:t/>
            </a:r>
            <a:br>
              <a:rPr lang="en-US" sz="3800" dirty="0" smtClean="0">
                <a:solidFill>
                  <a:srgbClr val="FFFF00"/>
                </a:solidFill>
              </a:rPr>
            </a:br>
            <a:r>
              <a:rPr lang="en-US" sz="3800" dirty="0" smtClean="0">
                <a:solidFill>
                  <a:srgbClr val="FFFF00"/>
                </a:solidFill>
              </a:rPr>
              <a:t> - fine-grained authorization (access)</a:t>
            </a:r>
            <a:endParaRPr lang="en-US" sz="3800" dirty="0">
              <a:solidFill>
                <a:srgbClr val="FFFF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http://t1.gstatic.com/images?q=tbn:CrBFYat8M9nWdM:http://intelligenttravel.typepad.com/photos/uncategorized/2007/11/30/road_stud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0"/>
            <a:ext cx="7277100" cy="614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938213" y="4162425"/>
            <a:ext cx="774858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solidFill>
                  <a:srgbClr val="FFFF00"/>
                </a:solidFill>
              </a:rPr>
              <a:t>It will soon shake your windows and rattle your walls,</a:t>
            </a:r>
          </a:p>
          <a:p>
            <a:r>
              <a:rPr lang="en-US" sz="2000">
                <a:solidFill>
                  <a:srgbClr val="FFFF00"/>
                </a:solidFill>
              </a:rPr>
              <a:t> </a:t>
            </a:r>
          </a:p>
          <a:p>
            <a:r>
              <a:rPr lang="en-US" sz="3200">
                <a:solidFill>
                  <a:srgbClr val="FFFF00"/>
                </a:solidFill>
              </a:rPr>
              <a:t>For the times they are a-changin’</a:t>
            </a:r>
          </a:p>
          <a:p>
            <a:endParaRPr lang="en-US" sz="1600">
              <a:solidFill>
                <a:srgbClr val="FFFF00"/>
              </a:solidFill>
            </a:endParaRPr>
          </a:p>
          <a:p>
            <a:r>
              <a:rPr lang="en-US" sz="1600">
                <a:solidFill>
                  <a:srgbClr val="FFFF00"/>
                </a:solidFill>
              </a:rPr>
              <a:t>					-----Bob Dylan</a:t>
            </a:r>
          </a:p>
        </p:txBody>
      </p:sp>
      <p:pic>
        <p:nvPicPr>
          <p:cNvPr id="3" name="F11A1956.wav">
            <a:hlinkClick r:id="" action="ppaction://media"/>
          </p:cNvPr>
          <p:cNvPicPr>
            <a:picLocks noChangeAspect="1"/>
          </p:cNvPicPr>
          <p:nvPr>
            <a:wavAudioFile r:embed="rId1" name="F11ABD13.wav"/>
          </p:nvPr>
        </p:nvPicPr>
        <p:blipFill>
          <a:blip r:embed="rId4">
            <a:extLst>
              <a:ext uri="{28A0092B-C50C-407E-A947-70E740481C1C}">
                <a14:useLocalDpi xmlns:a14="http://schemas.microsoft.com/office/drawing/2010/main" val="0"/>
              </a:ext>
            </a:extLst>
          </a:blip>
          <a:srcRect/>
          <a:stretch>
            <a:fillRect/>
          </a:stretch>
        </p:blipFill>
        <p:spPr bwMode="auto">
          <a:xfrm>
            <a:off x="4327525" y="3184525"/>
            <a:ext cx="4873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6"/>
          <p:cNvSpPr txBox="1">
            <a:spLocks noChangeArrowheads="1"/>
          </p:cNvSpPr>
          <p:nvPr/>
        </p:nvSpPr>
        <p:spPr bwMode="auto">
          <a:xfrm>
            <a:off x="758031" y="636013"/>
            <a:ext cx="763746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solidFill>
                  <a:srgbClr val="FFFFFF"/>
                </a:solidFill>
              </a:rPr>
              <a:t>Paul </a:t>
            </a:r>
            <a:r>
              <a:rPr lang="en-US" sz="2400" dirty="0" smtClean="0">
                <a:solidFill>
                  <a:srgbClr val="FFFFFF"/>
                </a:solidFill>
              </a:rPr>
              <a:t>Wormeli, ED </a:t>
            </a:r>
            <a:r>
              <a:rPr lang="en-US" sz="2400" dirty="0">
                <a:solidFill>
                  <a:srgbClr val="FFFFFF"/>
                </a:solidFill>
              </a:rPr>
              <a:t>Emeritus</a:t>
            </a:r>
          </a:p>
          <a:p>
            <a:r>
              <a:rPr lang="en-US" sz="2400" dirty="0">
                <a:solidFill>
                  <a:srgbClr val="FFFFFF"/>
                </a:solidFill>
              </a:rPr>
              <a:t>IJIS Institute—www.ijis.org</a:t>
            </a:r>
          </a:p>
          <a:p>
            <a:r>
              <a:rPr lang="en-US" sz="2400" dirty="0" smtClean="0">
                <a:solidFill>
                  <a:srgbClr val="FFFFFF"/>
                </a:solidFill>
                <a:hlinkClick r:id="rId5"/>
              </a:rPr>
              <a:t>paul.wormeli@ijis.org</a:t>
            </a:r>
            <a:endParaRPr lang="en-US" sz="2400" dirty="0" smtClean="0">
              <a:solidFill>
                <a:srgbClr val="FFFFFF"/>
              </a:solidFill>
            </a:endParaRPr>
          </a:p>
          <a:p>
            <a:endParaRPr lang="en-US" sz="2400" dirty="0" smtClean="0">
              <a:solidFill>
                <a:srgbClr val="FFFFFF"/>
              </a:solidFill>
            </a:endParaRPr>
          </a:p>
          <a:p>
            <a:r>
              <a:rPr lang="en-US" sz="2400" dirty="0" smtClean="0">
                <a:solidFill>
                  <a:srgbClr val="FFFFFF"/>
                </a:solidFill>
              </a:rPr>
              <a:t>Di </a:t>
            </a:r>
            <a:r>
              <a:rPr lang="en-US" sz="2400" dirty="0" err="1" smtClean="0">
                <a:solidFill>
                  <a:srgbClr val="FFFFFF"/>
                </a:solidFill>
              </a:rPr>
              <a:t>Graski</a:t>
            </a:r>
            <a:r>
              <a:rPr lang="en-US" sz="2400" dirty="0" smtClean="0">
                <a:solidFill>
                  <a:srgbClr val="FFFFFF"/>
                </a:solidFill>
              </a:rPr>
              <a:t>, NCSC</a:t>
            </a:r>
          </a:p>
          <a:p>
            <a:r>
              <a:rPr lang="en-US" sz="2400" dirty="0" smtClean="0">
                <a:solidFill>
                  <a:srgbClr val="FFFFFF"/>
                </a:solidFill>
                <a:hlinkClick r:id="rId6"/>
              </a:rPr>
              <a:t>dgraski@ncsc.org</a:t>
            </a:r>
            <a:endParaRPr lang="en-US" sz="2400" dirty="0" smtClean="0">
              <a:solidFill>
                <a:srgbClr val="FFFFFF"/>
              </a:solidFill>
            </a:endParaRPr>
          </a:p>
          <a:p>
            <a:endParaRPr lang="en-US" sz="2400" dirty="0" smtClean="0">
              <a:solidFill>
                <a:srgbClr val="FFFFFF"/>
              </a:solidFill>
            </a:endParaRPr>
          </a:p>
          <a:p>
            <a:r>
              <a:rPr lang="en-US" sz="2400" dirty="0" smtClean="0">
                <a:solidFill>
                  <a:srgbClr val="FFFFFF"/>
                </a:solidFill>
              </a:rPr>
              <a:t>Jason Hutchens</a:t>
            </a:r>
          </a:p>
          <a:p>
            <a:r>
              <a:rPr lang="en-US" sz="2400" dirty="0" smtClean="0">
                <a:solidFill>
                  <a:srgbClr val="FFFFFF"/>
                </a:solidFill>
                <a:hlinkClick r:id="rId7"/>
              </a:rPr>
              <a:t>jasonhutchens@motorolasolutions.co</a:t>
            </a:r>
            <a:r>
              <a:rPr lang="en-US" sz="2800" dirty="0" smtClean="0">
                <a:solidFill>
                  <a:srgbClr val="FFFFFF"/>
                </a:solidFill>
                <a:hlinkClick r:id="rId7"/>
              </a:rPr>
              <a:t>m</a:t>
            </a:r>
            <a:endParaRPr lang="en-US" sz="2800" dirty="0" smtClean="0">
              <a:solidFill>
                <a:srgbClr val="FFFFFF"/>
              </a:solidFill>
            </a:endParaRPr>
          </a:p>
          <a:p>
            <a:endParaRPr lang="en-US" sz="3200" dirty="0" smtClean="0">
              <a:solidFill>
                <a:srgbClr val="FFFFFF"/>
              </a:solidFill>
            </a:endParaRPr>
          </a:p>
          <a:p>
            <a:pPr>
              <a:lnSpc>
                <a:spcPct val="150000"/>
              </a:lnSpc>
            </a:pPr>
            <a:endParaRPr lang="en-US" sz="3200" dirty="0">
              <a:solidFill>
                <a:srgbClr val="FFFFFF"/>
              </a:solidFill>
            </a:endParaRPr>
          </a:p>
          <a:p>
            <a:pPr>
              <a:lnSpc>
                <a:spcPct val="150000"/>
              </a:lnSpc>
            </a:pPr>
            <a:endParaRPr lang="en-US" sz="3200" dirty="0">
              <a:solidFill>
                <a:srgbClr val="FFFFFF"/>
              </a:solidFill>
            </a:endParaRPr>
          </a:p>
        </p:txBody>
      </p:sp>
    </p:spTree>
    <p:extLst>
      <p:ext uri="{BB962C8B-B14F-4D97-AF65-F5344CB8AC3E}">
        <p14:creationId xmlns:p14="http://schemas.microsoft.com/office/powerpoint/2010/main" val="381875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1" presetClass="mediacall" presetSubtype="0" fill="hold" nodeType="withEffect">
                                  <p:stCondLst>
                                    <p:cond delay="0"/>
                                  </p:stCondLst>
                                  <p:childTnLst>
                                    <p:cmd type="call" cmd="playFrom(0.0)">
                                      <p:cBhvr>
                                        <p:cTn id="9" dur="1293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0" fill="hold" display="0">
                  <p:stCondLst>
                    <p:cond delay="indefinite"/>
                  </p:stCondLst>
                  <p:endCondLst>
                    <p:cond evt="onStopAudio" delay="0">
                      <p:tgtEl>
                        <p:sldTgt/>
                      </p:tgtEl>
                    </p:cond>
                  </p:endCondLst>
                </p:cTn>
                <p:tgtEl>
                  <p:spTgt spid="3"/>
                </p:tgtEl>
              </p:cMediaNode>
            </p:audio>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ctrTitle" sz="quarter"/>
          </p:nvPr>
        </p:nvSpPr>
        <p:spPr>
          <a:xfrm>
            <a:off x="457200" y="990600"/>
            <a:ext cx="8229600" cy="1828800"/>
          </a:xfrm>
        </p:spPr>
        <p:txBody>
          <a:bodyPr/>
          <a:lstStyle/>
          <a:p>
            <a:pPr eaLnBrk="1" hangingPunct="1">
              <a:defRPr/>
            </a:pPr>
            <a:r>
              <a:rPr lang="en-US" dirty="0" smtClean="0"/>
              <a:t>Where’s the Money?</a:t>
            </a:r>
          </a:p>
        </p:txBody>
      </p:sp>
      <p:sp>
        <p:nvSpPr>
          <p:cNvPr id="5123" name="Rectangle 3"/>
          <p:cNvSpPr>
            <a:spLocks noGrp="1" noChangeArrowheads="1"/>
          </p:cNvSpPr>
          <p:nvPr>
            <p:ph type="subTitle" sz="quarter" idx="1"/>
          </p:nvPr>
        </p:nvSpPr>
        <p:spPr>
          <a:xfrm>
            <a:off x="1371600" y="3124200"/>
            <a:ext cx="6400800" cy="1752600"/>
          </a:xfrm>
        </p:spPr>
        <p:txBody>
          <a:bodyPr/>
          <a:lstStyle/>
          <a:p>
            <a:pPr eaLnBrk="1" hangingPunct="1"/>
            <a:r>
              <a:rPr lang="en-US" b="1" dirty="0" smtClean="0">
                <a:solidFill>
                  <a:srgbClr val="FFFF00"/>
                </a:solidFill>
                <a:effectLst/>
              </a:rPr>
              <a:t>How to pay for justice information technology</a:t>
            </a:r>
          </a:p>
        </p:txBody>
      </p:sp>
      <p:sp>
        <p:nvSpPr>
          <p:cNvPr id="2" name="Rectangle 1"/>
          <p:cNvSpPr/>
          <p:nvPr/>
        </p:nvSpPr>
        <p:spPr bwMode="auto">
          <a:xfrm>
            <a:off x="4572000" y="5562600"/>
            <a:ext cx="3810000" cy="1066800"/>
          </a:xfrm>
          <a:prstGeom prst="rect">
            <a:avLst/>
          </a:prstGeom>
          <a:no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1" y="228600"/>
            <a:ext cx="8153399" cy="1569660"/>
          </a:xfrm>
          <a:prstGeom prst="rect">
            <a:avLst/>
          </a:prstGeom>
          <a:noFill/>
        </p:spPr>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en-US" sz="4800" b="1" spc="-150" dirty="0" smtClean="0">
                <a:ln w="3175">
                  <a:noFill/>
                </a:ln>
                <a:gradFill flip="none" rotWithShape="1">
                  <a:gsLst>
                    <a:gs pos="0">
                      <a:srgbClr val="FFFFB9"/>
                    </a:gs>
                    <a:gs pos="36000">
                      <a:srgbClr val="FFFF99"/>
                    </a:gs>
                    <a:gs pos="86000">
                      <a:srgbClr val="F6AE1E"/>
                    </a:gs>
                  </a:gsLst>
                  <a:lin ang="5400000" scaled="0"/>
                  <a:tileRect/>
                </a:gradFill>
                <a:effectLst>
                  <a:outerShdw blurRad="38100" dist="38100" dir="2700000" algn="tl">
                    <a:srgbClr val="000000">
                      <a:alpha val="43137"/>
                    </a:srgbClr>
                  </a:outerShdw>
                </a:effectLst>
                <a:latin typeface="Helvetica" pitchFamily="34" charset="0"/>
                <a:cs typeface="Arial" charset="0"/>
              </a:rPr>
              <a:t>IJIS Institute National </a:t>
            </a:r>
            <a:r>
              <a:rPr lang="en-US" sz="4800" b="1" spc="-150" dirty="0">
                <a:ln w="3175">
                  <a:noFill/>
                </a:ln>
                <a:gradFill flip="none" rotWithShape="1">
                  <a:gsLst>
                    <a:gs pos="0">
                      <a:srgbClr val="FFFFB9"/>
                    </a:gs>
                    <a:gs pos="36000">
                      <a:srgbClr val="FFFF99"/>
                    </a:gs>
                    <a:gs pos="86000">
                      <a:srgbClr val="F6AE1E"/>
                    </a:gs>
                  </a:gsLst>
                  <a:lin ang="5400000" scaled="0"/>
                  <a:tileRect/>
                </a:gradFill>
                <a:effectLst>
                  <a:outerShdw blurRad="38100" dist="38100" dir="2700000" algn="tl">
                    <a:srgbClr val="000000">
                      <a:alpha val="43137"/>
                    </a:srgbClr>
                  </a:outerShdw>
                </a:effectLst>
                <a:latin typeface="Helvetica" pitchFamily="34" charset="0"/>
                <a:cs typeface="Arial" charset="0"/>
              </a:rPr>
              <a:t>Program Areas</a:t>
            </a:r>
          </a:p>
        </p:txBody>
      </p:sp>
      <p:sp>
        <p:nvSpPr>
          <p:cNvPr id="6" name="Content Placeholder 2"/>
          <p:cNvSpPr txBox="1">
            <a:spLocks/>
          </p:cNvSpPr>
          <p:nvPr/>
        </p:nvSpPr>
        <p:spPr>
          <a:xfrm>
            <a:off x="367467" y="1790700"/>
            <a:ext cx="3962400" cy="4419600"/>
          </a:xfrm>
          <a:prstGeom prst="rect">
            <a:avLst/>
          </a:prstGeom>
        </p:spPr>
        <p:txBody>
          <a:bodyPr/>
          <a:lstStyle>
            <a:lvl1pPr marL="342900" indent="-342900" algn="l" rtl="0" eaLnBrk="0" fontAlgn="base" hangingPunct="0">
              <a:spcBef>
                <a:spcPct val="20000"/>
              </a:spcBef>
              <a:spcAft>
                <a:spcPct val="0"/>
              </a:spcAft>
              <a:buClr>
                <a:srgbClr val="FF0000"/>
              </a:buClr>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lr>
                <a:srgbClr val="FFFF66"/>
              </a:buClr>
              <a:buFont typeface="Tahoma" pitchFamily="34" charset="0"/>
              <a:buChar char="–"/>
              <a:defRPr sz="2800">
                <a:solidFill>
                  <a:schemeClr val="bg1"/>
                </a:solidFill>
                <a:latin typeface="+mn-lt"/>
              </a:defRPr>
            </a:lvl2pPr>
            <a:lvl3pPr marL="1143000" indent="-228600" algn="l" rtl="0" eaLnBrk="0" fontAlgn="base" hangingPunct="0">
              <a:spcBef>
                <a:spcPct val="20000"/>
              </a:spcBef>
              <a:spcAft>
                <a:spcPct val="0"/>
              </a:spcAft>
              <a:buClr>
                <a:srgbClr val="FF0000"/>
              </a:buClr>
              <a:buChar char="•"/>
              <a:defRPr sz="2400">
                <a:solidFill>
                  <a:schemeClr val="bg1"/>
                </a:solidFill>
                <a:latin typeface="+mn-lt"/>
              </a:defRPr>
            </a:lvl3pPr>
            <a:lvl4pPr marL="1600200" indent="-228600" algn="l" rtl="0" eaLnBrk="0" fontAlgn="base" hangingPunct="0">
              <a:spcBef>
                <a:spcPct val="20000"/>
              </a:spcBef>
              <a:spcAft>
                <a:spcPct val="0"/>
              </a:spcAft>
              <a:buClr>
                <a:srgbClr val="FFFF66"/>
              </a:buClr>
              <a:buFont typeface="Tahoma" pitchFamily="34" charset="0"/>
              <a:buChar char="–"/>
              <a:defRPr sz="2000">
                <a:solidFill>
                  <a:schemeClr val="bg1"/>
                </a:solidFill>
                <a:latin typeface="+mn-lt"/>
              </a:defRPr>
            </a:lvl4pPr>
            <a:lvl5pPr marL="2057400" indent="-228600" algn="l" rtl="0" eaLnBrk="0" fontAlgn="base" hangingPunct="0">
              <a:spcBef>
                <a:spcPct val="20000"/>
              </a:spcBef>
              <a:spcAft>
                <a:spcPct val="0"/>
              </a:spcAft>
              <a:buClr>
                <a:srgbClr val="FF0000"/>
              </a:buClr>
              <a:buFont typeface="Tahoma" pitchFamily="34" charset="0"/>
              <a:buChar char="»"/>
              <a:defRPr sz="2000">
                <a:solidFill>
                  <a:schemeClr val="bg1"/>
                </a:solidFill>
                <a:latin typeface="+mn-lt"/>
              </a:defRPr>
            </a:lvl5pPr>
            <a:lvl6pPr marL="2514600" indent="-228600" algn="l" rtl="0" fontAlgn="base">
              <a:spcBef>
                <a:spcPct val="20000"/>
              </a:spcBef>
              <a:spcAft>
                <a:spcPct val="0"/>
              </a:spcAft>
              <a:buClr>
                <a:srgbClr val="FF0000"/>
              </a:buClr>
              <a:buFont typeface="Tahoma" pitchFamily="34" charset="0"/>
              <a:buChar char="»"/>
              <a:defRPr sz="2000">
                <a:solidFill>
                  <a:schemeClr val="bg1"/>
                </a:solidFill>
                <a:latin typeface="+mn-lt"/>
              </a:defRPr>
            </a:lvl6pPr>
            <a:lvl7pPr marL="2971800" indent="-228600" algn="l" rtl="0" fontAlgn="base">
              <a:spcBef>
                <a:spcPct val="20000"/>
              </a:spcBef>
              <a:spcAft>
                <a:spcPct val="0"/>
              </a:spcAft>
              <a:buClr>
                <a:srgbClr val="FF0000"/>
              </a:buClr>
              <a:buFont typeface="Tahoma" pitchFamily="34" charset="0"/>
              <a:buChar char="»"/>
              <a:defRPr sz="2000">
                <a:solidFill>
                  <a:schemeClr val="bg1"/>
                </a:solidFill>
                <a:latin typeface="+mn-lt"/>
              </a:defRPr>
            </a:lvl7pPr>
            <a:lvl8pPr marL="3429000" indent="-228600" algn="l" rtl="0" fontAlgn="base">
              <a:spcBef>
                <a:spcPct val="20000"/>
              </a:spcBef>
              <a:spcAft>
                <a:spcPct val="0"/>
              </a:spcAft>
              <a:buClr>
                <a:srgbClr val="FF0000"/>
              </a:buClr>
              <a:buFont typeface="Tahoma" pitchFamily="34" charset="0"/>
              <a:buChar char="»"/>
              <a:defRPr sz="2000">
                <a:solidFill>
                  <a:schemeClr val="bg1"/>
                </a:solidFill>
                <a:latin typeface="+mn-lt"/>
              </a:defRPr>
            </a:lvl8pPr>
            <a:lvl9pPr marL="3886200" indent="-228600" algn="l" rtl="0" fontAlgn="base">
              <a:spcBef>
                <a:spcPct val="20000"/>
              </a:spcBef>
              <a:spcAft>
                <a:spcPct val="0"/>
              </a:spcAft>
              <a:buClr>
                <a:srgbClr val="FF0000"/>
              </a:buClr>
              <a:buFont typeface="Tahoma" pitchFamily="34" charset="0"/>
              <a:buChar char="»"/>
              <a:defRPr sz="2000">
                <a:solidFill>
                  <a:schemeClr val="bg1"/>
                </a:solidFill>
                <a:latin typeface="+mn-lt"/>
              </a:defRPr>
            </a:lvl9pPr>
          </a:lstStyle>
          <a:p>
            <a:pPr>
              <a:spcBef>
                <a:spcPts val="1200"/>
              </a:spcBef>
              <a:spcAft>
                <a:spcPts val="0"/>
              </a:spcAft>
              <a:buClr>
                <a:srgbClr val="C00000"/>
              </a:buClr>
              <a:buFont typeface="Wingdings" pitchFamily="2" charset="2"/>
              <a:buChar char="q"/>
              <a:defRPr/>
            </a:pPr>
            <a:r>
              <a:rPr lang="en-US" sz="2200" dirty="0" smtClean="0">
                <a:solidFill>
                  <a:srgbClr val="FFFF00"/>
                </a:solidFill>
                <a:latin typeface="Calibri" pitchFamily="34" charset="0"/>
                <a:cs typeface="Calibri" pitchFamily="34" charset="0"/>
              </a:rPr>
              <a:t>Nationwide SAR Initiative</a:t>
            </a:r>
          </a:p>
          <a:p>
            <a:pPr>
              <a:spcBef>
                <a:spcPts val="1200"/>
              </a:spcBef>
              <a:spcAft>
                <a:spcPts val="0"/>
              </a:spcAft>
              <a:buClr>
                <a:srgbClr val="C00000"/>
              </a:buClr>
              <a:buFont typeface="Wingdings" pitchFamily="2" charset="2"/>
              <a:buChar char="q"/>
              <a:defRPr/>
            </a:pPr>
            <a:r>
              <a:rPr lang="en-US" sz="2200" dirty="0" smtClean="0">
                <a:solidFill>
                  <a:srgbClr val="FFFF00"/>
                </a:solidFill>
                <a:latin typeface="Calibri" pitchFamily="34" charset="0"/>
                <a:cs typeface="Calibri" pitchFamily="34" charset="0"/>
              </a:rPr>
              <a:t>Gang </a:t>
            </a:r>
            <a:r>
              <a:rPr lang="en-US" sz="2200" dirty="0">
                <a:solidFill>
                  <a:srgbClr val="FFFF00"/>
                </a:solidFill>
                <a:latin typeface="Calibri" pitchFamily="34" charset="0"/>
                <a:cs typeface="Calibri" pitchFamily="34" charset="0"/>
              </a:rPr>
              <a:t>Intelligence Information Sharing</a:t>
            </a:r>
          </a:p>
          <a:p>
            <a:pPr>
              <a:spcBef>
                <a:spcPts val="1200"/>
              </a:spcBef>
              <a:spcAft>
                <a:spcPts val="0"/>
              </a:spcAft>
              <a:buClr>
                <a:srgbClr val="C00000"/>
              </a:buClr>
              <a:buFont typeface="Wingdings" pitchFamily="2" charset="2"/>
              <a:buChar char="q"/>
              <a:defRPr/>
            </a:pPr>
            <a:r>
              <a:rPr lang="en-US" sz="2200" dirty="0">
                <a:solidFill>
                  <a:srgbClr val="FFFF00"/>
                </a:solidFill>
                <a:latin typeface="Calibri" pitchFamily="34" charset="0"/>
                <a:cs typeface="Calibri" pitchFamily="34" charset="0"/>
              </a:rPr>
              <a:t>Fusion Center TA</a:t>
            </a:r>
          </a:p>
          <a:p>
            <a:pPr>
              <a:spcBef>
                <a:spcPts val="1200"/>
              </a:spcBef>
              <a:spcAft>
                <a:spcPts val="0"/>
              </a:spcAft>
              <a:buClr>
                <a:srgbClr val="C00000"/>
              </a:buClr>
              <a:buFont typeface="Wingdings" pitchFamily="2" charset="2"/>
              <a:buChar char="q"/>
              <a:defRPr/>
            </a:pPr>
            <a:r>
              <a:rPr lang="en-US" sz="2200" dirty="0" smtClean="0">
                <a:solidFill>
                  <a:srgbClr val="FFFF00"/>
                </a:solidFill>
                <a:latin typeface="Calibri" pitchFamily="34" charset="0"/>
                <a:cs typeface="Calibri" pitchFamily="34" charset="0"/>
              </a:rPr>
              <a:t>FBI CJIS (N-DEx – NGI – UCR/NIBRS)</a:t>
            </a:r>
          </a:p>
          <a:p>
            <a:pPr>
              <a:spcBef>
                <a:spcPts val="1200"/>
              </a:spcBef>
              <a:spcAft>
                <a:spcPts val="0"/>
              </a:spcAft>
              <a:buClr>
                <a:srgbClr val="C00000"/>
              </a:buClr>
              <a:buFont typeface="Wingdings" pitchFamily="2" charset="2"/>
              <a:buChar char="q"/>
              <a:defRPr/>
            </a:pPr>
            <a:r>
              <a:rPr lang="en-US" sz="2200" dirty="0" smtClean="0">
                <a:solidFill>
                  <a:srgbClr val="FFFF00"/>
                </a:solidFill>
                <a:latin typeface="Calibri" pitchFamily="34" charset="0"/>
                <a:cs typeface="Calibri" pitchFamily="34" charset="0"/>
              </a:rPr>
              <a:t>Prescription Drug Monitoring/TA</a:t>
            </a:r>
          </a:p>
          <a:p>
            <a:pPr>
              <a:spcBef>
                <a:spcPts val="1200"/>
              </a:spcBef>
              <a:spcAft>
                <a:spcPts val="0"/>
              </a:spcAft>
              <a:buClr>
                <a:srgbClr val="C00000"/>
              </a:buClr>
              <a:buFont typeface="Wingdings" pitchFamily="2" charset="2"/>
              <a:buChar char="q"/>
              <a:defRPr/>
            </a:pPr>
            <a:r>
              <a:rPr lang="en-US" sz="2200" dirty="0">
                <a:solidFill>
                  <a:srgbClr val="FFFF00"/>
                </a:solidFill>
                <a:latin typeface="Calibri" pitchFamily="34" charset="0"/>
                <a:cs typeface="Calibri" pitchFamily="34" charset="0"/>
              </a:rPr>
              <a:t>Justice/Health Information Exchange</a:t>
            </a:r>
          </a:p>
          <a:p>
            <a:pPr marL="0" indent="0">
              <a:spcBef>
                <a:spcPts val="1200"/>
              </a:spcBef>
              <a:buFontTx/>
              <a:buNone/>
              <a:defRPr/>
            </a:pPr>
            <a:endParaRPr lang="en-US" sz="2200" dirty="0">
              <a:solidFill>
                <a:srgbClr val="FFFF00"/>
              </a:solidFill>
            </a:endParaRPr>
          </a:p>
        </p:txBody>
      </p:sp>
      <p:sp>
        <p:nvSpPr>
          <p:cNvPr id="4" name="Content Placeholder 2"/>
          <p:cNvSpPr txBox="1">
            <a:spLocks/>
          </p:cNvSpPr>
          <p:nvPr/>
        </p:nvSpPr>
        <p:spPr bwMode="auto">
          <a:xfrm>
            <a:off x="4495800" y="1798260"/>
            <a:ext cx="4191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1200"/>
              </a:spcBef>
              <a:buClr>
                <a:srgbClr val="C00000"/>
              </a:buClr>
              <a:buFont typeface="Wingdings" pitchFamily="2" charset="2"/>
              <a:buChar char="q"/>
            </a:pPr>
            <a:r>
              <a:rPr lang="en-US" sz="2200" dirty="0">
                <a:solidFill>
                  <a:srgbClr val="FFFF00"/>
                </a:solidFill>
                <a:latin typeface="Calibri" pitchFamily="34" charset="0"/>
                <a:ea typeface="Calibri" pitchFamily="34" charset="0"/>
                <a:cs typeface="Calibri" pitchFamily="34" charset="0"/>
              </a:rPr>
              <a:t>Public Safety Information Sharing &amp; Interoperability</a:t>
            </a:r>
          </a:p>
          <a:p>
            <a:pPr>
              <a:spcBef>
                <a:spcPts val="1200"/>
              </a:spcBef>
              <a:buClr>
                <a:srgbClr val="C00000"/>
              </a:buClr>
              <a:buFont typeface="Wingdings" pitchFamily="2" charset="2"/>
              <a:buChar char="q"/>
            </a:pPr>
            <a:r>
              <a:rPr lang="en-US" sz="2200" dirty="0">
                <a:solidFill>
                  <a:srgbClr val="FFFF00"/>
                </a:solidFill>
                <a:latin typeface="Calibri" pitchFamily="34" charset="0"/>
                <a:ea typeface="Calibri" pitchFamily="34" charset="0"/>
                <a:cs typeface="Calibri" pitchFamily="34" charset="0"/>
              </a:rPr>
              <a:t>Adult Offender Re-Entry</a:t>
            </a:r>
          </a:p>
          <a:p>
            <a:pPr>
              <a:spcBef>
                <a:spcPts val="1200"/>
              </a:spcBef>
              <a:buClr>
                <a:srgbClr val="C00000"/>
              </a:buClr>
              <a:buFont typeface="Wingdings" pitchFamily="2" charset="2"/>
              <a:buChar char="q"/>
            </a:pPr>
            <a:r>
              <a:rPr lang="en-US" sz="2200" dirty="0">
                <a:solidFill>
                  <a:srgbClr val="FFFF00"/>
                </a:solidFill>
                <a:latin typeface="Calibri" pitchFamily="34" charset="0"/>
                <a:ea typeface="Calibri" pitchFamily="34" charset="0"/>
                <a:cs typeface="Calibri" pitchFamily="34" charset="0"/>
              </a:rPr>
              <a:t>Automated Victim Information/Notification</a:t>
            </a:r>
          </a:p>
          <a:p>
            <a:pPr>
              <a:spcBef>
                <a:spcPts val="1200"/>
              </a:spcBef>
              <a:buClr>
                <a:srgbClr val="C00000"/>
              </a:buClr>
              <a:buFont typeface="Wingdings" pitchFamily="2" charset="2"/>
              <a:buChar char="q"/>
            </a:pPr>
            <a:r>
              <a:rPr lang="en-US" sz="2200" dirty="0">
                <a:solidFill>
                  <a:srgbClr val="FFFF00"/>
                </a:solidFill>
                <a:latin typeface="Calibri" pitchFamily="34" charset="0"/>
                <a:ea typeface="Calibri" pitchFamily="34" charset="0"/>
                <a:cs typeface="Calibri" pitchFamily="34" charset="0"/>
              </a:rPr>
              <a:t>Training and Technical Assistance</a:t>
            </a:r>
          </a:p>
          <a:p>
            <a:pPr>
              <a:spcBef>
                <a:spcPts val="1200"/>
              </a:spcBef>
              <a:buClr>
                <a:srgbClr val="C00000"/>
              </a:buClr>
              <a:buFont typeface="Wingdings" pitchFamily="2" charset="2"/>
              <a:buChar char="q"/>
            </a:pPr>
            <a:r>
              <a:rPr lang="en-US" sz="2200" dirty="0">
                <a:solidFill>
                  <a:srgbClr val="FFFF00"/>
                </a:solidFill>
                <a:latin typeface="Calibri" pitchFamily="34" charset="0"/>
                <a:ea typeface="Calibri" pitchFamily="34" charset="0"/>
                <a:cs typeface="Calibri" pitchFamily="34" charset="0"/>
              </a:rPr>
              <a:t>Springboard – Standards-Based Innovation</a:t>
            </a:r>
          </a:p>
          <a:p>
            <a:pPr>
              <a:spcBef>
                <a:spcPts val="1200"/>
              </a:spcBef>
              <a:buClr>
                <a:srgbClr val="FF0000"/>
              </a:buClr>
              <a:buFontTx/>
              <a:buBlip>
                <a:blip r:embed="rId3"/>
              </a:buBlip>
            </a:pPr>
            <a:endParaRPr lang="en-US" sz="2200" dirty="0">
              <a:solidFill>
                <a:srgbClr val="FFFF00"/>
              </a:solidFill>
            </a:endParaRPr>
          </a:p>
          <a:p>
            <a:pPr>
              <a:spcBef>
                <a:spcPts val="1200"/>
              </a:spcBef>
              <a:buClr>
                <a:srgbClr val="FF0000"/>
              </a:buClr>
              <a:buFontTx/>
              <a:buBlip>
                <a:blip r:embed="rId3"/>
              </a:buBlip>
            </a:pPr>
            <a:endParaRPr 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100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43"/>
          <p:cNvGrpSpPr>
            <a:grpSpLocks/>
          </p:cNvGrpSpPr>
          <p:nvPr/>
        </p:nvGrpSpPr>
        <p:grpSpPr bwMode="auto">
          <a:xfrm>
            <a:off x="914400" y="762000"/>
            <a:ext cx="7391400" cy="5791200"/>
            <a:chOff x="576" y="480"/>
            <a:chExt cx="4656" cy="3648"/>
          </a:xfrm>
        </p:grpSpPr>
        <p:sp>
          <p:nvSpPr>
            <p:cNvPr id="7213" name="Oval 44"/>
            <p:cNvSpPr>
              <a:spLocks noChangeArrowheads="1"/>
            </p:cNvSpPr>
            <p:nvPr/>
          </p:nvSpPr>
          <p:spPr bwMode="auto">
            <a:xfrm>
              <a:off x="576" y="480"/>
              <a:ext cx="4656" cy="36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4" name="Oval 45"/>
            <p:cNvSpPr>
              <a:spLocks noChangeArrowheads="1"/>
            </p:cNvSpPr>
            <p:nvPr/>
          </p:nvSpPr>
          <p:spPr bwMode="auto">
            <a:xfrm>
              <a:off x="792" y="663"/>
              <a:ext cx="4224" cy="3282"/>
            </a:xfrm>
            <a:prstGeom prst="ellipse">
              <a:avLst/>
            </a:prstGeom>
            <a:solidFill>
              <a:srgbClr val="00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7171" name="Object 46"/>
          <p:cNvGraphicFramePr>
            <a:graphicFrameLocks noChangeAspect="1"/>
          </p:cNvGraphicFramePr>
          <p:nvPr/>
        </p:nvGraphicFramePr>
        <p:xfrm>
          <a:off x="3048000" y="2057400"/>
          <a:ext cx="2895600" cy="2868613"/>
        </p:xfrm>
        <a:graphic>
          <a:graphicData uri="http://schemas.openxmlformats.org/presentationml/2006/ole">
            <mc:AlternateContent xmlns:mc="http://schemas.openxmlformats.org/markup-compatibility/2006">
              <mc:Choice xmlns:v="urn:schemas-microsoft-com:vml" Requires="v">
                <p:oleObj spid="_x0000_s7279" name="Clip" r:id="rId4" imgW="4610100" imgH="4564063" progId="">
                  <p:embed/>
                </p:oleObj>
              </mc:Choice>
              <mc:Fallback>
                <p:oleObj name="Clip" r:id="rId4" imgW="4610100" imgH="4564063" progId="">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057400"/>
                        <a:ext cx="2895600" cy="286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7"/>
          <p:cNvGraphicFramePr>
            <a:graphicFrameLocks noChangeAspect="1"/>
          </p:cNvGraphicFramePr>
          <p:nvPr/>
        </p:nvGraphicFramePr>
        <p:xfrm>
          <a:off x="457200" y="304800"/>
          <a:ext cx="617538" cy="1082675"/>
        </p:xfrm>
        <a:graphic>
          <a:graphicData uri="http://schemas.openxmlformats.org/presentationml/2006/ole">
            <mc:AlternateContent xmlns:mc="http://schemas.openxmlformats.org/markup-compatibility/2006">
              <mc:Choice xmlns:v="urn:schemas-microsoft-com:vml" Requires="v">
                <p:oleObj spid="_x0000_s7280" name="Clip" r:id="rId6" imgW="1886077" imgH="3343397" progId="">
                  <p:embed/>
                </p:oleObj>
              </mc:Choice>
              <mc:Fallback>
                <p:oleObj name="Clip" r:id="rId6" imgW="1886077" imgH="3343397" progId="">
                  <p:embed/>
                  <p:pic>
                    <p:nvPicPr>
                      <p:cNvPr id="0" name="Picture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04800"/>
                        <a:ext cx="617538"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48"/>
          <p:cNvGraphicFramePr>
            <a:graphicFrameLocks noChangeAspect="1"/>
          </p:cNvGraphicFramePr>
          <p:nvPr/>
        </p:nvGraphicFramePr>
        <p:xfrm>
          <a:off x="8077200" y="228600"/>
          <a:ext cx="617538" cy="1082675"/>
        </p:xfrm>
        <a:graphic>
          <a:graphicData uri="http://schemas.openxmlformats.org/presentationml/2006/ole">
            <mc:AlternateContent xmlns:mc="http://schemas.openxmlformats.org/markup-compatibility/2006">
              <mc:Choice xmlns:v="urn:schemas-microsoft-com:vml" Requires="v">
                <p:oleObj spid="_x0000_s7281" name="Clip" r:id="rId8" imgW="1886077" imgH="3343397" progId="">
                  <p:embed/>
                </p:oleObj>
              </mc:Choice>
              <mc:Fallback>
                <p:oleObj name="Clip" r:id="rId8" imgW="1886077" imgH="3343397" progId="">
                  <p:embed/>
                  <p:pic>
                    <p:nvPicPr>
                      <p:cNvPr id="0" name="Picture 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77200" y="228600"/>
                        <a:ext cx="617538"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49"/>
          <p:cNvGraphicFramePr>
            <a:graphicFrameLocks noChangeAspect="1"/>
          </p:cNvGraphicFramePr>
          <p:nvPr/>
        </p:nvGraphicFramePr>
        <p:xfrm>
          <a:off x="3810000" y="2819400"/>
          <a:ext cx="617538" cy="1082675"/>
        </p:xfrm>
        <a:graphic>
          <a:graphicData uri="http://schemas.openxmlformats.org/presentationml/2006/ole">
            <mc:AlternateContent xmlns:mc="http://schemas.openxmlformats.org/markup-compatibility/2006">
              <mc:Choice xmlns:v="urn:schemas-microsoft-com:vml" Requires="v">
                <p:oleObj spid="_x0000_s7282" name="Clip" r:id="rId10" imgW="1886077" imgH="3343397" progId="">
                  <p:embed/>
                </p:oleObj>
              </mc:Choice>
              <mc:Fallback>
                <p:oleObj name="Clip" r:id="rId10" imgW="1886077" imgH="3343397" progId="">
                  <p:embed/>
                  <p:pic>
                    <p:nvPicPr>
                      <p:cNvPr id="0" name="Picture 8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2819400"/>
                        <a:ext cx="617538"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50"/>
          <p:cNvGraphicFramePr>
            <a:graphicFrameLocks noChangeAspect="1"/>
          </p:cNvGraphicFramePr>
          <p:nvPr/>
        </p:nvGraphicFramePr>
        <p:xfrm>
          <a:off x="2286000" y="1143000"/>
          <a:ext cx="1104900" cy="779463"/>
        </p:xfrm>
        <a:graphic>
          <a:graphicData uri="http://schemas.openxmlformats.org/presentationml/2006/ole">
            <mc:AlternateContent xmlns:mc="http://schemas.openxmlformats.org/markup-compatibility/2006">
              <mc:Choice xmlns:v="urn:schemas-microsoft-com:vml" Requires="v">
                <p:oleObj spid="_x0000_s7283" name="Clip" r:id="rId12" imgW="3848007" imgH="2705004" progId="">
                  <p:embed/>
                </p:oleObj>
              </mc:Choice>
              <mc:Fallback>
                <p:oleObj name="Clip" r:id="rId12" imgW="3848007" imgH="2705004" progId="">
                  <p:embed/>
                  <p:pic>
                    <p:nvPicPr>
                      <p:cNvPr id="0" name="Picture 8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0" y="11430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51"/>
          <p:cNvGraphicFramePr>
            <a:graphicFrameLocks noChangeAspect="1"/>
          </p:cNvGraphicFramePr>
          <p:nvPr/>
        </p:nvGraphicFramePr>
        <p:xfrm>
          <a:off x="7239000" y="5715000"/>
          <a:ext cx="1104900" cy="779463"/>
        </p:xfrm>
        <a:graphic>
          <a:graphicData uri="http://schemas.openxmlformats.org/presentationml/2006/ole">
            <mc:AlternateContent xmlns:mc="http://schemas.openxmlformats.org/markup-compatibility/2006">
              <mc:Choice xmlns:v="urn:schemas-microsoft-com:vml" Requires="v">
                <p:oleObj spid="_x0000_s7284" name="Clip" r:id="rId14" imgW="3848007" imgH="2705004" progId="">
                  <p:embed/>
                </p:oleObj>
              </mc:Choice>
              <mc:Fallback>
                <p:oleObj name="Clip" r:id="rId14" imgW="3848007" imgH="2705004" progId="">
                  <p:embed/>
                  <p:pic>
                    <p:nvPicPr>
                      <p:cNvPr id="0" name="Picture 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39000" y="57150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7" name="Object 52"/>
          <p:cNvGraphicFramePr>
            <a:graphicFrameLocks noChangeAspect="1"/>
          </p:cNvGraphicFramePr>
          <p:nvPr/>
        </p:nvGraphicFramePr>
        <p:xfrm>
          <a:off x="609600" y="5638800"/>
          <a:ext cx="1104900" cy="779463"/>
        </p:xfrm>
        <a:graphic>
          <a:graphicData uri="http://schemas.openxmlformats.org/presentationml/2006/ole">
            <mc:AlternateContent xmlns:mc="http://schemas.openxmlformats.org/markup-compatibility/2006">
              <mc:Choice xmlns:v="urn:schemas-microsoft-com:vml" Requires="v">
                <p:oleObj spid="_x0000_s7285" name="Clip" r:id="rId16" imgW="3848007" imgH="2705004" progId="">
                  <p:embed/>
                </p:oleObj>
              </mc:Choice>
              <mc:Fallback>
                <p:oleObj name="Clip" r:id="rId16" imgW="3848007" imgH="2705004" progId="">
                  <p:embed/>
                  <p:pic>
                    <p:nvPicPr>
                      <p:cNvPr id="0" name="Picture 8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600" y="56388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Text Box 53"/>
          <p:cNvSpPr txBox="1">
            <a:spLocks noChangeArrowheads="1"/>
          </p:cNvSpPr>
          <p:nvPr/>
        </p:nvSpPr>
        <p:spPr bwMode="auto">
          <a:xfrm>
            <a:off x="2971800" y="36576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600">
                <a:solidFill>
                  <a:schemeClr val="bg1"/>
                </a:solidFill>
              </a:rPr>
              <a:t>IJIS</a:t>
            </a:r>
            <a:r>
              <a:rPr lang="en-US" sz="1600"/>
              <a:t> </a:t>
            </a:r>
            <a:r>
              <a:rPr lang="en-US" sz="1600">
                <a:solidFill>
                  <a:schemeClr val="bg1"/>
                </a:solidFill>
              </a:rPr>
              <a:t>Server</a:t>
            </a:r>
            <a:endParaRPr lang="en-US" sz="2400">
              <a:solidFill>
                <a:schemeClr val="bg1"/>
              </a:solidFill>
              <a:latin typeface="Times New Roman" pitchFamily="18" charset="0"/>
            </a:endParaRPr>
          </a:p>
        </p:txBody>
      </p:sp>
      <p:sp>
        <p:nvSpPr>
          <p:cNvPr id="7179" name="Text Box 54"/>
          <p:cNvSpPr txBox="1">
            <a:spLocks noChangeArrowheads="1"/>
          </p:cNvSpPr>
          <p:nvPr/>
        </p:nvSpPr>
        <p:spPr bwMode="auto">
          <a:xfrm>
            <a:off x="990600" y="8382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600"/>
              <a:t>State System</a:t>
            </a:r>
          </a:p>
        </p:txBody>
      </p:sp>
      <p:sp>
        <p:nvSpPr>
          <p:cNvPr id="7180" name="Text Box 55"/>
          <p:cNvSpPr txBox="1">
            <a:spLocks noChangeArrowheads="1"/>
          </p:cNvSpPr>
          <p:nvPr/>
        </p:nvSpPr>
        <p:spPr bwMode="auto">
          <a:xfrm>
            <a:off x="7543800" y="1447800"/>
            <a:ext cx="1600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600"/>
              <a:t>National Systems</a:t>
            </a:r>
          </a:p>
        </p:txBody>
      </p:sp>
      <p:sp>
        <p:nvSpPr>
          <p:cNvPr id="7181" name="AutoShape 56"/>
          <p:cNvSpPr>
            <a:spLocks noChangeArrowheads="1"/>
          </p:cNvSpPr>
          <p:nvPr/>
        </p:nvSpPr>
        <p:spPr bwMode="auto">
          <a:xfrm rot="5395515">
            <a:off x="6171407" y="2134393"/>
            <a:ext cx="457200" cy="3046413"/>
          </a:xfrm>
          <a:prstGeom prst="upDownArrow">
            <a:avLst>
              <a:gd name="adj1" fmla="val 50000"/>
              <a:gd name="adj2" fmla="val 133264"/>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82" name="Line 57"/>
          <p:cNvSpPr>
            <a:spLocks noChangeShapeType="1"/>
          </p:cNvSpPr>
          <p:nvPr/>
        </p:nvSpPr>
        <p:spPr bwMode="auto">
          <a:xfrm>
            <a:off x="914400" y="1295400"/>
            <a:ext cx="3048000" cy="22098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83" name="Line 58"/>
          <p:cNvSpPr>
            <a:spLocks noChangeShapeType="1"/>
          </p:cNvSpPr>
          <p:nvPr/>
        </p:nvSpPr>
        <p:spPr bwMode="auto">
          <a:xfrm>
            <a:off x="914400" y="609600"/>
            <a:ext cx="73152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184" name="Object 59"/>
          <p:cNvGraphicFramePr>
            <a:graphicFrameLocks noChangeAspect="1"/>
          </p:cNvGraphicFramePr>
          <p:nvPr/>
        </p:nvGraphicFramePr>
        <p:xfrm>
          <a:off x="1143000" y="2590800"/>
          <a:ext cx="1104900" cy="779463"/>
        </p:xfrm>
        <a:graphic>
          <a:graphicData uri="http://schemas.openxmlformats.org/presentationml/2006/ole">
            <mc:AlternateContent xmlns:mc="http://schemas.openxmlformats.org/markup-compatibility/2006">
              <mc:Choice xmlns:v="urn:schemas-microsoft-com:vml" Requires="v">
                <p:oleObj spid="_x0000_s7286" name="Clip" r:id="rId18" imgW="3848007" imgH="2705004" progId="">
                  <p:embed/>
                </p:oleObj>
              </mc:Choice>
              <mc:Fallback>
                <p:oleObj name="Clip" r:id="rId18" imgW="3848007" imgH="2705004" progId="">
                  <p:embed/>
                  <p:pic>
                    <p:nvPicPr>
                      <p:cNvPr id="0" name="Picture 8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3000" y="25908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5" name="Object 60"/>
          <p:cNvGraphicFramePr>
            <a:graphicFrameLocks noChangeAspect="1"/>
          </p:cNvGraphicFramePr>
          <p:nvPr/>
        </p:nvGraphicFramePr>
        <p:xfrm>
          <a:off x="3962400" y="685800"/>
          <a:ext cx="1104900" cy="779463"/>
        </p:xfrm>
        <a:graphic>
          <a:graphicData uri="http://schemas.openxmlformats.org/presentationml/2006/ole">
            <mc:AlternateContent xmlns:mc="http://schemas.openxmlformats.org/markup-compatibility/2006">
              <mc:Choice xmlns:v="urn:schemas-microsoft-com:vml" Requires="v">
                <p:oleObj spid="_x0000_s7287" name="Clip" r:id="rId20" imgW="3848007" imgH="2705004" progId="">
                  <p:embed/>
                </p:oleObj>
              </mc:Choice>
              <mc:Fallback>
                <p:oleObj name="Clip" r:id="rId20" imgW="3848007" imgH="2705004" progId="">
                  <p:embed/>
                  <p:pic>
                    <p:nvPicPr>
                      <p:cNvPr id="0" name="Picture 8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62400" y="6858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6" name="Object 61"/>
          <p:cNvGraphicFramePr>
            <a:graphicFrameLocks noChangeAspect="1"/>
          </p:cNvGraphicFramePr>
          <p:nvPr/>
        </p:nvGraphicFramePr>
        <p:xfrm>
          <a:off x="5943600" y="1143000"/>
          <a:ext cx="1104900" cy="779463"/>
        </p:xfrm>
        <a:graphic>
          <a:graphicData uri="http://schemas.openxmlformats.org/presentationml/2006/ole">
            <mc:AlternateContent xmlns:mc="http://schemas.openxmlformats.org/markup-compatibility/2006">
              <mc:Choice xmlns:v="urn:schemas-microsoft-com:vml" Requires="v">
                <p:oleObj spid="_x0000_s7288" name="Clip" r:id="rId22" imgW="3848007" imgH="2705004" progId="">
                  <p:embed/>
                </p:oleObj>
              </mc:Choice>
              <mc:Fallback>
                <p:oleObj name="Clip" r:id="rId22" imgW="3848007" imgH="2705004" progId="">
                  <p:embed/>
                  <p:pic>
                    <p:nvPicPr>
                      <p:cNvPr id="0" name="Picture 8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43600" y="11430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7" name="Object 62"/>
          <p:cNvGraphicFramePr>
            <a:graphicFrameLocks noChangeAspect="1"/>
          </p:cNvGraphicFramePr>
          <p:nvPr/>
        </p:nvGraphicFramePr>
        <p:xfrm>
          <a:off x="6934200" y="2133600"/>
          <a:ext cx="1104900" cy="779463"/>
        </p:xfrm>
        <a:graphic>
          <a:graphicData uri="http://schemas.openxmlformats.org/presentationml/2006/ole">
            <mc:AlternateContent xmlns:mc="http://schemas.openxmlformats.org/markup-compatibility/2006">
              <mc:Choice xmlns:v="urn:schemas-microsoft-com:vml" Requires="v">
                <p:oleObj spid="_x0000_s7289" name="Clip" r:id="rId24" imgW="3848007" imgH="2705004" progId="">
                  <p:embed/>
                </p:oleObj>
              </mc:Choice>
              <mc:Fallback>
                <p:oleObj name="Clip" r:id="rId24" imgW="3848007" imgH="2705004" progId="">
                  <p:embed/>
                  <p:pic>
                    <p:nvPicPr>
                      <p:cNvPr id="0" name="Picture 8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934200" y="21336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8" name="Object 63"/>
          <p:cNvGraphicFramePr>
            <a:graphicFrameLocks noChangeAspect="1"/>
          </p:cNvGraphicFramePr>
          <p:nvPr/>
        </p:nvGraphicFramePr>
        <p:xfrm>
          <a:off x="3352800" y="5334000"/>
          <a:ext cx="1104900" cy="779463"/>
        </p:xfrm>
        <a:graphic>
          <a:graphicData uri="http://schemas.openxmlformats.org/presentationml/2006/ole">
            <mc:AlternateContent xmlns:mc="http://schemas.openxmlformats.org/markup-compatibility/2006">
              <mc:Choice xmlns:v="urn:schemas-microsoft-com:vml" Requires="v">
                <p:oleObj spid="_x0000_s7290" name="Clip" r:id="rId26" imgW="3848007" imgH="2705004" progId="">
                  <p:embed/>
                </p:oleObj>
              </mc:Choice>
              <mc:Fallback>
                <p:oleObj name="Clip" r:id="rId26" imgW="3848007" imgH="2705004" progId="">
                  <p:embed/>
                  <p:pic>
                    <p:nvPicPr>
                      <p:cNvPr id="0" name="Picture 9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52800" y="53340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9" name="Object 64"/>
          <p:cNvGraphicFramePr>
            <a:graphicFrameLocks noChangeAspect="1"/>
          </p:cNvGraphicFramePr>
          <p:nvPr/>
        </p:nvGraphicFramePr>
        <p:xfrm>
          <a:off x="5257800" y="5334000"/>
          <a:ext cx="1104900" cy="779463"/>
        </p:xfrm>
        <a:graphic>
          <a:graphicData uri="http://schemas.openxmlformats.org/presentationml/2006/ole">
            <mc:AlternateContent xmlns:mc="http://schemas.openxmlformats.org/markup-compatibility/2006">
              <mc:Choice xmlns:v="urn:schemas-microsoft-com:vml" Requires="v">
                <p:oleObj spid="_x0000_s7291" name="Clip" r:id="rId28" imgW="3848007" imgH="2705004" progId="">
                  <p:embed/>
                </p:oleObj>
              </mc:Choice>
              <mc:Fallback>
                <p:oleObj name="Clip" r:id="rId28" imgW="3848007" imgH="2705004" progId="">
                  <p:embed/>
                  <p:pic>
                    <p:nvPicPr>
                      <p:cNvPr id="0" name="Picture 9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57800" y="53340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0" name="Object 65"/>
          <p:cNvGraphicFramePr>
            <a:graphicFrameLocks noChangeAspect="1"/>
          </p:cNvGraphicFramePr>
          <p:nvPr/>
        </p:nvGraphicFramePr>
        <p:xfrm>
          <a:off x="7086600" y="4114800"/>
          <a:ext cx="1104900" cy="779463"/>
        </p:xfrm>
        <a:graphic>
          <a:graphicData uri="http://schemas.openxmlformats.org/presentationml/2006/ole">
            <mc:AlternateContent xmlns:mc="http://schemas.openxmlformats.org/markup-compatibility/2006">
              <mc:Choice xmlns:v="urn:schemas-microsoft-com:vml" Requires="v">
                <p:oleObj spid="_x0000_s7292" name="Clip" r:id="rId30" imgW="3848007" imgH="2705004" progId="">
                  <p:embed/>
                </p:oleObj>
              </mc:Choice>
              <mc:Fallback>
                <p:oleObj name="Clip" r:id="rId30" imgW="3848007" imgH="2705004" progId="">
                  <p:embed/>
                  <p:pic>
                    <p:nvPicPr>
                      <p:cNvPr id="0" name="Picture 9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086600" y="41148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1" name="Object 66"/>
          <p:cNvGraphicFramePr>
            <a:graphicFrameLocks noChangeAspect="1"/>
          </p:cNvGraphicFramePr>
          <p:nvPr/>
        </p:nvGraphicFramePr>
        <p:xfrm>
          <a:off x="1447800" y="4038600"/>
          <a:ext cx="1104900" cy="779463"/>
        </p:xfrm>
        <a:graphic>
          <a:graphicData uri="http://schemas.openxmlformats.org/presentationml/2006/ole">
            <mc:AlternateContent xmlns:mc="http://schemas.openxmlformats.org/markup-compatibility/2006">
              <mc:Choice xmlns:v="urn:schemas-microsoft-com:vml" Requires="v">
                <p:oleObj spid="_x0000_s7293" name="Clip" r:id="rId32" imgW="3848007" imgH="2705004" progId="">
                  <p:embed/>
                </p:oleObj>
              </mc:Choice>
              <mc:Fallback>
                <p:oleObj name="Clip" r:id="rId32" imgW="3848007" imgH="2705004" progId="">
                  <p:embed/>
                  <p:pic>
                    <p:nvPicPr>
                      <p:cNvPr id="0" name="Picture 9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447800" y="4038600"/>
                        <a:ext cx="110490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2" name="Text Box 67"/>
          <p:cNvSpPr txBox="1">
            <a:spLocks noChangeArrowheads="1"/>
          </p:cNvSpPr>
          <p:nvPr/>
        </p:nvSpPr>
        <p:spPr bwMode="auto">
          <a:xfrm>
            <a:off x="1143000" y="3352800"/>
            <a:ext cx="1447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600"/>
              <a:t>Police Department A</a:t>
            </a:r>
          </a:p>
        </p:txBody>
      </p:sp>
      <p:sp>
        <p:nvSpPr>
          <p:cNvPr id="7193" name="Text Box 68"/>
          <p:cNvSpPr txBox="1">
            <a:spLocks noChangeArrowheads="1"/>
          </p:cNvSpPr>
          <p:nvPr/>
        </p:nvSpPr>
        <p:spPr bwMode="auto">
          <a:xfrm>
            <a:off x="6019800" y="19050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600"/>
              <a:t>Sheriff</a:t>
            </a:r>
          </a:p>
        </p:txBody>
      </p:sp>
      <p:sp>
        <p:nvSpPr>
          <p:cNvPr id="7194" name="Text Box 69"/>
          <p:cNvSpPr txBox="1">
            <a:spLocks noChangeArrowheads="1"/>
          </p:cNvSpPr>
          <p:nvPr/>
        </p:nvSpPr>
        <p:spPr bwMode="auto">
          <a:xfrm>
            <a:off x="3733800" y="1524000"/>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600"/>
              <a:t>Adult Court Services</a:t>
            </a:r>
          </a:p>
        </p:txBody>
      </p:sp>
      <p:sp>
        <p:nvSpPr>
          <p:cNvPr id="7195" name="Text Box 70"/>
          <p:cNvSpPr txBox="1">
            <a:spLocks noChangeArrowheads="1"/>
          </p:cNvSpPr>
          <p:nvPr/>
        </p:nvSpPr>
        <p:spPr bwMode="auto">
          <a:xfrm>
            <a:off x="5410200" y="2971800"/>
            <a:ext cx="1447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600"/>
              <a:t>Other Justice Agencies</a:t>
            </a:r>
          </a:p>
        </p:txBody>
      </p:sp>
      <p:sp>
        <p:nvSpPr>
          <p:cNvPr id="7196" name="Text Box 71"/>
          <p:cNvSpPr txBox="1">
            <a:spLocks noChangeArrowheads="1"/>
          </p:cNvSpPr>
          <p:nvPr/>
        </p:nvSpPr>
        <p:spPr bwMode="auto">
          <a:xfrm>
            <a:off x="6858000" y="2895600"/>
            <a:ext cx="114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600"/>
              <a:t>District Attorney</a:t>
            </a:r>
          </a:p>
        </p:txBody>
      </p:sp>
      <p:sp>
        <p:nvSpPr>
          <p:cNvPr id="7197" name="Rectangle 72"/>
          <p:cNvSpPr>
            <a:spLocks noChangeArrowheads="1"/>
          </p:cNvSpPr>
          <p:nvPr/>
        </p:nvSpPr>
        <p:spPr bwMode="auto">
          <a:xfrm>
            <a:off x="5257800" y="4191000"/>
            <a:ext cx="2209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Judicial District Judiciary and Court Clerks Office </a:t>
            </a:r>
          </a:p>
        </p:txBody>
      </p:sp>
      <p:sp>
        <p:nvSpPr>
          <p:cNvPr id="7198" name="Rectangle 73"/>
          <p:cNvSpPr>
            <a:spLocks noChangeArrowheads="1"/>
          </p:cNvSpPr>
          <p:nvPr/>
        </p:nvSpPr>
        <p:spPr bwMode="auto">
          <a:xfrm>
            <a:off x="1524000" y="4800600"/>
            <a:ext cx="2057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Community    Corrections </a:t>
            </a:r>
          </a:p>
        </p:txBody>
      </p:sp>
      <p:sp>
        <p:nvSpPr>
          <p:cNvPr id="7199" name="Rectangle 74"/>
          <p:cNvSpPr>
            <a:spLocks noChangeArrowheads="1"/>
          </p:cNvSpPr>
          <p:nvPr/>
        </p:nvSpPr>
        <p:spPr bwMode="auto">
          <a:xfrm>
            <a:off x="228600" y="5257800"/>
            <a:ext cx="1446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sz="1600"/>
              <a:t>Public Access</a:t>
            </a:r>
          </a:p>
        </p:txBody>
      </p:sp>
      <p:sp>
        <p:nvSpPr>
          <p:cNvPr id="7200" name="Rectangle 75"/>
          <p:cNvSpPr>
            <a:spLocks noChangeArrowheads="1"/>
          </p:cNvSpPr>
          <p:nvPr/>
        </p:nvSpPr>
        <p:spPr bwMode="auto">
          <a:xfrm>
            <a:off x="5105400" y="5029200"/>
            <a:ext cx="1219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Municipal Court </a:t>
            </a:r>
          </a:p>
        </p:txBody>
      </p:sp>
      <p:sp>
        <p:nvSpPr>
          <p:cNvPr id="7201" name="Rectangle 76"/>
          <p:cNvSpPr>
            <a:spLocks noChangeArrowheads="1"/>
          </p:cNvSpPr>
          <p:nvPr/>
        </p:nvSpPr>
        <p:spPr bwMode="auto">
          <a:xfrm>
            <a:off x="1905000" y="1981200"/>
            <a:ext cx="237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sz="1600"/>
              <a:t>Juvenile Court Services </a:t>
            </a:r>
          </a:p>
        </p:txBody>
      </p:sp>
      <p:sp>
        <p:nvSpPr>
          <p:cNvPr id="7202" name="Rectangle 77"/>
          <p:cNvSpPr>
            <a:spLocks noChangeArrowheads="1"/>
          </p:cNvSpPr>
          <p:nvPr/>
        </p:nvSpPr>
        <p:spPr bwMode="auto">
          <a:xfrm>
            <a:off x="3200400" y="4724400"/>
            <a:ext cx="1549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Police Department B </a:t>
            </a:r>
          </a:p>
        </p:txBody>
      </p:sp>
      <p:sp>
        <p:nvSpPr>
          <p:cNvPr id="7203" name="Text Box 78"/>
          <p:cNvSpPr txBox="1">
            <a:spLocks noChangeArrowheads="1"/>
          </p:cNvSpPr>
          <p:nvPr/>
        </p:nvSpPr>
        <p:spPr bwMode="auto">
          <a:xfrm>
            <a:off x="5715000" y="3505200"/>
            <a:ext cx="1752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400">
                <a:solidFill>
                  <a:schemeClr val="bg1"/>
                </a:solidFill>
              </a:rPr>
              <a:t>Local or Wide area Network</a:t>
            </a:r>
            <a:endParaRPr lang="en-US" sz="1600">
              <a:solidFill>
                <a:schemeClr val="bg1"/>
              </a:solidFill>
            </a:endParaRPr>
          </a:p>
        </p:txBody>
      </p:sp>
      <p:sp>
        <p:nvSpPr>
          <p:cNvPr id="7204" name="Line 79"/>
          <p:cNvSpPr>
            <a:spLocks noChangeShapeType="1"/>
          </p:cNvSpPr>
          <p:nvPr/>
        </p:nvSpPr>
        <p:spPr bwMode="auto">
          <a:xfrm flipV="1">
            <a:off x="1752600" y="3733800"/>
            <a:ext cx="2895600" cy="2362200"/>
          </a:xfrm>
          <a:prstGeom prst="line">
            <a:avLst/>
          </a:prstGeom>
          <a:noFill/>
          <a:ln w="19050">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205" name="Line 80"/>
          <p:cNvSpPr>
            <a:spLocks noChangeShapeType="1"/>
          </p:cNvSpPr>
          <p:nvPr/>
        </p:nvSpPr>
        <p:spPr bwMode="auto">
          <a:xfrm>
            <a:off x="5181600" y="4038600"/>
            <a:ext cx="2895600" cy="18288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206" name="Rectangle 81"/>
          <p:cNvSpPr>
            <a:spLocks noChangeArrowheads="1"/>
          </p:cNvSpPr>
          <p:nvPr/>
        </p:nvSpPr>
        <p:spPr bwMode="auto">
          <a:xfrm>
            <a:off x="7585075" y="5105400"/>
            <a:ext cx="15589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sz="1600"/>
              <a:t>Other  Agencies</a:t>
            </a:r>
          </a:p>
        </p:txBody>
      </p:sp>
      <p:sp>
        <p:nvSpPr>
          <p:cNvPr id="44114" name="Text Box 82"/>
          <p:cNvSpPr txBox="1">
            <a:spLocks noChangeArrowheads="1"/>
          </p:cNvSpPr>
          <p:nvPr/>
        </p:nvSpPr>
        <p:spPr bwMode="auto">
          <a:xfrm>
            <a:off x="1042988" y="-60325"/>
            <a:ext cx="687863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defRPr/>
            </a:pPr>
            <a:r>
              <a:rPr lang="en-US" sz="4000">
                <a:effectLst>
                  <a:outerShdw blurRad="38100" dist="38100" dir="2700000" algn="tl">
                    <a:srgbClr val="000000"/>
                  </a:outerShdw>
                </a:effectLst>
              </a:rPr>
              <a:t>Justice Community of Interest</a:t>
            </a:r>
          </a:p>
        </p:txBody>
      </p:sp>
      <p:graphicFrame>
        <p:nvGraphicFramePr>
          <p:cNvPr id="7208" name="Object 83"/>
          <p:cNvGraphicFramePr>
            <a:graphicFrameLocks noChangeAspect="1"/>
          </p:cNvGraphicFramePr>
          <p:nvPr/>
        </p:nvGraphicFramePr>
        <p:xfrm>
          <a:off x="4343400" y="2895600"/>
          <a:ext cx="617538" cy="1082675"/>
        </p:xfrm>
        <a:graphic>
          <a:graphicData uri="http://schemas.openxmlformats.org/presentationml/2006/ole">
            <mc:AlternateContent xmlns:mc="http://schemas.openxmlformats.org/markup-compatibility/2006">
              <mc:Choice xmlns:v="urn:schemas-microsoft-com:vml" Requires="v">
                <p:oleObj spid="_x0000_s7294" name="Clip" r:id="rId34" imgW="1886077" imgH="3343397" progId="">
                  <p:embed/>
                </p:oleObj>
              </mc:Choice>
              <mc:Fallback>
                <p:oleObj name="Clip" r:id="rId34" imgW="1886077" imgH="3343397" progId="">
                  <p:embed/>
                  <p:pic>
                    <p:nvPicPr>
                      <p:cNvPr id="0" name="Picture 9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343400" y="2895600"/>
                        <a:ext cx="617538"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9" name="Rectangle 84"/>
          <p:cNvSpPr>
            <a:spLocks noChangeArrowheads="1"/>
          </p:cNvSpPr>
          <p:nvPr/>
        </p:nvSpPr>
        <p:spPr bwMode="auto">
          <a:xfrm>
            <a:off x="4267200" y="2590800"/>
            <a:ext cx="2101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sz="1600"/>
              <a:t>Public Access Server</a:t>
            </a:r>
          </a:p>
        </p:txBody>
      </p:sp>
      <p:sp>
        <p:nvSpPr>
          <p:cNvPr id="7210" name="Text Box 86"/>
          <p:cNvSpPr txBox="1">
            <a:spLocks noChangeArrowheads="1"/>
          </p:cNvSpPr>
          <p:nvPr/>
        </p:nvSpPr>
        <p:spPr bwMode="auto">
          <a:xfrm rot="1990076">
            <a:off x="1743075" y="5507038"/>
            <a:ext cx="1063625" cy="37623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Tahoma" pitchFamily="34" charset="0"/>
              </a:rPr>
              <a:t>Firewall</a:t>
            </a:r>
            <a:endParaRPr lang="en-US">
              <a:latin typeface="Tahoma" pitchFamily="34" charset="0"/>
            </a:endParaRPr>
          </a:p>
        </p:txBody>
      </p:sp>
      <p:sp>
        <p:nvSpPr>
          <p:cNvPr id="7211" name="Text Box 87"/>
          <p:cNvSpPr txBox="1">
            <a:spLocks noChangeArrowheads="1"/>
          </p:cNvSpPr>
          <p:nvPr/>
        </p:nvSpPr>
        <p:spPr bwMode="auto">
          <a:xfrm rot="-2607775">
            <a:off x="6629400" y="5334000"/>
            <a:ext cx="1063625" cy="37623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Tahoma" pitchFamily="34" charset="0"/>
              </a:rPr>
              <a:t>Firewall</a:t>
            </a:r>
            <a:endParaRPr lang="en-US">
              <a:latin typeface="Tahoma" pitchFamily="34" charset="0"/>
            </a:endParaRPr>
          </a:p>
        </p:txBody>
      </p:sp>
      <p:sp>
        <p:nvSpPr>
          <p:cNvPr id="7212" name="Text Box 88"/>
          <p:cNvSpPr txBox="1">
            <a:spLocks noChangeArrowheads="1"/>
          </p:cNvSpPr>
          <p:nvPr/>
        </p:nvSpPr>
        <p:spPr bwMode="auto">
          <a:xfrm rot="-3057297">
            <a:off x="1104106" y="2010569"/>
            <a:ext cx="1063625" cy="37623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Tahoma" pitchFamily="34" charset="0"/>
              </a:rPr>
              <a:t>Firewall</a:t>
            </a:r>
            <a:endParaRPr lang="en-US">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81400"/>
            <a:ext cx="8839200" cy="2971800"/>
          </a:xfrm>
        </p:spPr>
        <p:txBody>
          <a:bodyPr/>
          <a:lstStyle/>
          <a:p>
            <a:pPr algn="l" eaLnBrk="1" hangingPunct="1">
              <a:defRPr/>
            </a:pPr>
            <a:r>
              <a:rPr lang="en-US" dirty="0" smtClean="0">
                <a:latin typeface="+mn-lt"/>
              </a:rPr>
              <a:t>is at the heart of everything we need to do to improve public</a:t>
            </a:r>
            <a:br>
              <a:rPr lang="en-US" dirty="0" smtClean="0">
                <a:latin typeface="+mn-lt"/>
              </a:rPr>
            </a:br>
            <a:r>
              <a:rPr lang="en-US" dirty="0" smtClean="0">
                <a:latin typeface="+mn-lt"/>
              </a:rPr>
              <a:t>safety and the quality of justice in America</a:t>
            </a:r>
            <a:endParaRPr lang="en-US" dirty="0">
              <a:latin typeface="+mn-lt"/>
            </a:endParaRPr>
          </a:p>
        </p:txBody>
      </p:sp>
      <p:sp>
        <p:nvSpPr>
          <p:cNvPr id="3" name="Rectangle 2"/>
          <p:cNvSpPr/>
          <p:nvPr/>
        </p:nvSpPr>
        <p:spPr>
          <a:xfrm>
            <a:off x="1247466" y="990600"/>
            <a:ext cx="6391493" cy="2800767"/>
          </a:xfrm>
          <a:prstGeom prst="rect">
            <a:avLst/>
          </a:prstGeom>
          <a:noFill/>
        </p:spPr>
        <p:txBody>
          <a:bodyPr wrap="none">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en-US" sz="8800" b="1" dirty="0">
                <a:ln w="50800"/>
                <a:solidFill>
                  <a:srgbClr val="FF0000"/>
                </a:solidFill>
              </a:rPr>
              <a:t>Information</a:t>
            </a:r>
          </a:p>
          <a:p>
            <a:pPr algn="ctr">
              <a:defRPr/>
            </a:pPr>
            <a:r>
              <a:rPr lang="en-US" sz="8800" b="1" dirty="0">
                <a:ln w="50800"/>
                <a:solidFill>
                  <a:srgbClr val="FF0000"/>
                </a:solidFill>
              </a:rPr>
              <a:t>Sharing</a:t>
            </a:r>
          </a:p>
        </p:txBody>
      </p:sp>
      <p:sp>
        <p:nvSpPr>
          <p:cNvPr id="8196" name="TextBox 3"/>
          <p:cNvSpPr txBox="1">
            <a:spLocks noChangeArrowheads="1"/>
          </p:cNvSpPr>
          <p:nvPr/>
        </p:nvSpPr>
        <p:spPr bwMode="auto">
          <a:xfrm>
            <a:off x="917575" y="381000"/>
            <a:ext cx="2892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3600" b="1">
                <a:solidFill>
                  <a:srgbClr val="FFFF00"/>
                </a:solidFill>
              </a:rPr>
              <a:t>Axiom:</a:t>
            </a:r>
            <a:endParaRPr lang="en-US"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eaLnBrk="1" hangingPunct="1">
              <a:defRPr/>
            </a:pPr>
            <a:r>
              <a:rPr lang="en-US" smtClean="0"/>
              <a:t>Federal Justice support model</a:t>
            </a:r>
          </a:p>
        </p:txBody>
      </p:sp>
      <p:sp>
        <p:nvSpPr>
          <p:cNvPr id="267267" name="Rectangle 3"/>
          <p:cNvSpPr>
            <a:spLocks noGrp="1" noChangeArrowheads="1"/>
          </p:cNvSpPr>
          <p:nvPr>
            <p:ph idx="1"/>
          </p:nvPr>
        </p:nvSpPr>
        <p:spPr/>
        <p:txBody>
          <a:bodyPr/>
          <a:lstStyle/>
          <a:p>
            <a:pPr eaLnBrk="1" hangingPunct="1">
              <a:lnSpc>
                <a:spcPct val="90000"/>
              </a:lnSpc>
              <a:defRPr/>
            </a:pPr>
            <a:r>
              <a:rPr lang="en-US" smtClean="0"/>
              <a:t>Contact OJP Bureau of Justice Assistance</a:t>
            </a:r>
          </a:p>
          <a:p>
            <a:pPr eaLnBrk="1" hangingPunct="1">
              <a:lnSpc>
                <a:spcPct val="90000"/>
              </a:lnSpc>
              <a:defRPr/>
            </a:pPr>
            <a:r>
              <a:rPr lang="en-US" smtClean="0"/>
              <a:t>Ask for funding support</a:t>
            </a:r>
          </a:p>
          <a:p>
            <a:pPr eaLnBrk="1" hangingPunct="1">
              <a:lnSpc>
                <a:spcPct val="90000"/>
              </a:lnSpc>
              <a:defRPr/>
            </a:pPr>
            <a:r>
              <a:rPr lang="en-US" smtClean="0"/>
              <a:t>Build application on use of advanced technology (model) and use of standards</a:t>
            </a:r>
          </a:p>
          <a:p>
            <a:pPr eaLnBrk="1" hangingPunct="1">
              <a:lnSpc>
                <a:spcPct val="90000"/>
              </a:lnSpc>
              <a:defRPr/>
            </a:pPr>
            <a:r>
              <a:rPr lang="en-US" smtClean="0"/>
              <a:t>Review OJP grant programs and develop grant applications around program guidelines</a:t>
            </a:r>
          </a:p>
          <a:p>
            <a:pPr eaLnBrk="1" hangingPunct="1">
              <a:lnSpc>
                <a:spcPct val="90000"/>
              </a:lnSpc>
              <a:defRPr/>
            </a:pPr>
            <a:r>
              <a:rPr lang="en-US" smtClean="0"/>
              <a:t>Combine grants in various programs to fund system integration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 DOJ funding</a:t>
            </a:r>
            <a:endParaRPr lang="en-US" dirty="0"/>
          </a:p>
        </p:txBody>
      </p:sp>
      <p:sp>
        <p:nvSpPr>
          <p:cNvPr id="3" name="Content Placeholder 2"/>
          <p:cNvSpPr>
            <a:spLocks noGrp="1"/>
          </p:cNvSpPr>
          <p:nvPr>
            <p:ph idx="1"/>
          </p:nvPr>
        </p:nvSpPr>
        <p:spPr/>
        <p:txBody>
          <a:bodyPr/>
          <a:lstStyle/>
          <a:p>
            <a:pPr>
              <a:defRPr/>
            </a:pPr>
            <a:r>
              <a:rPr lang="en-US" dirty="0" smtClean="0"/>
              <a:t>Bureau of Justice Assistance</a:t>
            </a:r>
          </a:p>
          <a:p>
            <a:pPr>
              <a:defRPr/>
            </a:pPr>
            <a:r>
              <a:rPr lang="en-US" dirty="0" smtClean="0"/>
              <a:t>National Institute of Justice</a:t>
            </a:r>
          </a:p>
          <a:p>
            <a:pPr>
              <a:defRPr/>
            </a:pPr>
            <a:r>
              <a:rPr lang="en-US" dirty="0" smtClean="0"/>
              <a:t>Bureau of Justice Statistics</a:t>
            </a:r>
          </a:p>
          <a:p>
            <a:pPr>
              <a:defRPr/>
            </a:pPr>
            <a:r>
              <a:rPr lang="en-US" dirty="0" smtClean="0"/>
              <a:t>Office for Victims of Crime</a:t>
            </a:r>
          </a:p>
          <a:p>
            <a:pPr>
              <a:defRPr/>
            </a:pPr>
            <a:r>
              <a:rPr lang="en-US" dirty="0" smtClean="0"/>
              <a:t>Office of Juvenile Justice and Delinquency Prevention</a:t>
            </a:r>
          </a:p>
          <a:p>
            <a:pPr>
              <a:defRPr/>
            </a:pPr>
            <a:r>
              <a:rPr lang="en-US" dirty="0" smtClean="0"/>
              <a:t>Community Oriented Policing Services</a:t>
            </a:r>
          </a:p>
          <a:p>
            <a:pPr>
              <a:defRPr/>
            </a:pPr>
            <a:r>
              <a:rPr lang="en-US" dirty="0" smtClean="0"/>
              <a:t>Violence Against Women Act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ChangeArrowheads="1"/>
          </p:cNvSpPr>
          <p:nvPr/>
        </p:nvSpPr>
        <p:spPr bwMode="auto">
          <a:xfrm>
            <a:off x="685800" y="487363"/>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r>
              <a:rPr lang="en-US" sz="4400">
                <a:solidFill>
                  <a:schemeClr val="tx2"/>
                </a:solidFill>
                <a:effectLst>
                  <a:outerShdw blurRad="38100" dist="38100" dir="2700000" algn="tl">
                    <a:srgbClr val="000000"/>
                  </a:outerShdw>
                </a:effectLst>
              </a:rPr>
              <a:t>Federal DHS supported model</a:t>
            </a:r>
          </a:p>
        </p:txBody>
      </p:sp>
      <p:sp>
        <p:nvSpPr>
          <p:cNvPr id="84997" name="Rectangle 5"/>
          <p:cNvSpPr>
            <a:spLocks noChangeArrowheads="1"/>
          </p:cNvSpPr>
          <p:nvPr/>
        </p:nvSpPr>
        <p:spPr bwMode="auto">
          <a:xfrm>
            <a:off x="685800" y="1828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90000"/>
              <a:buFont typeface="Wingdings" pitchFamily="2" charset="2"/>
              <a:buBlip>
                <a:blip r:embed="rId2"/>
              </a:buBlip>
              <a:defRPr/>
            </a:pPr>
            <a:r>
              <a:rPr lang="en-US" sz="2800">
                <a:effectLst>
                  <a:outerShdw blurRad="38100" dist="38100" dir="2700000" algn="tl">
                    <a:srgbClr val="000000"/>
                  </a:outerShdw>
                </a:effectLst>
              </a:rPr>
              <a:t>Homeland security allowable expenditures support CAD, intelligence systems and information sharing</a:t>
            </a:r>
          </a:p>
          <a:p>
            <a:pPr marL="342900" indent="-342900" eaLnBrk="1" hangingPunct="1">
              <a:spcBef>
                <a:spcPct val="20000"/>
              </a:spcBef>
              <a:buClr>
                <a:schemeClr val="hlink"/>
              </a:buClr>
              <a:buSzPct val="90000"/>
              <a:buFont typeface="Wingdings" pitchFamily="2" charset="2"/>
              <a:buBlip>
                <a:blip r:embed="rId2"/>
              </a:buBlip>
              <a:defRPr/>
            </a:pPr>
            <a:r>
              <a:rPr lang="en-US" sz="2800">
                <a:effectLst>
                  <a:outerShdw blurRad="38100" dist="38100" dir="2700000" algn="tl">
                    <a:srgbClr val="000000"/>
                  </a:outerShdw>
                </a:effectLst>
              </a:rPr>
              <a:t>Discuss needs and approaches with state homeland security director and DHS Federal officials</a:t>
            </a:r>
          </a:p>
          <a:p>
            <a:pPr marL="342900" indent="-342900" eaLnBrk="1" hangingPunct="1">
              <a:spcBef>
                <a:spcPct val="20000"/>
              </a:spcBef>
              <a:buClr>
                <a:schemeClr val="hlink"/>
              </a:buClr>
              <a:buSzPct val="90000"/>
              <a:buFont typeface="Wingdings" pitchFamily="2" charset="2"/>
              <a:buBlip>
                <a:blip r:embed="rId2"/>
              </a:buBlip>
              <a:defRPr/>
            </a:pPr>
            <a:r>
              <a:rPr lang="en-US" sz="2800">
                <a:effectLst>
                  <a:outerShdw blurRad="38100" dist="38100" dir="2700000" algn="tl">
                    <a:srgbClr val="000000"/>
                  </a:outerShdw>
                </a:effectLst>
              </a:rPr>
              <a:t>Incorporate strategic planning and regional information sharing objectives—multiple agency systems receive more interest</a:t>
            </a:r>
          </a:p>
          <a:p>
            <a:pPr marL="342900" indent="-342900" eaLnBrk="1" hangingPunct="1">
              <a:spcBef>
                <a:spcPct val="20000"/>
              </a:spcBef>
              <a:buClr>
                <a:schemeClr val="hlink"/>
              </a:buClr>
              <a:buSzPct val="90000"/>
              <a:buFont typeface="Wingdings" pitchFamily="2" charset="2"/>
              <a:buBlip>
                <a:blip r:embed="rId2"/>
              </a:buBlip>
              <a:defRPr/>
            </a:pPr>
            <a:r>
              <a:rPr lang="en-US" sz="2800">
                <a:effectLst>
                  <a:outerShdw blurRad="38100" dist="38100" dir="2700000" algn="tl">
                    <a:srgbClr val="000000"/>
                  </a:outerShdw>
                </a:effectLst>
              </a:rPr>
              <a:t>Follow DHS grant guidelines</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8342</TotalTime>
  <Words>841</Words>
  <Application>Microsoft Office PowerPoint</Application>
  <PresentationFormat>Letter Paper (8.5x11 in)</PresentationFormat>
  <Paragraphs>165</Paragraphs>
  <Slides>27</Slides>
  <Notes>7</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Beam</vt:lpstr>
      <vt:lpstr>Clip</vt:lpstr>
      <vt:lpstr>PowerPoint Presentation</vt:lpstr>
      <vt:lpstr>PowerPoint Presentation</vt:lpstr>
      <vt:lpstr>Where’s the Money?</vt:lpstr>
      <vt:lpstr>PowerPoint Presentation</vt:lpstr>
      <vt:lpstr>PowerPoint Presentation</vt:lpstr>
      <vt:lpstr>is at the heart of everything we need to do to improve public safety and the quality of justice in America</vt:lpstr>
      <vt:lpstr>Federal Justice support model</vt:lpstr>
      <vt:lpstr>US DOJ funding</vt:lpstr>
      <vt:lpstr>PowerPoint Presentation</vt:lpstr>
      <vt:lpstr>Improving funding probability</vt:lpstr>
      <vt:lpstr>Portal to Global products</vt:lpstr>
      <vt:lpstr>Connect to social issues, e.g.:</vt:lpstr>
      <vt:lpstr>Collaborate or Perish --Bill Bratton</vt:lpstr>
      <vt:lpstr>Other Federal Sources</vt:lpstr>
      <vt:lpstr>State-supported Justice Model</vt:lpstr>
      <vt:lpstr>Do it yourself model</vt:lpstr>
      <vt:lpstr>Political Model</vt:lpstr>
      <vt:lpstr>Foundation Model</vt:lpstr>
      <vt:lpstr>Explore Fee for Service</vt:lpstr>
      <vt:lpstr>Use the internet resources</vt:lpstr>
      <vt:lpstr>Security &amp; Privacy Challenges</vt:lpstr>
      <vt:lpstr>Do you characterize your job role as  1.  policy dev, program mgr? 2.  technologist? 3.  practitioner? 4.  agency executive? 5. something completely different?</vt:lpstr>
      <vt:lpstr>In your personal life, do you access  1.  on-line school? 2.  on-line banking? 3.  on-line health?</vt:lpstr>
      <vt:lpstr>Have you ever been told, “We’d love to share that data, but we can’t because of . . .”      - HIPAA      - SAMHSA      - FERPA      - another statute, reg</vt:lpstr>
      <vt:lpstr>For your “day job,” how many userid-passwords do you maintain?</vt:lpstr>
      <vt:lpstr>www.TechnicalPrivacyTraining.org   - user authentication (identity)   - fine-grained authorization (access)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CJIS  Constraints</dc:title>
  <dc:creator>Paul Wormeli</dc:creator>
  <cp:lastModifiedBy>Tammy Woodhams</cp:lastModifiedBy>
  <cp:revision>115</cp:revision>
  <dcterms:created xsi:type="dcterms:W3CDTF">1995-09-10T00:30:14Z</dcterms:created>
  <dcterms:modified xsi:type="dcterms:W3CDTF">2013-02-01T21:31:12Z</dcterms:modified>
</cp:coreProperties>
</file>