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4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5" r:id="rId17"/>
    <p:sldId id="271" r:id="rId18"/>
    <p:sldId id="273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 autoAdjust="0"/>
    <p:restoredTop sz="94605" autoAdjust="0"/>
  </p:normalViewPr>
  <p:slideViewPr>
    <p:cSldViewPr>
      <p:cViewPr varScale="1">
        <p:scale>
          <a:sx n="64" d="100"/>
          <a:sy n="64" d="100"/>
        </p:scale>
        <p:origin x="-11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A369B9-652F-4630-AF14-7E6AD9D9DDAC}" type="datetimeFigureOut">
              <a:rPr lang="en-US"/>
              <a:pPr>
                <a:defRPr/>
              </a:pPr>
              <a:t>2/5/2013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DE65A0-534E-4754-AEEB-174DE5FF91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853781"/>
      </p:ext>
    </p:extLst>
  </p:cSld>
  <p:clrMapOvr>
    <a:masterClrMapping/>
  </p:clrMapOvr>
  <p:transition>
    <p:strips dir="r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D463DE-1D43-4BAB-A831-3073D943F8D8}" type="datetimeFigureOut">
              <a:rPr lang="en-US"/>
              <a:pPr>
                <a:defRPr/>
              </a:pPr>
              <a:t>2/5/2013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54B489-0844-4022-B6BB-E3FD0E9144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73649"/>
      </p:ext>
    </p:extLst>
  </p:cSld>
  <p:clrMapOvr>
    <a:masterClrMapping/>
  </p:clrMapOvr>
  <p:transition>
    <p:strips dir="r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28600"/>
            <a:ext cx="2209800" cy="5897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228600"/>
            <a:ext cx="6477000" cy="5897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6758C0-2FDE-4710-9955-642C77BFBC28}" type="datetimeFigureOut">
              <a:rPr lang="en-US"/>
              <a:pPr>
                <a:defRPr/>
              </a:pPr>
              <a:t>2/5/2013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67D13E-C129-479D-985C-5A2389E652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142003"/>
      </p:ext>
    </p:extLst>
  </p:cSld>
  <p:clrMapOvr>
    <a:masterClrMapping/>
  </p:clrMapOvr>
  <p:transition>
    <p:strips dir="r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5F1738-0095-4990-B12D-47A0051A409D}" type="datetimeFigureOut">
              <a:rPr lang="en-US"/>
              <a:pPr>
                <a:defRPr/>
              </a:pPr>
              <a:t>2/5/2013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F50B71-FCB9-490F-AE17-6F9D001228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293895"/>
      </p:ext>
    </p:extLst>
  </p:cSld>
  <p:clrMapOvr>
    <a:masterClrMapping/>
  </p:clrMapOvr>
  <p:transition>
    <p:strips dir="r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F9BA94-C223-46F4-AB43-5FDA2290F365}" type="datetimeFigureOut">
              <a:rPr lang="en-US"/>
              <a:pPr>
                <a:defRPr/>
              </a:pPr>
              <a:t>2/5/2013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809716-B845-407E-B3AB-E48E7926B0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031036"/>
      </p:ext>
    </p:extLst>
  </p:cSld>
  <p:clrMapOvr>
    <a:masterClrMapping/>
  </p:clrMapOvr>
  <p:transition>
    <p:strips dir="r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754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754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F64925-1259-4940-BAB3-7C77D188F611}" type="datetimeFigureOut">
              <a:rPr lang="en-US"/>
              <a:pPr>
                <a:defRPr/>
              </a:pPr>
              <a:t>2/5/2013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90CDCD-0762-49E4-9401-46118D0A87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122235"/>
      </p:ext>
    </p:extLst>
  </p:cSld>
  <p:clrMapOvr>
    <a:masterClrMapping/>
  </p:clrMapOvr>
  <p:transition>
    <p:strips dir="r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17A362-3F46-464F-92E3-853565ED8939}" type="datetimeFigureOut">
              <a:rPr lang="en-US"/>
              <a:pPr>
                <a:defRPr/>
              </a:pPr>
              <a:t>2/5/2013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4263FE-8C83-40F0-8947-137E0531F4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33150"/>
      </p:ext>
    </p:extLst>
  </p:cSld>
  <p:clrMapOvr>
    <a:masterClrMapping/>
  </p:clrMapOvr>
  <p:transition>
    <p:strips dir="r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1E9CC3-6BC5-4095-9BB3-7040B28A2AEB}" type="datetimeFigureOut">
              <a:rPr lang="en-US"/>
              <a:pPr>
                <a:defRPr/>
              </a:pPr>
              <a:t>2/5/2013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7A6556-E331-4389-994B-23AD2DA946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970246"/>
      </p:ext>
    </p:extLst>
  </p:cSld>
  <p:clrMapOvr>
    <a:masterClrMapping/>
  </p:clrMapOvr>
  <p:transition>
    <p:strips dir="r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D56573-FC0C-48F3-9BB8-3F375801B543}" type="datetimeFigureOut">
              <a:rPr lang="en-US"/>
              <a:pPr>
                <a:defRPr/>
              </a:pPr>
              <a:t>2/5/2013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452770-37DD-4D5E-8CCB-A9CD7A2137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674715"/>
      </p:ext>
    </p:extLst>
  </p:cSld>
  <p:clrMapOvr>
    <a:masterClrMapping/>
  </p:clrMapOvr>
  <p:transition>
    <p:strips dir="r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764AA9-F9FF-46D6-8E8F-F874F180D31B}" type="datetimeFigureOut">
              <a:rPr lang="en-US"/>
              <a:pPr>
                <a:defRPr/>
              </a:pPr>
              <a:t>2/5/2013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9FF73E-05ED-4023-8698-60EA703732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245132"/>
      </p:ext>
    </p:extLst>
  </p:cSld>
  <p:clrMapOvr>
    <a:masterClrMapping/>
  </p:clrMapOvr>
  <p:transition>
    <p:strips dir="r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7EF230-A694-49FB-BB66-9C2242A04530}" type="datetimeFigureOut">
              <a:rPr lang="en-US"/>
              <a:pPr>
                <a:defRPr/>
              </a:pPr>
              <a:t>2/5/2013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EFB105-2598-4E4E-8652-93CE941323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202370"/>
      </p:ext>
    </p:extLst>
  </p:cSld>
  <p:clrMapOvr>
    <a:masterClrMapping/>
  </p:clrMapOvr>
  <p:transition>
    <p:strips dir="r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accent2"/>
            </a:gs>
            <a:gs pos="100000">
              <a:schemeClr val="tx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35" name="Rectangle 11"/>
          <p:cNvSpPr>
            <a:spLocks noChangeArrowheads="1"/>
          </p:cNvSpPr>
          <p:nvPr/>
        </p:nvSpPr>
        <p:spPr bwMode="auto">
          <a:xfrm>
            <a:off x="304800" y="6248400"/>
            <a:ext cx="8839200" cy="609600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tx1">
                  <a:gamma/>
                  <a:tint val="0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228600"/>
            <a:ext cx="8839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53882" dir="2700000" algn="ctr" rotWithShape="0">
              <a:srgbClr val="A50021">
                <a:alpha val="50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75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4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latin typeface="+mn-lt"/>
              </a:defRPr>
            </a:lvl1pPr>
          </a:lstStyle>
          <a:p>
            <a:pPr>
              <a:defRPr/>
            </a:pPr>
            <a:fld id="{B4C85787-8199-4C10-9557-9AB4463F885D}" type="datetimeFigureOut">
              <a:rPr lang="en-US"/>
              <a:pPr>
                <a:defRPr/>
              </a:pPr>
              <a:t>2/5/2013</a:t>
            </a:fld>
            <a:endParaRPr lang="en-US"/>
          </a:p>
        </p:txBody>
      </p:sp>
      <p:sp>
        <p:nvSpPr>
          <p:cNvPr id="1034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4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>
                <a:latin typeface="+mn-lt"/>
              </a:defRPr>
            </a:lvl1pPr>
          </a:lstStyle>
          <a:p>
            <a:pPr>
              <a:defRPr/>
            </a:pPr>
            <a:fld id="{3E4D9C3E-C7B9-493D-9C8D-6359A63D48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Title Placeholder 8"/>
          <p:cNvSpPr>
            <a:spLocks/>
          </p:cNvSpPr>
          <p:nvPr/>
        </p:nvSpPr>
        <p:spPr bwMode="auto">
          <a:xfrm>
            <a:off x="304800" y="6248400"/>
            <a:ext cx="8839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A50021"/>
            </a:outerShdw>
          </a:effectLst>
        </p:spPr>
        <p:txBody>
          <a:bodyPr lIns="0" tIns="9144" rIns="0" bIns="9144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i="1">
                <a:solidFill>
                  <a:schemeClr val="bg1"/>
                </a:solidFill>
                <a:latin typeface="Corbel" pitchFamily="34" charset="0"/>
              </a:rPr>
              <a:t>Realize the Power of Information</a:t>
            </a:r>
          </a:p>
        </p:txBody>
      </p:sp>
      <p:pic>
        <p:nvPicPr>
          <p:cNvPr id="2057" name="Picture 10" descr="ijis_logo_web_no_background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7" r="8907" b="33623"/>
          <a:stretch>
            <a:fillRect/>
          </a:stretch>
        </p:blipFill>
        <p:spPr bwMode="auto">
          <a:xfrm>
            <a:off x="8134350" y="6283325"/>
            <a:ext cx="987425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8" name="Picture 10" descr="ijis_banner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44000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strips dir="rd"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Tahoma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Tahoma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Tahoma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Tahoma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Tahoma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Tahoma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Tahoma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Tahom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sz="3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FF66"/>
        </a:buClr>
        <a:buFont typeface="Tahoma" pitchFamily="34" charset="0"/>
        <a:buChar char="–"/>
        <a:defRPr sz="2800">
          <a:solidFill>
            <a:schemeClr val="bg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sz="2400">
          <a:solidFill>
            <a:schemeClr val="bg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FF66"/>
        </a:buClr>
        <a:buFont typeface="Tahoma" pitchFamily="34" charset="0"/>
        <a:buChar char="–"/>
        <a:defRPr sz="2000">
          <a:solidFill>
            <a:schemeClr val="bg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Tahoma" pitchFamily="34" charset="0"/>
        <a:buChar char="»"/>
        <a:defRPr sz="2000">
          <a:solidFill>
            <a:schemeClr val="bg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Tahoma" charset="0"/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Tahoma" charset="0"/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Tahoma" charset="0"/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Tahoma" charset="0"/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../DOJ%20IWG/E-COMMERCE.ppt" TargetMode="Externa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png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://images.google.com/url?sa=i&amp;rct=j&amp;q=video+camera&amp;source=images&amp;cd=&amp;cad=rja&amp;docid=s-n_ncE1o2ovKM&amp;tbnid=28pi2rcKieeG_M:&amp;ved=0CAUQjRw&amp;url=http://connectwithabbas.blogspot.com/2011/10/using-hd-video-camera-to-share-live.html&amp;ei=4LwRUdC-JKaO0QGrnIDoAQ&amp;bvm=bv.41934586,d.dmQ&amp;psig=AFQjCNEhmVVLgNKULD_ypSZuX3yt0u0cCw&amp;ust=1360203333062037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" y="2133600"/>
            <a:ext cx="8839200" cy="1143000"/>
          </a:xfrm>
        </p:spPr>
        <p:txBody>
          <a:bodyPr/>
          <a:lstStyle/>
          <a:p>
            <a:r>
              <a:rPr lang="en-US" dirty="0" smtClean="0"/>
              <a:t>The future of technology, law enforcement, and justice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48200" y="5105400"/>
            <a:ext cx="3505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FF00"/>
                </a:solidFill>
              </a:rPr>
              <a:t>ICJIA</a:t>
            </a:r>
          </a:p>
          <a:p>
            <a:r>
              <a:rPr lang="en-US" sz="3200" dirty="0" err="1" smtClean="0">
                <a:solidFill>
                  <a:srgbClr val="FFFF00"/>
                </a:solidFill>
              </a:rPr>
              <a:t>Feburary</a:t>
            </a:r>
            <a:r>
              <a:rPr lang="en-US" sz="3200" dirty="0" smtClean="0">
                <a:solidFill>
                  <a:srgbClr val="FFFF00"/>
                </a:solidFill>
              </a:rPr>
              <a:t>, 2013</a:t>
            </a:r>
          </a:p>
          <a:p>
            <a:endParaRPr lang="en-US" sz="3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280531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00100"/>
            <a:ext cx="77724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Predictions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US" smtClean="0"/>
          </a:p>
          <a:p>
            <a:pPr eaLnBrk="1" hangingPunct="1">
              <a:buFontTx/>
              <a:buNone/>
            </a:pPr>
            <a:r>
              <a:rPr lang="en-US" smtClean="0"/>
              <a:t>The Internet will catastrophically collapse in 1996</a:t>
            </a:r>
          </a:p>
          <a:p>
            <a:pPr eaLnBrk="1" hangingPunct="1"/>
            <a:endParaRPr lang="en-US" smtClean="0"/>
          </a:p>
          <a:p>
            <a:pPr lvl="4" eaLnBrk="1" hangingPunct="1"/>
            <a:r>
              <a:rPr lang="en-US" smtClean="0"/>
              <a:t>Robert Metcalfe (inventor of ethernet) </a:t>
            </a:r>
          </a:p>
        </p:txBody>
      </p:sp>
    </p:spTree>
  </p:cSld>
  <p:clrMapOvr>
    <a:masterClrMapping/>
  </p:clrMapOvr>
  <p:transition advTm="5000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2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7" presetClass="entr" presetSubtype="2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 bldLvl="3" autoUpdateAnimBg="0" advAuto="200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2" name="Object 2">
            <a:hlinkClick r:id="rId3" action="ppaction://hlinkpres?slideindex=1&amp;slidetitle="/>
          </p:cNvPr>
          <p:cNvGraphicFramePr>
            <a:graphicFrameLocks noChangeAspect="1"/>
          </p:cNvGraphicFramePr>
          <p:nvPr/>
        </p:nvGraphicFramePr>
        <p:xfrm>
          <a:off x="685800" y="592138"/>
          <a:ext cx="7848600" cy="572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Photo Editor Photo" r:id="rId4" imgW="6668431" imgH="4866667" progId="MSPhotoEd.3">
                  <p:embed/>
                </p:oleObj>
              </mc:Choice>
              <mc:Fallback>
                <p:oleObj name="Photo Editor Photo" r:id="rId4" imgW="6668431" imgH="4866667" progId="MSPhotoEd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592138"/>
                        <a:ext cx="7848600" cy="572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95600" y="2182892"/>
            <a:ext cx="3581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>
                <a:solidFill>
                  <a:srgbClr val="FFFF00"/>
                </a:solidFill>
                <a:latin typeface="Comic Sans MS" pitchFamily="66" charset="0"/>
              </a:rPr>
              <a:t>2020</a:t>
            </a:r>
            <a:endParaRPr lang="en-US" sz="9600" dirty="0">
              <a:solidFill>
                <a:srgbClr val="FFFF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475204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199" y="990600"/>
            <a:ext cx="2143125" cy="3214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990600"/>
            <a:ext cx="2190750" cy="208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810000" y="1600200"/>
            <a:ext cx="114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rgbClr val="FFC000"/>
                </a:solidFill>
              </a:rPr>
              <a:t>or</a:t>
            </a:r>
            <a:endParaRPr lang="en-US" sz="5400" dirty="0">
              <a:solidFill>
                <a:srgbClr val="FFC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76750" y="4699516"/>
            <a:ext cx="2819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C000"/>
                </a:solidFill>
              </a:rPr>
              <a:t>Technology</a:t>
            </a:r>
          </a:p>
          <a:p>
            <a:pPr algn="ctr"/>
            <a:r>
              <a:rPr lang="en-US" sz="3200" dirty="0" smtClean="0">
                <a:solidFill>
                  <a:srgbClr val="FFC000"/>
                </a:solidFill>
              </a:rPr>
              <a:t>innovation</a:t>
            </a:r>
            <a:endParaRPr lang="en-US" sz="3200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90600" y="4699516"/>
            <a:ext cx="2819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C000"/>
                </a:solidFill>
              </a:rPr>
              <a:t>Operational</a:t>
            </a:r>
            <a:r>
              <a:rPr lang="en-US" sz="3200" dirty="0" smtClean="0"/>
              <a:t> </a:t>
            </a:r>
            <a:r>
              <a:rPr lang="en-US" sz="3200" dirty="0" smtClean="0">
                <a:solidFill>
                  <a:srgbClr val="FFC000"/>
                </a:solidFill>
              </a:rPr>
              <a:t>innovation</a:t>
            </a:r>
            <a:endParaRPr lang="en-US" sz="32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28420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90600"/>
            <a:ext cx="9144000" cy="5135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765460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http://3.bp.blogspot.com/-Y0qTqP2W60U/TqAvC5C5UsI/AAAAAAAAEhk/7v73NJsGJ1o/s1600/DXG-A80V-Side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596390"/>
            <a:ext cx="4638675" cy="302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9229077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30798"/>
            <a:ext cx="4762500" cy="462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562600" y="288239"/>
            <a:ext cx="33528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FF00"/>
                </a:solidFill>
                <a:latin typeface="Tekton Pro" pitchFamily="34" charset="0"/>
              </a:rPr>
              <a:t>Phone</a:t>
            </a:r>
          </a:p>
          <a:p>
            <a:r>
              <a:rPr lang="en-US" sz="3200" dirty="0" smtClean="0">
                <a:solidFill>
                  <a:srgbClr val="FFFF00"/>
                </a:solidFill>
                <a:latin typeface="Tekton Pro" pitchFamily="34" charset="0"/>
              </a:rPr>
              <a:t>Camera</a:t>
            </a:r>
          </a:p>
          <a:p>
            <a:r>
              <a:rPr lang="en-US" sz="3200" dirty="0" smtClean="0">
                <a:solidFill>
                  <a:srgbClr val="FFFF00"/>
                </a:solidFill>
                <a:latin typeface="Tekton Pro" pitchFamily="34" charset="0"/>
              </a:rPr>
              <a:t>Video recorder</a:t>
            </a:r>
          </a:p>
          <a:p>
            <a:r>
              <a:rPr lang="en-US" sz="3200" dirty="0" smtClean="0">
                <a:solidFill>
                  <a:srgbClr val="FFFF00"/>
                </a:solidFill>
                <a:latin typeface="Tekton Pro" pitchFamily="34" charset="0"/>
              </a:rPr>
              <a:t>Video player</a:t>
            </a:r>
          </a:p>
          <a:p>
            <a:r>
              <a:rPr lang="en-US" sz="3200" dirty="0" smtClean="0">
                <a:solidFill>
                  <a:srgbClr val="FFFF00"/>
                </a:solidFill>
                <a:latin typeface="Tekton Pro" pitchFamily="34" charset="0"/>
              </a:rPr>
              <a:t>Search engine</a:t>
            </a:r>
          </a:p>
          <a:p>
            <a:r>
              <a:rPr lang="en-US" sz="3200" dirty="0" smtClean="0">
                <a:solidFill>
                  <a:srgbClr val="FFFF00"/>
                </a:solidFill>
                <a:latin typeface="Tekton Pro" pitchFamily="34" charset="0"/>
              </a:rPr>
              <a:t>GPS Navigation</a:t>
            </a:r>
          </a:p>
          <a:p>
            <a:r>
              <a:rPr lang="en-US" sz="3200" dirty="0" smtClean="0">
                <a:solidFill>
                  <a:srgbClr val="FFFF00"/>
                </a:solidFill>
                <a:latin typeface="Tekton Pro" pitchFamily="34" charset="0"/>
              </a:rPr>
              <a:t>App Provider</a:t>
            </a:r>
          </a:p>
          <a:p>
            <a:r>
              <a:rPr lang="en-US" sz="3200" dirty="0" smtClean="0">
                <a:solidFill>
                  <a:srgbClr val="FFFF00"/>
                </a:solidFill>
                <a:latin typeface="Tekton Pro" pitchFamily="34" charset="0"/>
              </a:rPr>
              <a:t>E-mail</a:t>
            </a:r>
          </a:p>
          <a:p>
            <a:r>
              <a:rPr lang="en-US" sz="3200" dirty="0" smtClean="0">
                <a:solidFill>
                  <a:srgbClr val="FFFF00"/>
                </a:solidFill>
                <a:latin typeface="Tekton Pro" pitchFamily="34" charset="0"/>
              </a:rPr>
              <a:t>Phone book</a:t>
            </a:r>
          </a:p>
          <a:p>
            <a:r>
              <a:rPr lang="en-US" sz="3200" dirty="0" smtClean="0">
                <a:solidFill>
                  <a:srgbClr val="FFFF00"/>
                </a:solidFill>
                <a:latin typeface="Tekton Pro" pitchFamily="34" charset="0"/>
              </a:rPr>
              <a:t>Calendar</a:t>
            </a:r>
            <a:endParaRPr lang="en-US" sz="3200" dirty="0">
              <a:solidFill>
                <a:srgbClr val="FFFF00"/>
              </a:solidFill>
              <a:latin typeface="Tekton Pro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51470" y="5059948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</a:rPr>
              <a:t>Smarter phone</a:t>
            </a:r>
            <a:endParaRPr 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1454827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" y="0"/>
            <a:ext cx="9028509" cy="6873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4207092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55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65760" y="5474731"/>
            <a:ext cx="57248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Justice Predictive Analytics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99209657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Predictions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z="4400" smtClean="0"/>
              <a:t>The future of technology</a:t>
            </a:r>
          </a:p>
        </p:txBody>
      </p:sp>
    </p:spTree>
  </p:cSld>
  <p:clrMapOvr>
    <a:masterClrMapping/>
  </p:clrMapOvr>
  <p:transition advTm="5000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 autoUpdateAnimBg="0"/>
      <p:bldP spid="2051" grpId="0" build="p" autoUpdateAnimBg="0" advAuto="200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00100"/>
            <a:ext cx="77724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Predictions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US" smtClean="0"/>
          </a:p>
          <a:p>
            <a:pPr eaLnBrk="1" hangingPunct="1">
              <a:buFontTx/>
              <a:buNone/>
            </a:pPr>
            <a:r>
              <a:rPr lang="en-US" smtClean="0"/>
              <a:t>The telephone has too many shortcomings to be seriously considered as a means of communications</a:t>
            </a:r>
          </a:p>
          <a:p>
            <a:pPr lvl="3" eaLnBrk="1" hangingPunct="1"/>
            <a:endParaRPr lang="en-US" smtClean="0"/>
          </a:p>
          <a:p>
            <a:pPr lvl="4" eaLnBrk="1" hangingPunct="1"/>
            <a:r>
              <a:rPr lang="en-US" sz="2400" smtClean="0"/>
              <a:t>Western Union Executive, 1876</a:t>
            </a:r>
          </a:p>
        </p:txBody>
      </p:sp>
    </p:spTree>
  </p:cSld>
  <p:clrMapOvr>
    <a:masterClrMapping/>
  </p:clrMapOvr>
  <p:transition advClick="0" advTm="5000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build="p" bldLvl="4" autoUpdateAnimBg="0" advAuto="200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00100"/>
            <a:ext cx="77724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Predictions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US" smtClean="0"/>
          </a:p>
          <a:p>
            <a:pPr eaLnBrk="1" hangingPunct="1">
              <a:buFontTx/>
              <a:buNone/>
            </a:pPr>
            <a:r>
              <a:rPr lang="en-US" smtClean="0"/>
              <a:t>Heavier-than-air flying machines are not possible</a:t>
            </a:r>
          </a:p>
          <a:p>
            <a:pPr eaLnBrk="1" hangingPunct="1"/>
            <a:endParaRPr lang="en-US" smtClean="0"/>
          </a:p>
          <a:p>
            <a:pPr lvl="4" eaLnBrk="1" hangingPunct="1"/>
            <a:r>
              <a:rPr lang="en-US" smtClean="0"/>
              <a:t>Lord Kelvin, 1895</a:t>
            </a:r>
          </a:p>
        </p:txBody>
      </p:sp>
    </p:spTree>
  </p:cSld>
  <p:clrMapOvr>
    <a:masterClrMapping/>
  </p:clrMapOvr>
  <p:transition advTm="5000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7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 autoUpdateAnimBg="0" advAuto="200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00100"/>
            <a:ext cx="77724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Predictions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US" smtClean="0"/>
          </a:p>
          <a:p>
            <a:pPr eaLnBrk="1" hangingPunct="1">
              <a:buFontTx/>
              <a:buNone/>
            </a:pPr>
            <a:r>
              <a:rPr lang="en-US" smtClean="0"/>
              <a:t>Airplanes have no military value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endParaRPr lang="en-US" smtClean="0"/>
          </a:p>
          <a:p>
            <a:pPr lvl="4" eaLnBrk="1" hangingPunct="1"/>
            <a:r>
              <a:rPr lang="en-US" smtClean="0"/>
              <a:t>Professor Marshal Foch, 1912</a:t>
            </a:r>
          </a:p>
        </p:txBody>
      </p:sp>
    </p:spTree>
  </p:cSld>
  <p:clrMapOvr>
    <a:masterClrMapping/>
  </p:clrMapOvr>
  <p:transition advTm="5000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 bldLvl="5" autoUpdateAnimBg="0" advAuto="200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00100"/>
            <a:ext cx="77724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Predictions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US" smtClean="0"/>
          </a:p>
          <a:p>
            <a:pPr eaLnBrk="1" hangingPunct="1">
              <a:buFontTx/>
              <a:buNone/>
            </a:pPr>
            <a:r>
              <a:rPr lang="en-US" smtClean="0"/>
              <a:t>I think there is a world market for maybe five computers.</a:t>
            </a:r>
          </a:p>
          <a:p>
            <a:pPr eaLnBrk="1" hangingPunct="1"/>
            <a:endParaRPr lang="en-US" smtClean="0"/>
          </a:p>
          <a:p>
            <a:pPr lvl="4" eaLnBrk="1" hangingPunct="1"/>
            <a:r>
              <a:rPr lang="en-US" smtClean="0"/>
              <a:t>IBM Chairman Thomas Watson, 1943</a:t>
            </a:r>
          </a:p>
        </p:txBody>
      </p:sp>
    </p:spTree>
  </p:cSld>
  <p:clrMapOvr>
    <a:masterClrMapping/>
  </p:clrMapOvr>
  <p:transition advTm="5000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 bldLvl="2" autoUpdateAnimBg="0" advAuto="200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00100"/>
            <a:ext cx="77724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Predictions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US" smtClean="0"/>
          </a:p>
          <a:p>
            <a:pPr eaLnBrk="1" hangingPunct="1">
              <a:buFontTx/>
              <a:buNone/>
            </a:pPr>
            <a:r>
              <a:rPr lang="en-US" smtClean="0"/>
              <a:t>Computers in the future may weigh no more than 1.5 tons.</a:t>
            </a:r>
          </a:p>
          <a:p>
            <a:pPr eaLnBrk="1" hangingPunct="1"/>
            <a:endParaRPr lang="en-US" smtClean="0"/>
          </a:p>
          <a:p>
            <a:pPr lvl="4" eaLnBrk="1" hangingPunct="1"/>
            <a:r>
              <a:rPr lang="en-US" smtClean="0"/>
              <a:t>Popular Mechanics, 1949</a:t>
            </a:r>
          </a:p>
        </p:txBody>
      </p:sp>
    </p:spTree>
  </p:cSld>
  <p:clrMapOvr>
    <a:masterClrMapping/>
  </p:clrMapOvr>
  <p:transition advTm="5000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 bldLvl="3" autoUpdateAnimBg="0" advAuto="200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00100"/>
            <a:ext cx="77724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Predictions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US" smtClean="0"/>
          </a:p>
          <a:p>
            <a:pPr eaLnBrk="1" hangingPunct="1">
              <a:buFontTx/>
              <a:buNone/>
            </a:pPr>
            <a:r>
              <a:rPr lang="en-US" smtClean="0"/>
              <a:t>There’s no reason for individuals to have computers in their home.</a:t>
            </a:r>
          </a:p>
          <a:p>
            <a:pPr eaLnBrk="1" hangingPunct="1"/>
            <a:endParaRPr lang="en-US" smtClean="0"/>
          </a:p>
          <a:p>
            <a:pPr lvl="4" eaLnBrk="1" hangingPunct="1"/>
            <a:r>
              <a:rPr lang="en-US" smtClean="0"/>
              <a:t>Ken Olson, DEC CEO, 1977</a:t>
            </a:r>
          </a:p>
        </p:txBody>
      </p:sp>
    </p:spTree>
  </p:cSld>
  <p:clrMapOvr>
    <a:masterClrMapping/>
  </p:clrMapOvr>
  <p:transition advTm="5000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7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0" fill="hold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0" fill="hold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 bldLvl="3" autoUpdateAnimBg="0" advAuto="200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00100"/>
            <a:ext cx="77724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Predictions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US" smtClean="0"/>
          </a:p>
          <a:p>
            <a:pPr eaLnBrk="1" hangingPunct="1">
              <a:buFontTx/>
              <a:buNone/>
            </a:pPr>
            <a:r>
              <a:rPr lang="en-US" smtClean="0"/>
              <a:t>640,000 bytes should be enough for anybody</a:t>
            </a:r>
          </a:p>
          <a:p>
            <a:pPr eaLnBrk="1" hangingPunct="1"/>
            <a:endParaRPr lang="en-US" smtClean="0"/>
          </a:p>
          <a:p>
            <a:pPr lvl="4" eaLnBrk="1" hangingPunct="1"/>
            <a:r>
              <a:rPr lang="en-US" smtClean="0"/>
              <a:t>Bill Gates, 1981</a:t>
            </a:r>
          </a:p>
        </p:txBody>
      </p:sp>
    </p:spTree>
  </p:cSld>
  <p:clrMapOvr>
    <a:masterClrMapping/>
  </p:clrMapOvr>
  <p:transition advTm="5000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2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7" presetClass="entr" presetSubtype="2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autoUpdateAnimBg="0" advAuto="2000"/>
    </p:bldLst>
  </p:timing>
</p:sld>
</file>

<file path=ppt/theme/theme1.xml><?xml version="1.0" encoding="utf-8"?>
<a:theme xmlns:a="http://schemas.openxmlformats.org/drawingml/2006/main" name="IJIS_2007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IJIS_2007</Template>
  <TotalTime>85</TotalTime>
  <Words>167</Words>
  <Application>Microsoft Office PowerPoint</Application>
  <PresentationFormat>On-screen Show (4:3)</PresentationFormat>
  <Paragraphs>61</Paragraphs>
  <Slides>18</Slides>
  <Notes>0</Notes>
  <HiddenSlides>2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IJIS_2007</vt:lpstr>
      <vt:lpstr>Photo Editor Photo</vt:lpstr>
      <vt:lpstr>The future of technology, law enforcement, and justice</vt:lpstr>
      <vt:lpstr>Predictions</vt:lpstr>
      <vt:lpstr>Predictions</vt:lpstr>
      <vt:lpstr>Predictions</vt:lpstr>
      <vt:lpstr>Predictions</vt:lpstr>
      <vt:lpstr>Predictions</vt:lpstr>
      <vt:lpstr>Predictions</vt:lpstr>
      <vt:lpstr>Predictions</vt:lpstr>
      <vt:lpstr>Predictions</vt:lpstr>
      <vt:lpstr>Predictions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Predictions</dc:title>
  <dc:creator>lneal</dc:creator>
  <cp:lastModifiedBy>Paul Wormeli</cp:lastModifiedBy>
  <cp:revision>7</cp:revision>
  <dcterms:created xsi:type="dcterms:W3CDTF">2007-08-29T19:30:27Z</dcterms:created>
  <dcterms:modified xsi:type="dcterms:W3CDTF">2013-02-06T03:00:30Z</dcterms:modified>
</cp:coreProperties>
</file>