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98" r:id="rId3"/>
    <p:sldId id="286" r:id="rId4"/>
    <p:sldId id="287" r:id="rId5"/>
    <p:sldId id="288" r:id="rId6"/>
    <p:sldId id="289" r:id="rId7"/>
    <p:sldId id="293" r:id="rId8"/>
    <p:sldId id="294" r:id="rId9"/>
    <p:sldId id="295" r:id="rId10"/>
    <p:sldId id="296" r:id="rId11"/>
    <p:sldId id="290" r:id="rId12"/>
    <p:sldId id="291" r:id="rId13"/>
    <p:sldId id="300" r:id="rId14"/>
    <p:sldId id="301" r:id="rId15"/>
    <p:sldId id="297" r:id="rId16"/>
    <p:sldId id="29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8AC9"/>
    <a:srgbClr val="1B325E"/>
    <a:srgbClr val="F26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6" autoAdjust="0"/>
    <p:restoredTop sz="90562" autoAdjust="0"/>
  </p:normalViewPr>
  <p:slideViewPr>
    <p:cSldViewPr>
      <p:cViewPr varScale="1">
        <p:scale>
          <a:sx n="61" d="100"/>
          <a:sy n="61" d="100"/>
        </p:scale>
        <p:origin x="-4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24318-E111-481D-89E8-8012C7485A5A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F40499-8FAB-481D-AB8F-B600D8BA229F}">
      <dgm:prSet phldrT="[Text]"/>
      <dgm:spPr/>
      <dgm:t>
        <a:bodyPr/>
        <a:lstStyle/>
        <a:p>
          <a:r>
            <a:rPr lang="en-US" dirty="0" smtClean="0"/>
            <a:t>Web Services</a:t>
          </a:r>
          <a:endParaRPr lang="en-US" dirty="0"/>
        </a:p>
      </dgm:t>
    </dgm:pt>
    <dgm:pt modelId="{7DF37BF0-3D11-44F8-A743-A0763D3AA86B}" type="parTrans" cxnId="{24F82AD5-5635-465B-8179-28D6275F3244}">
      <dgm:prSet/>
      <dgm:spPr/>
      <dgm:t>
        <a:bodyPr/>
        <a:lstStyle/>
        <a:p>
          <a:endParaRPr lang="en-US"/>
        </a:p>
      </dgm:t>
    </dgm:pt>
    <dgm:pt modelId="{9B1777C3-D918-4F6C-B31A-20E839123491}" type="sibTrans" cxnId="{24F82AD5-5635-465B-8179-28D6275F3244}">
      <dgm:prSet/>
      <dgm:spPr/>
      <dgm:t>
        <a:bodyPr/>
        <a:lstStyle/>
        <a:p>
          <a:endParaRPr lang="en-US"/>
        </a:p>
      </dgm:t>
    </dgm:pt>
    <dgm:pt modelId="{D3337632-9FCF-4901-889C-2C1D7D318D0E}">
      <dgm:prSet phldrT="[Text]"/>
      <dgm:spPr/>
      <dgm:t>
        <a:bodyPr/>
        <a:lstStyle/>
        <a:p>
          <a:r>
            <a:rPr lang="en-US" dirty="0" smtClean="0"/>
            <a:t>NIEM</a:t>
          </a:r>
          <a:endParaRPr lang="en-US" dirty="0"/>
        </a:p>
      </dgm:t>
    </dgm:pt>
    <dgm:pt modelId="{2FC304A8-0150-443E-936E-328E6744E0C5}" type="parTrans" cxnId="{DCB647E5-CF0A-404B-9F7A-86B5D3D2BB1E}">
      <dgm:prSet/>
      <dgm:spPr/>
      <dgm:t>
        <a:bodyPr/>
        <a:lstStyle/>
        <a:p>
          <a:endParaRPr lang="en-US"/>
        </a:p>
      </dgm:t>
    </dgm:pt>
    <dgm:pt modelId="{6CFFD1E5-C370-415F-A222-5D98C8C690F5}" type="sibTrans" cxnId="{DCB647E5-CF0A-404B-9F7A-86B5D3D2BB1E}">
      <dgm:prSet/>
      <dgm:spPr/>
      <dgm:t>
        <a:bodyPr/>
        <a:lstStyle/>
        <a:p>
          <a:endParaRPr lang="en-US"/>
        </a:p>
      </dgm:t>
    </dgm:pt>
    <dgm:pt modelId="{9A425E7E-88CA-4787-B505-D2F0C65C0808}">
      <dgm:prSet phldrT="[Text]"/>
      <dgm:spPr/>
      <dgm:t>
        <a:bodyPr/>
        <a:lstStyle/>
        <a:p>
          <a:r>
            <a:rPr lang="en-US" dirty="0" smtClean="0"/>
            <a:t>Public Key Infrastructure</a:t>
          </a:r>
          <a:endParaRPr lang="en-US" dirty="0"/>
        </a:p>
      </dgm:t>
    </dgm:pt>
    <dgm:pt modelId="{8EBCAAA5-8ECF-4856-A55E-6BF516369338}" type="parTrans" cxnId="{7130F124-EAF8-4DEB-A576-F401739E1770}">
      <dgm:prSet/>
      <dgm:spPr/>
      <dgm:t>
        <a:bodyPr/>
        <a:lstStyle/>
        <a:p>
          <a:endParaRPr lang="en-US"/>
        </a:p>
      </dgm:t>
    </dgm:pt>
    <dgm:pt modelId="{0AE4FCA0-AD9A-4458-800F-A298CA65199E}" type="sibTrans" cxnId="{7130F124-EAF8-4DEB-A576-F401739E1770}">
      <dgm:prSet/>
      <dgm:spPr/>
      <dgm:t>
        <a:bodyPr/>
        <a:lstStyle/>
        <a:p>
          <a:endParaRPr lang="en-US"/>
        </a:p>
      </dgm:t>
    </dgm:pt>
    <dgm:pt modelId="{CCB952EC-662C-4B1F-B257-869BDCB6D4F0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338176C7-61B9-4B26-B962-462A13F3C091}" type="parTrans" cxnId="{DF646BC5-98CC-4A3D-A7B7-D81F526C94B3}">
      <dgm:prSet/>
      <dgm:spPr/>
      <dgm:t>
        <a:bodyPr/>
        <a:lstStyle/>
        <a:p>
          <a:endParaRPr lang="en-US"/>
        </a:p>
      </dgm:t>
    </dgm:pt>
    <dgm:pt modelId="{A813962E-19A1-4830-9AC6-CD2995F4A982}" type="sibTrans" cxnId="{DF646BC5-98CC-4A3D-A7B7-D81F526C94B3}">
      <dgm:prSet/>
      <dgm:spPr/>
      <dgm:t>
        <a:bodyPr/>
        <a:lstStyle/>
        <a:p>
          <a:endParaRPr lang="en-US"/>
        </a:p>
      </dgm:t>
    </dgm:pt>
    <dgm:pt modelId="{288B0EE8-7492-42CA-ABAC-748A16B9591A}">
      <dgm:prSet phldrT="[Text]"/>
      <dgm:spPr/>
      <dgm:t>
        <a:bodyPr/>
        <a:lstStyle/>
        <a:p>
          <a:r>
            <a:rPr lang="en-US" dirty="0" smtClean="0"/>
            <a:t>Data Content</a:t>
          </a:r>
          <a:endParaRPr lang="en-US" dirty="0"/>
        </a:p>
      </dgm:t>
    </dgm:pt>
    <dgm:pt modelId="{6D66C3A7-79B3-413C-890C-DBD47AD97F34}" type="parTrans" cxnId="{D6665CA9-C337-489D-A287-F57AD1EF0A9F}">
      <dgm:prSet/>
      <dgm:spPr/>
      <dgm:t>
        <a:bodyPr/>
        <a:lstStyle/>
        <a:p>
          <a:endParaRPr lang="en-US"/>
        </a:p>
      </dgm:t>
    </dgm:pt>
    <dgm:pt modelId="{246CF8DC-F61E-4669-8230-081E8DACAD3D}" type="sibTrans" cxnId="{D6665CA9-C337-489D-A287-F57AD1EF0A9F}">
      <dgm:prSet/>
      <dgm:spPr/>
      <dgm:t>
        <a:bodyPr/>
        <a:lstStyle/>
        <a:p>
          <a:endParaRPr lang="en-US"/>
        </a:p>
      </dgm:t>
    </dgm:pt>
    <dgm:pt modelId="{F248DEB3-75D4-4950-9257-CD91DE257AA9}">
      <dgm:prSet phldrT="[Text]"/>
      <dgm:spPr/>
      <dgm:t>
        <a:bodyPr/>
        <a:lstStyle/>
        <a:p>
          <a:r>
            <a:rPr lang="en-US" dirty="0" smtClean="0"/>
            <a:t>Delivery</a:t>
          </a:r>
          <a:endParaRPr lang="en-US" dirty="0"/>
        </a:p>
      </dgm:t>
    </dgm:pt>
    <dgm:pt modelId="{518CB6B8-B3EB-45F8-847E-0234368D02A4}" type="parTrans" cxnId="{34431F28-123A-45F2-B965-08CADF9A1900}">
      <dgm:prSet/>
      <dgm:spPr/>
      <dgm:t>
        <a:bodyPr/>
        <a:lstStyle/>
        <a:p>
          <a:endParaRPr lang="en-US"/>
        </a:p>
      </dgm:t>
    </dgm:pt>
    <dgm:pt modelId="{B6524121-32A8-401E-82A2-20053F7945B1}" type="sibTrans" cxnId="{34431F28-123A-45F2-B965-08CADF9A1900}">
      <dgm:prSet/>
      <dgm:spPr/>
      <dgm:t>
        <a:bodyPr/>
        <a:lstStyle/>
        <a:p>
          <a:endParaRPr lang="en-US"/>
        </a:p>
      </dgm:t>
    </dgm:pt>
    <dgm:pt modelId="{C1A1169A-B60F-4AB9-816B-12052C6B662D}">
      <dgm:prSet phldrT="[Text]"/>
      <dgm:spPr/>
      <dgm:t>
        <a:bodyPr/>
        <a:lstStyle/>
        <a:p>
          <a:r>
            <a:rPr lang="en-US" dirty="0" smtClean="0"/>
            <a:t>Response Messages</a:t>
          </a:r>
          <a:endParaRPr lang="en-US" dirty="0"/>
        </a:p>
      </dgm:t>
    </dgm:pt>
    <dgm:pt modelId="{7D19A6DF-C981-44D6-803A-717651851A52}" type="parTrans" cxnId="{21E5FD44-8D49-43B4-91AB-1691C12D2104}">
      <dgm:prSet/>
      <dgm:spPr/>
      <dgm:t>
        <a:bodyPr/>
        <a:lstStyle/>
        <a:p>
          <a:endParaRPr lang="en-US"/>
        </a:p>
      </dgm:t>
    </dgm:pt>
    <dgm:pt modelId="{8A9F9BC2-CD96-4327-937E-DD594EDC69E6}" type="sibTrans" cxnId="{21E5FD44-8D49-43B4-91AB-1691C12D2104}">
      <dgm:prSet/>
      <dgm:spPr/>
      <dgm:t>
        <a:bodyPr/>
        <a:lstStyle/>
        <a:p>
          <a:endParaRPr lang="en-US"/>
        </a:p>
      </dgm:t>
    </dgm:pt>
    <dgm:pt modelId="{C2FDED62-A48F-4F17-ACC8-FE861F79F8F3}">
      <dgm:prSet phldrT="[Text]"/>
      <dgm:spPr/>
      <dgm:t>
        <a:bodyPr/>
        <a:lstStyle/>
        <a:p>
          <a:r>
            <a:rPr lang="en-US" smtClean="0"/>
            <a:t>Error </a:t>
          </a:r>
          <a:r>
            <a:rPr lang="en-US" dirty="0" smtClean="0"/>
            <a:t>Messaging</a:t>
          </a:r>
          <a:endParaRPr lang="en-US" dirty="0"/>
        </a:p>
      </dgm:t>
    </dgm:pt>
    <dgm:pt modelId="{6545DCE2-EC94-42A4-8FDC-331E98F8041C}" type="parTrans" cxnId="{BAE9859E-BD38-4FD6-9C0C-351CC0E2BD94}">
      <dgm:prSet/>
      <dgm:spPr/>
      <dgm:t>
        <a:bodyPr/>
        <a:lstStyle/>
        <a:p>
          <a:endParaRPr lang="en-US"/>
        </a:p>
      </dgm:t>
    </dgm:pt>
    <dgm:pt modelId="{D6EC9C3D-AE6B-4E53-8888-EDFDB7611853}" type="sibTrans" cxnId="{BAE9859E-BD38-4FD6-9C0C-351CC0E2BD94}">
      <dgm:prSet/>
      <dgm:spPr/>
      <dgm:t>
        <a:bodyPr/>
        <a:lstStyle/>
        <a:p>
          <a:endParaRPr lang="en-US"/>
        </a:p>
      </dgm:t>
    </dgm:pt>
    <dgm:pt modelId="{37201C68-3A09-4604-955B-CD68ADD51688}">
      <dgm:prSet phldrT="[Text]"/>
      <dgm:spPr/>
      <dgm:t>
        <a:bodyPr/>
        <a:lstStyle/>
        <a:p>
          <a:r>
            <a:rPr lang="en-US" dirty="0" smtClean="0"/>
            <a:t>Encryption</a:t>
          </a:r>
          <a:endParaRPr lang="en-US" dirty="0"/>
        </a:p>
      </dgm:t>
    </dgm:pt>
    <dgm:pt modelId="{0C5A054F-88C6-4D13-8F86-5F24A98C0594}" type="parTrans" cxnId="{D3711924-032D-4CC9-8DB5-D4032FAD0DA9}">
      <dgm:prSet/>
      <dgm:spPr/>
      <dgm:t>
        <a:bodyPr/>
        <a:lstStyle/>
        <a:p>
          <a:endParaRPr lang="en-US"/>
        </a:p>
      </dgm:t>
    </dgm:pt>
    <dgm:pt modelId="{76472408-E056-4C6A-8D98-BF25D3DFD7A4}" type="sibTrans" cxnId="{D3711924-032D-4CC9-8DB5-D4032FAD0DA9}">
      <dgm:prSet/>
      <dgm:spPr/>
      <dgm:t>
        <a:bodyPr/>
        <a:lstStyle/>
        <a:p>
          <a:endParaRPr lang="en-US"/>
        </a:p>
      </dgm:t>
    </dgm:pt>
    <dgm:pt modelId="{E6F5C31A-BD80-45EF-BA79-1E6D90F60D20}">
      <dgm:prSet phldrT="[Text]"/>
      <dgm:spPr/>
      <dgm:t>
        <a:bodyPr/>
        <a:lstStyle/>
        <a:p>
          <a:r>
            <a:rPr lang="en-US" dirty="0" smtClean="0"/>
            <a:t>Consistent Data Definitions</a:t>
          </a:r>
          <a:endParaRPr lang="en-US" dirty="0"/>
        </a:p>
      </dgm:t>
    </dgm:pt>
    <dgm:pt modelId="{1F7BAB01-52BA-4CF6-8FA8-47E41CD0BED6}" type="parTrans" cxnId="{5C53F6AE-1CED-47FE-9862-CE82F4752A85}">
      <dgm:prSet/>
      <dgm:spPr/>
      <dgm:t>
        <a:bodyPr/>
        <a:lstStyle/>
        <a:p>
          <a:endParaRPr lang="en-US"/>
        </a:p>
      </dgm:t>
    </dgm:pt>
    <dgm:pt modelId="{E336EB99-6930-4F74-BCE7-0BDD442AA412}" type="sibTrans" cxnId="{5C53F6AE-1CED-47FE-9862-CE82F4752A85}">
      <dgm:prSet/>
      <dgm:spPr/>
      <dgm:t>
        <a:bodyPr/>
        <a:lstStyle/>
        <a:p>
          <a:endParaRPr lang="en-US"/>
        </a:p>
      </dgm:t>
    </dgm:pt>
    <dgm:pt modelId="{FF0F387D-4634-4240-A830-7128425DC761}">
      <dgm:prSet phldrT="[Text]"/>
      <dgm:spPr/>
      <dgm:t>
        <a:bodyPr/>
        <a:lstStyle/>
        <a:p>
          <a:r>
            <a:rPr lang="en-US" dirty="0" smtClean="0"/>
            <a:t>Reusable Components (court case, defendant, etc.)</a:t>
          </a:r>
          <a:endParaRPr lang="en-US" dirty="0"/>
        </a:p>
      </dgm:t>
    </dgm:pt>
    <dgm:pt modelId="{8D4D7739-630A-4ADE-AFF2-5EE62C7A1047}" type="parTrans" cxnId="{9294DA07-E73F-4F8C-A770-7BD70A079A12}">
      <dgm:prSet/>
      <dgm:spPr/>
      <dgm:t>
        <a:bodyPr/>
        <a:lstStyle/>
        <a:p>
          <a:endParaRPr lang="en-US"/>
        </a:p>
      </dgm:t>
    </dgm:pt>
    <dgm:pt modelId="{CDF009AE-7A99-405E-AFA6-F774E22DE602}" type="sibTrans" cxnId="{9294DA07-E73F-4F8C-A770-7BD70A079A12}">
      <dgm:prSet/>
      <dgm:spPr/>
      <dgm:t>
        <a:bodyPr/>
        <a:lstStyle/>
        <a:p>
          <a:endParaRPr lang="en-US"/>
        </a:p>
      </dgm:t>
    </dgm:pt>
    <dgm:pt modelId="{C6992E07-9C3C-4AD1-9C88-3A24E02102B3}">
      <dgm:prSet phldrT="[Text]"/>
      <dgm:spPr/>
      <dgm:t>
        <a:bodyPr/>
        <a:lstStyle/>
        <a:p>
          <a:r>
            <a:rPr lang="en-US" dirty="0" smtClean="0"/>
            <a:t>x.509 certificates</a:t>
          </a:r>
          <a:endParaRPr lang="en-US" dirty="0"/>
        </a:p>
      </dgm:t>
    </dgm:pt>
    <dgm:pt modelId="{959D3971-C0F4-4CE1-989A-E955B3EB724F}" type="parTrans" cxnId="{F54C2806-CA8B-4C9A-88F6-B4A051F6DF3D}">
      <dgm:prSet/>
      <dgm:spPr/>
      <dgm:t>
        <a:bodyPr/>
        <a:lstStyle/>
        <a:p>
          <a:endParaRPr lang="en-US"/>
        </a:p>
      </dgm:t>
    </dgm:pt>
    <dgm:pt modelId="{64BA700A-36F4-4DA7-9C06-E1F52E553C7E}" type="sibTrans" cxnId="{F54C2806-CA8B-4C9A-88F6-B4A051F6DF3D}">
      <dgm:prSet/>
      <dgm:spPr/>
      <dgm:t>
        <a:bodyPr/>
        <a:lstStyle/>
        <a:p>
          <a:endParaRPr lang="en-US"/>
        </a:p>
      </dgm:t>
    </dgm:pt>
    <dgm:pt modelId="{47200CCA-77E5-4588-AB83-ABEBC842DEEC}" type="pres">
      <dgm:prSet presAssocID="{89424318-E111-481D-89E8-8012C7485A5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A1AD16-F664-4DF6-9AF5-BF78949283E7}" type="pres">
      <dgm:prSet presAssocID="{CCB952EC-662C-4B1F-B257-869BDCB6D4F0}" presName="comp" presStyleCnt="0"/>
      <dgm:spPr/>
    </dgm:pt>
    <dgm:pt modelId="{E4B65EDE-839E-41FD-92BA-7F1157FEA60F}" type="pres">
      <dgm:prSet presAssocID="{CCB952EC-662C-4B1F-B257-869BDCB6D4F0}" presName="box" presStyleLbl="node1" presStyleIdx="0" presStyleCnt="3"/>
      <dgm:spPr/>
      <dgm:t>
        <a:bodyPr/>
        <a:lstStyle/>
        <a:p>
          <a:endParaRPr lang="en-US"/>
        </a:p>
      </dgm:t>
    </dgm:pt>
    <dgm:pt modelId="{E373F514-7A4E-4B08-BDCF-E19D50E81D39}" type="pres">
      <dgm:prSet presAssocID="{CCB952EC-662C-4B1F-B257-869BDCB6D4F0}" presName="img" presStyleLbl="fgImgPlace1" presStyleIdx="0" presStyleCnt="3" custLinFactNeighborX="-329" custLinFactNeighborY="-379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AA68F2F-1263-470D-8693-AE3A950DD281}" type="pres">
      <dgm:prSet presAssocID="{CCB952EC-662C-4B1F-B257-869BDCB6D4F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01E8B-8E6E-4905-813B-D33FB36676E9}" type="pres">
      <dgm:prSet presAssocID="{A813962E-19A1-4830-9AC6-CD2995F4A982}" presName="spacer" presStyleCnt="0"/>
      <dgm:spPr/>
    </dgm:pt>
    <dgm:pt modelId="{2551DE61-9DB4-45D5-A37B-863B9A4B2F90}" type="pres">
      <dgm:prSet presAssocID="{C4F40499-8FAB-481D-AB8F-B600D8BA229F}" presName="comp" presStyleCnt="0"/>
      <dgm:spPr/>
    </dgm:pt>
    <dgm:pt modelId="{278237C5-8115-48D4-8DBD-8997CB3C6314}" type="pres">
      <dgm:prSet presAssocID="{C4F40499-8FAB-481D-AB8F-B600D8BA229F}" presName="box" presStyleLbl="node1" presStyleIdx="1" presStyleCnt="3"/>
      <dgm:spPr/>
      <dgm:t>
        <a:bodyPr/>
        <a:lstStyle/>
        <a:p>
          <a:endParaRPr lang="en-US"/>
        </a:p>
      </dgm:t>
    </dgm:pt>
    <dgm:pt modelId="{FF8F193A-F633-4BEF-91F8-725A9F99166B}" type="pres">
      <dgm:prSet presAssocID="{C4F40499-8FAB-481D-AB8F-B600D8BA229F}" presName="img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8DA6E16-0063-4204-8F93-DCD71A7DF90E}" type="pres">
      <dgm:prSet presAssocID="{C4F40499-8FAB-481D-AB8F-B600D8BA229F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848284-A2CB-4AFC-96BF-76A0EF0EF78D}" type="pres">
      <dgm:prSet presAssocID="{9B1777C3-D918-4F6C-B31A-20E839123491}" presName="spacer" presStyleCnt="0"/>
      <dgm:spPr/>
    </dgm:pt>
    <dgm:pt modelId="{F6D142BE-45E5-4EC5-A3D9-DC52B6174119}" type="pres">
      <dgm:prSet presAssocID="{D3337632-9FCF-4901-889C-2C1D7D318D0E}" presName="comp" presStyleCnt="0"/>
      <dgm:spPr/>
    </dgm:pt>
    <dgm:pt modelId="{4E7857BD-D2E1-49C1-82D4-9DE01915F19F}" type="pres">
      <dgm:prSet presAssocID="{D3337632-9FCF-4901-889C-2C1D7D318D0E}" presName="box" presStyleLbl="node1" presStyleIdx="2" presStyleCnt="3" custLinFactNeighborX="-1053" custLinFactNeighborY="-1818"/>
      <dgm:spPr/>
      <dgm:t>
        <a:bodyPr/>
        <a:lstStyle/>
        <a:p>
          <a:endParaRPr lang="en-US"/>
        </a:p>
      </dgm:t>
    </dgm:pt>
    <dgm:pt modelId="{0BE4D9D5-1594-4C8B-9EAE-F92310ACDDB3}" type="pres">
      <dgm:prSet presAssocID="{D3337632-9FCF-4901-889C-2C1D7D318D0E}" presName="img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4D3EB86-703A-48B3-BEF5-DD3652F77FFD}" type="pres">
      <dgm:prSet presAssocID="{D3337632-9FCF-4901-889C-2C1D7D318D0E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9060B8-D890-4DEA-A779-C6638CAA2B75}" type="presOf" srcId="{C6992E07-9C3C-4AD1-9C88-3A24E02102B3}" destId="{CAA68F2F-1263-470D-8693-AE3A950DD281}" srcOrd="1" destOrd="3" presId="urn:microsoft.com/office/officeart/2005/8/layout/vList4"/>
    <dgm:cxn modelId="{26DBC79E-3E5B-4ACF-86E3-B7B1D585854C}" type="presOf" srcId="{C2FDED62-A48F-4F17-ACC8-FE861F79F8F3}" destId="{08DA6E16-0063-4204-8F93-DCD71A7DF90E}" srcOrd="1" destOrd="3" presId="urn:microsoft.com/office/officeart/2005/8/layout/vList4"/>
    <dgm:cxn modelId="{4EFE6E00-3D71-4415-A193-D124FC0ACC08}" type="presOf" srcId="{89424318-E111-481D-89E8-8012C7485A5A}" destId="{47200CCA-77E5-4588-AB83-ABEBC842DEEC}" srcOrd="0" destOrd="0" presId="urn:microsoft.com/office/officeart/2005/8/layout/vList4"/>
    <dgm:cxn modelId="{5C53F6AE-1CED-47FE-9862-CE82F4752A85}" srcId="{D3337632-9FCF-4901-889C-2C1D7D318D0E}" destId="{E6F5C31A-BD80-45EF-BA79-1E6D90F60D20}" srcOrd="1" destOrd="0" parTransId="{1F7BAB01-52BA-4CF6-8FA8-47E41CD0BED6}" sibTransId="{E336EB99-6930-4F74-BCE7-0BDD442AA412}"/>
    <dgm:cxn modelId="{1FE12393-1B32-42B6-9D13-C2E451F305C3}" type="presOf" srcId="{E6F5C31A-BD80-45EF-BA79-1E6D90F60D20}" destId="{4E7857BD-D2E1-49C1-82D4-9DE01915F19F}" srcOrd="0" destOrd="2" presId="urn:microsoft.com/office/officeart/2005/8/layout/vList4"/>
    <dgm:cxn modelId="{8DBAB1D2-EC15-4656-8316-8E1DD20DFBFD}" type="presOf" srcId="{C1A1169A-B60F-4AB9-816B-12052C6B662D}" destId="{278237C5-8115-48D4-8DBD-8997CB3C6314}" srcOrd="0" destOrd="2" presId="urn:microsoft.com/office/officeart/2005/8/layout/vList4"/>
    <dgm:cxn modelId="{D6665CA9-C337-489D-A287-F57AD1EF0A9F}" srcId="{D3337632-9FCF-4901-889C-2C1D7D318D0E}" destId="{288B0EE8-7492-42CA-ABAC-748A16B9591A}" srcOrd="0" destOrd="0" parTransId="{6D66C3A7-79B3-413C-890C-DBD47AD97F34}" sibTransId="{246CF8DC-F61E-4669-8230-081E8DACAD3D}"/>
    <dgm:cxn modelId="{8DA48E09-D6ED-4396-98B6-10E17D611E4A}" type="presOf" srcId="{C4F40499-8FAB-481D-AB8F-B600D8BA229F}" destId="{08DA6E16-0063-4204-8F93-DCD71A7DF90E}" srcOrd="1" destOrd="0" presId="urn:microsoft.com/office/officeart/2005/8/layout/vList4"/>
    <dgm:cxn modelId="{24F82AD5-5635-465B-8179-28D6275F3244}" srcId="{89424318-E111-481D-89E8-8012C7485A5A}" destId="{C4F40499-8FAB-481D-AB8F-B600D8BA229F}" srcOrd="1" destOrd="0" parTransId="{7DF37BF0-3D11-44F8-A743-A0763D3AA86B}" sibTransId="{9B1777C3-D918-4F6C-B31A-20E839123491}"/>
    <dgm:cxn modelId="{30604489-C81D-447E-8F01-D55B2D80EB69}" type="presOf" srcId="{CCB952EC-662C-4B1F-B257-869BDCB6D4F0}" destId="{E4B65EDE-839E-41FD-92BA-7F1157FEA60F}" srcOrd="0" destOrd="0" presId="urn:microsoft.com/office/officeart/2005/8/layout/vList4"/>
    <dgm:cxn modelId="{DD6181BD-40B3-4705-9599-E48CF9C67D56}" type="presOf" srcId="{F248DEB3-75D4-4950-9257-CD91DE257AA9}" destId="{08DA6E16-0063-4204-8F93-DCD71A7DF90E}" srcOrd="1" destOrd="1" presId="urn:microsoft.com/office/officeart/2005/8/layout/vList4"/>
    <dgm:cxn modelId="{CCC0D2FA-8984-4D75-9C2A-72939AFF58CC}" type="presOf" srcId="{288B0EE8-7492-42CA-ABAC-748A16B9591A}" destId="{C4D3EB86-703A-48B3-BEF5-DD3652F77FFD}" srcOrd="1" destOrd="1" presId="urn:microsoft.com/office/officeart/2005/8/layout/vList4"/>
    <dgm:cxn modelId="{BD20CBC9-268A-4278-8D37-7453C1F993D6}" type="presOf" srcId="{FF0F387D-4634-4240-A830-7128425DC761}" destId="{C4D3EB86-703A-48B3-BEF5-DD3652F77FFD}" srcOrd="1" destOrd="3" presId="urn:microsoft.com/office/officeart/2005/8/layout/vList4"/>
    <dgm:cxn modelId="{BAE9859E-BD38-4FD6-9C0C-351CC0E2BD94}" srcId="{C4F40499-8FAB-481D-AB8F-B600D8BA229F}" destId="{C2FDED62-A48F-4F17-ACC8-FE861F79F8F3}" srcOrd="2" destOrd="0" parTransId="{6545DCE2-EC94-42A4-8FDC-331E98F8041C}" sibTransId="{D6EC9C3D-AE6B-4E53-8888-EDFDB7611853}"/>
    <dgm:cxn modelId="{21C858CC-87FA-4F4A-9EA9-4622C895E4FA}" type="presOf" srcId="{CCB952EC-662C-4B1F-B257-869BDCB6D4F0}" destId="{CAA68F2F-1263-470D-8693-AE3A950DD281}" srcOrd="1" destOrd="0" presId="urn:microsoft.com/office/officeart/2005/8/layout/vList4"/>
    <dgm:cxn modelId="{24CE7B8E-7FCF-467F-AFB2-42E92C955FF5}" type="presOf" srcId="{9A425E7E-88CA-4787-B505-D2F0C65C0808}" destId="{E4B65EDE-839E-41FD-92BA-7F1157FEA60F}" srcOrd="0" destOrd="2" presId="urn:microsoft.com/office/officeart/2005/8/layout/vList4"/>
    <dgm:cxn modelId="{0A805F23-8BB1-4A86-B10E-97395CFEC2FA}" type="presOf" srcId="{C2FDED62-A48F-4F17-ACC8-FE861F79F8F3}" destId="{278237C5-8115-48D4-8DBD-8997CB3C6314}" srcOrd="0" destOrd="3" presId="urn:microsoft.com/office/officeart/2005/8/layout/vList4"/>
    <dgm:cxn modelId="{B0EE0E5D-B164-43A2-9459-87A5E1A4DA64}" type="presOf" srcId="{37201C68-3A09-4604-955B-CD68ADD51688}" destId="{CAA68F2F-1263-470D-8693-AE3A950DD281}" srcOrd="1" destOrd="1" presId="urn:microsoft.com/office/officeart/2005/8/layout/vList4"/>
    <dgm:cxn modelId="{DCB647E5-CF0A-404B-9F7A-86B5D3D2BB1E}" srcId="{89424318-E111-481D-89E8-8012C7485A5A}" destId="{D3337632-9FCF-4901-889C-2C1D7D318D0E}" srcOrd="2" destOrd="0" parTransId="{2FC304A8-0150-443E-936E-328E6744E0C5}" sibTransId="{6CFFD1E5-C370-415F-A222-5D98C8C690F5}"/>
    <dgm:cxn modelId="{34431F28-123A-45F2-B965-08CADF9A1900}" srcId="{C4F40499-8FAB-481D-AB8F-B600D8BA229F}" destId="{F248DEB3-75D4-4950-9257-CD91DE257AA9}" srcOrd="0" destOrd="0" parTransId="{518CB6B8-B3EB-45F8-847E-0234368D02A4}" sibTransId="{B6524121-32A8-401E-82A2-20053F7945B1}"/>
    <dgm:cxn modelId="{9294DA07-E73F-4F8C-A770-7BD70A079A12}" srcId="{D3337632-9FCF-4901-889C-2C1D7D318D0E}" destId="{FF0F387D-4634-4240-A830-7128425DC761}" srcOrd="2" destOrd="0" parTransId="{8D4D7739-630A-4ADE-AFF2-5EE62C7A1047}" sibTransId="{CDF009AE-7A99-405E-AFA6-F774E22DE602}"/>
    <dgm:cxn modelId="{F54C2806-CA8B-4C9A-88F6-B4A051F6DF3D}" srcId="{CCB952EC-662C-4B1F-B257-869BDCB6D4F0}" destId="{C6992E07-9C3C-4AD1-9C88-3A24E02102B3}" srcOrd="2" destOrd="0" parTransId="{959D3971-C0F4-4CE1-989A-E955B3EB724F}" sibTransId="{64BA700A-36F4-4DA7-9C06-E1F52E553C7E}"/>
    <dgm:cxn modelId="{F370FA03-687C-497D-9774-B90449F6CCAF}" type="presOf" srcId="{C1A1169A-B60F-4AB9-816B-12052C6B662D}" destId="{08DA6E16-0063-4204-8F93-DCD71A7DF90E}" srcOrd="1" destOrd="2" presId="urn:microsoft.com/office/officeart/2005/8/layout/vList4"/>
    <dgm:cxn modelId="{8C4FC0C1-6C58-49AE-98E7-2896EF6AE070}" type="presOf" srcId="{F248DEB3-75D4-4950-9257-CD91DE257AA9}" destId="{278237C5-8115-48D4-8DBD-8997CB3C6314}" srcOrd="0" destOrd="1" presId="urn:microsoft.com/office/officeart/2005/8/layout/vList4"/>
    <dgm:cxn modelId="{B8F01CEE-9B0D-444B-A863-F2DD4C582E27}" type="presOf" srcId="{288B0EE8-7492-42CA-ABAC-748A16B9591A}" destId="{4E7857BD-D2E1-49C1-82D4-9DE01915F19F}" srcOrd="0" destOrd="1" presId="urn:microsoft.com/office/officeart/2005/8/layout/vList4"/>
    <dgm:cxn modelId="{D3711924-032D-4CC9-8DB5-D4032FAD0DA9}" srcId="{CCB952EC-662C-4B1F-B257-869BDCB6D4F0}" destId="{37201C68-3A09-4604-955B-CD68ADD51688}" srcOrd="0" destOrd="0" parTransId="{0C5A054F-88C6-4D13-8F86-5F24A98C0594}" sibTransId="{76472408-E056-4C6A-8D98-BF25D3DFD7A4}"/>
    <dgm:cxn modelId="{7130F124-EAF8-4DEB-A576-F401739E1770}" srcId="{CCB952EC-662C-4B1F-B257-869BDCB6D4F0}" destId="{9A425E7E-88CA-4787-B505-D2F0C65C0808}" srcOrd="1" destOrd="0" parTransId="{8EBCAAA5-8ECF-4856-A55E-6BF516369338}" sibTransId="{0AE4FCA0-AD9A-4458-800F-A298CA65199E}"/>
    <dgm:cxn modelId="{21E5FD44-8D49-43B4-91AB-1691C12D2104}" srcId="{C4F40499-8FAB-481D-AB8F-B600D8BA229F}" destId="{C1A1169A-B60F-4AB9-816B-12052C6B662D}" srcOrd="1" destOrd="0" parTransId="{7D19A6DF-C981-44D6-803A-717651851A52}" sibTransId="{8A9F9BC2-CD96-4327-937E-DD594EDC69E6}"/>
    <dgm:cxn modelId="{052A18AC-5F25-408A-900C-B441CA31456A}" type="presOf" srcId="{D3337632-9FCF-4901-889C-2C1D7D318D0E}" destId="{4E7857BD-D2E1-49C1-82D4-9DE01915F19F}" srcOrd="0" destOrd="0" presId="urn:microsoft.com/office/officeart/2005/8/layout/vList4"/>
    <dgm:cxn modelId="{F52B10E3-ABE5-49C4-86AB-358B78D41317}" type="presOf" srcId="{9A425E7E-88CA-4787-B505-D2F0C65C0808}" destId="{CAA68F2F-1263-470D-8693-AE3A950DD281}" srcOrd="1" destOrd="2" presId="urn:microsoft.com/office/officeart/2005/8/layout/vList4"/>
    <dgm:cxn modelId="{D6027BB1-79C4-4443-8927-042524E297FD}" type="presOf" srcId="{C6992E07-9C3C-4AD1-9C88-3A24E02102B3}" destId="{E4B65EDE-839E-41FD-92BA-7F1157FEA60F}" srcOrd="0" destOrd="3" presId="urn:microsoft.com/office/officeart/2005/8/layout/vList4"/>
    <dgm:cxn modelId="{B15AD5FA-00CA-4776-8B36-F92F42041D63}" type="presOf" srcId="{D3337632-9FCF-4901-889C-2C1D7D318D0E}" destId="{C4D3EB86-703A-48B3-BEF5-DD3652F77FFD}" srcOrd="1" destOrd="0" presId="urn:microsoft.com/office/officeart/2005/8/layout/vList4"/>
    <dgm:cxn modelId="{9DC8D556-4EEF-4948-B17C-80EF9F7CED89}" type="presOf" srcId="{E6F5C31A-BD80-45EF-BA79-1E6D90F60D20}" destId="{C4D3EB86-703A-48B3-BEF5-DD3652F77FFD}" srcOrd="1" destOrd="2" presId="urn:microsoft.com/office/officeart/2005/8/layout/vList4"/>
    <dgm:cxn modelId="{10563D5E-8C5E-4B53-918E-D889142235A2}" type="presOf" srcId="{37201C68-3A09-4604-955B-CD68ADD51688}" destId="{E4B65EDE-839E-41FD-92BA-7F1157FEA60F}" srcOrd="0" destOrd="1" presId="urn:microsoft.com/office/officeart/2005/8/layout/vList4"/>
    <dgm:cxn modelId="{DF646BC5-98CC-4A3D-A7B7-D81F526C94B3}" srcId="{89424318-E111-481D-89E8-8012C7485A5A}" destId="{CCB952EC-662C-4B1F-B257-869BDCB6D4F0}" srcOrd="0" destOrd="0" parTransId="{338176C7-61B9-4B26-B962-462A13F3C091}" sibTransId="{A813962E-19A1-4830-9AC6-CD2995F4A982}"/>
    <dgm:cxn modelId="{7A8CF4BB-0E3C-43B1-9CA2-362DC2749C12}" type="presOf" srcId="{FF0F387D-4634-4240-A830-7128425DC761}" destId="{4E7857BD-D2E1-49C1-82D4-9DE01915F19F}" srcOrd="0" destOrd="3" presId="urn:microsoft.com/office/officeart/2005/8/layout/vList4"/>
    <dgm:cxn modelId="{FE8CF8F0-D997-473A-B4AD-0EF82B962A26}" type="presOf" srcId="{C4F40499-8FAB-481D-AB8F-B600D8BA229F}" destId="{278237C5-8115-48D4-8DBD-8997CB3C6314}" srcOrd="0" destOrd="0" presId="urn:microsoft.com/office/officeart/2005/8/layout/vList4"/>
    <dgm:cxn modelId="{D44F5D44-8D0E-4476-84C4-8677480970F8}" type="presParOf" srcId="{47200CCA-77E5-4588-AB83-ABEBC842DEEC}" destId="{CBA1AD16-F664-4DF6-9AF5-BF78949283E7}" srcOrd="0" destOrd="0" presId="urn:microsoft.com/office/officeart/2005/8/layout/vList4"/>
    <dgm:cxn modelId="{2AF67F9C-C05F-480D-AFCB-D98A892FEA9A}" type="presParOf" srcId="{CBA1AD16-F664-4DF6-9AF5-BF78949283E7}" destId="{E4B65EDE-839E-41FD-92BA-7F1157FEA60F}" srcOrd="0" destOrd="0" presId="urn:microsoft.com/office/officeart/2005/8/layout/vList4"/>
    <dgm:cxn modelId="{DF1FC2AA-55C5-4DB5-BEE5-250E619DFEFE}" type="presParOf" srcId="{CBA1AD16-F664-4DF6-9AF5-BF78949283E7}" destId="{E373F514-7A4E-4B08-BDCF-E19D50E81D39}" srcOrd="1" destOrd="0" presId="urn:microsoft.com/office/officeart/2005/8/layout/vList4"/>
    <dgm:cxn modelId="{AA4C8064-D8B4-44F6-AF0A-8BBCE236C617}" type="presParOf" srcId="{CBA1AD16-F664-4DF6-9AF5-BF78949283E7}" destId="{CAA68F2F-1263-470D-8693-AE3A950DD281}" srcOrd="2" destOrd="0" presId="urn:microsoft.com/office/officeart/2005/8/layout/vList4"/>
    <dgm:cxn modelId="{0C49516D-2F85-4F25-A1E8-5DAC4C433E86}" type="presParOf" srcId="{47200CCA-77E5-4588-AB83-ABEBC842DEEC}" destId="{D0401E8B-8E6E-4905-813B-D33FB36676E9}" srcOrd="1" destOrd="0" presId="urn:microsoft.com/office/officeart/2005/8/layout/vList4"/>
    <dgm:cxn modelId="{9B63AB20-E0D9-4007-AF45-0A72C6C3BB0F}" type="presParOf" srcId="{47200CCA-77E5-4588-AB83-ABEBC842DEEC}" destId="{2551DE61-9DB4-45D5-A37B-863B9A4B2F90}" srcOrd="2" destOrd="0" presId="urn:microsoft.com/office/officeart/2005/8/layout/vList4"/>
    <dgm:cxn modelId="{FD2C23E5-E9A6-4497-981B-FC1FD3E01F87}" type="presParOf" srcId="{2551DE61-9DB4-45D5-A37B-863B9A4B2F90}" destId="{278237C5-8115-48D4-8DBD-8997CB3C6314}" srcOrd="0" destOrd="0" presId="urn:microsoft.com/office/officeart/2005/8/layout/vList4"/>
    <dgm:cxn modelId="{77718140-5C4A-4B0E-9995-404FDEE59706}" type="presParOf" srcId="{2551DE61-9DB4-45D5-A37B-863B9A4B2F90}" destId="{FF8F193A-F633-4BEF-91F8-725A9F99166B}" srcOrd="1" destOrd="0" presId="urn:microsoft.com/office/officeart/2005/8/layout/vList4"/>
    <dgm:cxn modelId="{251DC58D-E56B-49A0-A93A-F37736D1466B}" type="presParOf" srcId="{2551DE61-9DB4-45D5-A37B-863B9A4B2F90}" destId="{08DA6E16-0063-4204-8F93-DCD71A7DF90E}" srcOrd="2" destOrd="0" presId="urn:microsoft.com/office/officeart/2005/8/layout/vList4"/>
    <dgm:cxn modelId="{6EF44807-3AB4-457C-A4E6-3B01D4F18CF7}" type="presParOf" srcId="{47200CCA-77E5-4588-AB83-ABEBC842DEEC}" destId="{7E848284-A2CB-4AFC-96BF-76A0EF0EF78D}" srcOrd="3" destOrd="0" presId="urn:microsoft.com/office/officeart/2005/8/layout/vList4"/>
    <dgm:cxn modelId="{E17DDF88-AAA7-4CE1-B519-8659F2148899}" type="presParOf" srcId="{47200CCA-77E5-4588-AB83-ABEBC842DEEC}" destId="{F6D142BE-45E5-4EC5-A3D9-DC52B6174119}" srcOrd="4" destOrd="0" presId="urn:microsoft.com/office/officeart/2005/8/layout/vList4"/>
    <dgm:cxn modelId="{A9C9BAF7-D265-461F-AFDE-318969394145}" type="presParOf" srcId="{F6D142BE-45E5-4EC5-A3D9-DC52B6174119}" destId="{4E7857BD-D2E1-49C1-82D4-9DE01915F19F}" srcOrd="0" destOrd="0" presId="urn:microsoft.com/office/officeart/2005/8/layout/vList4"/>
    <dgm:cxn modelId="{4609B68A-F43F-4FA8-89E1-B6F62C2643BA}" type="presParOf" srcId="{F6D142BE-45E5-4EC5-A3D9-DC52B6174119}" destId="{0BE4D9D5-1594-4C8B-9EAE-F92310ACDDB3}" srcOrd="1" destOrd="0" presId="urn:microsoft.com/office/officeart/2005/8/layout/vList4"/>
    <dgm:cxn modelId="{1E38E937-895C-4F24-9D9C-BCC0CDDB3F9B}" type="presParOf" srcId="{F6D142BE-45E5-4EC5-A3D9-DC52B6174119}" destId="{C4D3EB86-703A-48B3-BEF5-DD3652F77FF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65EDE-839E-41FD-92BA-7F1157FEA60F}">
      <dsp:nvSpPr>
        <dsp:cNvPr id="0" name=""/>
        <dsp:cNvSpPr/>
      </dsp:nvSpPr>
      <dsp:spPr>
        <a:xfrm>
          <a:off x="0" y="0"/>
          <a:ext cx="7239000" cy="1571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Security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Encryption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Public Key Infrastructure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x.509 certificates</a:t>
          </a:r>
          <a:endParaRPr lang="en-US" sz="1900" kern="1200" dirty="0"/>
        </a:p>
      </dsp:txBody>
      <dsp:txXfrm>
        <a:off x="1604962" y="0"/>
        <a:ext cx="5634037" cy="1571624"/>
      </dsp:txXfrm>
    </dsp:sp>
    <dsp:sp modelId="{E373F514-7A4E-4B08-BDCF-E19D50E81D39}">
      <dsp:nvSpPr>
        <dsp:cNvPr id="0" name=""/>
        <dsp:cNvSpPr/>
      </dsp:nvSpPr>
      <dsp:spPr>
        <a:xfrm>
          <a:off x="152399" y="152397"/>
          <a:ext cx="1447800" cy="125729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237C5-8115-48D4-8DBD-8997CB3C6314}">
      <dsp:nvSpPr>
        <dsp:cNvPr id="0" name=""/>
        <dsp:cNvSpPr/>
      </dsp:nvSpPr>
      <dsp:spPr>
        <a:xfrm>
          <a:off x="0" y="1728787"/>
          <a:ext cx="7239000" cy="1571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Web Services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Delivery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Response Messages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Error </a:t>
          </a:r>
          <a:r>
            <a:rPr lang="en-US" sz="1900" kern="1200" dirty="0" smtClean="0"/>
            <a:t>Messaging</a:t>
          </a:r>
          <a:endParaRPr lang="en-US" sz="1900" kern="1200" dirty="0"/>
        </a:p>
      </dsp:txBody>
      <dsp:txXfrm>
        <a:off x="1604962" y="1728787"/>
        <a:ext cx="5634037" cy="1571624"/>
      </dsp:txXfrm>
    </dsp:sp>
    <dsp:sp modelId="{FF8F193A-F633-4BEF-91F8-725A9F99166B}">
      <dsp:nvSpPr>
        <dsp:cNvPr id="0" name=""/>
        <dsp:cNvSpPr/>
      </dsp:nvSpPr>
      <dsp:spPr>
        <a:xfrm>
          <a:off x="157162" y="1885949"/>
          <a:ext cx="1447800" cy="125729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857BD-D2E1-49C1-82D4-9DE01915F19F}">
      <dsp:nvSpPr>
        <dsp:cNvPr id="0" name=""/>
        <dsp:cNvSpPr/>
      </dsp:nvSpPr>
      <dsp:spPr>
        <a:xfrm>
          <a:off x="0" y="3429002"/>
          <a:ext cx="7239000" cy="1571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NIEM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Data Content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Consistent Data Definitions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Reusable Components (court case, defendant, etc.)</a:t>
          </a:r>
          <a:endParaRPr lang="en-US" sz="1900" kern="1200" dirty="0"/>
        </a:p>
      </dsp:txBody>
      <dsp:txXfrm>
        <a:off x="1604962" y="3429002"/>
        <a:ext cx="5634037" cy="1571624"/>
      </dsp:txXfrm>
    </dsp:sp>
    <dsp:sp modelId="{0BE4D9D5-1594-4C8B-9EAE-F92310ACDDB3}">
      <dsp:nvSpPr>
        <dsp:cNvPr id="0" name=""/>
        <dsp:cNvSpPr/>
      </dsp:nvSpPr>
      <dsp:spPr>
        <a:xfrm>
          <a:off x="157162" y="3614737"/>
          <a:ext cx="1447800" cy="125729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F2C64-B494-4285-B2A5-C1990A5DF532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9BA62-42D8-4C49-BBB2-37ED765FA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8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9BA62-42D8-4C49-BBB2-37ED765FAA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39975"/>
            <a:ext cx="7772400" cy="147002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3657600"/>
            <a:ext cx="4572000" cy="11430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041E-4675-4F5E-8503-338A60D8A27B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>
            <a:lvl1pPr algn="l">
              <a:defRPr sz="3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>
            <a:lvl1pPr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3pPr>
            <a:lvl4pPr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041E-4675-4F5E-8503-338A60D8A27B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041E-4675-4F5E-8503-338A60D8A27B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6869AE-9C96-42D7-8D88-E5F8EF13C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041E-4675-4F5E-8503-338A60D8A27B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041E-4675-4F5E-8503-338A60D8A27B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041E-4675-4F5E-8503-338A60D8A27B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041E-4675-4F5E-8503-338A60D8A27B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041E-4675-4F5E-8503-338A60D8A27B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041E-4675-4F5E-8503-338A60D8A27B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1041E-4675-4F5E-8503-338A60D8A27B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A8AC9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19200"/>
            <a:ext cx="7772400" cy="1362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Iowa Case Study: </a:t>
            </a:r>
            <a:br>
              <a:rPr lang="en-US" dirty="0" smtClean="0"/>
            </a:br>
            <a:r>
              <a:rPr lang="en-US" sz="2400" dirty="0" smtClean="0"/>
              <a:t>The Use of Statewide Standards at the Local Level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i="1" u="sng" cap="none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5800" y="3224213"/>
            <a:ext cx="7772400" cy="1500187"/>
          </a:xfrm>
        </p:spPr>
        <p:txBody>
          <a:bodyPr>
            <a:noAutofit/>
          </a:bodyPr>
          <a:lstStyle/>
          <a:p>
            <a:pPr algn="r"/>
            <a:r>
              <a:rPr lang="en-US" sz="1800" dirty="0" smtClean="0"/>
              <a:t>Keith Kreiman, Iowa CJIS Program Coordinator</a:t>
            </a:r>
            <a:endParaRPr lang="en-US" sz="1800" dirty="0"/>
          </a:p>
          <a:p>
            <a:pPr algn="r"/>
            <a:r>
              <a:rPr lang="en-US" sz="1800" dirty="0" smtClean="0"/>
              <a:t>Ken </a:t>
            </a:r>
            <a:r>
              <a:rPr lang="en-US" sz="1800" dirty="0" err="1" smtClean="0"/>
              <a:t>Bosier</a:t>
            </a:r>
            <a:r>
              <a:rPr lang="en-US" sz="1800" dirty="0" smtClean="0"/>
              <a:t>, CIO, Iowa Judicial Branch</a:t>
            </a:r>
            <a:endParaRPr lang="en-US" sz="1800" dirty="0"/>
          </a:p>
          <a:p>
            <a:pPr algn="r"/>
            <a:r>
              <a:rPr lang="en-US" sz="1800" dirty="0" smtClean="0"/>
              <a:t>Di Graski, National Center for State Courts</a:t>
            </a:r>
          </a:p>
          <a:p>
            <a:pPr algn="r"/>
            <a:r>
              <a:rPr lang="en-US" sz="1800" dirty="0" smtClean="0"/>
              <a:t>Dave </a:t>
            </a:r>
            <a:r>
              <a:rPr lang="en-US" sz="1800" dirty="0" smtClean="0"/>
              <a:t>Usery, CEO, URL Integration</a:t>
            </a:r>
            <a:br>
              <a:rPr lang="en-US" sz="1800" dirty="0" smtClean="0"/>
            </a:br>
            <a:r>
              <a:rPr lang="en-US" sz="1800" dirty="0" smtClean="0"/>
              <a:t>Board President, IJIS Institute</a:t>
            </a:r>
            <a:endParaRPr lang="en-US" sz="1800" dirty="0"/>
          </a:p>
          <a:p>
            <a:pPr algn="r"/>
            <a:r>
              <a:rPr lang="en-US" sz="1800" dirty="0" smtClean="0"/>
              <a:t>Jim Pingel, Project Manager, URL Integration</a:t>
            </a:r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641" y="457200"/>
            <a:ext cx="34290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527667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A Presentation to the 2013 Criminal Justice System Form on Data Exchange &amp; Information Sharing Standards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/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February 6, 2013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1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and Standards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Iowa CJIS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8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Exchange is a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Information is Shared?  With Whom?</a:t>
            </a:r>
          </a:p>
          <a:p>
            <a:r>
              <a:rPr lang="en-US" dirty="0"/>
              <a:t>How and When is the Information Sent?</a:t>
            </a:r>
          </a:p>
          <a:p>
            <a:r>
              <a:rPr lang="en-US" dirty="0" smtClean="0"/>
              <a:t>How is the Data Secured in Transit? </a:t>
            </a:r>
          </a:p>
          <a:p>
            <a:r>
              <a:rPr lang="en-US" dirty="0" smtClean="0"/>
              <a:t>How Does the Recipient Guaranteed Delivery for the Sender?</a:t>
            </a:r>
          </a:p>
          <a:p>
            <a:r>
              <a:rPr lang="en-US" dirty="0" smtClean="0"/>
              <a:t>What Happens if a Connection is Unavailable? </a:t>
            </a:r>
          </a:p>
          <a:p>
            <a:r>
              <a:rPr lang="en-US" dirty="0" smtClean="0"/>
              <a:t>How are Errors Corrected? </a:t>
            </a:r>
          </a:p>
        </p:txBody>
      </p:sp>
    </p:spTree>
    <p:extLst>
      <p:ext uri="{BB962C8B-B14F-4D97-AF65-F5344CB8AC3E}">
        <p14:creationId xmlns:p14="http://schemas.microsoft.com/office/powerpoint/2010/main" val="12712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Service-Oriented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</a:t>
            </a:r>
            <a:r>
              <a:rPr lang="en-US" dirty="0" smtClean="0"/>
              <a:t>Around the Notion of Contract</a:t>
            </a:r>
          </a:p>
          <a:p>
            <a:r>
              <a:rPr lang="en-US" dirty="0" smtClean="0"/>
              <a:t>Standards </a:t>
            </a:r>
            <a:r>
              <a:rPr lang="en-US" i="1" dirty="0" smtClean="0"/>
              <a:t>are </a:t>
            </a:r>
            <a:r>
              <a:rPr lang="en-US" dirty="0" smtClean="0"/>
              <a:t>the Contract Boilerplate! </a:t>
            </a:r>
          </a:p>
          <a:p>
            <a:pPr lvl="1"/>
            <a:r>
              <a:rPr lang="en-US" dirty="0"/>
              <a:t>Capabilities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Real-World Effects</a:t>
            </a:r>
          </a:p>
          <a:p>
            <a:pPr lvl="1"/>
            <a:r>
              <a:rPr lang="en-US" dirty="0"/>
              <a:t>Response Messaging</a:t>
            </a:r>
          </a:p>
          <a:p>
            <a:pPr lvl="2"/>
            <a:r>
              <a:rPr lang="en-US" dirty="0"/>
              <a:t>Acknowledgement</a:t>
            </a:r>
          </a:p>
          <a:p>
            <a:pPr lvl="2"/>
            <a:r>
              <a:rPr lang="en-US" dirty="0"/>
              <a:t>Error </a:t>
            </a:r>
            <a:r>
              <a:rPr lang="en-US" dirty="0" smtClean="0"/>
              <a:t>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2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/>
          <a:lstStyle/>
          <a:p>
            <a:r>
              <a:rPr lang="en-US" dirty="0" smtClean="0"/>
              <a:t>State CIO Sean </a:t>
            </a:r>
            <a:r>
              <a:rPr lang="en-US" dirty="0" err="1" smtClean="0"/>
              <a:t>Vinck</a:t>
            </a:r>
            <a:r>
              <a:rPr lang="en-US" dirty="0" smtClean="0"/>
              <a:t>: “How do we deal with information resources that are: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3916363"/>
          </a:xfrm>
        </p:spPr>
        <p:txBody>
          <a:bodyPr/>
          <a:lstStyle/>
          <a:p>
            <a:r>
              <a:rPr lang="en-US" dirty="0" smtClean="0"/>
              <a:t>Disparate</a:t>
            </a:r>
          </a:p>
          <a:p>
            <a:r>
              <a:rPr lang="en-US" dirty="0" smtClean="0"/>
              <a:t>Disconnected</a:t>
            </a:r>
          </a:p>
          <a:p>
            <a:r>
              <a:rPr lang="en-US" dirty="0" smtClean="0"/>
              <a:t>Non-interoperable</a:t>
            </a:r>
          </a:p>
          <a:p>
            <a:r>
              <a:rPr lang="en-US" dirty="0" smtClean="0"/>
              <a:t>Duplicative</a:t>
            </a:r>
          </a:p>
          <a:p>
            <a:r>
              <a:rPr lang="en-US" dirty="0" smtClean="0"/>
              <a:t>Inconsistent</a:t>
            </a:r>
          </a:p>
          <a:p>
            <a:r>
              <a:rPr lang="en-US" dirty="0" smtClean="0"/>
              <a:t>??????????????”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4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Service Bus</a:t>
            </a:r>
            <a:endParaRPr lang="en-US" dirty="0"/>
          </a:p>
        </p:txBody>
      </p:sp>
      <p:grpSp>
        <p:nvGrpSpPr>
          <p:cNvPr id="167" name="Group 166"/>
          <p:cNvGrpSpPr>
            <a:grpSpLocks noChangeAspect="1"/>
          </p:cNvGrpSpPr>
          <p:nvPr/>
        </p:nvGrpSpPr>
        <p:grpSpPr>
          <a:xfrm>
            <a:off x="228600" y="964533"/>
            <a:ext cx="7539901" cy="5246799"/>
            <a:chOff x="431174" y="1066800"/>
            <a:chExt cx="8103226" cy="5638800"/>
          </a:xfrm>
        </p:grpSpPr>
        <p:cxnSp>
          <p:nvCxnSpPr>
            <p:cNvPr id="168" name="Straight Arrow Connector 167"/>
            <p:cNvCxnSpPr/>
            <p:nvPr/>
          </p:nvCxnSpPr>
          <p:spPr>
            <a:xfrm>
              <a:off x="1485903" y="1780700"/>
              <a:ext cx="2498528" cy="0"/>
            </a:xfrm>
            <a:prstGeom prst="straightConnector1">
              <a:avLst/>
            </a:prstGeom>
            <a:ln w="25400">
              <a:solidFill>
                <a:srgbClr val="1B325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>
              <a:off x="5371927" y="3600274"/>
              <a:ext cx="24092" cy="1852264"/>
            </a:xfrm>
            <a:prstGeom prst="straightConnector1">
              <a:avLst/>
            </a:prstGeom>
            <a:ln w="25400">
              <a:solidFill>
                <a:srgbClr val="1B325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5532120" y="1384326"/>
              <a:ext cx="1844040" cy="0"/>
            </a:xfrm>
            <a:prstGeom prst="straightConnector1">
              <a:avLst/>
            </a:prstGeom>
            <a:ln w="25400">
              <a:solidFill>
                <a:srgbClr val="1B325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H="1">
              <a:off x="5572276" y="2642703"/>
              <a:ext cx="1803884" cy="0"/>
            </a:xfrm>
            <a:prstGeom prst="straightConnector1">
              <a:avLst/>
            </a:prstGeom>
            <a:ln w="25400">
              <a:solidFill>
                <a:srgbClr val="1B325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4395743" y="3593991"/>
              <a:ext cx="0" cy="1846815"/>
            </a:xfrm>
            <a:prstGeom prst="straightConnector1">
              <a:avLst/>
            </a:prstGeom>
            <a:ln w="25400">
              <a:solidFill>
                <a:srgbClr val="1B325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 flipH="1" flipV="1">
              <a:off x="4112475" y="3593991"/>
              <a:ext cx="499" cy="1803884"/>
            </a:xfrm>
            <a:prstGeom prst="straightConnector1">
              <a:avLst/>
            </a:prstGeom>
            <a:ln w="25400">
              <a:solidFill>
                <a:srgbClr val="1B325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5572276" y="3200401"/>
              <a:ext cx="1803884" cy="0"/>
            </a:xfrm>
            <a:prstGeom prst="straightConnector1">
              <a:avLst/>
            </a:prstGeom>
            <a:ln w="25400">
              <a:solidFill>
                <a:srgbClr val="1B325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flipH="1" flipV="1">
              <a:off x="5081543" y="3581400"/>
              <a:ext cx="14417" cy="1852264"/>
            </a:xfrm>
            <a:prstGeom prst="straightConnector1">
              <a:avLst/>
            </a:prstGeom>
            <a:ln w="25400">
              <a:solidFill>
                <a:srgbClr val="1B325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lbow Connector 175"/>
            <p:cNvCxnSpPr/>
            <p:nvPr/>
          </p:nvCxnSpPr>
          <p:spPr>
            <a:xfrm>
              <a:off x="1485903" y="1780700"/>
              <a:ext cx="2397308" cy="428368"/>
            </a:xfrm>
            <a:prstGeom prst="bentConnector3">
              <a:avLst>
                <a:gd name="adj1" fmla="val 12515"/>
              </a:avLst>
            </a:prstGeom>
            <a:ln w="28575">
              <a:solidFill>
                <a:srgbClr val="1B325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>
              <a:off x="5547360" y="2013037"/>
              <a:ext cx="1844040" cy="0"/>
            </a:xfrm>
            <a:prstGeom prst="straightConnector1">
              <a:avLst/>
            </a:prstGeom>
            <a:ln w="25400">
              <a:solidFill>
                <a:srgbClr val="1B325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flipH="1">
              <a:off x="1538704" y="2941423"/>
              <a:ext cx="2452799" cy="254"/>
            </a:xfrm>
            <a:prstGeom prst="straightConnector1">
              <a:avLst/>
            </a:prstGeom>
            <a:ln w="25400">
              <a:solidFill>
                <a:srgbClr val="1B325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9" name="Picture 178" descr="Service_Bus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03065" y="1619024"/>
              <a:ext cx="878535" cy="1238416"/>
            </a:xfrm>
            <a:prstGeom prst="rect">
              <a:avLst/>
            </a:prstGeom>
          </p:spPr>
        </p:pic>
        <p:sp>
          <p:nvSpPr>
            <p:cNvPr id="180" name="TextBox 179"/>
            <p:cNvSpPr txBox="1"/>
            <p:nvPr/>
          </p:nvSpPr>
          <p:spPr>
            <a:xfrm>
              <a:off x="4435848" y="1066800"/>
              <a:ext cx="583813" cy="523220"/>
            </a:xfrm>
            <a:prstGeom prst="rect">
              <a:avLst/>
            </a:prstGeom>
            <a:noFill/>
          </p:spPr>
          <p:txBody>
            <a:bodyPr wrap="none" rtlCol="0">
              <a:normAutofit fontScale="92500" lnSpcReduction="10000"/>
            </a:bodyPr>
            <a:lstStyle/>
            <a:p>
              <a:pPr algn="ctr"/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CJIS</a:t>
              </a:r>
            </a:p>
            <a:p>
              <a:pPr algn="ctr"/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BUS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312457" y="2889645"/>
              <a:ext cx="819455" cy="553998"/>
            </a:xfrm>
            <a:prstGeom prst="rect">
              <a:avLst/>
            </a:prstGeom>
            <a:noFill/>
          </p:spPr>
          <p:txBody>
            <a:bodyPr wrap="none" rtlCol="0">
              <a:normAutofit lnSpcReduction="10000"/>
            </a:bodyPr>
            <a:lstStyle/>
            <a:p>
              <a:pPr algn="ctr"/>
              <a:r>
                <a:rPr lang="en-US" sz="1000" b="1" dirty="0" smtClean="0">
                  <a:latin typeface="Arial" pitchFamily="34" charset="0"/>
                  <a:cs typeface="Arial" pitchFamily="34" charset="0"/>
                </a:rPr>
                <a:t>Routing:</a:t>
              </a:r>
            </a:p>
            <a:p>
              <a:pPr algn="ctr"/>
              <a:r>
                <a:rPr lang="en-US" sz="1000" b="1" dirty="0" smtClean="0">
                  <a:latin typeface="Arial" pitchFamily="34" charset="0"/>
                  <a:cs typeface="Arial" pitchFamily="34" charset="0"/>
                </a:rPr>
                <a:t>CA, Court,</a:t>
              </a:r>
            </a:p>
            <a:p>
              <a:pPr algn="ctr"/>
              <a:r>
                <a:rPr lang="en-US" sz="1000" b="1" dirty="0" smtClean="0">
                  <a:latin typeface="Arial" pitchFamily="34" charset="0"/>
                  <a:cs typeface="Arial" pitchFamily="34" charset="0"/>
                </a:rPr>
                <a:t>Both</a:t>
              </a:r>
            </a:p>
          </p:txBody>
        </p:sp>
        <p:pic>
          <p:nvPicPr>
            <p:cNvPr id="182" name="Picture 181" descr="Court_Attorney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82911" y="5543231"/>
              <a:ext cx="713049" cy="614370"/>
            </a:xfrm>
            <a:prstGeom prst="rect">
              <a:avLst/>
            </a:prstGeom>
          </p:spPr>
        </p:pic>
        <p:sp>
          <p:nvSpPr>
            <p:cNvPr id="183" name="TextBox 182"/>
            <p:cNvSpPr txBox="1"/>
            <p:nvPr/>
          </p:nvSpPr>
          <p:spPr>
            <a:xfrm>
              <a:off x="4277922" y="6182380"/>
              <a:ext cx="920445" cy="523220"/>
            </a:xfrm>
            <a:prstGeom prst="rect">
              <a:avLst/>
            </a:prstGeom>
            <a:noFill/>
          </p:spPr>
          <p:txBody>
            <a:bodyPr wrap="none" rtlCol="0">
              <a:normAutofit fontScale="92500" lnSpcReduction="10000"/>
            </a:bodyPr>
            <a:lstStyle/>
            <a:p>
              <a:pPr algn="ctr"/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 County </a:t>
              </a:r>
            </a:p>
            <a:p>
              <a:pPr algn="ctr"/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Attorney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84" name="Picture 183" descr="Courts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57715" y="1752600"/>
              <a:ext cx="876685" cy="718989"/>
            </a:xfrm>
            <a:prstGeom prst="rect">
              <a:avLst/>
            </a:prstGeom>
          </p:spPr>
        </p:pic>
        <p:sp>
          <p:nvSpPr>
            <p:cNvPr id="185" name="TextBox 184"/>
            <p:cNvSpPr txBox="1"/>
            <p:nvPr/>
          </p:nvSpPr>
          <p:spPr>
            <a:xfrm>
              <a:off x="7764876" y="2488815"/>
              <a:ext cx="662362" cy="307777"/>
            </a:xfrm>
            <a:prstGeom prst="rect">
              <a:avLst/>
            </a:prstGeom>
            <a:noFill/>
          </p:spPr>
          <p:txBody>
            <a:bodyPr wrap="none" rtlCol="0">
              <a:normAutofit fontScale="92500" lnSpcReduction="10000"/>
            </a:bodyPr>
            <a:lstStyle/>
            <a:p>
              <a:pPr algn="ctr"/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Court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69436" y="1384326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normAutofit fontScale="92500" lnSpcReduction="10000"/>
            </a:bodyPr>
            <a:lstStyle/>
            <a:p>
              <a:pPr algn="ctr"/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LEA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87" name="Picture 186" descr="Law_Enforcement_Agency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5800" y="1722006"/>
              <a:ext cx="515939" cy="586541"/>
            </a:xfrm>
            <a:prstGeom prst="rect">
              <a:avLst/>
            </a:prstGeom>
          </p:spPr>
        </p:pic>
        <p:pic>
          <p:nvPicPr>
            <p:cNvPr id="188" name="Picture 187" descr="Officer.png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5399" y="2785378"/>
              <a:ext cx="543801" cy="689385"/>
            </a:xfrm>
            <a:prstGeom prst="rect">
              <a:avLst/>
            </a:prstGeom>
          </p:spPr>
        </p:pic>
        <p:sp>
          <p:nvSpPr>
            <p:cNvPr id="189" name="TextBox 188"/>
            <p:cNvSpPr txBox="1"/>
            <p:nvPr/>
          </p:nvSpPr>
          <p:spPr>
            <a:xfrm>
              <a:off x="663282" y="2484458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normAutofit fontScale="92500" lnSpcReduction="10000"/>
            </a:bodyPr>
            <a:lstStyle/>
            <a:p>
              <a:pPr algn="ctr"/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DPS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90" name="Picture 189" descr="Document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67077" y="1370689"/>
              <a:ext cx="727674" cy="609274"/>
            </a:xfrm>
            <a:prstGeom prst="rect">
              <a:avLst/>
            </a:prstGeom>
          </p:spPr>
        </p:pic>
        <p:sp>
          <p:nvSpPr>
            <p:cNvPr id="191" name="TextBox 190"/>
            <p:cNvSpPr txBox="1"/>
            <p:nvPr/>
          </p:nvSpPr>
          <p:spPr>
            <a:xfrm>
              <a:off x="2312977" y="1592427"/>
              <a:ext cx="1012630" cy="40011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Complaint</a:t>
              </a:r>
            </a:p>
            <a:p>
              <a:pPr algn="ctr"/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&amp; Affidavit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92" name="Picture 191" descr="Document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45940" y="1066800"/>
              <a:ext cx="799674" cy="597335"/>
            </a:xfrm>
            <a:prstGeom prst="rect">
              <a:avLst/>
            </a:prstGeom>
          </p:spPr>
        </p:pic>
        <p:sp>
          <p:nvSpPr>
            <p:cNvPr id="193" name="TextBox 192"/>
            <p:cNvSpPr txBox="1"/>
            <p:nvPr/>
          </p:nvSpPr>
          <p:spPr>
            <a:xfrm>
              <a:off x="5997561" y="1255125"/>
              <a:ext cx="860439" cy="400110"/>
            </a:xfrm>
            <a:prstGeom prst="rect">
              <a:avLst/>
            </a:prstGeom>
            <a:noFill/>
          </p:spPr>
          <p:txBody>
            <a:bodyPr wrap="square" rtlCol="0">
              <a:normAutofit fontScale="92500"/>
            </a:bodyPr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Complaint</a:t>
              </a:r>
            </a:p>
            <a:p>
              <a:pPr algn="ctr"/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&amp; Affidavit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94" name="Picture 193" descr="Document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15058" y="1793807"/>
              <a:ext cx="663594" cy="447968"/>
            </a:xfrm>
            <a:prstGeom prst="rect">
              <a:avLst/>
            </a:prstGeom>
          </p:spPr>
        </p:pic>
        <p:sp>
          <p:nvSpPr>
            <p:cNvPr id="195" name="TextBox 194"/>
            <p:cNvSpPr txBox="1"/>
            <p:nvPr/>
          </p:nvSpPr>
          <p:spPr>
            <a:xfrm>
              <a:off x="6016636" y="1896562"/>
              <a:ext cx="860439" cy="40011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Warrant Request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96" name="Picture 195" descr="Document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67076" y="2691546"/>
              <a:ext cx="727675" cy="609274"/>
            </a:xfrm>
            <a:prstGeom prst="rect">
              <a:avLst/>
            </a:prstGeom>
          </p:spPr>
        </p:pic>
        <p:sp>
          <p:nvSpPr>
            <p:cNvPr id="197" name="TextBox 196"/>
            <p:cNvSpPr txBox="1"/>
            <p:nvPr/>
          </p:nvSpPr>
          <p:spPr>
            <a:xfrm>
              <a:off x="2419720" y="2941423"/>
              <a:ext cx="820012" cy="40011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Incident</a:t>
              </a:r>
              <a:b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Report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98" name="Picture 197" descr="Document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34151" y="2391311"/>
              <a:ext cx="663594" cy="447968"/>
            </a:xfrm>
            <a:prstGeom prst="rect">
              <a:avLst/>
            </a:prstGeom>
          </p:spPr>
        </p:pic>
        <p:sp>
          <p:nvSpPr>
            <p:cNvPr id="199" name="TextBox 198"/>
            <p:cNvSpPr txBox="1"/>
            <p:nvPr/>
          </p:nvSpPr>
          <p:spPr>
            <a:xfrm>
              <a:off x="6013506" y="2491491"/>
              <a:ext cx="860439" cy="40011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Hearing</a:t>
              </a:r>
            </a:p>
            <a:p>
              <a:pPr algn="ctr"/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Order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00" name="Picture 199" descr="Document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34151" y="2941423"/>
              <a:ext cx="663594" cy="447968"/>
            </a:xfrm>
            <a:prstGeom prst="rect">
              <a:avLst/>
            </a:prstGeom>
          </p:spPr>
        </p:pic>
        <p:sp>
          <p:nvSpPr>
            <p:cNvPr id="201" name="TextBox 200"/>
            <p:cNvSpPr txBox="1"/>
            <p:nvPr/>
          </p:nvSpPr>
          <p:spPr>
            <a:xfrm>
              <a:off x="6006423" y="3090446"/>
              <a:ext cx="934320" cy="400110"/>
            </a:xfrm>
            <a:prstGeom prst="rect">
              <a:avLst/>
            </a:prstGeom>
            <a:noFill/>
          </p:spPr>
          <p:txBody>
            <a:bodyPr wrap="square" rtlCol="0">
              <a:normAutofit fontScale="92500"/>
            </a:bodyPr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Trial Information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2" name="Group 201"/>
            <p:cNvGrpSpPr/>
            <p:nvPr/>
          </p:nvGrpSpPr>
          <p:grpSpPr>
            <a:xfrm rot="10800000">
              <a:off x="3748894" y="3962401"/>
              <a:ext cx="532262" cy="990602"/>
              <a:chOff x="3718481" y="4392875"/>
              <a:chExt cx="532262" cy="990602"/>
            </a:xfrm>
          </p:grpSpPr>
          <p:pic>
            <p:nvPicPr>
              <p:cNvPr id="216" name="Picture 215" descr="Documented.pn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>
                <a:off x="3648746" y="4642442"/>
                <a:ext cx="718776" cy="485219"/>
              </a:xfrm>
              <a:prstGeom prst="rect">
                <a:avLst/>
              </a:prstGeom>
            </p:spPr>
          </p:pic>
          <p:sp>
            <p:nvSpPr>
              <p:cNvPr id="217" name="TextBox 216"/>
              <p:cNvSpPr txBox="1"/>
              <p:nvPr/>
            </p:nvSpPr>
            <p:spPr>
              <a:xfrm rot="5400000">
                <a:off x="3423235" y="4688121"/>
                <a:ext cx="990602" cy="400110"/>
              </a:xfrm>
              <a:prstGeom prst="rect">
                <a:avLst/>
              </a:prstGeom>
              <a:noFill/>
            </p:spPr>
            <p:txBody>
              <a:bodyPr wrap="square" rtlCol="0">
                <a:normAutofit lnSpcReduction="10000"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Trial Information</a:t>
                </a:r>
                <a:endPara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 rot="5400000">
              <a:off x="4141694" y="4227324"/>
              <a:ext cx="715110" cy="463347"/>
              <a:chOff x="5617518" y="5515238"/>
              <a:chExt cx="715110" cy="463347"/>
            </a:xfrm>
          </p:grpSpPr>
          <p:pic>
            <p:nvPicPr>
              <p:cNvPr id="214" name="Picture 213" descr="Documented.pn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69029" y="5515238"/>
                <a:ext cx="663594" cy="447968"/>
              </a:xfrm>
              <a:prstGeom prst="rect">
                <a:avLst/>
              </a:prstGeom>
            </p:spPr>
          </p:pic>
          <p:sp>
            <p:nvSpPr>
              <p:cNvPr id="215" name="TextBox 214"/>
              <p:cNvSpPr txBox="1"/>
              <p:nvPr/>
            </p:nvSpPr>
            <p:spPr>
              <a:xfrm>
                <a:off x="5617518" y="5578475"/>
                <a:ext cx="715110" cy="400110"/>
              </a:xfrm>
              <a:prstGeom prst="rect">
                <a:avLst/>
              </a:prstGeom>
              <a:noFill/>
            </p:spPr>
            <p:txBody>
              <a:bodyPr wrap="square" rtlCol="0">
                <a:normAutofit lnSpcReduction="10000"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Hearing</a:t>
                </a:r>
              </a:p>
              <a:p>
                <a:pPr algn="ctr"/>
                <a:r>
                  <a:rPr lang="en-US" sz="1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Order</a:t>
                </a:r>
                <a:endPara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 rot="16200000">
              <a:off x="4428138" y="4423701"/>
              <a:ext cx="1156360" cy="511836"/>
              <a:chOff x="6188311" y="5830167"/>
              <a:chExt cx="939667" cy="511836"/>
            </a:xfrm>
          </p:grpSpPr>
          <p:pic>
            <p:nvPicPr>
              <p:cNvPr id="212" name="Picture 211" descr="Documented.pn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90768" y="5830167"/>
                <a:ext cx="663594" cy="447968"/>
              </a:xfrm>
              <a:prstGeom prst="rect">
                <a:avLst/>
              </a:prstGeom>
            </p:spPr>
          </p:pic>
          <p:sp>
            <p:nvSpPr>
              <p:cNvPr id="213" name="TextBox 212"/>
              <p:cNvSpPr txBox="1"/>
              <p:nvPr/>
            </p:nvSpPr>
            <p:spPr>
              <a:xfrm>
                <a:off x="6188311" y="5941893"/>
                <a:ext cx="939667" cy="400110"/>
              </a:xfrm>
              <a:prstGeom prst="rect">
                <a:avLst/>
              </a:prstGeom>
              <a:noFill/>
            </p:spPr>
            <p:txBody>
              <a:bodyPr wrap="square" rtlCol="0">
                <a:normAutofit lnSpcReduction="10000"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Complaint</a:t>
                </a:r>
              </a:p>
              <a:p>
                <a:pPr algn="ctr"/>
                <a:r>
                  <a:rPr lang="en-US" sz="1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&amp; Affidavit</a:t>
                </a:r>
                <a:endPara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 rot="5400000">
              <a:off x="4935887" y="4369623"/>
              <a:ext cx="1047296" cy="510937"/>
              <a:chOff x="5659868" y="3970991"/>
              <a:chExt cx="851557" cy="510937"/>
            </a:xfrm>
          </p:grpSpPr>
          <p:pic>
            <p:nvPicPr>
              <p:cNvPr id="210" name="Picture 209" descr="Documented.pn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28145" y="3970991"/>
                <a:ext cx="663594" cy="447968"/>
              </a:xfrm>
              <a:prstGeom prst="rect">
                <a:avLst/>
              </a:prstGeom>
            </p:spPr>
          </p:pic>
          <p:sp>
            <p:nvSpPr>
              <p:cNvPr id="211" name="TextBox 210"/>
              <p:cNvSpPr txBox="1"/>
              <p:nvPr/>
            </p:nvSpPr>
            <p:spPr>
              <a:xfrm>
                <a:off x="5659868" y="4081818"/>
                <a:ext cx="851557" cy="400110"/>
              </a:xfrm>
              <a:prstGeom prst="rect">
                <a:avLst/>
              </a:prstGeom>
              <a:noFill/>
            </p:spPr>
            <p:txBody>
              <a:bodyPr wrap="square" rtlCol="0">
                <a:normAutofit lnSpcReduction="10000"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Complaint</a:t>
                </a:r>
              </a:p>
              <a:p>
                <a:pPr algn="ctr"/>
                <a:r>
                  <a:rPr lang="en-US" sz="1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&amp; Affidavit</a:t>
                </a:r>
                <a:endPara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206" name="Picture 205" descr="Document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67077" y="1946370"/>
              <a:ext cx="725298" cy="609274"/>
            </a:xfrm>
            <a:prstGeom prst="rect">
              <a:avLst/>
            </a:prstGeom>
          </p:spPr>
        </p:pic>
        <p:sp>
          <p:nvSpPr>
            <p:cNvPr id="207" name="TextBox 206"/>
            <p:cNvSpPr txBox="1"/>
            <p:nvPr/>
          </p:nvSpPr>
          <p:spPr>
            <a:xfrm>
              <a:off x="2372363" y="2191256"/>
              <a:ext cx="820012" cy="40011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Incident</a:t>
              </a:r>
              <a:b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Report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08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174" y="4672490"/>
              <a:ext cx="1019175" cy="95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09" name="Straight Arrow Connector 208"/>
            <p:cNvCxnSpPr/>
            <p:nvPr/>
          </p:nvCxnSpPr>
          <p:spPr>
            <a:xfrm flipH="1">
              <a:off x="940761" y="3600274"/>
              <a:ext cx="6538" cy="926949"/>
            </a:xfrm>
            <a:prstGeom prst="straightConnector1">
              <a:avLst/>
            </a:prstGeom>
            <a:ln w="25400">
              <a:solidFill>
                <a:srgbClr val="1B325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Content Placeholder 2"/>
          <p:cNvSpPr>
            <a:spLocks noGrp="1"/>
          </p:cNvSpPr>
          <p:nvPr>
            <p:ph sz="half" idx="1"/>
          </p:nvPr>
        </p:nvSpPr>
        <p:spPr>
          <a:xfrm>
            <a:off x="5615556" y="3147760"/>
            <a:ext cx="3299844" cy="332923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Intermediary</a:t>
            </a:r>
          </a:p>
          <a:p>
            <a:r>
              <a:rPr lang="en-US" sz="2400" dirty="0" smtClean="0"/>
              <a:t>Executes the Contract</a:t>
            </a:r>
          </a:p>
          <a:p>
            <a:r>
              <a:rPr lang="en-US" sz="2400" dirty="0" smtClean="0"/>
              <a:t>Scalable Exchange</a:t>
            </a:r>
          </a:p>
          <a:p>
            <a:r>
              <a:rPr lang="en-US" sz="2400" dirty="0" smtClean="0"/>
              <a:t>Designed to interoperate disparate systems</a:t>
            </a:r>
          </a:p>
          <a:p>
            <a:r>
              <a:rPr lang="en-US" sz="2400" dirty="0" smtClean="0"/>
              <a:t>Don’t rip ’n’ replace!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456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/>
      <p:bldP spid="219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Iowa Justice Standards Stack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89352233"/>
              </p:ext>
            </p:extLst>
          </p:nvPr>
        </p:nvGraphicFramePr>
        <p:xfrm>
          <a:off x="838200" y="1219200"/>
          <a:ext cx="7239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126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4191000" cy="4525963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chemeClr val="tx2"/>
                </a:solidFill>
              </a:rPr>
              <a:t>Keith Kreiman</a:t>
            </a:r>
          </a:p>
          <a:p>
            <a:pPr lvl="1"/>
            <a:r>
              <a:rPr lang="en-US" sz="2000" dirty="0"/>
              <a:t>Keith.Kreiman@iowa.gov</a:t>
            </a:r>
          </a:p>
          <a:p>
            <a:pPr lvl="1"/>
            <a:r>
              <a:rPr lang="en-US" sz="2000" dirty="0"/>
              <a:t>(515) 725-2264</a:t>
            </a:r>
          </a:p>
          <a:p>
            <a:pPr lvl="1"/>
            <a:r>
              <a:rPr lang="en-US" sz="2000" dirty="0"/>
              <a:t>http://</a:t>
            </a:r>
            <a:r>
              <a:rPr lang="en-US" sz="2000" dirty="0" smtClean="0"/>
              <a:t>www.cjis.iowa.gov</a:t>
            </a:r>
            <a:endParaRPr lang="en-US" sz="2000" dirty="0"/>
          </a:p>
          <a:p>
            <a:pPr lvl="0"/>
            <a:r>
              <a:rPr lang="en-US" sz="2800" dirty="0">
                <a:solidFill>
                  <a:schemeClr val="tx2"/>
                </a:solidFill>
              </a:rPr>
              <a:t>Ken </a:t>
            </a:r>
            <a:r>
              <a:rPr lang="en-US" sz="2800" dirty="0" err="1">
                <a:solidFill>
                  <a:schemeClr val="tx2"/>
                </a:solidFill>
              </a:rPr>
              <a:t>Bosier</a:t>
            </a:r>
            <a:endParaRPr lang="en-US" sz="2800" dirty="0">
              <a:solidFill>
                <a:schemeClr val="tx2"/>
              </a:solidFill>
            </a:endParaRPr>
          </a:p>
          <a:p>
            <a:pPr lvl="1"/>
            <a:r>
              <a:rPr lang="en-US" sz="2000" dirty="0"/>
              <a:t>Ken.Bosier@iowacourts.gov</a:t>
            </a:r>
          </a:p>
          <a:p>
            <a:pPr lvl="1"/>
            <a:r>
              <a:rPr lang="en-US" sz="2000" dirty="0"/>
              <a:t>(515) 725-8074</a:t>
            </a:r>
          </a:p>
          <a:p>
            <a:pPr lvl="1"/>
            <a:r>
              <a:rPr lang="en-US" sz="2000" dirty="0"/>
              <a:t>www.iowacourts.gov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43400" y="1295400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2"/>
                </a:solidFill>
              </a:rPr>
              <a:t>Diana Graski</a:t>
            </a:r>
          </a:p>
          <a:p>
            <a:pPr lvl="1"/>
            <a:r>
              <a:rPr lang="en-US" sz="2000" dirty="0" smtClean="0"/>
              <a:t>dgraski@ncsc.org</a:t>
            </a:r>
          </a:p>
          <a:p>
            <a:pPr lvl="1"/>
            <a:r>
              <a:rPr lang="en-US" sz="2000" dirty="0" smtClean="0"/>
              <a:t>www.ncsc.org 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Dave Usery</a:t>
            </a:r>
          </a:p>
          <a:p>
            <a:pPr lvl="1"/>
            <a:r>
              <a:rPr lang="en-US" sz="2000" dirty="0" smtClean="0"/>
              <a:t>David.Usery@urlintegration.com</a:t>
            </a:r>
          </a:p>
          <a:p>
            <a:pPr lvl="1"/>
            <a:r>
              <a:rPr lang="en-US" sz="2000" dirty="0" smtClean="0"/>
              <a:t>303-799-4585</a:t>
            </a:r>
          </a:p>
          <a:p>
            <a:pPr lvl="1"/>
            <a:r>
              <a:rPr lang="en-US" sz="2000" dirty="0" smtClean="0"/>
              <a:t>www.urlintegration.com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Iowa CJIS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3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710513" y="139014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200" b="1" dirty="0" smtClean="0"/>
              <a:t>Iowa CJIS </a:t>
            </a:r>
            <a:endParaRPr lang="en-US" sz="3200" b="1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700216" y="1282014"/>
            <a:ext cx="7772400" cy="450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Memorandum </a:t>
            </a:r>
            <a:r>
              <a:rPr lang="en-US" sz="2800" dirty="0"/>
              <a:t>of </a:t>
            </a:r>
            <a:r>
              <a:rPr lang="en-US" sz="2800" dirty="0" smtClean="0"/>
              <a:t>Understanding </a:t>
            </a:r>
            <a:r>
              <a:rPr lang="en-US" sz="2800" dirty="0"/>
              <a:t>(MOU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 smtClean="0"/>
              <a:t>Signed </a:t>
            </a:r>
            <a:r>
              <a:rPr lang="en-US" sz="2800" dirty="0"/>
              <a:t>in 2005 </a:t>
            </a:r>
            <a:r>
              <a:rPr lang="en-US" sz="2800" dirty="0" smtClean="0"/>
              <a:t> by Governor Vilsack and Chief Justice </a:t>
            </a:r>
            <a:r>
              <a:rPr lang="en-US" sz="2800" dirty="0" err="1" smtClean="0"/>
              <a:t>Lavorato</a:t>
            </a:r>
            <a:r>
              <a:rPr lang="en-US" sz="2800" dirty="0" smtClean="0"/>
              <a:t>.  Governor Culver renewed; to be submitted to Governor </a:t>
            </a:r>
            <a:r>
              <a:rPr lang="en-US" sz="2800" dirty="0" err="1" smtClean="0"/>
              <a:t>Brandstad</a:t>
            </a:r>
            <a:r>
              <a:rPr lang="en-US" sz="2800" dirty="0" smtClean="0"/>
              <a:t> . </a:t>
            </a:r>
            <a:endParaRPr lang="en-US" sz="2800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“for </a:t>
            </a:r>
            <a:r>
              <a:rPr lang="en-US" sz="2400" dirty="0"/>
              <a:t>the purpose of establishing a governance structure to guide the design, development and implementation of a statewide-integrated criminal justice information system that would enable </a:t>
            </a:r>
            <a:r>
              <a:rPr lang="en-US" sz="2400" u="sng" dirty="0"/>
              <a:t>automated information sharing</a:t>
            </a:r>
            <a:r>
              <a:rPr lang="en-US" sz="2400" dirty="0"/>
              <a:t> in a common format between state, local and federal criminal justice agencies</a:t>
            </a:r>
            <a:r>
              <a:rPr lang="en-US" sz="2400" dirty="0" smtClean="0"/>
              <a:t>.”  (my emphasis)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00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MOU: </a:t>
            </a:r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CJIS Board —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Board shall include the </a:t>
            </a:r>
            <a:r>
              <a:rPr lang="en-US" dirty="0"/>
              <a:t>Governor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the </a:t>
            </a:r>
            <a:r>
              <a:rPr lang="en-US" dirty="0"/>
              <a:t>Chief Justice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of the Iowa Supreme Court, the </a:t>
            </a:r>
            <a:r>
              <a:rPr lang="en-US" dirty="0"/>
              <a:t>Director of the Department of Administrative Services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 his or her designee, and the State Court Administrator.  The members of the Board shall elect a chairperson at the first meeting.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Board Duties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— The Board shall review recommendations submitted by the </a:t>
            </a:r>
            <a:r>
              <a:rPr lang="en-US" dirty="0"/>
              <a:t>Advisory Committee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and set policy for the State relating to all aspects of an integrated criminal justice information system, including design, development, </a:t>
            </a:r>
            <a:r>
              <a:rPr lang="en-US" dirty="0"/>
              <a:t>funding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/>
              <a:t>implementation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and </a:t>
            </a:r>
            <a:r>
              <a:rPr lang="en-US" dirty="0"/>
              <a:t>operation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  The Board may adopt or disapprove the recommendations of the Advisory Committee.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868362"/>
          </a:xfrm>
        </p:spPr>
        <p:txBody>
          <a:bodyPr/>
          <a:lstStyle/>
          <a:p>
            <a:r>
              <a:rPr lang="en-US" b="1" dirty="0" smtClean="0"/>
              <a:t>Heavy Lifting: </a:t>
            </a:r>
            <a:br>
              <a:rPr lang="en-US" b="1" dirty="0" smtClean="0"/>
            </a:br>
            <a:r>
              <a:rPr lang="en-US" b="1" dirty="0" smtClean="0"/>
              <a:t>CJIS </a:t>
            </a:r>
            <a:r>
              <a:rPr lang="en-US" b="1" dirty="0"/>
              <a:t>Advisory Committee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Advisory Committee shall be composed of the following members: </a:t>
            </a:r>
          </a:p>
          <a:p>
            <a:endParaRPr lang="en-US" b="1" dirty="0"/>
          </a:p>
          <a:p>
            <a:pPr lvl="0"/>
            <a:r>
              <a:rPr lang="en-US" b="1" dirty="0"/>
              <a:t>Five</a:t>
            </a:r>
            <a:r>
              <a:rPr lang="en-US" dirty="0"/>
              <a:t>  representatives of the </a:t>
            </a:r>
            <a:r>
              <a:rPr lang="en-US" u="sng" dirty="0"/>
              <a:t>Judicial Branch </a:t>
            </a:r>
            <a:r>
              <a:rPr lang="en-US" dirty="0"/>
              <a:t>appointed by the Chief Justice.</a:t>
            </a:r>
            <a:endParaRPr lang="en-US" b="1" dirty="0"/>
          </a:p>
          <a:p>
            <a:pPr lvl="0"/>
            <a:r>
              <a:rPr lang="en-US" b="1" dirty="0"/>
              <a:t>Five</a:t>
            </a:r>
            <a:r>
              <a:rPr lang="en-US" dirty="0"/>
              <a:t>  representatives of the </a:t>
            </a:r>
            <a:r>
              <a:rPr lang="en-US" u="sng" dirty="0"/>
              <a:t>Executive Branch </a:t>
            </a:r>
            <a:r>
              <a:rPr lang="en-US" dirty="0"/>
              <a:t>appointed by the Governor.</a:t>
            </a:r>
            <a:endParaRPr lang="en-US" b="1" dirty="0"/>
          </a:p>
          <a:p>
            <a:pPr lvl="0"/>
            <a:r>
              <a:rPr lang="en-US" b="1" dirty="0"/>
              <a:t>One</a:t>
            </a:r>
            <a:r>
              <a:rPr lang="en-US" dirty="0"/>
              <a:t>  representative of each of the following associations:  Iowa </a:t>
            </a:r>
            <a:r>
              <a:rPr lang="en-US" u="sng" dirty="0"/>
              <a:t>County Attorney’s </a:t>
            </a:r>
            <a:r>
              <a:rPr lang="en-US" dirty="0"/>
              <a:t>Association, Iowa State </a:t>
            </a:r>
            <a:r>
              <a:rPr lang="en-US" u="sng" dirty="0"/>
              <a:t>Sheriff’s and Deputies</a:t>
            </a:r>
            <a:r>
              <a:rPr lang="en-US" dirty="0"/>
              <a:t> Association, Iowa Association of </a:t>
            </a:r>
            <a:r>
              <a:rPr lang="en-US" u="sng" dirty="0"/>
              <a:t>Chiefs of Police and Peace Officers</a:t>
            </a:r>
            <a:r>
              <a:rPr lang="en-US" dirty="0"/>
              <a:t>, Iowa </a:t>
            </a:r>
            <a:r>
              <a:rPr lang="en-US" u="sng" dirty="0"/>
              <a:t>League of Cities</a:t>
            </a:r>
            <a:r>
              <a:rPr lang="en-US" dirty="0"/>
              <a:t>, and Iowa State Association of </a:t>
            </a:r>
            <a:r>
              <a:rPr lang="en-US" u="sng" dirty="0"/>
              <a:t>County Supervisors</a:t>
            </a:r>
            <a:r>
              <a:rPr lang="en-US" dirty="0"/>
              <a:t>. The leadership of each association shall appoint the association’s representative.  </a:t>
            </a:r>
            <a:endParaRPr lang="en-US" b="1" dirty="0"/>
          </a:p>
          <a:p>
            <a:pPr lvl="0"/>
            <a:r>
              <a:rPr lang="en-US" b="1" dirty="0"/>
              <a:t>Two</a:t>
            </a:r>
            <a:r>
              <a:rPr lang="en-US" dirty="0"/>
              <a:t>  members of the Iowa </a:t>
            </a:r>
            <a:r>
              <a:rPr lang="en-US" u="sng" dirty="0"/>
              <a:t>Senate</a:t>
            </a:r>
            <a:r>
              <a:rPr lang="en-US" dirty="0"/>
              <a:t>, including </a:t>
            </a:r>
            <a:r>
              <a:rPr lang="en-US" u="sng" dirty="0"/>
              <a:t>one Democrat and one Republican</a:t>
            </a:r>
            <a:r>
              <a:rPr lang="en-US" dirty="0"/>
              <a:t>, each to be appointed by the leadership of their respective caucus, to serve as </a:t>
            </a:r>
            <a:r>
              <a:rPr lang="en-US" u="sng" dirty="0"/>
              <a:t>ex-officio members</a:t>
            </a:r>
            <a:r>
              <a:rPr lang="en-US" dirty="0"/>
              <a:t>.</a:t>
            </a:r>
            <a:endParaRPr lang="en-US" b="1" dirty="0"/>
          </a:p>
          <a:p>
            <a:pPr lvl="0"/>
            <a:r>
              <a:rPr lang="en-US" b="1" dirty="0"/>
              <a:t>Two</a:t>
            </a:r>
            <a:r>
              <a:rPr lang="en-US" dirty="0"/>
              <a:t>  members of the Iowa </a:t>
            </a:r>
            <a:r>
              <a:rPr lang="en-US" u="sng" dirty="0"/>
              <a:t>House of Representatives</a:t>
            </a:r>
            <a:r>
              <a:rPr lang="en-US" dirty="0"/>
              <a:t>, including one Democrat and one Republican, each to be appointed by the leadership of their respective caucus, to serve as ex-officio members.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</a:t>
            </a:r>
            <a:r>
              <a:rPr lang="en-US" u="sng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Authority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“Each association representative must serve as a high level decision-maker from within their organization with the authority to speak for their membership and make decisions and commitments for and on behalf of their agency or organization.”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CJIS By the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Franklin Gothic Book" pitchFamily="34" charset="0"/>
              </a:rPr>
              <a:t>24 </a:t>
            </a:r>
            <a:r>
              <a:rPr lang="en-US" dirty="0">
                <a:latin typeface="Franklin Gothic Book" pitchFamily="34" charset="0"/>
              </a:rPr>
              <a:t>Automated Data Exchanges in Production</a:t>
            </a:r>
          </a:p>
          <a:p>
            <a:r>
              <a:rPr lang="en-US" dirty="0" smtClean="0">
                <a:latin typeface="Franklin Gothic Book" pitchFamily="34" charset="0"/>
              </a:rPr>
              <a:t>9 </a:t>
            </a:r>
            <a:r>
              <a:rPr lang="en-US" dirty="0">
                <a:latin typeface="Franklin Gothic Book" pitchFamily="34" charset="0"/>
              </a:rPr>
              <a:t>More Under Development</a:t>
            </a:r>
          </a:p>
          <a:p>
            <a:r>
              <a:rPr lang="en-US" dirty="0" smtClean="0">
                <a:latin typeface="Franklin Gothic Book" pitchFamily="34" charset="0"/>
              </a:rPr>
              <a:t>State </a:t>
            </a:r>
            <a:r>
              <a:rPr lang="en-US" dirty="0">
                <a:latin typeface="Franklin Gothic Book" pitchFamily="34" charset="0"/>
              </a:rPr>
              <a:t>&amp; Local Agencies </a:t>
            </a:r>
            <a:r>
              <a:rPr lang="en-US" dirty="0" smtClean="0">
                <a:latin typeface="Franklin Gothic Book" pitchFamily="34" charset="0"/>
              </a:rPr>
              <a:t>Involved:</a:t>
            </a:r>
            <a:endParaRPr lang="en-US" dirty="0">
              <a:latin typeface="Franklin Gothic Book" pitchFamily="34" charset="0"/>
            </a:endParaRPr>
          </a:p>
          <a:p>
            <a:pPr lvl="1"/>
            <a:r>
              <a:rPr lang="en-US" dirty="0" smtClean="0">
                <a:latin typeface="Franklin Gothic Book" pitchFamily="34" charset="0"/>
              </a:rPr>
              <a:t>5 State Agencies</a:t>
            </a:r>
          </a:p>
          <a:p>
            <a:pPr lvl="1"/>
            <a:r>
              <a:rPr lang="en-US" dirty="0" smtClean="0">
                <a:latin typeface="Franklin Gothic Book" pitchFamily="34" charset="0"/>
              </a:rPr>
              <a:t>99 Court Clerks</a:t>
            </a:r>
          </a:p>
          <a:p>
            <a:pPr lvl="1"/>
            <a:r>
              <a:rPr lang="en-US" dirty="0" smtClean="0">
                <a:latin typeface="Franklin Gothic Book" pitchFamily="34" charset="0"/>
              </a:rPr>
              <a:t>33 County Attorneys</a:t>
            </a:r>
          </a:p>
          <a:p>
            <a:pPr lvl="1"/>
            <a:r>
              <a:rPr lang="en-US" dirty="0" smtClean="0">
                <a:latin typeface="Franklin Gothic Book" pitchFamily="34" charset="0"/>
              </a:rPr>
              <a:t>65 Law Enforcement Agencies</a:t>
            </a:r>
            <a:endParaRPr lang="en-US" dirty="0">
              <a:latin typeface="Franklin Gothic Book" pitchFamily="34" charset="0"/>
            </a:endParaRPr>
          </a:p>
          <a:p>
            <a:r>
              <a:rPr lang="en-US" i="1" dirty="0" smtClean="0">
                <a:solidFill>
                  <a:srgbClr val="FF0000"/>
                </a:solidFill>
                <a:latin typeface="Franklin Gothic Book" pitchFamily="34" charset="0"/>
              </a:rPr>
              <a:t>Nearly 500,000 messages exchanged </a:t>
            </a:r>
            <a:r>
              <a:rPr lang="en-US" i="1" dirty="0">
                <a:solidFill>
                  <a:srgbClr val="FF0000"/>
                </a:solidFill>
                <a:latin typeface="Franklin Gothic Book" pitchFamily="34" charset="0"/>
              </a:rPr>
              <a:t>through </a:t>
            </a:r>
            <a:r>
              <a:rPr lang="en-US" i="1" dirty="0" smtClean="0">
                <a:solidFill>
                  <a:srgbClr val="FF0000"/>
                </a:solidFill>
                <a:latin typeface="Franklin Gothic Book" pitchFamily="34" charset="0"/>
              </a:rPr>
              <a:t>CJIS monthly</a:t>
            </a:r>
            <a:endParaRPr lang="en-US" i="1" dirty="0">
              <a:solidFill>
                <a:srgbClr val="FF0000"/>
              </a:solidFill>
              <a:latin typeface="Franklin Gothic Book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3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CJIS Information Exchanges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r>
              <a:rPr lang="en-US" dirty="0"/>
              <a:t>ECCO-</a:t>
            </a:r>
            <a:r>
              <a:rPr lang="en-US" dirty="0" err="1"/>
              <a:t>eCitations</a:t>
            </a:r>
            <a:r>
              <a:rPr lang="en-US" dirty="0"/>
              <a:t> to Courts</a:t>
            </a:r>
          </a:p>
          <a:p>
            <a:r>
              <a:rPr lang="en-US" dirty="0" smtClean="0"/>
              <a:t>Presentence </a:t>
            </a:r>
            <a:r>
              <a:rPr lang="en-US" dirty="0"/>
              <a:t>Investigation Report (PSI)</a:t>
            </a:r>
          </a:p>
          <a:p>
            <a:r>
              <a:rPr lang="en-US" dirty="0" smtClean="0"/>
              <a:t>Order </a:t>
            </a:r>
            <a:r>
              <a:rPr lang="en-US" dirty="0"/>
              <a:t>for PSI </a:t>
            </a:r>
          </a:p>
          <a:p>
            <a:r>
              <a:rPr lang="en-US" dirty="0" smtClean="0"/>
              <a:t>Protection </a:t>
            </a:r>
            <a:r>
              <a:rPr lang="en-US" dirty="0"/>
              <a:t>Order </a:t>
            </a:r>
          </a:p>
          <a:p>
            <a:r>
              <a:rPr lang="en-US" dirty="0"/>
              <a:t>Protection Order Served</a:t>
            </a:r>
          </a:p>
          <a:p>
            <a:r>
              <a:rPr lang="en-US" dirty="0" smtClean="0"/>
              <a:t>Sex </a:t>
            </a:r>
            <a:r>
              <a:rPr lang="en-US" dirty="0"/>
              <a:t>Offender Address Updates (DCI to DOC)</a:t>
            </a:r>
          </a:p>
          <a:p>
            <a:r>
              <a:rPr lang="en-US" dirty="0"/>
              <a:t>Sex Offender Address Updates (DOC to DCI)</a:t>
            </a:r>
          </a:p>
          <a:p>
            <a:r>
              <a:rPr lang="en-US" dirty="0"/>
              <a:t>OWI Disposition</a:t>
            </a:r>
          </a:p>
          <a:p>
            <a:r>
              <a:rPr lang="en-US" dirty="0" smtClean="0"/>
              <a:t>Mental Health Orders to NICS</a:t>
            </a:r>
            <a:endParaRPr lang="en-US" dirty="0"/>
          </a:p>
          <a:p>
            <a:r>
              <a:rPr lang="en-US" dirty="0"/>
              <a:t>DPS-ICON Queries</a:t>
            </a:r>
          </a:p>
          <a:p>
            <a:r>
              <a:rPr lang="en-US" dirty="0"/>
              <a:t>Notice of Appeal</a:t>
            </a:r>
          </a:p>
          <a:p>
            <a:r>
              <a:rPr lang="en-US" dirty="0"/>
              <a:t>Dispositions &amp; Payments to Polk County</a:t>
            </a:r>
          </a:p>
          <a:p>
            <a:r>
              <a:rPr lang="en-US" dirty="0" smtClean="0"/>
              <a:t>Offender </a:t>
            </a:r>
            <a:r>
              <a:rPr lang="en-US" dirty="0"/>
              <a:t>Release</a:t>
            </a:r>
          </a:p>
          <a:p>
            <a:r>
              <a:rPr lang="en-US" dirty="0"/>
              <a:t>Transfer of Victim Information</a:t>
            </a:r>
          </a:p>
          <a:p>
            <a:r>
              <a:rPr lang="en-US" dirty="0"/>
              <a:t>Notice of Bond Posting </a:t>
            </a:r>
          </a:p>
          <a:p>
            <a:r>
              <a:rPr lang="en-US" dirty="0"/>
              <a:t>OWI (Complaint, MOWI, Report )</a:t>
            </a:r>
          </a:p>
          <a:p>
            <a:r>
              <a:rPr lang="en-US" dirty="0"/>
              <a:t>Registered Victim Notification</a:t>
            </a:r>
          </a:p>
          <a:p>
            <a:r>
              <a:rPr lang="en-US" dirty="0"/>
              <a:t>Hearing Order</a:t>
            </a:r>
          </a:p>
          <a:p>
            <a:r>
              <a:rPr lang="en-US" dirty="0"/>
              <a:t>Adult/Juvenile Data Warehouses</a:t>
            </a:r>
          </a:p>
          <a:p>
            <a:r>
              <a:rPr lang="en-US" dirty="0" smtClean="0"/>
              <a:t>CJJP </a:t>
            </a:r>
            <a:r>
              <a:rPr lang="en-US" dirty="0"/>
              <a:t>Web-Based </a:t>
            </a:r>
            <a:r>
              <a:rPr lang="en-US" dirty="0" smtClean="0"/>
              <a:t>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Future: System-to-System </a:t>
            </a:r>
            <a:r>
              <a:rPr lang="en-US" dirty="0" err="1" smtClean="0"/>
              <a:t>eFiling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Complaint &amp; Affidavit</a:t>
            </a:r>
          </a:p>
          <a:p>
            <a:r>
              <a:rPr lang="en-US" dirty="0" smtClean="0"/>
              <a:t>Court Notice</a:t>
            </a:r>
          </a:p>
          <a:p>
            <a:r>
              <a:rPr lang="en-US" dirty="0" smtClean="0"/>
              <a:t>Trial Information</a:t>
            </a:r>
          </a:p>
          <a:p>
            <a:r>
              <a:rPr lang="en-US" dirty="0" smtClean="0"/>
              <a:t>Incident Report (leveraging N-DEx to support prosecutors’ needs for Incident Reports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Consolidate Charge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13843</TotalTime>
  <Words>765</Words>
  <Application>Microsoft Office PowerPoint</Application>
  <PresentationFormat>On-screen Show (4:3)</PresentationFormat>
  <Paragraphs>153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Iowa Case Study:  The Use of Statewide Standards at the Local Level  </vt:lpstr>
      <vt:lpstr>Governance</vt:lpstr>
      <vt:lpstr>PowerPoint Presentation</vt:lpstr>
      <vt:lpstr>MOU: Details</vt:lpstr>
      <vt:lpstr>Heavy Lifting:  CJIS Advisory Committee</vt:lpstr>
      <vt:lpstr>Representation and Authority</vt:lpstr>
      <vt:lpstr>CJIS By the Numbers</vt:lpstr>
      <vt:lpstr>CJIS Information Exchanges</vt:lpstr>
      <vt:lpstr>Future: System-to-System eFiling</vt:lpstr>
      <vt:lpstr>Architecture and Standards</vt:lpstr>
      <vt:lpstr>Data Exchange is a Contract</vt:lpstr>
      <vt:lpstr>Service-Oriented Architecture</vt:lpstr>
      <vt:lpstr>State CIO Sean Vinck: “How do we deal with information resources that are:</vt:lpstr>
      <vt:lpstr>Enterprise Service Bus</vt:lpstr>
      <vt:lpstr>The Iowa Justice Standards Stack</vt:lpstr>
      <vt:lpstr>Contact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</dc:creator>
  <cp:lastModifiedBy>Jim Pingel</cp:lastModifiedBy>
  <cp:revision>80</cp:revision>
  <dcterms:created xsi:type="dcterms:W3CDTF">2011-03-08T16:48:54Z</dcterms:created>
  <dcterms:modified xsi:type="dcterms:W3CDTF">2013-02-06T13:11:21Z</dcterms:modified>
</cp:coreProperties>
</file>