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17"/>
  </p:notesMasterIdLst>
  <p:sldIdLst>
    <p:sldId id="256" r:id="rId2"/>
    <p:sldId id="258" r:id="rId3"/>
    <p:sldId id="262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81A6E-7C6D-486C-9DA9-5657A9C9E93F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00D16-D541-46FA-A5C1-2F37BA4D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9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40" y="8831263"/>
            <a:ext cx="30384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82" tIns="45192" rIns="90382" bIns="45192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5826" indent="-28301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2040" indent="-2264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4857" indent="-2264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37673" indent="-2264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0489" indent="-2264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3306" indent="-2264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6122" indent="-2264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48938" indent="-2264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FF6B9D-0EB8-4903-ACE1-4023603A7BBA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51375" cy="3487737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4"/>
            <a:ext cx="5143500" cy="2492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40" y="8831263"/>
            <a:ext cx="30384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82" tIns="45192" rIns="90382" bIns="45192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5826" indent="-28301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2040" indent="-2264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4857" indent="-2264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37673" indent="-2264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0489" indent="-2264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3306" indent="-2264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6122" indent="-2264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48938" indent="-2264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CE2D3B-1681-46C6-B439-0D9B334056D5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7737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40" y="4416426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6BC-8E78-4CCF-A7B2-8DF8460C404D}" type="datetime1">
              <a:rPr lang="en-US" smtClean="0"/>
              <a:pPr/>
              <a:t>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2853-67FE-4B33-8352-7E4108629A36}" type="datetime1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43FD-ABDB-43CF-A014-C9419E2A3211}" type="datetime1">
              <a:rPr lang="en-US" smtClean="0"/>
              <a:pPr/>
              <a:t>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50A7-F2AC-4A3A-BAC6-4433188AF404}" type="datetime1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85BE-30D6-45E9-9828-9A90A2D6DF6D}" type="datetime1">
              <a:rPr lang="en-US" smtClean="0"/>
              <a:pPr/>
              <a:t>2/6/2013</a:t>
            </a:fld>
            <a:endParaRPr lang="en-US" dirty="0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03B8-852C-4305-A8B5-259A7A1815FE}" type="datetime1">
              <a:rPr lang="en-US" smtClean="0"/>
              <a:pPr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25EA-66B7-4B75-BC7E-E841861BC2EE}" type="datetime1">
              <a:rPr lang="en-US" smtClean="0"/>
              <a:pPr/>
              <a:t>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081B-7565-4E7A-9F9F-F1076E2DDB85}" type="datetime1">
              <a:rPr lang="en-US" smtClean="0"/>
              <a:pPr/>
              <a:t>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E28A-3A4F-4E6B-B567-EC8C4C5EF7EB}" type="datetime1">
              <a:rPr lang="en-US" smtClean="0"/>
              <a:pPr/>
              <a:t>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08A9-3E88-45E3-A460-6C4313B1A85D}" type="datetime1">
              <a:rPr lang="en-US" smtClean="0"/>
              <a:pPr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CF1C-1A92-4FD7-820B-88967322F7A9}" type="datetime1">
              <a:rPr lang="en-US" smtClean="0"/>
              <a:pPr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48785BE-30D6-45E9-9828-9A90A2D6DF6D}" type="datetime1">
              <a:rPr lang="en-US" smtClean="0"/>
              <a:pPr/>
              <a:t>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b="0" dirty="0">
                <a:solidFill>
                  <a:srgbClr val="002060"/>
                </a:solidFill>
              </a:rPr>
              <a:t>New York Statewide Police Information Network </a:t>
            </a:r>
            <a:r>
              <a:rPr lang="en-US" sz="2000" b="0" dirty="0" smtClean="0">
                <a:solidFill>
                  <a:srgbClr val="002060"/>
                </a:solidFill>
              </a:rPr>
              <a:t>(NYSPIN) Replacement</a:t>
            </a:r>
            <a:r>
              <a:rPr lang="en-US" sz="2000" b="0" dirty="0">
                <a:solidFill>
                  <a:srgbClr val="002060"/>
                </a:solidFill>
              </a:rPr>
              <a:t/>
            </a:r>
            <a:br>
              <a:rPr lang="en-US" sz="2000" b="0" dirty="0">
                <a:solidFill>
                  <a:srgbClr val="002060"/>
                </a:solidFill>
              </a:rPr>
            </a:br>
            <a:r>
              <a:rPr lang="en-US" sz="2000" b="0" dirty="0">
                <a:solidFill>
                  <a:srgbClr val="002060"/>
                </a:solidFill>
              </a:rPr>
              <a:t/>
            </a:r>
            <a:br>
              <a:rPr lang="en-US" sz="2000" b="0" dirty="0">
                <a:solidFill>
                  <a:srgbClr val="002060"/>
                </a:solidFill>
              </a:rPr>
            </a:br>
            <a:r>
              <a:rPr lang="en-US" sz="2000" b="0" dirty="0">
                <a:solidFill>
                  <a:srgbClr val="002060"/>
                </a:solidFill>
              </a:rPr>
              <a:t>The New York State </a:t>
            </a:r>
            <a:br>
              <a:rPr lang="en-US" sz="2000" b="0" dirty="0">
                <a:solidFill>
                  <a:srgbClr val="002060"/>
                </a:solidFill>
              </a:rPr>
            </a:br>
            <a:r>
              <a:rPr lang="en-US" sz="2000" b="0" dirty="0">
                <a:solidFill>
                  <a:srgbClr val="002060"/>
                </a:solidFill>
              </a:rPr>
              <a:t>Integrated Justice </a:t>
            </a:r>
            <a:r>
              <a:rPr lang="en-US" sz="2000" b="0" dirty="0" smtClean="0">
                <a:solidFill>
                  <a:srgbClr val="002060"/>
                </a:solidFill>
              </a:rPr>
              <a:t>Portal (IJP)</a:t>
            </a:r>
            <a:endParaRPr lang="en-US" sz="2000" b="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657600"/>
            <a:ext cx="4419600" cy="10668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Vijay Mehra</a:t>
            </a:r>
          </a:p>
          <a:p>
            <a:r>
              <a:rPr lang="en-US" dirty="0" smtClean="0"/>
              <a:t>KYM Advisors,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1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66688"/>
            <a:ext cx="6910387" cy="82450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IJP – Service Orchestration</a:t>
            </a:r>
          </a:p>
        </p:txBody>
      </p:sp>
      <p:sp>
        <p:nvSpPr>
          <p:cNvPr id="150" name="Rectangle 91"/>
          <p:cNvSpPr>
            <a:spLocks noChangeArrowheads="1"/>
          </p:cNvSpPr>
          <p:nvPr/>
        </p:nvSpPr>
        <p:spPr bwMode="auto">
          <a:xfrm>
            <a:off x="149226" y="1095375"/>
            <a:ext cx="8823325" cy="83099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indent="0"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Coarse grain services support the entire business transaction e.g. Stolen Vehicle Entry.  Service orchestrates multiple fine grain services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28" y="2133600"/>
            <a:ext cx="8770937" cy="412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87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83626" y="6638926"/>
            <a:ext cx="182563" cy="15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868575-D833-4B45-B2C3-610AF973DD41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91196"/>
            <a:ext cx="8458200" cy="5713512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57163" y="1055192"/>
            <a:ext cx="8780462" cy="33855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>
            <a:prstShdw prst="shdw17" dist="17961" dir="2700000">
              <a:srgbClr val="999999"/>
            </a:prstShdw>
          </a:effectLst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200" dirty="0">
                <a:latin typeface="+mn-lt"/>
              </a:rPr>
              <a:t>Legacy Terminal query/response screens</a:t>
            </a:r>
          </a:p>
        </p:txBody>
      </p:sp>
      <p:pic>
        <p:nvPicPr>
          <p:cNvPr id="17414" name="Picture 5" descr="SCREEN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6" y="1434704"/>
            <a:ext cx="7034213" cy="479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6" descr="SCREEN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050" y="2820294"/>
            <a:ext cx="5772150" cy="344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66688"/>
            <a:ext cx="6910387" cy="82450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Legacy Application Screen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254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83626" y="6638926"/>
            <a:ext cx="182563" cy="15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AA7382-57AA-4FF7-83FE-2EE95C088D06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91196"/>
            <a:ext cx="8458200" cy="5713512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57163" y="1055192"/>
            <a:ext cx="8780462" cy="33855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>
            <a:prstShdw prst="shdw17" dist="17961" dir="2700000">
              <a:srgbClr val="999999"/>
            </a:prstShdw>
          </a:effectLst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200" dirty="0">
                <a:latin typeface="+mn-lt"/>
              </a:rPr>
              <a:t>IJP Portal query screen</a:t>
            </a:r>
          </a:p>
        </p:txBody>
      </p:sp>
      <p:pic>
        <p:nvPicPr>
          <p:cNvPr id="1843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520701" y="1436192"/>
            <a:ext cx="8016875" cy="491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166688"/>
            <a:ext cx="6910387" cy="82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dirty="0" smtClean="0"/>
              <a:t>IJP – Portal Screen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0010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83626" y="6638926"/>
            <a:ext cx="182563" cy="15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3FF231-E478-43A2-9CA3-1C2DBA82744B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91196"/>
            <a:ext cx="8458200" cy="5713512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57163" y="1055192"/>
            <a:ext cx="8780462" cy="33855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>
            <a:prstShdw prst="shdw17" dist="17961" dir="2700000">
              <a:srgbClr val="999999"/>
            </a:prstShdw>
          </a:effectLst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200" dirty="0">
                <a:latin typeface="+mn-lt"/>
              </a:rPr>
              <a:t>IJP Portal response screen</a:t>
            </a: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949326" y="1451074"/>
            <a:ext cx="7427913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66688"/>
            <a:ext cx="6910387" cy="82450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IJP – </a:t>
            </a:r>
            <a:r>
              <a:rPr lang="en-GB" dirty="0" smtClean="0"/>
              <a:t>Portal Response Screen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0839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1362075" y="0"/>
            <a:ext cx="6419850" cy="874713"/>
          </a:xfrm>
        </p:spPr>
        <p:txBody>
          <a:bodyPr/>
          <a:lstStyle/>
          <a:p>
            <a:r>
              <a:rPr lang="en-US" dirty="0"/>
              <a:t>IJP Lessons Learned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F04287-533A-4A30-95E7-6F018BC58B0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025" y="1491112"/>
            <a:ext cx="8802687" cy="498598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2900" indent="-342900">
              <a:spcAft>
                <a:spcPct val="450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Establish end vision and </a:t>
            </a:r>
            <a:r>
              <a:rPr lang="en-US" sz="2400" dirty="0" smtClean="0">
                <a:solidFill>
                  <a:schemeClr val="tx1"/>
                </a:solidFill>
              </a:rPr>
              <a:t>create </a:t>
            </a:r>
            <a:r>
              <a:rPr lang="en-US" sz="2400" dirty="0">
                <a:solidFill>
                  <a:schemeClr val="tx1"/>
                </a:solidFill>
              </a:rPr>
              <a:t>a roadmap that will get you there.  </a:t>
            </a:r>
          </a:p>
          <a:p>
            <a:pPr marL="342900" indent="-342900">
              <a:spcAft>
                <a:spcPct val="450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Roadmap will and should be adjusted periodically to tune for changing requirements, delays, emerging technologies, </a:t>
            </a:r>
            <a:r>
              <a:rPr lang="en-US" sz="2400" dirty="0" err="1">
                <a:solidFill>
                  <a:schemeClr val="tx1"/>
                </a:solidFill>
              </a:rPr>
              <a:t>etc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spcAft>
                <a:spcPct val="450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Identify key stakeholders, their dependencies, and inter-dependencies early on</a:t>
            </a:r>
          </a:p>
          <a:p>
            <a:pPr marL="342900" indent="-342900">
              <a:spcAft>
                <a:spcPct val="450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Establish, implement, and enforce a robust Governance structure</a:t>
            </a:r>
          </a:p>
          <a:p>
            <a:pPr marL="342900" indent="-342900">
              <a:spcAft>
                <a:spcPct val="450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Establish a robust transition strategy – minimal disruption of service</a:t>
            </a:r>
          </a:p>
          <a:p>
            <a:pPr marL="342900" indent="-342900">
              <a:spcAft>
                <a:spcPct val="450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Recognize the importance of training and change management: the new system would only be successful if the people using it embrace the new technology</a:t>
            </a:r>
            <a:endParaRPr lang="en-US" altLang="ko-KR" sz="2400" dirty="0">
              <a:solidFill>
                <a:schemeClr val="tx1"/>
              </a:solidFill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84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F04287-533A-4A30-95E7-6F018BC58B0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025" y="1491112"/>
            <a:ext cx="8802687" cy="3139321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Aft>
                <a:spcPct val="45000"/>
              </a:spcAft>
              <a:buClr>
                <a:schemeClr val="tx1"/>
              </a:buClr>
            </a:pPr>
            <a:r>
              <a:rPr lang="en-US" altLang="ko-KR" sz="2400" dirty="0" smtClean="0">
                <a:solidFill>
                  <a:schemeClr val="tx1"/>
                </a:solidFill>
                <a:ea typeface="굴림" pitchFamily="34" charset="-127"/>
              </a:rPr>
              <a:t>Contact Information</a:t>
            </a:r>
          </a:p>
          <a:p>
            <a:pPr algn="ctr">
              <a:spcAft>
                <a:spcPct val="45000"/>
              </a:spcAft>
              <a:buClr>
                <a:schemeClr val="tx1"/>
              </a:buClr>
            </a:pPr>
            <a:endParaRPr lang="en-US" altLang="ko-KR" sz="2400" dirty="0">
              <a:solidFill>
                <a:schemeClr val="tx1"/>
              </a:solidFill>
              <a:ea typeface="굴림" pitchFamily="34" charset="-127"/>
            </a:endParaRPr>
          </a:p>
          <a:p>
            <a:pPr algn="ctr">
              <a:spcAft>
                <a:spcPct val="45000"/>
              </a:spcAft>
              <a:buClr>
                <a:schemeClr val="tx1"/>
              </a:buClr>
            </a:pPr>
            <a:r>
              <a:rPr lang="en-US" altLang="ko-KR" sz="2400" dirty="0" smtClean="0">
                <a:solidFill>
                  <a:schemeClr val="tx1"/>
                </a:solidFill>
                <a:ea typeface="굴림" pitchFamily="34" charset="-127"/>
              </a:rPr>
              <a:t>Vijay Mehra</a:t>
            </a:r>
          </a:p>
          <a:p>
            <a:pPr algn="ctr">
              <a:spcAft>
                <a:spcPct val="45000"/>
              </a:spcAft>
              <a:buClr>
                <a:schemeClr val="tx1"/>
              </a:buClr>
            </a:pPr>
            <a:r>
              <a:rPr lang="en-US" altLang="ko-KR" sz="2400" dirty="0" smtClean="0">
                <a:solidFill>
                  <a:schemeClr val="tx1"/>
                </a:solidFill>
                <a:ea typeface="굴림" pitchFamily="34" charset="-127"/>
              </a:rPr>
              <a:t>KYM Advisors, Inc.</a:t>
            </a:r>
          </a:p>
          <a:p>
            <a:pPr algn="ctr">
              <a:spcAft>
                <a:spcPct val="45000"/>
              </a:spcAft>
              <a:buClr>
                <a:schemeClr val="tx1"/>
              </a:buClr>
            </a:pPr>
            <a:r>
              <a:rPr lang="en-US" altLang="ko-KR" sz="2400" dirty="0" smtClean="0">
                <a:solidFill>
                  <a:schemeClr val="tx1"/>
                </a:solidFill>
                <a:ea typeface="굴림" pitchFamily="34" charset="-127"/>
              </a:rPr>
              <a:t>(302) 533-8591</a:t>
            </a:r>
          </a:p>
          <a:p>
            <a:pPr algn="ctr">
              <a:spcAft>
                <a:spcPct val="45000"/>
              </a:spcAft>
              <a:buClr>
                <a:schemeClr val="tx1"/>
              </a:buClr>
            </a:pPr>
            <a:r>
              <a:rPr lang="en-US" altLang="ko-KR" sz="2400" dirty="0" smtClean="0">
                <a:solidFill>
                  <a:schemeClr val="tx1"/>
                </a:solidFill>
                <a:ea typeface="굴림" pitchFamily="34" charset="-127"/>
              </a:rPr>
              <a:t>vijay.mehra@kymadvisors.com</a:t>
            </a:r>
            <a:endParaRPr lang="en-US" altLang="ko-KR" sz="2400" dirty="0">
              <a:solidFill>
                <a:schemeClr val="tx1"/>
              </a:solidFill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5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1291739" y="152400"/>
            <a:ext cx="6419850" cy="874713"/>
          </a:xfrm>
        </p:spPr>
        <p:txBody>
          <a:bodyPr/>
          <a:lstStyle/>
          <a:p>
            <a:pPr eaLnBrk="1" hangingPunct="1"/>
            <a:r>
              <a:rPr lang="en-US" dirty="0" smtClean="0"/>
              <a:t>What is NYSPIN??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F04287-533A-4A30-95E7-6F018BC58B0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025" y="1345969"/>
            <a:ext cx="8802687" cy="515218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2900" indent="-342900">
              <a:spcAft>
                <a:spcPct val="450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Each state has ‘One’ messaging solution called the ‘SWITCH’ that allows all </a:t>
            </a:r>
            <a:r>
              <a:rPr lang="en-US" sz="2400" dirty="0" smtClean="0">
                <a:solidFill>
                  <a:schemeClr val="tx1"/>
                </a:solidFill>
              </a:rPr>
              <a:t>LE </a:t>
            </a:r>
            <a:r>
              <a:rPr lang="en-US" sz="2400" dirty="0">
                <a:solidFill>
                  <a:schemeClr val="tx1"/>
                </a:solidFill>
              </a:rPr>
              <a:t>users to connect to DMV, NLETS, NCIC, etc.  </a:t>
            </a:r>
          </a:p>
          <a:p>
            <a:pPr marL="342900" indent="-342900">
              <a:spcAft>
                <a:spcPct val="450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ea typeface="굴림" pitchFamily="34" charset="-127"/>
              </a:rPr>
              <a:t>Critical system for crime prevention, law enforcement, and officer safety related issues, and often has very high transaction volumes</a:t>
            </a:r>
          </a:p>
          <a:p>
            <a:pPr marL="342900" indent="-342900">
              <a:spcAft>
                <a:spcPct val="450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ea typeface="굴림" pitchFamily="34" charset="-127"/>
              </a:rPr>
              <a:t>The state switch in New York is called </a:t>
            </a:r>
            <a:r>
              <a:rPr lang="en-US" altLang="ko-KR" sz="2400" dirty="0" smtClean="0">
                <a:solidFill>
                  <a:schemeClr val="tx1"/>
                </a:solidFill>
                <a:ea typeface="굴림" pitchFamily="34" charset="-127"/>
              </a:rPr>
              <a:t>NYSPIN</a:t>
            </a:r>
            <a:endParaRPr lang="en-US" altLang="ko-KR" sz="2400" dirty="0">
              <a:solidFill>
                <a:schemeClr val="tx1"/>
              </a:solidFill>
              <a:ea typeface="굴림" pitchFamily="34" charset="-127"/>
            </a:endParaRPr>
          </a:p>
          <a:p>
            <a:pPr marL="342900" indent="-342900">
              <a:spcAft>
                <a:spcPct val="450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ea typeface="굴림" pitchFamily="34" charset="-127"/>
              </a:rPr>
              <a:t>The legacy switch was implemented </a:t>
            </a:r>
            <a:r>
              <a:rPr lang="en-US" altLang="ko-KR" sz="2400" dirty="0" smtClean="0">
                <a:solidFill>
                  <a:schemeClr val="tx1"/>
                </a:solidFill>
                <a:ea typeface="굴림" pitchFamily="34" charset="-127"/>
              </a:rPr>
              <a:t>on </a:t>
            </a:r>
            <a:r>
              <a:rPr lang="en-US" altLang="ko-KR" sz="2400" dirty="0">
                <a:solidFill>
                  <a:schemeClr val="tx1"/>
                </a:solidFill>
                <a:ea typeface="굴림" pitchFamily="34" charset="-127"/>
              </a:rPr>
              <a:t>a UNISYS mainframe environment, with proprietary protocols and interface definition</a:t>
            </a:r>
          </a:p>
          <a:p>
            <a:pPr marL="342900" indent="-342900">
              <a:spcAft>
                <a:spcPct val="450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ea typeface="굴림" pitchFamily="34" charset="-127"/>
              </a:rPr>
              <a:t>1100 terminal devices </a:t>
            </a:r>
            <a:r>
              <a:rPr lang="en-US" altLang="ko-KR" sz="2400" dirty="0" smtClean="0">
                <a:solidFill>
                  <a:schemeClr val="tx1"/>
                </a:solidFill>
                <a:ea typeface="굴림" pitchFamily="34" charset="-127"/>
              </a:rPr>
              <a:t>that </a:t>
            </a:r>
            <a:r>
              <a:rPr lang="en-US" altLang="ko-KR" sz="2400" dirty="0">
                <a:solidFill>
                  <a:schemeClr val="tx1"/>
                </a:solidFill>
                <a:ea typeface="굴림" pitchFamily="34" charset="-127"/>
              </a:rPr>
              <a:t>directly connect to this system</a:t>
            </a:r>
          </a:p>
          <a:p>
            <a:pPr marL="342900" indent="-342900">
              <a:spcAft>
                <a:spcPct val="450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ea typeface="굴림" pitchFamily="34" charset="-127"/>
              </a:rPr>
              <a:t>About 107 </a:t>
            </a:r>
            <a:r>
              <a:rPr lang="en-US" altLang="ko-KR" sz="2400" dirty="0" smtClean="0">
                <a:solidFill>
                  <a:schemeClr val="tx1"/>
                </a:solidFill>
                <a:ea typeface="굴림" pitchFamily="34" charset="-127"/>
              </a:rPr>
              <a:t>Computer-to-computer (Metro) </a:t>
            </a:r>
            <a:r>
              <a:rPr lang="en-US" altLang="ko-KR" sz="2400" dirty="0">
                <a:solidFill>
                  <a:schemeClr val="tx1"/>
                </a:solidFill>
                <a:ea typeface="굴림" pitchFamily="34" charset="-127"/>
              </a:rPr>
              <a:t>user connections to CAD, RMS, Mobile systems, etc.</a:t>
            </a:r>
          </a:p>
          <a:p>
            <a:pPr marL="342900" indent="-342900">
              <a:spcAft>
                <a:spcPct val="450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ea typeface="굴림" pitchFamily="34" charset="-127"/>
              </a:rPr>
              <a:t>About 50,000 </a:t>
            </a:r>
            <a:r>
              <a:rPr lang="en-US" altLang="ko-KR" sz="2400" dirty="0" smtClean="0">
                <a:solidFill>
                  <a:schemeClr val="tx1"/>
                </a:solidFill>
                <a:ea typeface="굴림" pitchFamily="34" charset="-127"/>
              </a:rPr>
              <a:t>users; about </a:t>
            </a:r>
            <a:r>
              <a:rPr lang="en-US" altLang="ko-KR" sz="2400" dirty="0">
                <a:solidFill>
                  <a:schemeClr val="tx1"/>
                </a:solidFill>
                <a:ea typeface="굴림" pitchFamily="34" charset="-127"/>
              </a:rPr>
              <a:t>1.5 Million messages per day</a:t>
            </a:r>
          </a:p>
        </p:txBody>
      </p:sp>
    </p:spTree>
    <p:extLst>
      <p:ext uri="{BB962C8B-B14F-4D97-AF65-F5344CB8AC3E}">
        <p14:creationId xmlns:p14="http://schemas.microsoft.com/office/powerpoint/2010/main" val="345739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1362075" y="152400"/>
            <a:ext cx="6419850" cy="874713"/>
          </a:xfrm>
        </p:spPr>
        <p:txBody>
          <a:bodyPr/>
          <a:lstStyle/>
          <a:p>
            <a:pPr eaLnBrk="1" hangingPunct="1"/>
            <a:r>
              <a:rPr lang="en-US" dirty="0" smtClean="0"/>
              <a:t>The Challenge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F04287-533A-4A30-95E7-6F018BC58B0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025" y="1491112"/>
            <a:ext cx="8802687" cy="5115246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2900" indent="-342900">
              <a:spcAft>
                <a:spcPct val="450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ea typeface="굴림" pitchFamily="34" charset="-127"/>
              </a:rPr>
              <a:t>Mission critical system with stringent requirements </a:t>
            </a:r>
            <a:r>
              <a:rPr lang="en-US" altLang="ko-KR" sz="2400" dirty="0" smtClean="0">
                <a:solidFill>
                  <a:schemeClr val="tx1"/>
                </a:solidFill>
                <a:ea typeface="굴림" pitchFamily="34" charset="-127"/>
              </a:rPr>
              <a:t>for accuracy</a:t>
            </a:r>
            <a:r>
              <a:rPr lang="en-US" altLang="ko-KR" sz="2400" dirty="0">
                <a:solidFill>
                  <a:schemeClr val="tx1"/>
                </a:solidFill>
                <a:ea typeface="굴림" pitchFamily="34" charset="-127"/>
              </a:rPr>
              <a:t>, performance and high availability</a:t>
            </a:r>
          </a:p>
          <a:p>
            <a:pPr marL="342900" indent="-342900">
              <a:spcAft>
                <a:spcPct val="450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ea typeface="굴림" pitchFamily="34" charset="-127"/>
              </a:rPr>
              <a:t>Multiple </a:t>
            </a:r>
            <a:r>
              <a:rPr lang="en-US" altLang="ko-KR" sz="2400" dirty="0">
                <a:solidFill>
                  <a:schemeClr val="tx1"/>
                </a:solidFill>
                <a:ea typeface="굴림" pitchFamily="34" charset="-127"/>
              </a:rPr>
              <a:t>point-to-point connections</a:t>
            </a:r>
          </a:p>
          <a:p>
            <a:pPr marL="342900" indent="-342900">
              <a:spcAft>
                <a:spcPct val="450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ea typeface="굴림" pitchFamily="34" charset="-127"/>
              </a:rPr>
              <a:t>Proprietary and legacy </a:t>
            </a:r>
            <a:r>
              <a:rPr lang="en-US" altLang="ko-KR" sz="2400" dirty="0" smtClean="0">
                <a:solidFill>
                  <a:schemeClr val="tx1"/>
                </a:solidFill>
                <a:ea typeface="굴림" pitchFamily="34" charset="-127"/>
              </a:rPr>
              <a:t>protocols/formats, no real documentation</a:t>
            </a:r>
            <a:endParaRPr lang="en-US" altLang="ko-KR" sz="2400" dirty="0">
              <a:solidFill>
                <a:schemeClr val="tx1"/>
              </a:solidFill>
              <a:ea typeface="굴림" pitchFamily="34" charset="-127"/>
            </a:endParaRPr>
          </a:p>
          <a:p>
            <a:pPr marL="342900" indent="-342900">
              <a:spcAft>
                <a:spcPct val="450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ea typeface="굴림" pitchFamily="34" charset="-127"/>
              </a:rPr>
              <a:t>No standard business </a:t>
            </a:r>
            <a:r>
              <a:rPr lang="en-US" altLang="ko-KR" sz="2400" dirty="0" smtClean="0">
                <a:solidFill>
                  <a:schemeClr val="tx1"/>
                </a:solidFill>
                <a:ea typeface="굴림" pitchFamily="34" charset="-127"/>
              </a:rPr>
              <a:t>vocabulary with many manual processes </a:t>
            </a:r>
            <a:endParaRPr lang="en-US" altLang="ko-KR" sz="2400" dirty="0">
              <a:solidFill>
                <a:schemeClr val="tx1"/>
              </a:solidFill>
              <a:ea typeface="굴림" pitchFamily="34" charset="-127"/>
            </a:endParaRPr>
          </a:p>
          <a:p>
            <a:pPr marL="342900" indent="-342900">
              <a:spcAft>
                <a:spcPct val="450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ea typeface="굴림" pitchFamily="34" charset="-127"/>
              </a:rPr>
              <a:t>Islands of data with often no unified view of information</a:t>
            </a:r>
          </a:p>
          <a:p>
            <a:pPr marL="342900" indent="-342900">
              <a:spcAft>
                <a:spcPct val="450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ea typeface="굴림" pitchFamily="34" charset="-127"/>
              </a:rPr>
              <a:t>Expensive and time consuming </a:t>
            </a:r>
            <a:r>
              <a:rPr lang="en-US" altLang="ko-KR" sz="2400" dirty="0" smtClean="0">
                <a:solidFill>
                  <a:schemeClr val="tx1"/>
                </a:solidFill>
                <a:ea typeface="굴림" pitchFamily="34" charset="-127"/>
              </a:rPr>
              <a:t>to maintain and </a:t>
            </a:r>
            <a:r>
              <a:rPr lang="en-US" altLang="ko-KR" sz="2400" dirty="0">
                <a:solidFill>
                  <a:schemeClr val="tx1"/>
                </a:solidFill>
                <a:ea typeface="굴림" pitchFamily="34" charset="-127"/>
              </a:rPr>
              <a:t>make changes</a:t>
            </a:r>
          </a:p>
          <a:p>
            <a:pPr marL="342900" indent="-342900">
              <a:spcAft>
                <a:spcPct val="450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ea typeface="굴림" pitchFamily="34" charset="-127"/>
              </a:rPr>
              <a:t>Limited support for the existing legacy </a:t>
            </a:r>
            <a:r>
              <a:rPr lang="en-US" altLang="ko-KR" sz="2400" dirty="0" smtClean="0">
                <a:solidFill>
                  <a:schemeClr val="tx1"/>
                </a:solidFill>
                <a:ea typeface="굴림" pitchFamily="34" charset="-127"/>
              </a:rPr>
              <a:t>infrastructure</a:t>
            </a:r>
          </a:p>
          <a:p>
            <a:pPr marL="342900" indent="-342900">
              <a:spcAft>
                <a:spcPct val="450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ea typeface="굴림" pitchFamily="34" charset="-127"/>
              </a:rPr>
              <a:t>Coordination among multiple in-state and out-of-state agencies</a:t>
            </a:r>
          </a:p>
          <a:p>
            <a:pPr marL="342900" indent="-342900">
              <a:spcAft>
                <a:spcPct val="450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ea typeface="굴림" pitchFamily="34" charset="-127"/>
              </a:rPr>
              <a:t>Roll-out </a:t>
            </a:r>
            <a:r>
              <a:rPr lang="en-US" altLang="ko-KR" sz="2400" dirty="0">
                <a:solidFill>
                  <a:schemeClr val="tx1"/>
                </a:solidFill>
                <a:ea typeface="굴림" pitchFamily="34" charset="-127"/>
              </a:rPr>
              <a:t>the new solution with minimal disruption of services</a:t>
            </a:r>
          </a:p>
        </p:txBody>
      </p:sp>
    </p:spTree>
    <p:extLst>
      <p:ext uri="{BB962C8B-B14F-4D97-AF65-F5344CB8AC3E}">
        <p14:creationId xmlns:p14="http://schemas.microsoft.com/office/powerpoint/2010/main" val="8229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1362075" y="152400"/>
            <a:ext cx="6419850" cy="874713"/>
          </a:xfrm>
        </p:spPr>
        <p:txBody>
          <a:bodyPr/>
          <a:lstStyle/>
          <a:p>
            <a:pPr eaLnBrk="1" hangingPunct="1"/>
            <a:r>
              <a:rPr lang="en-US" dirty="0" smtClean="0"/>
              <a:t>NYS Vision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433056"/>
            <a:ext cx="8802687" cy="830997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indent="0">
              <a:spcAft>
                <a:spcPct val="45000"/>
              </a:spcAft>
              <a:buClr>
                <a:schemeClr val="tx1"/>
              </a:buClr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NY State long term </a:t>
            </a:r>
            <a:r>
              <a:rPr lang="en-US" sz="2400" dirty="0" smtClean="0">
                <a:solidFill>
                  <a:schemeClr val="tx1"/>
                </a:solidFill>
              </a:rPr>
              <a:t>vision - Provide </a:t>
            </a:r>
            <a:r>
              <a:rPr lang="en-US" sz="2400" dirty="0">
                <a:solidFill>
                  <a:schemeClr val="tx1"/>
                </a:solidFill>
              </a:rPr>
              <a:t>‘one-stop information shopping platform’ for all </a:t>
            </a:r>
            <a:r>
              <a:rPr lang="en-US" sz="2400" dirty="0" smtClean="0">
                <a:solidFill>
                  <a:schemeClr val="tx1"/>
                </a:solidFill>
              </a:rPr>
              <a:t>LE, </a:t>
            </a:r>
            <a:r>
              <a:rPr lang="en-US" sz="2400" dirty="0">
                <a:solidFill>
                  <a:schemeClr val="tx1"/>
                </a:solidFill>
              </a:rPr>
              <a:t>justice and correction </a:t>
            </a:r>
            <a:r>
              <a:rPr lang="en-US" sz="2400" dirty="0" smtClean="0">
                <a:solidFill>
                  <a:schemeClr val="tx1"/>
                </a:solidFill>
              </a:rPr>
              <a:t>users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4" t="7744" r="10915" b="13147"/>
          <a:stretch>
            <a:fillRect/>
          </a:stretch>
        </p:blipFill>
        <p:spPr bwMode="auto">
          <a:xfrm>
            <a:off x="1020421" y="2393470"/>
            <a:ext cx="7161893" cy="4345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78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1362075" y="152400"/>
            <a:ext cx="6419850" cy="874713"/>
          </a:xfrm>
        </p:spPr>
        <p:txBody>
          <a:bodyPr/>
          <a:lstStyle/>
          <a:p>
            <a:pPr eaLnBrk="1" hangingPunct="1"/>
            <a:r>
              <a:rPr lang="en-US" dirty="0" smtClean="0"/>
              <a:t>IJ Stakeholders and Partners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433056"/>
            <a:ext cx="8802687" cy="830997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</a:pPr>
            <a:r>
              <a:rPr lang="en-US" sz="2400" i="1" dirty="0">
                <a:solidFill>
                  <a:schemeClr val="tx1"/>
                </a:solidFill>
              </a:rPr>
              <a:t>In-State agencies</a:t>
            </a:r>
            <a:r>
              <a:rPr lang="en-US" sz="2400" dirty="0">
                <a:solidFill>
                  <a:schemeClr val="tx1"/>
                </a:solidFill>
              </a:rPr>
              <a:t> such as State Police, Courts, Criminal History, DMV, and </a:t>
            </a:r>
            <a:r>
              <a:rPr lang="en-US" sz="2400" i="1" dirty="0">
                <a:solidFill>
                  <a:schemeClr val="tx1"/>
                </a:solidFill>
              </a:rPr>
              <a:t>National agencies</a:t>
            </a:r>
            <a:r>
              <a:rPr lang="en-US" sz="2400" dirty="0">
                <a:solidFill>
                  <a:schemeClr val="tx1"/>
                </a:solidFill>
              </a:rPr>
              <a:t> such as FBI, and NLETS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73" y="2287639"/>
            <a:ext cx="7083540" cy="436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36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6061075" y="2555839"/>
            <a:ext cx="28082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1355" name="Rectangle 91"/>
          <p:cNvSpPr>
            <a:spLocks noChangeArrowheads="1"/>
          </p:cNvSpPr>
          <p:nvPr/>
        </p:nvSpPr>
        <p:spPr bwMode="auto">
          <a:xfrm>
            <a:off x="149226" y="1095375"/>
            <a:ext cx="8823325" cy="12003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New York replaced their switch with an Integrated Justice Portal that alleviates some of the point to point integrations, and establishes a platform for future Statewide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Information Sharing Environment 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2" name="Title 1"/>
          <p:cNvSpPr txBox="1">
            <a:spLocks/>
          </p:cNvSpPr>
          <p:nvPr/>
        </p:nvSpPr>
        <p:spPr>
          <a:xfrm>
            <a:off x="1362074" y="152400"/>
            <a:ext cx="7493001" cy="874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Solution – Integrated Justice Portal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1359"/>
            <a:ext cx="7696200" cy="429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02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1391443" y="152400"/>
            <a:ext cx="6419850" cy="874713"/>
          </a:xfrm>
        </p:spPr>
        <p:txBody>
          <a:bodyPr/>
          <a:lstStyle/>
          <a:p>
            <a:r>
              <a:rPr lang="en-US" dirty="0"/>
              <a:t>Key IJP Solution Highlights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F04287-533A-4A30-95E7-6F018BC58B0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025" y="1491112"/>
            <a:ext cx="8802687" cy="4893647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351 NYSPIN supported business transactions replaced with about 120 NIEM IEPD based business services.  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Leverages NIEM to develop a ‘canonical’ enterprise view of the information architecture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Maintains/exceeds </a:t>
            </a:r>
            <a:r>
              <a:rPr lang="en-US" sz="2400" dirty="0">
                <a:solidFill>
                  <a:schemeClr val="tx1"/>
                </a:solidFill>
              </a:rPr>
              <a:t>state and national standards for response times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Standards based SOA solution - Compliant with NYSP architectural requirements for open standard and products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Services enabled business functionality to support diverse user base using portal, legacy devices and computer-to-computer (Metro) interfaces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Comprehensive multi-year transition strategy to support users as they transition from legacy client interfaces to portal and web-services based solutions</a:t>
            </a:r>
            <a:endParaRPr lang="en-US" altLang="ko-KR" sz="2400" dirty="0">
              <a:solidFill>
                <a:schemeClr val="tx1"/>
              </a:solidFill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57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83626" y="6638926"/>
            <a:ext cx="182563" cy="15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5DF62D5-4507-4C2B-B998-0D707C59B772}" type="slidenum">
              <a:rPr lang="en-US"/>
              <a:pPr eaLnBrk="1" hangingPunct="1"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14" y="1219200"/>
            <a:ext cx="876300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91443" y="152400"/>
            <a:ext cx="6419850" cy="874713"/>
          </a:xfrm>
        </p:spPr>
        <p:txBody>
          <a:bodyPr/>
          <a:lstStyle/>
          <a:p>
            <a:r>
              <a:rPr lang="en-US" dirty="0" smtClean="0"/>
              <a:t>IJP - Solution Architecture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650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83626" y="6638926"/>
            <a:ext cx="182563" cy="15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6B066A-297D-4DF3-9DEE-15AFD15817CF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1613" y="153293"/>
            <a:ext cx="6910387" cy="837902"/>
          </a:xfrm>
        </p:spPr>
        <p:txBody>
          <a:bodyPr/>
          <a:lstStyle/>
          <a:p>
            <a:r>
              <a:rPr lang="en-US" dirty="0" smtClean="0">
                <a:effectLst/>
              </a:rPr>
              <a:t>IJP – Component Architecture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219200"/>
            <a:ext cx="8732837" cy="512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35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46</TotalTime>
  <Words>566</Words>
  <Application>Microsoft Office PowerPoint</Application>
  <PresentationFormat>On-screen Show (4:3)</PresentationFormat>
  <Paragraphs>70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Thatch</vt:lpstr>
      <vt:lpstr>New York Statewide Police Information Network (NYSPIN) Replacement  The New York State  Integrated Justice Portal (IJP)</vt:lpstr>
      <vt:lpstr>What is NYSPIN??</vt:lpstr>
      <vt:lpstr>The Challenge</vt:lpstr>
      <vt:lpstr>NYS Vision</vt:lpstr>
      <vt:lpstr>IJ Stakeholders and Partners</vt:lpstr>
      <vt:lpstr>PowerPoint Presentation</vt:lpstr>
      <vt:lpstr>Key IJP Solution Highlights</vt:lpstr>
      <vt:lpstr>IJP - Solution Architecture</vt:lpstr>
      <vt:lpstr>IJP – Component Architecture</vt:lpstr>
      <vt:lpstr>IJP – Service Orchestration</vt:lpstr>
      <vt:lpstr>Legacy Application Screen</vt:lpstr>
      <vt:lpstr>PowerPoint Presentation</vt:lpstr>
      <vt:lpstr>IJP – Portal Response Screen</vt:lpstr>
      <vt:lpstr>IJP Lessons Learned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Statewide Police Information Network (NYSPIN) Replacement  The New York State  Integrated Justice Portal (IJP)</dc:title>
  <dc:creator>Vijay</dc:creator>
  <cp:lastModifiedBy>Vijay</cp:lastModifiedBy>
  <cp:revision>15</cp:revision>
  <dcterms:created xsi:type="dcterms:W3CDTF">2013-02-06T05:53:00Z</dcterms:created>
  <dcterms:modified xsi:type="dcterms:W3CDTF">2013-02-06T07:01:20Z</dcterms:modified>
</cp:coreProperties>
</file>