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drawings/drawing3.xml" ContentType="application/vnd.openxmlformats-officedocument.drawingml.chartshapes+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omedirsrv\MAlderden\Data\Peoria%20Conference.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homedirsrv\MAlderden\Data\Peoria%20Conference.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homedirsrv\MAlderden\Data\Peoria%20Conferenc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malderden\Desktop\Peoria%20Conferenc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malderden\Desktop\Peoria%20Conferenc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Peoria%20Conference.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Peoria%20Conferenc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Property </a:t>
            </a:r>
            <a:r>
              <a:rPr lang="en-US" sz="1600" dirty="0"/>
              <a:t>Index Crime </a:t>
            </a:r>
            <a:r>
              <a:rPr lang="en-US" sz="1600" dirty="0" smtClean="0"/>
              <a:t>Rate per 100,000 Persons</a:t>
            </a:r>
            <a:endParaRPr lang="en-US" sz="1600" dirty="0"/>
          </a:p>
        </c:rich>
      </c:tx>
      <c:layout/>
      <c:overlay val="0"/>
    </c:title>
    <c:autoTitleDeleted val="0"/>
    <c:plotArea>
      <c:layout>
        <c:manualLayout>
          <c:layoutTarget val="inner"/>
          <c:xMode val="edge"/>
          <c:yMode val="edge"/>
          <c:x val="0.10015507436570428"/>
          <c:y val="0.21959803926051266"/>
          <c:w val="0.86427077865266844"/>
          <c:h val="0.66850179708660584"/>
        </c:manualLayout>
      </c:layout>
      <c:lineChart>
        <c:grouping val="standard"/>
        <c:varyColors val="0"/>
        <c:ser>
          <c:idx val="0"/>
          <c:order val="0"/>
          <c:tx>
            <c:v>Property Index Crime</c:v>
          </c:tx>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crime!$BC$126:$BW$126</c:f>
              <c:numCache>
                <c:formatCode>General</c:formatCode>
                <c:ptCount val="21"/>
                <c:pt idx="0">
                  <c:v>5774.9</c:v>
                </c:pt>
                <c:pt idx="1">
                  <c:v>5827.3</c:v>
                </c:pt>
                <c:pt idx="2">
                  <c:v>5461.8</c:v>
                </c:pt>
                <c:pt idx="3">
                  <c:v>4663</c:v>
                </c:pt>
                <c:pt idx="4">
                  <c:v>3939</c:v>
                </c:pt>
                <c:pt idx="5">
                  <c:v>3723.4</c:v>
                </c:pt>
                <c:pt idx="6">
                  <c:v>3554.8</c:v>
                </c:pt>
                <c:pt idx="7">
                  <c:v>3623.4</c:v>
                </c:pt>
                <c:pt idx="8">
                  <c:v>3469.6000000000004</c:v>
                </c:pt>
                <c:pt idx="9">
                  <c:v>3500.8</c:v>
                </c:pt>
                <c:pt idx="10">
                  <c:v>3417.5</c:v>
                </c:pt>
                <c:pt idx="11">
                  <c:v>3628.9</c:v>
                </c:pt>
                <c:pt idx="12">
                  <c:v>3072.1000000000004</c:v>
                </c:pt>
                <c:pt idx="13">
                  <c:v>2837</c:v>
                </c:pt>
                <c:pt idx="14">
                  <c:v>2923.1000000000004</c:v>
                </c:pt>
                <c:pt idx="15">
                  <c:v>2408.9</c:v>
                </c:pt>
                <c:pt idx="16">
                  <c:v>2597.6000000000004</c:v>
                </c:pt>
                <c:pt idx="17">
                  <c:v>2630.4</c:v>
                </c:pt>
                <c:pt idx="18">
                  <c:v>2863.6</c:v>
                </c:pt>
                <c:pt idx="19">
                  <c:v>2676.9</c:v>
                </c:pt>
                <c:pt idx="20">
                  <c:v>2540</c:v>
                </c:pt>
              </c:numCache>
            </c:numRef>
          </c:val>
          <c:smooth val="0"/>
        </c:ser>
        <c:dLbls>
          <c:showLegendKey val="0"/>
          <c:showVal val="0"/>
          <c:showCatName val="0"/>
          <c:showSerName val="0"/>
          <c:showPercent val="0"/>
          <c:showBubbleSize val="0"/>
        </c:dLbls>
        <c:marker val="1"/>
        <c:smooth val="0"/>
        <c:axId val="159366144"/>
        <c:axId val="39588608"/>
      </c:lineChart>
      <c:catAx>
        <c:axId val="159366144"/>
        <c:scaling>
          <c:orientation val="minMax"/>
        </c:scaling>
        <c:delete val="0"/>
        <c:axPos val="b"/>
        <c:numFmt formatCode="General" sourceLinked="1"/>
        <c:majorTickMark val="out"/>
        <c:minorTickMark val="none"/>
        <c:tickLblPos val="nextTo"/>
        <c:crossAx val="39588608"/>
        <c:crosses val="autoZero"/>
        <c:auto val="1"/>
        <c:lblAlgn val="ctr"/>
        <c:lblOffset val="100"/>
        <c:tickLblSkip val="2"/>
        <c:noMultiLvlLbl val="0"/>
      </c:catAx>
      <c:valAx>
        <c:axId val="39588608"/>
        <c:scaling>
          <c:orientation val="minMax"/>
        </c:scaling>
        <c:delete val="0"/>
        <c:axPos val="l"/>
        <c:majorGridlines/>
        <c:numFmt formatCode="General" sourceLinked="1"/>
        <c:majorTickMark val="out"/>
        <c:minorTickMark val="none"/>
        <c:tickLblPos val="nextTo"/>
        <c:crossAx val="159366144"/>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Murder Rate </a:t>
            </a:r>
            <a:r>
              <a:rPr lang="en-US" sz="1600" dirty="0"/>
              <a:t>per 100,00</a:t>
            </a:r>
            <a:r>
              <a:rPr lang="en-US" sz="1600" baseline="0" dirty="0"/>
              <a:t>0 </a:t>
            </a:r>
            <a:r>
              <a:rPr lang="en-US" sz="1600" baseline="0" dirty="0" smtClean="0"/>
              <a:t>Persons</a:t>
            </a:r>
            <a:endParaRPr lang="en-US" sz="1600" dirty="0"/>
          </a:p>
        </c:rich>
      </c:tx>
      <c:layout>
        <c:manualLayout>
          <c:xMode val="edge"/>
          <c:yMode val="edge"/>
          <c:x val="0.12891858581731314"/>
          <c:y val="0"/>
        </c:manualLayout>
      </c:layout>
      <c:overlay val="0"/>
    </c:title>
    <c:autoTitleDeleted val="0"/>
    <c:plotArea>
      <c:layout>
        <c:manualLayout>
          <c:layoutTarget val="inner"/>
          <c:xMode val="edge"/>
          <c:yMode val="edge"/>
          <c:x val="3.1090084688767554E-2"/>
          <c:y val="0.1962962962962963"/>
          <c:w val="0.93781983062246488"/>
          <c:h val="0.69392716535433074"/>
        </c:manualLayout>
      </c:layout>
      <c:barChart>
        <c:barDir val="col"/>
        <c:grouping val="clustered"/>
        <c:varyColors val="0"/>
        <c:ser>
          <c:idx val="0"/>
          <c:order val="0"/>
          <c:spPr>
            <a:solidFill>
              <a:schemeClr val="accent5"/>
            </a:solidFill>
            <a:ln>
              <a:solidFill>
                <a:schemeClr val="accent5"/>
              </a:solidFill>
            </a:ln>
          </c:spPr>
          <c:invertIfNegative val="0"/>
          <c:dLbls>
            <c:dLbl>
              <c:idx val="3"/>
              <c:layout>
                <c:manualLayout>
                  <c:x val="0"/>
                  <c:y val="9.2592592592592587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('VI crime by type'!$C$126,'VI crime by type'!$C$188,'VI crime by type'!$C$198,'VI crime by type'!$C$200,'VI crime by type'!$C$217)</c:f>
              <c:strCache>
                <c:ptCount val="5"/>
                <c:pt idx="0">
                  <c:v>Champaign</c:v>
                </c:pt>
                <c:pt idx="1">
                  <c:v>Peoria</c:v>
                </c:pt>
                <c:pt idx="2">
                  <c:v>St. Clair</c:v>
                </c:pt>
                <c:pt idx="3">
                  <c:v>Sangamon</c:v>
                </c:pt>
                <c:pt idx="4">
                  <c:v>Winnebago</c:v>
                </c:pt>
              </c:strCache>
            </c:strRef>
          </c:cat>
          <c:val>
            <c:numRef>
              <c:f>('VI crime by type'!$I$126,'VI crime by type'!$I$188,'VI crime by type'!$I$198,'VI crime by type'!$I$200,'VI crime by type'!$I$217)</c:f>
              <c:numCache>
                <c:formatCode>General</c:formatCode>
                <c:ptCount val="5"/>
                <c:pt idx="0">
                  <c:v>3.2399999999999998</c:v>
                </c:pt>
                <c:pt idx="1">
                  <c:v>8.7600000000000016</c:v>
                </c:pt>
                <c:pt idx="2">
                  <c:v>12.540000000000001</c:v>
                </c:pt>
                <c:pt idx="3">
                  <c:v>4.2</c:v>
                </c:pt>
                <c:pt idx="4">
                  <c:v>7.3999999999999986</c:v>
                </c:pt>
              </c:numCache>
            </c:numRef>
          </c:val>
        </c:ser>
        <c:dLbls>
          <c:showLegendKey val="0"/>
          <c:showVal val="1"/>
          <c:showCatName val="0"/>
          <c:showSerName val="0"/>
          <c:showPercent val="0"/>
          <c:showBubbleSize val="0"/>
        </c:dLbls>
        <c:gapWidth val="150"/>
        <c:overlap val="-25"/>
        <c:axId val="114895488"/>
        <c:axId val="114898432"/>
      </c:barChart>
      <c:catAx>
        <c:axId val="114895488"/>
        <c:scaling>
          <c:orientation val="minMax"/>
        </c:scaling>
        <c:delete val="0"/>
        <c:axPos val="b"/>
        <c:majorTickMark val="none"/>
        <c:minorTickMark val="none"/>
        <c:tickLblPos val="nextTo"/>
        <c:crossAx val="114898432"/>
        <c:crosses val="autoZero"/>
        <c:auto val="1"/>
        <c:lblAlgn val="ctr"/>
        <c:lblOffset val="100"/>
        <c:noMultiLvlLbl val="0"/>
      </c:catAx>
      <c:valAx>
        <c:axId val="114898432"/>
        <c:scaling>
          <c:orientation val="minMax"/>
        </c:scaling>
        <c:delete val="1"/>
        <c:axPos val="l"/>
        <c:numFmt formatCode="General" sourceLinked="1"/>
        <c:majorTickMark val="out"/>
        <c:minorTickMark val="none"/>
        <c:tickLblPos val="nextTo"/>
        <c:crossAx val="114895488"/>
        <c:crosses val="autoZero"/>
        <c:crossBetween val="between"/>
      </c:valAx>
    </c:plotArea>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Aggravated Assault Rate</a:t>
            </a:r>
            <a:r>
              <a:rPr lang="en-US" sz="1600" baseline="0" dirty="0" smtClean="0"/>
              <a:t> per 100,000 Persons</a:t>
            </a:r>
            <a:endParaRPr lang="en-US" sz="1600" dirty="0"/>
          </a:p>
        </c:rich>
      </c:tx>
      <c:layout>
        <c:manualLayout>
          <c:xMode val="edge"/>
          <c:yMode val="edge"/>
          <c:x val="0.12477132836271572"/>
          <c:y val="0"/>
        </c:manualLayout>
      </c:layout>
      <c:overlay val="0"/>
    </c:title>
    <c:autoTitleDeleted val="0"/>
    <c:plotArea>
      <c:layout>
        <c:manualLayout>
          <c:layoutTarget val="inner"/>
          <c:xMode val="edge"/>
          <c:yMode val="edge"/>
          <c:x val="3.2448377581120944E-2"/>
          <c:y val="0.29035087719298247"/>
          <c:w val="0.93510324483775809"/>
          <c:h val="0.6056502970023484"/>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type'!$AG$126,'VI crime by type'!$AG$188,'VI crime by type'!$AG$198,'VI crime by type'!$AG$200,'VI crime by type'!$AG$217)</c:f>
              <c:strCache>
                <c:ptCount val="5"/>
                <c:pt idx="0">
                  <c:v>Champaign</c:v>
                </c:pt>
                <c:pt idx="1">
                  <c:v>Peoria</c:v>
                </c:pt>
                <c:pt idx="2">
                  <c:v>St. Clair</c:v>
                </c:pt>
                <c:pt idx="3">
                  <c:v>Sangamon</c:v>
                </c:pt>
                <c:pt idx="4">
                  <c:v>Winnebago</c:v>
                </c:pt>
              </c:strCache>
            </c:strRef>
          </c:cat>
          <c:val>
            <c:numRef>
              <c:f>('VI crime by type'!$AM$126,'VI crime by type'!$AM$188,'VI crime by type'!$AM$198,'VI crime by type'!$AM$200,'VI crime by type'!$AM$217)</c:f>
              <c:numCache>
                <c:formatCode>General</c:formatCode>
                <c:ptCount val="5"/>
                <c:pt idx="0">
                  <c:v>388.25999999999993</c:v>
                </c:pt>
                <c:pt idx="1">
                  <c:v>347.56</c:v>
                </c:pt>
                <c:pt idx="2">
                  <c:v>581.6</c:v>
                </c:pt>
                <c:pt idx="3">
                  <c:v>541.22</c:v>
                </c:pt>
                <c:pt idx="4">
                  <c:v>583.56000000000006</c:v>
                </c:pt>
              </c:numCache>
            </c:numRef>
          </c:val>
        </c:ser>
        <c:dLbls>
          <c:showLegendKey val="0"/>
          <c:showVal val="1"/>
          <c:showCatName val="0"/>
          <c:showSerName val="0"/>
          <c:showPercent val="0"/>
          <c:showBubbleSize val="0"/>
        </c:dLbls>
        <c:gapWidth val="150"/>
        <c:overlap val="-25"/>
        <c:axId val="114914816"/>
        <c:axId val="114925952"/>
      </c:barChart>
      <c:catAx>
        <c:axId val="114914816"/>
        <c:scaling>
          <c:orientation val="minMax"/>
        </c:scaling>
        <c:delete val="0"/>
        <c:axPos val="b"/>
        <c:majorTickMark val="none"/>
        <c:minorTickMark val="none"/>
        <c:tickLblPos val="nextTo"/>
        <c:crossAx val="114925952"/>
        <c:crosses val="autoZero"/>
        <c:auto val="1"/>
        <c:lblAlgn val="ctr"/>
        <c:lblOffset val="100"/>
        <c:noMultiLvlLbl val="0"/>
      </c:catAx>
      <c:valAx>
        <c:axId val="114925952"/>
        <c:scaling>
          <c:orientation val="minMax"/>
        </c:scaling>
        <c:delete val="1"/>
        <c:axPos val="l"/>
        <c:numFmt formatCode="General" sourceLinked="1"/>
        <c:majorTickMark val="out"/>
        <c:minorTickMark val="none"/>
        <c:tickLblPos val="nextTo"/>
        <c:crossAx val="114914816"/>
        <c:crosses val="autoZero"/>
        <c:crossBetween val="between"/>
      </c:valAx>
    </c:plotArea>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a:t>
            </a:r>
            <a:r>
              <a:rPr lang="en-US" sz="1600" baseline="0" dirty="0" smtClean="0"/>
              <a:t>Rate </a:t>
            </a:r>
          </a:p>
          <a:p>
            <a:pPr>
              <a:defRPr sz="1600"/>
            </a:pPr>
            <a:r>
              <a:rPr lang="en-US" sz="1600" baseline="0" dirty="0" smtClean="0"/>
              <a:t>per 100,000 Persons</a:t>
            </a:r>
            <a:endParaRPr lang="en-US" sz="1600" dirty="0"/>
          </a:p>
        </c:rich>
      </c:tx>
      <c:layout>
        <c:manualLayout>
          <c:xMode val="edge"/>
          <c:yMode val="edge"/>
          <c:x val="0.11914588801399825"/>
          <c:y val="8.771929824561403E-3"/>
        </c:manualLayout>
      </c:layout>
      <c:overlay val="0"/>
    </c:title>
    <c:autoTitleDeleted val="0"/>
    <c:plotArea>
      <c:layout>
        <c:manualLayout>
          <c:layoutTarget val="inner"/>
          <c:xMode val="edge"/>
          <c:yMode val="edge"/>
          <c:x val="3.0555555555555555E-2"/>
          <c:y val="0.28859649122807018"/>
          <c:w val="0.93888888888888888"/>
          <c:h val="0.6074046829672606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('Total Violent Index (VI)'!$C$126,'Total Violent Index (VI)'!$C$188,'Total Violent Index (VI)'!$C$198,'Total Violent Index (VI)'!$C$200,'Total Violent Index (VI)'!$C$217)</c:f>
              <c:strCache>
                <c:ptCount val="5"/>
                <c:pt idx="0">
                  <c:v>Champaign</c:v>
                </c:pt>
                <c:pt idx="1">
                  <c:v>Peoria</c:v>
                </c:pt>
                <c:pt idx="2">
                  <c:v>St. Clair</c:v>
                </c:pt>
                <c:pt idx="3">
                  <c:v>Sangamon</c:v>
                </c:pt>
                <c:pt idx="4">
                  <c:v>Winnebago</c:v>
                </c:pt>
              </c:strCache>
            </c:strRef>
          </c:cat>
          <c:val>
            <c:numRef>
              <c:f>('Total Violent Index (VI)'!$AN$126,'Total Violent Index (VI)'!$AN$188,'Total Violent Index (VI)'!$AN$198,'Total Violent Index (VI)'!$AN$200,'Total Violent Index (VI)'!$AN$217)</c:f>
              <c:numCache>
                <c:formatCode>General</c:formatCode>
                <c:ptCount val="5"/>
                <c:pt idx="0">
                  <c:v>556.29999999999995</c:v>
                </c:pt>
                <c:pt idx="1">
                  <c:v>551.67999999999995</c:v>
                </c:pt>
                <c:pt idx="2">
                  <c:v>810.90000000000009</c:v>
                </c:pt>
                <c:pt idx="3">
                  <c:v>756.96</c:v>
                </c:pt>
                <c:pt idx="4">
                  <c:v>832.96</c:v>
                </c:pt>
              </c:numCache>
            </c:numRef>
          </c:val>
        </c:ser>
        <c:dLbls>
          <c:showLegendKey val="0"/>
          <c:showVal val="1"/>
          <c:showCatName val="0"/>
          <c:showSerName val="0"/>
          <c:showPercent val="0"/>
          <c:showBubbleSize val="0"/>
        </c:dLbls>
        <c:gapWidth val="150"/>
        <c:overlap val="-25"/>
        <c:axId val="114947200"/>
        <c:axId val="115015680"/>
      </c:barChart>
      <c:catAx>
        <c:axId val="114947200"/>
        <c:scaling>
          <c:orientation val="minMax"/>
        </c:scaling>
        <c:delete val="0"/>
        <c:axPos val="b"/>
        <c:majorTickMark val="none"/>
        <c:minorTickMark val="none"/>
        <c:tickLblPos val="nextTo"/>
        <c:crossAx val="115015680"/>
        <c:crosses val="autoZero"/>
        <c:auto val="1"/>
        <c:lblAlgn val="ctr"/>
        <c:lblOffset val="100"/>
        <c:noMultiLvlLbl val="0"/>
      </c:catAx>
      <c:valAx>
        <c:axId val="115015680"/>
        <c:scaling>
          <c:orientation val="minMax"/>
        </c:scaling>
        <c:delete val="1"/>
        <c:axPos val="l"/>
        <c:numFmt formatCode="General" sourceLinked="1"/>
        <c:majorTickMark val="out"/>
        <c:minorTickMark val="none"/>
        <c:tickLblPos val="nextTo"/>
        <c:crossAx val="114947200"/>
        <c:crosses val="autoZero"/>
        <c:crossBetween val="between"/>
      </c:valAx>
    </c:plotArea>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Total Number of </a:t>
            </a:r>
            <a:r>
              <a:rPr lang="en-US" sz="1400" dirty="0" smtClean="0"/>
              <a:t>Murder</a:t>
            </a:r>
            <a:r>
              <a:rPr lang="en-US" sz="1400" baseline="0" dirty="0" smtClean="0"/>
              <a:t> and </a:t>
            </a:r>
            <a:r>
              <a:rPr lang="en-US" sz="1400" dirty="0" smtClean="0"/>
              <a:t>Firearm-involved</a:t>
            </a:r>
            <a:r>
              <a:rPr lang="en-US" sz="1400" baseline="0" dirty="0" smtClean="0"/>
              <a:t> </a:t>
            </a:r>
            <a:r>
              <a:rPr lang="en-US" sz="1400" baseline="0" dirty="0"/>
              <a:t>Arrests</a:t>
            </a:r>
            <a:endParaRPr lang="en-US" sz="1400" dirty="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gun!$B$14</c:f>
              <c:strCache>
                <c:ptCount val="1"/>
                <c:pt idx="0">
                  <c:v>Champaign</c:v>
                </c:pt>
              </c:strCache>
            </c:strRef>
          </c:tx>
          <c:spPr>
            <a:ln>
              <a:solidFill>
                <a:schemeClr val="accent4"/>
              </a:solidFill>
            </a:ln>
          </c:spPr>
          <c:marker>
            <c:spPr>
              <a:solidFill>
                <a:schemeClr val="accent4"/>
              </a:solidFill>
              <a:ln>
                <a:solidFill>
                  <a:schemeClr val="accent4"/>
                </a:solidFill>
              </a:ln>
            </c:spPr>
          </c:marker>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gun!$C$14:$L$14</c:f>
              <c:numCache>
                <c:formatCode>###0</c:formatCode>
                <c:ptCount val="10"/>
                <c:pt idx="0">
                  <c:v>178</c:v>
                </c:pt>
                <c:pt idx="1">
                  <c:v>160</c:v>
                </c:pt>
                <c:pt idx="2">
                  <c:v>141</c:v>
                </c:pt>
                <c:pt idx="3">
                  <c:v>169</c:v>
                </c:pt>
                <c:pt idx="4">
                  <c:v>152</c:v>
                </c:pt>
                <c:pt idx="5">
                  <c:v>166</c:v>
                </c:pt>
                <c:pt idx="6">
                  <c:v>199</c:v>
                </c:pt>
                <c:pt idx="7">
                  <c:v>193</c:v>
                </c:pt>
                <c:pt idx="8">
                  <c:v>203</c:v>
                </c:pt>
                <c:pt idx="9">
                  <c:v>281</c:v>
                </c:pt>
              </c:numCache>
            </c:numRef>
          </c:val>
          <c:smooth val="0"/>
        </c:ser>
        <c:dLbls>
          <c:showLegendKey val="0"/>
          <c:showVal val="0"/>
          <c:showCatName val="0"/>
          <c:showSerName val="0"/>
          <c:showPercent val="0"/>
          <c:showBubbleSize val="0"/>
        </c:dLbls>
        <c:marker val="1"/>
        <c:smooth val="0"/>
        <c:axId val="115833856"/>
        <c:axId val="115847936"/>
      </c:lineChart>
      <c:catAx>
        <c:axId val="115833856"/>
        <c:scaling>
          <c:orientation val="minMax"/>
        </c:scaling>
        <c:delete val="0"/>
        <c:axPos val="b"/>
        <c:majorTickMark val="out"/>
        <c:minorTickMark val="none"/>
        <c:tickLblPos val="nextTo"/>
        <c:crossAx val="115847936"/>
        <c:crosses val="autoZero"/>
        <c:auto val="1"/>
        <c:lblAlgn val="ctr"/>
        <c:lblOffset val="100"/>
        <c:noMultiLvlLbl val="0"/>
      </c:catAx>
      <c:valAx>
        <c:axId val="115847936"/>
        <c:scaling>
          <c:orientation val="minMax"/>
        </c:scaling>
        <c:delete val="0"/>
        <c:axPos val="l"/>
        <c:majorGridlines/>
        <c:numFmt formatCode="###0" sourceLinked="1"/>
        <c:majorTickMark val="out"/>
        <c:minorTickMark val="none"/>
        <c:tickLblPos val="nextTo"/>
        <c:crossAx val="115833856"/>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Percent</a:t>
            </a:r>
            <a:r>
              <a:rPr lang="en-US" sz="1400" baseline="0" dirty="0"/>
              <a:t> of Arrests in 2010 Resulting in a </a:t>
            </a:r>
            <a:r>
              <a:rPr lang="en-US" sz="1400" baseline="0" dirty="0" smtClean="0"/>
              <a:t>Conviction by </a:t>
            </a:r>
            <a:r>
              <a:rPr lang="en-US" sz="1400" baseline="0" dirty="0"/>
              <a:t>2014</a:t>
            </a:r>
          </a:p>
        </c:rich>
      </c:tx>
      <c:layout>
        <c:manualLayout>
          <c:xMode val="edge"/>
          <c:yMode val="edge"/>
          <c:x val="0.12167227469668243"/>
          <c:y val="0.10102493240974625"/>
        </c:manualLayout>
      </c:layout>
      <c:overlay val="0"/>
    </c:title>
    <c:autoTitleDeleted val="0"/>
    <c:plotArea>
      <c:layout>
        <c:manualLayout>
          <c:layoutTarget val="inner"/>
          <c:xMode val="edge"/>
          <c:yMode val="edge"/>
          <c:x val="2.7110298848218806E-2"/>
          <c:y val="0.30365118291644533"/>
          <c:w val="0.9457794208256316"/>
          <c:h val="0.54864161570950953"/>
        </c:manualLayout>
      </c:layout>
      <c:barChart>
        <c:barDir val="col"/>
        <c:grouping val="clustered"/>
        <c:varyColors val="0"/>
        <c:ser>
          <c:idx val="0"/>
          <c:order val="0"/>
          <c:tx>
            <c:strRef>
              <c:f>gun_convictions!$R$24</c:f>
              <c:strCache>
                <c:ptCount val="1"/>
                <c:pt idx="0">
                  <c:v>Champaign</c:v>
                </c:pt>
              </c:strCache>
            </c:strRef>
          </c:tx>
          <c:spPr>
            <a:solidFill>
              <a:schemeClr val="accent2"/>
            </a:solidFill>
            <a:ln>
              <a:solidFill>
                <a:schemeClr val="accent2"/>
              </a:solidFill>
            </a:ln>
          </c:spPr>
          <c:invertIfNegative val="0"/>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gun_convictions!$S$24:$X$24</c:f>
              <c:numCache>
                <c:formatCode>###0.0%</c:formatCode>
                <c:ptCount val="6"/>
                <c:pt idx="0">
                  <c:v>0.25</c:v>
                </c:pt>
                <c:pt idx="1">
                  <c:v>0.6428571428571429</c:v>
                </c:pt>
                <c:pt idx="2">
                  <c:v>0.48837209302325574</c:v>
                </c:pt>
                <c:pt idx="3">
                  <c:v>0.51851851851851849</c:v>
                </c:pt>
                <c:pt idx="4">
                  <c:v>0.7</c:v>
                </c:pt>
                <c:pt idx="5">
                  <c:v>0.53614457831325302</c:v>
                </c:pt>
              </c:numCache>
            </c:numRef>
          </c:val>
        </c:ser>
        <c:dLbls>
          <c:showLegendKey val="0"/>
          <c:showVal val="1"/>
          <c:showCatName val="0"/>
          <c:showSerName val="0"/>
          <c:showPercent val="0"/>
          <c:showBubbleSize val="0"/>
        </c:dLbls>
        <c:gapWidth val="150"/>
        <c:overlap val="-25"/>
        <c:axId val="115873280"/>
        <c:axId val="115874816"/>
      </c:barChart>
      <c:catAx>
        <c:axId val="115873280"/>
        <c:scaling>
          <c:orientation val="minMax"/>
        </c:scaling>
        <c:delete val="0"/>
        <c:axPos val="b"/>
        <c:majorTickMark val="none"/>
        <c:minorTickMark val="none"/>
        <c:tickLblPos val="nextTo"/>
        <c:txPr>
          <a:bodyPr/>
          <a:lstStyle/>
          <a:p>
            <a:pPr>
              <a:defRPr sz="800"/>
            </a:pPr>
            <a:endParaRPr lang="en-US"/>
          </a:p>
        </c:txPr>
        <c:crossAx val="115874816"/>
        <c:crosses val="autoZero"/>
        <c:auto val="1"/>
        <c:lblAlgn val="ctr"/>
        <c:lblOffset val="100"/>
        <c:noMultiLvlLbl val="0"/>
      </c:catAx>
      <c:valAx>
        <c:axId val="115874816"/>
        <c:scaling>
          <c:orientation val="minMax"/>
        </c:scaling>
        <c:delete val="1"/>
        <c:axPos val="l"/>
        <c:numFmt formatCode="###0.0%" sourceLinked="1"/>
        <c:majorTickMark val="out"/>
        <c:minorTickMark val="none"/>
        <c:tickLblPos val="nextTo"/>
        <c:crossAx val="115873280"/>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overlay val="0"/>
    </c:title>
    <c:autoTitleDeleted val="0"/>
    <c:plotArea>
      <c:layout>
        <c:manualLayout>
          <c:layoutTarget val="inner"/>
          <c:xMode val="edge"/>
          <c:yMode val="edge"/>
          <c:x val="2.7672955974842768E-2"/>
          <c:y val="0.19100960925392854"/>
          <c:w val="0.94465408805031448"/>
          <c:h val="0.63561322812137755"/>
        </c:manualLayout>
      </c:layout>
      <c:barChart>
        <c:barDir val="col"/>
        <c:grouping val="clustered"/>
        <c:varyColors val="0"/>
        <c:ser>
          <c:idx val="0"/>
          <c:order val="0"/>
          <c:tx>
            <c:strRef>
              <c:f>Gun_convictions1!$H$3</c:f>
              <c:strCache>
                <c:ptCount val="1"/>
                <c:pt idx="0">
                  <c:v>Champaign</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Gun_convictions1!$I$3:$M$3</c:f>
              <c:numCache>
                <c:formatCode>###0.00</c:formatCode>
                <c:ptCount val="5"/>
                <c:pt idx="0">
                  <c:v>3</c:v>
                </c:pt>
                <c:pt idx="1">
                  <c:v>2</c:v>
                </c:pt>
                <c:pt idx="2">
                  <c:v>5</c:v>
                </c:pt>
                <c:pt idx="3">
                  <c:v>5</c:v>
                </c:pt>
                <c:pt idx="4">
                  <c:v>6</c:v>
                </c:pt>
              </c:numCache>
            </c:numRef>
          </c:val>
        </c:ser>
        <c:dLbls>
          <c:showLegendKey val="0"/>
          <c:showVal val="1"/>
          <c:showCatName val="0"/>
          <c:showSerName val="0"/>
          <c:showPercent val="0"/>
          <c:showBubbleSize val="0"/>
        </c:dLbls>
        <c:gapWidth val="150"/>
        <c:overlap val="-25"/>
        <c:axId val="115894144"/>
        <c:axId val="115901184"/>
      </c:barChart>
      <c:catAx>
        <c:axId val="115894144"/>
        <c:scaling>
          <c:orientation val="minMax"/>
        </c:scaling>
        <c:delete val="0"/>
        <c:axPos val="b"/>
        <c:majorTickMark val="none"/>
        <c:minorTickMark val="none"/>
        <c:tickLblPos val="nextTo"/>
        <c:txPr>
          <a:bodyPr/>
          <a:lstStyle/>
          <a:p>
            <a:pPr>
              <a:defRPr sz="800"/>
            </a:pPr>
            <a:endParaRPr lang="en-US"/>
          </a:p>
        </c:txPr>
        <c:crossAx val="115901184"/>
        <c:crosses val="autoZero"/>
        <c:auto val="1"/>
        <c:lblAlgn val="ctr"/>
        <c:lblOffset val="100"/>
        <c:noMultiLvlLbl val="0"/>
      </c:catAx>
      <c:valAx>
        <c:axId val="115901184"/>
        <c:scaling>
          <c:orientation val="minMax"/>
        </c:scaling>
        <c:delete val="1"/>
        <c:axPos val="l"/>
        <c:numFmt formatCode="#,##0" sourceLinked="0"/>
        <c:majorTickMark val="out"/>
        <c:minorTickMark val="none"/>
        <c:tickLblPos val="nextTo"/>
        <c:crossAx val="1158941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baseline="0" dirty="0"/>
              <a:t>Index Crime and Drug </a:t>
            </a:r>
            <a:r>
              <a:rPr lang="en-US" sz="1600" baseline="0" dirty="0" smtClean="0"/>
              <a:t>Arrests - 2014</a:t>
            </a:r>
            <a:endParaRPr lang="en-US" sz="1600" dirty="0"/>
          </a:p>
        </c:rich>
      </c:tx>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(crime!$DI$16,crime!$DI$78,crime!$DI$88,crime!$DI$90,crime!$DI$107,crime!$DI$109)</c:f>
              <c:numCache>
                <c:formatCode>0.0%</c:formatCode>
                <c:ptCount val="6"/>
                <c:pt idx="0">
                  <c:v>0.12989936440677965</c:v>
                </c:pt>
                <c:pt idx="1">
                  <c:v>0.10356437942644839</c:v>
                </c:pt>
                <c:pt idx="2">
                  <c:v>0.16550431976683669</c:v>
                </c:pt>
                <c:pt idx="3">
                  <c:v>0.1488921101677366</c:v>
                </c:pt>
                <c:pt idx="4">
                  <c:v>0.16699755650580331</c:v>
                </c:pt>
                <c:pt idx="5">
                  <c:v>0.1130299111183366</c:v>
                </c:pt>
              </c:numCache>
            </c:numRef>
          </c:val>
        </c:ser>
        <c:ser>
          <c:idx val="1"/>
          <c:order val="1"/>
          <c:tx>
            <c:strRef>
              <c:f>crime!$DJ$6</c:f>
              <c:strCache>
                <c:ptCount val="1"/>
                <c:pt idx="0">
                  <c:v>Property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(crime!$DJ$16,crime!$DJ$78,crime!$DJ$88,crime!$DJ$90,crime!$DJ$107,crime!$DJ$109)</c:f>
              <c:numCache>
                <c:formatCode>0.0%</c:formatCode>
                <c:ptCount val="6"/>
                <c:pt idx="0">
                  <c:v>0.69663665254237284</c:v>
                </c:pt>
                <c:pt idx="1">
                  <c:v>0.71322419598281672</c:v>
                </c:pt>
                <c:pt idx="2">
                  <c:v>0.60768189861559274</c:v>
                </c:pt>
                <c:pt idx="3">
                  <c:v>0.67415613998757506</c:v>
                </c:pt>
                <c:pt idx="4">
                  <c:v>0.6965485644471594</c:v>
                </c:pt>
                <c:pt idx="5">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(crime!$DK$16,crime!$DK$78,crime!$DK$88,crime!$DK$90,crime!$DK$107,crime!$DK$109)</c:f>
              <c:numCache>
                <c:formatCode>0.0%</c:formatCode>
                <c:ptCount val="6"/>
                <c:pt idx="0">
                  <c:v>0.17346398305084745</c:v>
                </c:pt>
                <c:pt idx="1">
                  <c:v>0.18321142459073494</c:v>
                </c:pt>
                <c:pt idx="2">
                  <c:v>0.22681378161757051</c:v>
                </c:pt>
                <c:pt idx="3">
                  <c:v>0.17695174984468834</c:v>
                </c:pt>
                <c:pt idx="4">
                  <c:v>0.13645387904703726</c:v>
                </c:pt>
                <c:pt idx="5">
                  <c:v>0.25218807097915419</c:v>
                </c:pt>
              </c:numCache>
            </c:numRef>
          </c:val>
        </c:ser>
        <c:dLbls>
          <c:showLegendKey val="0"/>
          <c:showVal val="1"/>
          <c:showCatName val="0"/>
          <c:showSerName val="0"/>
          <c:showPercent val="0"/>
          <c:showBubbleSize val="0"/>
        </c:dLbls>
        <c:gapWidth val="95"/>
        <c:overlap val="100"/>
        <c:axId val="39619584"/>
        <c:axId val="39633664"/>
      </c:barChart>
      <c:catAx>
        <c:axId val="39619584"/>
        <c:scaling>
          <c:orientation val="minMax"/>
        </c:scaling>
        <c:delete val="0"/>
        <c:axPos val="b"/>
        <c:majorTickMark val="none"/>
        <c:minorTickMark val="none"/>
        <c:tickLblPos val="nextTo"/>
        <c:crossAx val="39633664"/>
        <c:crosses val="autoZero"/>
        <c:auto val="1"/>
        <c:lblAlgn val="ctr"/>
        <c:lblOffset val="100"/>
        <c:noMultiLvlLbl val="0"/>
      </c:catAx>
      <c:valAx>
        <c:axId val="39633664"/>
        <c:scaling>
          <c:orientation val="minMax"/>
        </c:scaling>
        <c:delete val="1"/>
        <c:axPos val="l"/>
        <c:numFmt formatCode="0%" sourceLinked="1"/>
        <c:majorTickMark val="out"/>
        <c:minorTickMark val="none"/>
        <c:tickLblPos val="nextTo"/>
        <c:crossAx val="39619584"/>
        <c:crosses val="autoZero"/>
        <c:crossBetween val="between"/>
      </c:valAx>
    </c:plotArea>
    <c:legend>
      <c:legendPos val="b"/>
      <c:layout>
        <c:manualLayout>
          <c:xMode val="edge"/>
          <c:yMode val="edge"/>
          <c:x val="0.15144597550306213"/>
          <c:y val="0.92077531426992676"/>
          <c:w val="0.6971080489938758"/>
          <c:h val="7.4838720817792512E-2"/>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Violent Index Crime and Drug Arrest </a:t>
            </a:r>
            <a:r>
              <a:rPr lang="en-US" sz="1600" dirty="0" smtClean="0"/>
              <a:t>Rates per 100,000 Persons</a:t>
            </a:r>
            <a:endParaRPr lang="en-US" sz="1600" dirty="0"/>
          </a:p>
        </c:rich>
      </c:tx>
      <c:layout/>
      <c:overlay val="0"/>
    </c:title>
    <c:autoTitleDeleted val="0"/>
    <c:plotArea>
      <c:layout>
        <c:manualLayout>
          <c:layoutTarget val="inner"/>
          <c:xMode val="edge"/>
          <c:yMode val="edge"/>
          <c:x val="0.10015507436570428"/>
          <c:y val="0.23299837191234002"/>
          <c:w val="0.86427077865266844"/>
          <c:h val="0.66850179708660584"/>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crime!$P$126:$AJ$126</c:f>
              <c:numCache>
                <c:formatCode>General</c:formatCode>
                <c:ptCount val="21"/>
                <c:pt idx="0">
                  <c:v>1014.3</c:v>
                </c:pt>
                <c:pt idx="1">
                  <c:v>921</c:v>
                </c:pt>
                <c:pt idx="2">
                  <c:v>930.79999999999984</c:v>
                </c:pt>
                <c:pt idx="3">
                  <c:v>883.7</c:v>
                </c:pt>
                <c:pt idx="4">
                  <c:v>807.3</c:v>
                </c:pt>
                <c:pt idx="5">
                  <c:v>738.9</c:v>
                </c:pt>
                <c:pt idx="6">
                  <c:v>709.8</c:v>
                </c:pt>
                <c:pt idx="7">
                  <c:v>765.5</c:v>
                </c:pt>
                <c:pt idx="8">
                  <c:v>725.80000000000007</c:v>
                </c:pt>
                <c:pt idx="9">
                  <c:v>702.7</c:v>
                </c:pt>
                <c:pt idx="10">
                  <c:v>777.19999999999993</c:v>
                </c:pt>
                <c:pt idx="11">
                  <c:v>757.4</c:v>
                </c:pt>
                <c:pt idx="12">
                  <c:v>674.9</c:v>
                </c:pt>
                <c:pt idx="13">
                  <c:v>758.80000000000007</c:v>
                </c:pt>
                <c:pt idx="14">
                  <c:v>741</c:v>
                </c:pt>
                <c:pt idx="15">
                  <c:v>654.1</c:v>
                </c:pt>
                <c:pt idx="16">
                  <c:v>626.5</c:v>
                </c:pt>
                <c:pt idx="17">
                  <c:v>597</c:v>
                </c:pt>
                <c:pt idx="18">
                  <c:v>567.20000000000005</c:v>
                </c:pt>
                <c:pt idx="19">
                  <c:v>517.1</c:v>
                </c:pt>
                <c:pt idx="20">
                  <c:v>473.7</c:v>
                </c:pt>
              </c:numCache>
            </c:numRef>
          </c:val>
          <c:smooth val="0"/>
        </c:ser>
        <c:ser>
          <c:idx val="11"/>
          <c:order val="1"/>
          <c:tx>
            <c:v>Drug Arrests</c:v>
          </c:tx>
          <c:marker>
            <c:symbol val="circle"/>
            <c:size val="7"/>
          </c:marker>
          <c:val>
            <c:numRef>
              <c:f>crime!$CD$126:$CX$126</c:f>
              <c:numCache>
                <c:formatCode>General</c:formatCode>
                <c:ptCount val="21"/>
                <c:pt idx="0">
                  <c:v>263.39999999999998</c:v>
                </c:pt>
                <c:pt idx="1">
                  <c:v>498</c:v>
                </c:pt>
                <c:pt idx="2">
                  <c:v>605</c:v>
                </c:pt>
                <c:pt idx="3">
                  <c:v>638.70000000000005</c:v>
                </c:pt>
                <c:pt idx="4">
                  <c:v>604</c:v>
                </c:pt>
                <c:pt idx="5">
                  <c:v>645.9</c:v>
                </c:pt>
                <c:pt idx="6">
                  <c:v>695.3</c:v>
                </c:pt>
                <c:pt idx="7">
                  <c:v>638.59999999999991</c:v>
                </c:pt>
                <c:pt idx="8">
                  <c:v>561.29999999999995</c:v>
                </c:pt>
                <c:pt idx="9">
                  <c:v>565.29999999999995</c:v>
                </c:pt>
                <c:pt idx="10">
                  <c:v>586.9</c:v>
                </c:pt>
                <c:pt idx="11">
                  <c:v>569.6</c:v>
                </c:pt>
                <c:pt idx="12">
                  <c:v>539.6</c:v>
                </c:pt>
                <c:pt idx="13">
                  <c:v>660.09999999999991</c:v>
                </c:pt>
                <c:pt idx="14">
                  <c:v>572.40000000000009</c:v>
                </c:pt>
                <c:pt idx="15">
                  <c:v>485</c:v>
                </c:pt>
                <c:pt idx="16">
                  <c:v>684.5</c:v>
                </c:pt>
                <c:pt idx="17">
                  <c:v>678.2</c:v>
                </c:pt>
                <c:pt idx="18">
                  <c:v>612.20000000000005</c:v>
                </c:pt>
                <c:pt idx="19">
                  <c:v>653.20000000000005</c:v>
                </c:pt>
                <c:pt idx="20">
                  <c:v>621.40000000000009</c:v>
                </c:pt>
              </c:numCache>
            </c:numRef>
          </c:val>
          <c:smooth val="0"/>
        </c:ser>
        <c:dLbls>
          <c:showLegendKey val="0"/>
          <c:showVal val="0"/>
          <c:showCatName val="0"/>
          <c:showSerName val="0"/>
          <c:showPercent val="0"/>
          <c:showBubbleSize val="0"/>
        </c:dLbls>
        <c:marker val="1"/>
        <c:smooth val="0"/>
        <c:axId val="115345664"/>
        <c:axId val="115347456"/>
      </c:lineChart>
      <c:catAx>
        <c:axId val="115345664"/>
        <c:scaling>
          <c:orientation val="minMax"/>
        </c:scaling>
        <c:delete val="0"/>
        <c:axPos val="b"/>
        <c:numFmt formatCode="General" sourceLinked="1"/>
        <c:majorTickMark val="out"/>
        <c:minorTickMark val="none"/>
        <c:tickLblPos val="nextTo"/>
        <c:crossAx val="115347456"/>
        <c:crosses val="autoZero"/>
        <c:auto val="1"/>
        <c:lblAlgn val="ctr"/>
        <c:lblOffset val="100"/>
        <c:tickLblSkip val="2"/>
        <c:noMultiLvlLbl val="0"/>
      </c:catAx>
      <c:valAx>
        <c:axId val="115347456"/>
        <c:scaling>
          <c:orientation val="minMax"/>
        </c:scaling>
        <c:delete val="0"/>
        <c:axPos val="l"/>
        <c:majorGridlines/>
        <c:numFmt formatCode="General" sourceLinked="1"/>
        <c:majorTickMark val="out"/>
        <c:minorTickMark val="none"/>
        <c:tickLblPos val="nextTo"/>
        <c:crossAx val="115345664"/>
        <c:crosses val="autoZero"/>
        <c:crossBetween val="between"/>
      </c:valAx>
    </c:plotArea>
    <c:legend>
      <c:legendPos val="r"/>
      <c:layout>
        <c:manualLayout>
          <c:xMode val="edge"/>
          <c:yMode val="edge"/>
          <c:x val="0.6314855643044619"/>
          <c:y val="0.24155488878251472"/>
          <c:w val="0.34073665791776026"/>
          <c:h val="9.0446617963550385E-2"/>
        </c:manualLayout>
      </c:layout>
      <c:overlay val="1"/>
      <c:txPr>
        <a:bodyPr/>
        <a:lstStyle/>
        <a:p>
          <a:pPr>
            <a:defRPr sz="9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0"/>
          <c:order val="9"/>
          <c:tx>
            <c:strRef>
              <c:f>'Total Violent Index (VI)'!$C$126</c:f>
              <c:strCache>
                <c:ptCount val="1"/>
                <c:pt idx="0">
                  <c:v>Champaign</c:v>
                </c:pt>
              </c:strCache>
            </c:strRef>
          </c:tx>
          <c:marker>
            <c:symbol val="square"/>
            <c:size val="5"/>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(VI)'!$V$126:$AJ$126</c:f>
              <c:numCache>
                <c:formatCode>General</c:formatCode>
                <c:ptCount val="15"/>
                <c:pt idx="0">
                  <c:v>709.8</c:v>
                </c:pt>
                <c:pt idx="1">
                  <c:v>765.5</c:v>
                </c:pt>
                <c:pt idx="2">
                  <c:v>725.80000000000007</c:v>
                </c:pt>
                <c:pt idx="3">
                  <c:v>702.7</c:v>
                </c:pt>
                <c:pt idx="4">
                  <c:v>777.19999999999993</c:v>
                </c:pt>
                <c:pt idx="5">
                  <c:v>757.4</c:v>
                </c:pt>
                <c:pt idx="6">
                  <c:v>674.9</c:v>
                </c:pt>
                <c:pt idx="7">
                  <c:v>758.80000000000007</c:v>
                </c:pt>
                <c:pt idx="8">
                  <c:v>741</c:v>
                </c:pt>
                <c:pt idx="9">
                  <c:v>654.1</c:v>
                </c:pt>
                <c:pt idx="10">
                  <c:v>626.5</c:v>
                </c:pt>
                <c:pt idx="11">
                  <c:v>597</c:v>
                </c:pt>
                <c:pt idx="12">
                  <c:v>567.20000000000005</c:v>
                </c:pt>
                <c:pt idx="13">
                  <c:v>517.1</c:v>
                </c:pt>
                <c:pt idx="14">
                  <c:v>473.7</c:v>
                </c:pt>
              </c:numCache>
            </c:numRef>
          </c:val>
          <c:smooth val="0"/>
        </c:ser>
        <c:ser>
          <c:idx val="11"/>
          <c:order val="10"/>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1"/>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2"/>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3"/>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4"/>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5"/>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6"/>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7"/>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8"/>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9"/>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20"/>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1"/>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2"/>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3"/>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4"/>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5"/>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6"/>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7"/>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8"/>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9"/>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30"/>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1"/>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2"/>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3"/>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4"/>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5"/>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6"/>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7"/>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8"/>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9"/>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40"/>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1"/>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2"/>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3"/>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4"/>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5"/>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6"/>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7"/>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8"/>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9"/>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50"/>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1"/>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2"/>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3"/>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4"/>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5"/>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6"/>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7"/>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8"/>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9"/>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60"/>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1"/>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2"/>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3"/>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4"/>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5"/>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6"/>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7"/>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8"/>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9"/>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70"/>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1"/>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2"/>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3"/>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4"/>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5"/>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6"/>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7"/>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8"/>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9"/>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80"/>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1"/>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2"/>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3"/>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4"/>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5"/>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6"/>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7"/>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8"/>
          <c:tx>
            <c:strRef>
              <c:f>'Total Violent Index (VI)'!$C$215</c:f>
              <c:strCache>
                <c:ptCount val="1"/>
                <c:pt idx="0">
                  <c:v>Will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(VI)'!$V$215:$AJ$215</c:f>
            </c:numRef>
          </c:val>
          <c:smooth val="0"/>
        </c:ser>
        <c:ser>
          <c:idx val="100"/>
          <c:order val="89"/>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90"/>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1"/>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15677440"/>
        <c:axId val="115696000"/>
      </c:lineChart>
      <c:catAx>
        <c:axId val="115677440"/>
        <c:scaling>
          <c:orientation val="minMax"/>
        </c:scaling>
        <c:delete val="0"/>
        <c:axPos val="b"/>
        <c:numFmt formatCode="General" sourceLinked="1"/>
        <c:majorTickMark val="none"/>
        <c:minorTickMark val="none"/>
        <c:tickLblPos val="nextTo"/>
        <c:crossAx val="115696000"/>
        <c:crosses val="autoZero"/>
        <c:auto val="1"/>
        <c:lblAlgn val="ctr"/>
        <c:lblOffset val="100"/>
        <c:tickLblSkip val="2"/>
        <c:tickMarkSkip val="2"/>
        <c:noMultiLvlLbl val="0"/>
      </c:catAx>
      <c:valAx>
        <c:axId val="115696000"/>
        <c:scaling>
          <c:orientation val="minMax"/>
        </c:scaling>
        <c:delete val="0"/>
        <c:axPos val="l"/>
        <c:majorGridlines/>
        <c:numFmt formatCode="General" sourceLinked="1"/>
        <c:majorTickMark val="none"/>
        <c:minorTickMark val="none"/>
        <c:tickLblPos val="nextTo"/>
        <c:spPr>
          <a:ln w="9525">
            <a:noFill/>
          </a:ln>
        </c:spPr>
        <c:crossAx val="115677440"/>
        <c:crosses val="autoZero"/>
        <c:crossBetween val="between"/>
        <c:majorUnit val="200"/>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Violent Index Arrest Rate per 100,000 Persons</a:t>
            </a:r>
          </a:p>
          <a:p>
            <a:pPr>
              <a:defRPr sz="1600"/>
            </a:pPr>
            <a:endParaRPr lang="en-US" sz="1600" dirty="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arrest'!$C$126</c:f>
              <c:strCache>
                <c:ptCount val="1"/>
                <c:pt idx="0">
                  <c:v>Champaign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arrest'!$V$126:$AJ$126</c:f>
              <c:numCache>
                <c:formatCode>General</c:formatCode>
                <c:ptCount val="15"/>
                <c:pt idx="0">
                  <c:v>355.5</c:v>
                </c:pt>
                <c:pt idx="1">
                  <c:v>402.9</c:v>
                </c:pt>
                <c:pt idx="2">
                  <c:v>369.10000000000008</c:v>
                </c:pt>
                <c:pt idx="3">
                  <c:v>347.1</c:v>
                </c:pt>
                <c:pt idx="4">
                  <c:v>408.3</c:v>
                </c:pt>
                <c:pt idx="5">
                  <c:v>345.7</c:v>
                </c:pt>
                <c:pt idx="6">
                  <c:v>335.79999999999995</c:v>
                </c:pt>
                <c:pt idx="7">
                  <c:v>367.7</c:v>
                </c:pt>
                <c:pt idx="8">
                  <c:v>393.79999999999995</c:v>
                </c:pt>
                <c:pt idx="9">
                  <c:v>348.5</c:v>
                </c:pt>
                <c:pt idx="10">
                  <c:v>270.5</c:v>
                </c:pt>
                <c:pt idx="11">
                  <c:v>259</c:v>
                </c:pt>
                <c:pt idx="12">
                  <c:v>216.70000000000002</c:v>
                </c:pt>
                <c:pt idx="13">
                  <c:v>218.7</c:v>
                </c:pt>
                <c:pt idx="14">
                  <c:v>194.10000000000002</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15168768"/>
        <c:axId val="115170304"/>
      </c:lineChart>
      <c:catAx>
        <c:axId val="115168768"/>
        <c:scaling>
          <c:orientation val="minMax"/>
        </c:scaling>
        <c:delete val="0"/>
        <c:axPos val="b"/>
        <c:numFmt formatCode="General" sourceLinked="1"/>
        <c:majorTickMark val="none"/>
        <c:minorTickMark val="none"/>
        <c:tickLblPos val="nextTo"/>
        <c:crossAx val="115170304"/>
        <c:crosses val="autoZero"/>
        <c:auto val="1"/>
        <c:lblAlgn val="ctr"/>
        <c:lblOffset val="100"/>
        <c:tickLblSkip val="2"/>
        <c:noMultiLvlLbl val="0"/>
      </c:catAx>
      <c:valAx>
        <c:axId val="115170304"/>
        <c:scaling>
          <c:orientation val="minMax"/>
        </c:scaling>
        <c:delete val="0"/>
        <c:axPos val="l"/>
        <c:majorGridlines/>
        <c:numFmt formatCode="General" sourceLinked="1"/>
        <c:majorTickMark val="none"/>
        <c:minorTickMark val="none"/>
        <c:tickLblPos val="nextTo"/>
        <c:spPr>
          <a:ln w="9525">
            <a:noFill/>
          </a:ln>
        </c:spPr>
        <c:crossAx val="115168768"/>
        <c:crosses val="autoZero"/>
        <c:crossBetween val="between"/>
        <c:majorUnit val="100"/>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a:t>
            </a:r>
            <a:r>
              <a:rPr lang="en-US" sz="1600" baseline="0"/>
              <a:t> Crimes</a:t>
            </a:r>
            <a:endParaRPr lang="en-US" sz="1600"/>
          </a:p>
        </c:rich>
      </c:tx>
      <c:layout/>
      <c:overlay val="0"/>
    </c:title>
    <c:autoTitleDeleted val="0"/>
    <c:plotArea>
      <c:layout>
        <c:manualLayout>
          <c:layoutTarget val="inner"/>
          <c:xMode val="edge"/>
          <c:yMode val="edge"/>
          <c:x val="0.14771971685357513"/>
          <c:y val="0.25227471566054244"/>
          <c:w val="0.6944380816034359"/>
          <c:h val="0.63656824146981628"/>
        </c:manualLayout>
      </c:layout>
      <c:pieChart>
        <c:varyColors val="1"/>
        <c:ser>
          <c:idx val="0"/>
          <c:order val="0"/>
          <c:tx>
            <c:strRef>
              <c:f>'VI Crime_Arrest'!$M$16</c:f>
              <c:strCache>
                <c:ptCount val="1"/>
                <c:pt idx="0">
                  <c:v>Champaign</c:v>
                </c:pt>
              </c:strCache>
            </c:strRef>
          </c:tx>
          <c:spPr>
            <a:ln>
              <a:solidFill>
                <a:schemeClr val="bg1"/>
              </a:solidFill>
            </a:ln>
          </c:spPr>
          <c:dLbls>
            <c:dLbl>
              <c:idx val="0"/>
              <c:layout>
                <c:manualLayout>
                  <c:x val="3.0512467191601049E-2"/>
                  <c:y val="-1.8789370078740156E-2"/>
                </c:manualLayout>
              </c:layout>
              <c:showLegendKey val="0"/>
              <c:showVal val="1"/>
              <c:showCatName val="1"/>
              <c:showSerName val="0"/>
              <c:showPercent val="0"/>
              <c:showBubbleSize val="0"/>
              <c:separator>
</c:separator>
            </c:dLbl>
            <c:dLbl>
              <c:idx val="1"/>
              <c:layout/>
              <c:spPr/>
              <c:txPr>
                <a:bodyPr/>
                <a:lstStyle/>
                <a:p>
                  <a:pPr>
                    <a:defRPr sz="800">
                      <a:solidFill>
                        <a:schemeClr val="bg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tx>
                <c:rich>
                  <a:bodyPr/>
                  <a:lstStyle/>
                  <a:p>
                    <a:pPr>
                      <a:defRPr sz="800">
                        <a:solidFill>
                          <a:schemeClr val="bg1"/>
                        </a:solidFill>
                      </a:defRPr>
                    </a:pPr>
                    <a:r>
                      <a:rPr lang="en-US" dirty="0" err="1"/>
                      <a:t>Agg</a:t>
                    </a:r>
                    <a:r>
                      <a:rPr lang="en-US" dirty="0"/>
                      <a:t>. </a:t>
                    </a:r>
                    <a:r>
                      <a:rPr lang="en-US" dirty="0" smtClean="0"/>
                      <a:t>Assault/Battery</a:t>
                    </a:r>
                    <a:r>
                      <a:rPr lang="en-US" dirty="0"/>
                      <a:t>
70%</a:t>
                    </a:r>
                  </a:p>
                </c:rich>
              </c:tx>
              <c:spPr/>
              <c:showLegendKey val="0"/>
              <c:showVal val="1"/>
              <c:showCatName val="1"/>
              <c:showSerName val="0"/>
              <c:showPercent val="0"/>
              <c:showBubbleSize val="0"/>
            </c:dLbl>
            <c:txPr>
              <a:bodyPr/>
              <a:lstStyle/>
              <a:p>
                <a:pPr>
                  <a:defRPr sz="800"/>
                </a:pPr>
                <a:endParaRPr lang="en-US"/>
              </a:p>
            </c:txPr>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Crime_Arrest'!$N$16:$Q$16</c:f>
              <c:numCache>
                <c:formatCode>0%</c:formatCode>
                <c:ptCount val="4"/>
                <c:pt idx="0">
                  <c:v>5.8160028198801549E-3</c:v>
                </c:pt>
                <c:pt idx="1">
                  <c:v>0.10697920338385619</c:v>
                </c:pt>
                <c:pt idx="2">
                  <c:v>0.18946069792033837</c:v>
                </c:pt>
                <c:pt idx="3">
                  <c:v>0.69774409587592523</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a:t>
            </a:r>
            <a:r>
              <a:rPr lang="en-US" sz="1600" baseline="0"/>
              <a:t> Arrests</a:t>
            </a:r>
            <a:endParaRPr lang="en-US" sz="1600"/>
          </a:p>
        </c:rich>
      </c:tx>
      <c:layout/>
      <c:overlay val="0"/>
    </c:title>
    <c:autoTitleDeleted val="0"/>
    <c:plotArea>
      <c:layout>
        <c:manualLayout>
          <c:layoutTarget val="inner"/>
          <c:xMode val="edge"/>
          <c:yMode val="edge"/>
          <c:x val="0.11283106657122405"/>
          <c:y val="0.2465876562267513"/>
          <c:w val="0.69717529626978436"/>
          <c:h val="0.63466969511460025"/>
        </c:manualLayout>
      </c:layout>
      <c:pieChart>
        <c:varyColors val="1"/>
        <c:ser>
          <c:idx val="0"/>
          <c:order val="0"/>
          <c:tx>
            <c:strRef>
              <c:f>'VI Crime_Arrest'!$M$16</c:f>
              <c:strCache>
                <c:ptCount val="1"/>
                <c:pt idx="0">
                  <c:v>Champaign</c:v>
                </c:pt>
              </c:strCache>
            </c:strRef>
          </c:tx>
          <c:spPr>
            <a:ln>
              <a:solidFill>
                <a:schemeClr val="bg1"/>
              </a:solidFill>
            </a:ln>
          </c:spPr>
          <c:dLbls>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tx>
                <c:rich>
                  <a:bodyPr/>
                  <a:lstStyle/>
                  <a:p>
                    <a:pPr>
                      <a:defRPr sz="800">
                        <a:solidFill>
                          <a:schemeClr val="bg1"/>
                        </a:solidFill>
                      </a:defRPr>
                    </a:pPr>
                    <a:r>
                      <a:rPr lang="en-US" dirty="0" err="1" smtClean="0"/>
                      <a:t>Agg</a:t>
                    </a:r>
                    <a:r>
                      <a:rPr lang="en-US" dirty="0"/>
                      <a:t>. </a:t>
                    </a:r>
                    <a:r>
                      <a:rPr lang="en-US" dirty="0" smtClean="0"/>
                      <a:t>Assault/Battery</a:t>
                    </a:r>
                    <a:r>
                      <a:rPr lang="en-US" dirty="0"/>
                      <a:t>
82%</a:t>
                    </a:r>
                  </a:p>
                </c:rich>
              </c:tx>
              <c:spPr/>
              <c:showLegendKey val="0"/>
              <c:showVal val="1"/>
              <c:showCatName val="1"/>
              <c:showSerName val="0"/>
              <c:showPercent val="0"/>
              <c:showBubbleSize val="0"/>
            </c:dLbl>
            <c:txPr>
              <a:bodyPr/>
              <a:lstStyle/>
              <a:p>
                <a:pPr>
                  <a:defRPr sz="800"/>
                </a:pPr>
                <a:endParaRPr lang="en-US"/>
              </a:p>
            </c:txPr>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Crime_Arrest'!$R$16:$U$16</c:f>
              <c:numCache>
                <c:formatCode>0%</c:formatCode>
                <c:ptCount val="4"/>
                <c:pt idx="0">
                  <c:v>1.3536379018612521E-2</c:v>
                </c:pt>
                <c:pt idx="1">
                  <c:v>4.3570219966159056E-2</c:v>
                </c:pt>
                <c:pt idx="2">
                  <c:v>0.12648054145516074</c:v>
                </c:pt>
                <c:pt idx="3">
                  <c:v>0.81641285956006771</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Murder</a:t>
            </a:r>
            <a:r>
              <a:rPr lang="en-US" sz="1600" baseline="0" dirty="0"/>
              <a:t> Rate per 100,000 </a:t>
            </a:r>
            <a:r>
              <a:rPr lang="en-US" sz="1600" baseline="0" dirty="0" smtClean="0"/>
              <a:t>Persons</a:t>
            </a:r>
            <a:endParaRPr lang="en-US" sz="1600" baseline="0" dirty="0"/>
          </a:p>
        </c:rich>
      </c:tx>
      <c:layout>
        <c:manualLayout>
          <c:xMode val="edge"/>
          <c:yMode val="edge"/>
          <c:x val="0.14033419313965062"/>
          <c:y val="4.6296296296296294E-3"/>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bat'!$C$126</c:f>
              <c:strCache>
                <c:ptCount val="1"/>
                <c:pt idx="0">
                  <c:v>Champaign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bat'!$P$126:$AJ$126</c:f>
              <c:numCache>
                <c:formatCode>General</c:formatCode>
                <c:ptCount val="21"/>
                <c:pt idx="0">
                  <c:v>4.0999999999999996</c:v>
                </c:pt>
                <c:pt idx="1">
                  <c:v>3.5</c:v>
                </c:pt>
                <c:pt idx="2">
                  <c:v>6.3</c:v>
                </c:pt>
                <c:pt idx="3">
                  <c:v>5.0999999999999996</c:v>
                </c:pt>
                <c:pt idx="4">
                  <c:v>4</c:v>
                </c:pt>
                <c:pt idx="5">
                  <c:v>3.9</c:v>
                </c:pt>
                <c:pt idx="6">
                  <c:v>3.9</c:v>
                </c:pt>
                <c:pt idx="7">
                  <c:v>2.7</c:v>
                </c:pt>
                <c:pt idx="8">
                  <c:v>2.7</c:v>
                </c:pt>
                <c:pt idx="9">
                  <c:v>2.7</c:v>
                </c:pt>
                <c:pt idx="10">
                  <c:v>2.1</c:v>
                </c:pt>
                <c:pt idx="11">
                  <c:v>2.6</c:v>
                </c:pt>
                <c:pt idx="12">
                  <c:v>2.1</c:v>
                </c:pt>
                <c:pt idx="13">
                  <c:v>2.5</c:v>
                </c:pt>
                <c:pt idx="14">
                  <c:v>3.5</c:v>
                </c:pt>
                <c:pt idx="15">
                  <c:v>1</c:v>
                </c:pt>
                <c:pt idx="16">
                  <c:v>3</c:v>
                </c:pt>
                <c:pt idx="17">
                  <c:v>2.5</c:v>
                </c:pt>
                <c:pt idx="18">
                  <c:v>2</c:v>
                </c:pt>
                <c:pt idx="19">
                  <c:v>3.4</c:v>
                </c:pt>
                <c:pt idx="20">
                  <c:v>5.3</c:v>
                </c:pt>
              </c:numCache>
            </c:numRef>
          </c:val>
          <c:smooth val="0"/>
        </c:ser>
        <c:dLbls>
          <c:showLegendKey val="0"/>
          <c:showVal val="0"/>
          <c:showCatName val="0"/>
          <c:showSerName val="0"/>
          <c:showPercent val="0"/>
          <c:showBubbleSize val="0"/>
        </c:dLbls>
        <c:marker val="1"/>
        <c:smooth val="0"/>
        <c:axId val="115773824"/>
        <c:axId val="115775360"/>
      </c:lineChart>
      <c:catAx>
        <c:axId val="115773824"/>
        <c:scaling>
          <c:orientation val="minMax"/>
        </c:scaling>
        <c:delete val="0"/>
        <c:axPos val="b"/>
        <c:numFmt formatCode="General" sourceLinked="1"/>
        <c:majorTickMark val="none"/>
        <c:minorTickMark val="none"/>
        <c:tickLblPos val="nextTo"/>
        <c:crossAx val="115775360"/>
        <c:crosses val="autoZero"/>
        <c:auto val="1"/>
        <c:lblAlgn val="ctr"/>
        <c:lblOffset val="100"/>
        <c:tickLblSkip val="2"/>
        <c:noMultiLvlLbl val="0"/>
      </c:catAx>
      <c:valAx>
        <c:axId val="115775360"/>
        <c:scaling>
          <c:orientation val="minMax"/>
        </c:scaling>
        <c:delete val="0"/>
        <c:axPos val="l"/>
        <c:majorGridlines/>
        <c:numFmt formatCode="General" sourceLinked="1"/>
        <c:majorTickMark val="none"/>
        <c:minorTickMark val="none"/>
        <c:tickLblPos val="nextTo"/>
        <c:spPr>
          <a:ln w="9525">
            <a:noFill/>
          </a:ln>
        </c:spPr>
        <c:crossAx val="11577382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a:t>
            </a:r>
            <a:r>
              <a:rPr lang="en-US" sz="1600" baseline="0" dirty="0" smtClean="0"/>
              <a:t>Persons</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7.1988407699037624E-2"/>
          <c:y val="0.21783573928258967"/>
          <c:w val="0.88401990376202977"/>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bat'!$AN$126</c:f>
              <c:strCache>
                <c:ptCount val="1"/>
                <c:pt idx="0">
                  <c:v>Champaign</c:v>
                </c:pt>
              </c:strCache>
            </c:strRef>
          </c:tx>
          <c:spPr>
            <a:ln>
              <a:solidFill>
                <a:schemeClr val="accent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bat'!$BA$126:$BU$126</c:f>
              <c:numCache>
                <c:formatCode>General</c:formatCode>
                <c:ptCount val="21"/>
                <c:pt idx="0">
                  <c:v>699.4</c:v>
                </c:pt>
                <c:pt idx="1">
                  <c:v>655.4</c:v>
                </c:pt>
                <c:pt idx="2">
                  <c:v>671.9</c:v>
                </c:pt>
                <c:pt idx="3">
                  <c:v>676</c:v>
                </c:pt>
                <c:pt idx="4">
                  <c:v>634.4</c:v>
                </c:pt>
                <c:pt idx="5">
                  <c:v>576</c:v>
                </c:pt>
                <c:pt idx="6">
                  <c:v>560.4</c:v>
                </c:pt>
                <c:pt idx="7">
                  <c:v>613.29999999999995</c:v>
                </c:pt>
                <c:pt idx="8">
                  <c:v>539.6</c:v>
                </c:pt>
                <c:pt idx="9">
                  <c:v>535.29999999999995</c:v>
                </c:pt>
                <c:pt idx="10">
                  <c:v>603.29999999999995</c:v>
                </c:pt>
                <c:pt idx="11">
                  <c:v>551.79999999999995</c:v>
                </c:pt>
                <c:pt idx="12">
                  <c:v>522.1</c:v>
                </c:pt>
                <c:pt idx="13">
                  <c:v>597.1</c:v>
                </c:pt>
                <c:pt idx="14">
                  <c:v>592.20000000000005</c:v>
                </c:pt>
                <c:pt idx="15">
                  <c:v>511.1</c:v>
                </c:pt>
                <c:pt idx="16">
                  <c:v>453.7</c:v>
                </c:pt>
                <c:pt idx="17">
                  <c:v>429.2</c:v>
                </c:pt>
                <c:pt idx="18">
                  <c:v>391.2</c:v>
                </c:pt>
                <c:pt idx="19">
                  <c:v>354.8</c:v>
                </c:pt>
                <c:pt idx="20">
                  <c:v>312.39999999999998</c:v>
                </c:pt>
              </c:numCache>
            </c:numRef>
          </c:val>
          <c:smooth val="0"/>
        </c:ser>
        <c:dLbls>
          <c:showLegendKey val="0"/>
          <c:showVal val="0"/>
          <c:showCatName val="0"/>
          <c:showSerName val="0"/>
          <c:showPercent val="0"/>
          <c:showBubbleSize val="0"/>
        </c:dLbls>
        <c:marker val="1"/>
        <c:smooth val="0"/>
        <c:axId val="116021120"/>
        <c:axId val="116022656"/>
      </c:lineChart>
      <c:catAx>
        <c:axId val="116021120"/>
        <c:scaling>
          <c:orientation val="minMax"/>
        </c:scaling>
        <c:delete val="0"/>
        <c:axPos val="b"/>
        <c:numFmt formatCode="General" sourceLinked="1"/>
        <c:majorTickMark val="none"/>
        <c:minorTickMark val="none"/>
        <c:tickLblPos val="nextTo"/>
        <c:crossAx val="116022656"/>
        <c:crosses val="autoZero"/>
        <c:auto val="1"/>
        <c:lblAlgn val="ctr"/>
        <c:lblOffset val="100"/>
        <c:tickLblSkip val="2"/>
        <c:noMultiLvlLbl val="0"/>
      </c:catAx>
      <c:valAx>
        <c:axId val="116022656"/>
        <c:scaling>
          <c:orientation val="minMax"/>
        </c:scaling>
        <c:delete val="0"/>
        <c:axPos val="l"/>
        <c:majorGridlines/>
        <c:numFmt formatCode="General" sourceLinked="1"/>
        <c:majorTickMark val="none"/>
        <c:minorTickMark val="none"/>
        <c:tickLblPos val="nextTo"/>
        <c:spPr>
          <a:ln w="9525">
            <a:noFill/>
          </a:ln>
        </c:spPr>
        <c:crossAx val="116021120"/>
        <c:crosses val="autoZero"/>
        <c:crossBetween val="between"/>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0.73868</cdr:x>
      <cdr:y>0.41732</cdr:y>
    </cdr:from>
    <cdr:to>
      <cdr:x>0.98084</cdr:x>
      <cdr:y>0.49291</cdr:y>
    </cdr:to>
    <cdr:sp macro="" textlink="">
      <cdr:nvSpPr>
        <cdr:cNvPr id="2" name="TextBox 1"/>
        <cdr:cNvSpPr txBox="1"/>
      </cdr:nvSpPr>
      <cdr:spPr>
        <a:xfrm xmlns:a="http://schemas.openxmlformats.org/drawingml/2006/main">
          <a:off x="4038600" y="1262063"/>
          <a:ext cx="1323975"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Champaign</a:t>
          </a:r>
        </a:p>
      </cdr:txBody>
    </cdr:sp>
  </cdr:relSizeAnchor>
  <cdr:relSizeAnchor xmlns:cdr="http://schemas.openxmlformats.org/drawingml/2006/chartDrawing">
    <cdr:from>
      <cdr:x>0.80139</cdr:x>
      <cdr:y>0.64357</cdr:y>
    </cdr:from>
    <cdr:to>
      <cdr:x>0.98664</cdr:x>
      <cdr:y>0.70394</cdr:y>
    </cdr:to>
    <cdr:sp macro="" textlink="">
      <cdr:nvSpPr>
        <cdr:cNvPr id="3" name="TextBox 1"/>
        <cdr:cNvSpPr txBox="1"/>
      </cdr:nvSpPr>
      <cdr:spPr>
        <a:xfrm xmlns:a="http://schemas.openxmlformats.org/drawingml/2006/main">
          <a:off x="4381500" y="1946275"/>
          <a:ext cx="1012825" cy="1825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Illinois</a:t>
          </a:r>
        </a:p>
      </cdr:txBody>
    </cdr:sp>
  </cdr:relSizeAnchor>
</c:userShapes>
</file>

<file path=ppt/drawings/drawing2.xml><?xml version="1.0" encoding="utf-8"?>
<c:userShapes xmlns:c="http://schemas.openxmlformats.org/drawingml/2006/chart">
  <cdr:relSizeAnchor xmlns:cdr="http://schemas.openxmlformats.org/drawingml/2006/chartDrawing">
    <cdr:from>
      <cdr:x>0.65417</cdr:x>
      <cdr:y>0.49599</cdr:y>
    </cdr:from>
    <cdr:to>
      <cdr:x>0.98113</cdr:x>
      <cdr:y>0.57624</cdr:y>
    </cdr:to>
    <cdr:sp macro="" textlink="">
      <cdr:nvSpPr>
        <cdr:cNvPr id="2" name="TextBox 1"/>
        <cdr:cNvSpPr txBox="1"/>
      </cdr:nvSpPr>
      <cdr:spPr>
        <a:xfrm xmlns:a="http://schemas.openxmlformats.org/drawingml/2006/main">
          <a:off x="2641930" y="1471621"/>
          <a:ext cx="1320469" cy="2381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dirty="0"/>
            <a:t>Champaign</a:t>
          </a:r>
        </a:p>
      </cdr:txBody>
    </cdr:sp>
  </cdr:relSizeAnchor>
  <cdr:relSizeAnchor xmlns:cdr="http://schemas.openxmlformats.org/drawingml/2006/chartDrawing">
    <cdr:from>
      <cdr:x>0.64236</cdr:x>
      <cdr:y>0.73943</cdr:y>
    </cdr:from>
    <cdr:to>
      <cdr:x>0.95278</cdr:x>
      <cdr:y>0.81969</cdr:y>
    </cdr:to>
    <cdr:sp macro="" textlink="">
      <cdr:nvSpPr>
        <cdr:cNvPr id="3" name="TextBox 1"/>
        <cdr:cNvSpPr txBox="1"/>
      </cdr:nvSpPr>
      <cdr:spPr>
        <a:xfrm xmlns:a="http://schemas.openxmlformats.org/drawingml/2006/main">
          <a:off x="2936875" y="2193925"/>
          <a:ext cx="1419225" cy="2381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drawings/drawing3.xml><?xml version="1.0" encoding="utf-8"?>
<c:userShapes xmlns:c="http://schemas.openxmlformats.org/drawingml/2006/chart">
  <cdr:relSizeAnchor xmlns:cdr="http://schemas.openxmlformats.org/drawingml/2006/chartDrawing">
    <cdr:from>
      <cdr:x>0.0249</cdr:x>
      <cdr:y>0.58333</cdr:y>
    </cdr:from>
    <cdr:to>
      <cdr:x>0.95615</cdr:x>
      <cdr:y>0.5868</cdr:y>
    </cdr:to>
    <cdr:cxnSp macro="">
      <cdr:nvCxnSpPr>
        <cdr:cNvPr id="3" name="Straight Connector 2"/>
        <cdr:cNvCxnSpPr/>
      </cdr:nvCxnSpPr>
      <cdr:spPr>
        <a:xfrm xmlns:a="http://schemas.openxmlformats.org/drawingml/2006/main">
          <a:off x="111894" y="1600200"/>
          <a:ext cx="4184473"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0.03213</cdr:x>
      <cdr:y>0.21622</cdr:y>
    </cdr:from>
    <cdr:to>
      <cdr:x>0.23563</cdr:x>
      <cdr:y>0.32733</cdr:y>
    </cdr:to>
    <cdr:grpSp>
      <cdr:nvGrpSpPr>
        <cdr:cNvPr id="9" name="Group 8"/>
        <cdr:cNvGrpSpPr/>
      </cdr:nvGrpSpPr>
      <cdr:grpSpPr>
        <a:xfrm xmlns:a="http://schemas.openxmlformats.org/drawingml/2006/main">
          <a:off x="144373" y="609611"/>
          <a:ext cx="914405" cy="313263"/>
          <a:chOff x="3540894" y="228600"/>
          <a:chExt cx="914400" cy="304800"/>
        </a:xfrm>
      </cdr:grpSpPr>
      <cdr:cxnSp macro="">
        <cdr:nvCxnSpPr>
          <cdr:cNvPr id="4" name="Straight Connector 3"/>
          <cdr:cNvCxnSpPr/>
        </cdr:nvCxnSpPr>
        <cdr:spPr>
          <a:xfrm xmlns:a="http://schemas.openxmlformats.org/drawingml/2006/main">
            <a:off x="3540894" y="381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5"/>
          <cdr:cNvSpPr txBox="1"/>
        </cdr:nvSpPr>
        <cdr:spPr>
          <a:xfrm xmlns:a="http://schemas.openxmlformats.org/drawingml/2006/main">
            <a:off x="3845694" y="228600"/>
            <a:ext cx="609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Illinois</a:t>
            </a:r>
            <a:endParaRPr lang="en-US" sz="1100" dirty="0"/>
          </a:p>
        </cdr:txBody>
      </cdr:sp>
    </cdr:grpSp>
  </cdr:relSizeAnchor>
</c:userShapes>
</file>

<file path=ppt/drawings/drawing4.xml><?xml version="1.0" encoding="utf-8"?>
<c:userShapes xmlns:c="http://schemas.openxmlformats.org/drawingml/2006/chart">
  <cdr:relSizeAnchor xmlns:cdr="http://schemas.openxmlformats.org/drawingml/2006/chartDrawing">
    <cdr:from>
      <cdr:x>0.03333</cdr:x>
      <cdr:y>0.66667</cdr:y>
    </cdr:from>
    <cdr:to>
      <cdr:x>0.96458</cdr:x>
      <cdr:y>0.67014</cdr:y>
    </cdr:to>
    <cdr:cxnSp macro="">
      <cdr:nvCxnSpPr>
        <cdr:cNvPr id="3" name="Straight Connector 2"/>
        <cdr:cNvCxnSpPr/>
      </cdr:nvCxnSpPr>
      <cdr:spPr>
        <a:xfrm xmlns:a="http://schemas.openxmlformats.org/drawingml/2006/main">
          <a:off x="152400" y="1828800"/>
          <a:ext cx="4257675"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0.0177</cdr:x>
      <cdr:y>0.21053</cdr:y>
    </cdr:from>
    <cdr:to>
      <cdr:x>0.22124</cdr:x>
      <cdr:y>0.31579</cdr:y>
    </cdr:to>
    <cdr:grpSp>
      <cdr:nvGrpSpPr>
        <cdr:cNvPr id="4" name="Group 3"/>
        <cdr:cNvGrpSpPr/>
      </cdr:nvGrpSpPr>
      <cdr:grpSpPr>
        <a:xfrm xmlns:a="http://schemas.openxmlformats.org/drawingml/2006/main">
          <a:off x="76204" y="593568"/>
          <a:ext cx="876301" cy="296770"/>
          <a:chOff x="7007994" y="101600"/>
          <a:chExt cx="876300" cy="304800"/>
        </a:xfrm>
      </cdr:grpSpPr>
      <cdr:cxnSp macro="">
        <cdr:nvCxnSpPr>
          <cdr:cNvPr id="5" name="Straight Connector 4"/>
          <cdr:cNvCxnSpPr/>
        </cdr:nvCxnSpPr>
        <cdr:spPr>
          <a:xfrm xmlns:a="http://schemas.openxmlformats.org/drawingml/2006/main">
            <a:off x="7007994" y="254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1016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drawings/drawing5.xml><?xml version="1.0" encoding="utf-8"?>
<c:userShapes xmlns:c="http://schemas.openxmlformats.org/drawingml/2006/chart">
  <cdr:relSizeAnchor xmlns:cdr="http://schemas.openxmlformats.org/drawingml/2006/chartDrawing">
    <cdr:from>
      <cdr:x>0.05</cdr:x>
      <cdr:y>0.68421</cdr:y>
    </cdr:from>
    <cdr:to>
      <cdr:x>0.96875</cdr:x>
      <cdr:y>0.68421</cdr:y>
    </cdr:to>
    <cdr:cxnSp macro="">
      <cdr:nvCxnSpPr>
        <cdr:cNvPr id="3" name="Straight Connector 2"/>
        <cdr:cNvCxnSpPr/>
      </cdr:nvCxnSpPr>
      <cdr:spPr>
        <a:xfrm xmlns:a="http://schemas.openxmlformats.org/drawingml/2006/main">
          <a:off x="228600" y="1981200"/>
          <a:ext cx="4200525"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0.03333</cdr:x>
      <cdr:y>0.21053</cdr:y>
    </cdr:from>
    <cdr:to>
      <cdr:x>0.23333</cdr:x>
      <cdr:y>0.31579</cdr:y>
    </cdr:to>
    <cdr:grpSp>
      <cdr:nvGrpSpPr>
        <cdr:cNvPr id="4" name="Group 3"/>
        <cdr:cNvGrpSpPr/>
      </cdr:nvGrpSpPr>
      <cdr:grpSpPr>
        <a:xfrm xmlns:a="http://schemas.openxmlformats.org/drawingml/2006/main">
          <a:off x="152385" y="609611"/>
          <a:ext cx="914400" cy="304791"/>
          <a:chOff x="6969894" y="76200"/>
          <a:chExt cx="914400" cy="304800"/>
        </a:xfrm>
      </cdr:grpSpPr>
      <cdr:cxnSp macro="">
        <cdr:nvCxnSpPr>
          <cdr:cNvPr id="5" name="Straight Connector 4"/>
          <cdr:cNvCxnSpPr/>
        </cdr:nvCxnSpPr>
        <cdr:spPr>
          <a:xfrm xmlns:a="http://schemas.openxmlformats.org/drawingml/2006/main">
            <a:off x="6969894" y="2286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762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10/25/2015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344A79-10CE-4D8D-8FD1-85BEEEBC8A88}"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Champaign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DDD31-FDEA-4976-A8A5-C9CB3389B84C}"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Champaign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B341B9-9FC7-4638-A32F-FBE9539A766F}"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Champaign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9F74C-BE7F-4C9F-BDDB-A9D53F40A9F1}"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Champaign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02FCE-8730-4173-899B-DA3DEBA37FF8}"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Champaign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5D17F7-5A37-4419-BE77-AF2C60465E4C}"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Champaign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607BE4-31E8-461F-A201-A3774AE6B7F6}" type="datetime1">
              <a:rPr lang="en-US" smtClean="0"/>
              <a:t>10/25/2015</a:t>
            </a:fld>
            <a:endParaRPr lang="en-US"/>
          </a:p>
        </p:txBody>
      </p:sp>
      <p:sp>
        <p:nvSpPr>
          <p:cNvPr id="8" name="Footer Placeholder 7"/>
          <p:cNvSpPr>
            <a:spLocks noGrp="1"/>
          </p:cNvSpPr>
          <p:nvPr>
            <p:ph type="ftr" sz="quarter" idx="11"/>
          </p:nvPr>
        </p:nvSpPr>
        <p:spPr/>
        <p:txBody>
          <a:bodyPr/>
          <a:lstStyle/>
          <a:p>
            <a:r>
              <a:rPr lang="en-US" smtClean="0"/>
              <a:t>Champaign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033ABB-867E-4842-94A0-400FF50ECB74}" type="datetime1">
              <a:rPr lang="en-US" smtClean="0"/>
              <a:t>10/25/2015</a:t>
            </a:fld>
            <a:endParaRPr lang="en-US"/>
          </a:p>
        </p:txBody>
      </p:sp>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78247-7485-4D77-BE2A-2AC0FCC95CC0}" type="datetime1">
              <a:rPr lang="en-US" smtClean="0"/>
              <a:t>10/25/2015</a:t>
            </a:fld>
            <a:endParaRPr lang="en-US"/>
          </a:p>
        </p:txBody>
      </p:sp>
      <p:sp>
        <p:nvSpPr>
          <p:cNvPr id="3" name="Footer Placeholder 2"/>
          <p:cNvSpPr>
            <a:spLocks noGrp="1"/>
          </p:cNvSpPr>
          <p:nvPr>
            <p:ph type="ftr" sz="quarter" idx="11"/>
          </p:nvPr>
        </p:nvSpPr>
        <p:spPr/>
        <p:txBody>
          <a:bodyPr/>
          <a:lstStyle/>
          <a:p>
            <a:r>
              <a:rPr lang="en-US" smtClean="0"/>
              <a:t>Champaign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3CC55-5F4C-42C9-8F62-7650250F8665}"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Champaign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753EA-DD1C-40D3-8BBB-276C001E6865}"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Champaign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426C8C6-1A1F-495E-81FD-BA113F812480}" type="datetime1">
              <a:rPr lang="en-US" smtClean="0"/>
              <a:t>10/25/2015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Champaign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Champaign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 </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3733044558"/>
              </p:ext>
            </p:extLst>
          </p:nvPr>
        </p:nvGraphicFramePr>
        <p:xfrm>
          <a:off x="4419600" y="483669"/>
          <a:ext cx="4572000" cy="284321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52400" y="914400"/>
            <a:ext cx="41910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There were slightly different trend patterns noted for Champaign County’s violent and property index crime rates over the last twenty years. Both have declined overall, but most recently (2008-2014) the property index crime rate has remained relatively stable, while the violent index crime rate has declined.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Champaign County drug arrest rate trend line has remained relatively stable overall, with fluctuations here and there, since the late 1990s.</a:t>
            </a:r>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smtClean="0"/>
              <a:t>Property index crimes accounted for the majority of crimes reported in Champaign County and in other counties with comparable residential population sizes. </a:t>
            </a:r>
            <a:endParaRPr lang="en-US" sz="1100" dirty="0"/>
          </a:p>
        </p:txBody>
      </p:sp>
      <p:graphicFrame>
        <p:nvGraphicFramePr>
          <p:cNvPr id="13" name="Chart 12"/>
          <p:cNvGraphicFramePr>
            <a:graphicFrameLocks/>
          </p:cNvGraphicFramePr>
          <p:nvPr>
            <p:extLst>
              <p:ext uri="{D42A27DB-BD31-4B8C-83A1-F6EECF244321}">
                <p14:modId xmlns:p14="http://schemas.microsoft.com/office/powerpoint/2010/main" val="3010186372"/>
              </p:ext>
            </p:extLst>
          </p:nvPr>
        </p:nvGraphicFramePr>
        <p:xfrm>
          <a:off x="9625" y="3657600"/>
          <a:ext cx="4572000" cy="2895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59483956"/>
              </p:ext>
            </p:extLst>
          </p:nvPr>
        </p:nvGraphicFramePr>
        <p:xfrm>
          <a:off x="4419600" y="3657600"/>
          <a:ext cx="4572000" cy="2843213"/>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546228928"/>
              </p:ext>
            </p:extLst>
          </p:nvPr>
        </p:nvGraphicFramePr>
        <p:xfrm>
          <a:off x="4572000" y="457200"/>
          <a:ext cx="4451555" cy="3024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11137948"/>
              </p:ext>
            </p:extLst>
          </p:nvPr>
        </p:nvGraphicFramePr>
        <p:xfrm>
          <a:off x="76200" y="3657600"/>
          <a:ext cx="4305300" cy="2967038"/>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a:t>
            </a:r>
            <a:endParaRPr lang="en-US" dirty="0"/>
          </a:p>
        </p:txBody>
      </p:sp>
      <p:sp>
        <p:nvSpPr>
          <p:cNvPr id="11" name="Footer Placeholder 10"/>
          <p:cNvSpPr>
            <a:spLocks noGrp="1"/>
          </p:cNvSpPr>
          <p:nvPr>
            <p:ph type="ftr" sz="quarter" idx="11"/>
          </p:nvPr>
        </p:nvSpPr>
        <p:spPr/>
        <p:txBody>
          <a:bodyPr/>
          <a:lstStyle/>
          <a:p>
            <a:r>
              <a:rPr lang="en-US" smtClean="0"/>
              <a:t>Champaign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615977709"/>
              </p:ext>
            </p:extLst>
          </p:nvPr>
        </p:nvGraphicFramePr>
        <p:xfrm>
          <a:off x="4191000" y="3919954"/>
          <a:ext cx="25146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p:cNvGraphicFramePr>
            <a:graphicFrameLocks/>
          </p:cNvGraphicFramePr>
          <p:nvPr>
            <p:extLst>
              <p:ext uri="{D42A27DB-BD31-4B8C-83A1-F6EECF244321}">
                <p14:modId xmlns:p14="http://schemas.microsoft.com/office/powerpoint/2010/main" val="248481477"/>
              </p:ext>
            </p:extLst>
          </p:nvPr>
        </p:nvGraphicFramePr>
        <p:xfrm>
          <a:off x="6667500" y="3890457"/>
          <a:ext cx="2514600" cy="276225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Champaign County: 2010 - 2014</a:t>
            </a:r>
            <a:endParaRPr lang="en-US" sz="1600" b="1" u="sng" dirty="0"/>
          </a:p>
        </p:txBody>
      </p:sp>
      <p:sp>
        <p:nvSpPr>
          <p:cNvPr id="3" name="TextBox 2"/>
          <p:cNvSpPr txBox="1"/>
          <p:nvPr/>
        </p:nvSpPr>
        <p:spPr>
          <a:xfrm>
            <a:off x="228600" y="914400"/>
            <a:ext cx="4152900" cy="1615827"/>
          </a:xfrm>
          <a:prstGeom prst="rect">
            <a:avLst/>
          </a:prstGeom>
          <a:noFill/>
        </p:spPr>
        <p:txBody>
          <a:bodyPr wrap="square" rtlCol="0">
            <a:spAutoFit/>
          </a:bodyPr>
          <a:lstStyle/>
          <a:p>
            <a:pPr marL="173038" indent="-173038">
              <a:buFont typeface="Arial" panose="020B0604020202020204" pitchFamily="34" charset="0"/>
              <a:buChar char="•"/>
            </a:pPr>
            <a:r>
              <a:rPr lang="en-US" sz="1100" dirty="0" smtClean="0"/>
              <a:t>The violent index crime and arrest rates have followed similar patterns over time.</a:t>
            </a:r>
          </a:p>
          <a:p>
            <a:pPr marL="285750" indent="-285750">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t>
            </a:r>
            <a:r>
              <a:rPr lang="en-US" sz="1100" dirty="0"/>
              <a:t>assaults </a:t>
            </a:r>
            <a:r>
              <a:rPr lang="en-US" sz="1100" dirty="0" smtClean="0"/>
              <a:t>(and batteries) </a:t>
            </a:r>
            <a:r>
              <a:rPr lang="en-US" sz="1100" dirty="0"/>
              <a:t>accounted for the largest percentage of violent index crimes reported to police in Champaign County and consequently the highest percentage of arrests. Murders accounted for only 1% of crimes reported and arrests. </a:t>
            </a:r>
          </a:p>
          <a:p>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N=5,674</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N=2,364</a:t>
            </a:r>
            <a:endParaRPr lang="en-US" sz="800" dirty="0"/>
          </a:p>
        </p:txBody>
      </p:sp>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graphicFrame>
        <p:nvGraphicFramePr>
          <p:cNvPr id="8" name="Chart 7"/>
          <p:cNvGraphicFramePr>
            <a:graphicFrameLocks/>
          </p:cNvGraphicFramePr>
          <p:nvPr>
            <p:extLst>
              <p:ext uri="{D42A27DB-BD31-4B8C-83A1-F6EECF244321}">
                <p14:modId xmlns:p14="http://schemas.microsoft.com/office/powerpoint/2010/main" val="274567037"/>
              </p:ext>
            </p:extLst>
          </p:nvPr>
        </p:nvGraphicFramePr>
        <p:xfrm>
          <a:off x="4572000" y="533400"/>
          <a:ext cx="441960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990692559"/>
              </p:ext>
            </p:extLst>
          </p:nvPr>
        </p:nvGraphicFramePr>
        <p:xfrm>
          <a:off x="4594459" y="3594786"/>
          <a:ext cx="4402756" cy="2882214"/>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t>
            </a:r>
            <a:r>
              <a:rPr lang="en-US" dirty="0" smtClean="0"/>
              <a:t>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731142605"/>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a:solidFill>
                            <a:srgbClr val="000000"/>
                          </a:solidFill>
                          <a:effectLst/>
                          <a:latin typeface="Arial"/>
                        </a:rPr>
                        <a:t>5</a:t>
                      </a:r>
                    </a:p>
                  </a:txBody>
                  <a:tcPr marL="9525" marR="9525" marT="9525" marB="0" anchor="ctr"/>
                </a:tc>
                <a:tc>
                  <a:txBody>
                    <a:bodyPr/>
                    <a:lstStyle/>
                    <a:p>
                      <a:pPr algn="ctr" fontAlgn="b"/>
                      <a:r>
                        <a:rPr lang="en-US" sz="900" b="0" i="0" u="none" strike="noStrike">
                          <a:solidFill>
                            <a:srgbClr val="000000"/>
                          </a:solidFill>
                          <a:effectLst/>
                          <a:latin typeface="Arial"/>
                        </a:rPr>
                        <a:t>4</a:t>
                      </a:r>
                    </a:p>
                  </a:txBody>
                  <a:tcPr marL="9525" marR="9525" marT="9525" marB="0" anchor="ctr"/>
                </a:tc>
                <a:tc>
                  <a:txBody>
                    <a:bodyPr/>
                    <a:lstStyle/>
                    <a:p>
                      <a:pPr algn="ctr" fontAlgn="b"/>
                      <a:r>
                        <a:rPr lang="en-US" sz="900" b="0" i="0" u="none" strike="noStrike">
                          <a:solidFill>
                            <a:srgbClr val="000000"/>
                          </a:solidFill>
                          <a:effectLst/>
                          <a:latin typeface="Arial"/>
                        </a:rPr>
                        <a:t>5</a:t>
                      </a:r>
                    </a:p>
                  </a:txBody>
                  <a:tcPr marL="9525" marR="9525" marT="9525" marB="0" anchor="ctr"/>
                </a:tc>
                <a:tc>
                  <a:txBody>
                    <a:bodyPr/>
                    <a:lstStyle/>
                    <a:p>
                      <a:pPr algn="ctr" fontAlgn="b"/>
                      <a:r>
                        <a:rPr lang="en-US" sz="900" b="0" i="0" u="none" strike="noStrike">
                          <a:solidFill>
                            <a:srgbClr val="000000"/>
                          </a:solidFill>
                          <a:effectLst/>
                          <a:latin typeface="Arial"/>
                        </a:rPr>
                        <a:t>7</a:t>
                      </a:r>
                    </a:p>
                  </a:txBody>
                  <a:tcPr marL="9525" marR="9525" marT="9525" marB="0" anchor="ctr"/>
                </a:tc>
                <a:tc>
                  <a:txBody>
                    <a:bodyPr/>
                    <a:lstStyle/>
                    <a:p>
                      <a:pPr algn="ctr" fontAlgn="b"/>
                      <a:r>
                        <a:rPr lang="en-US" sz="900" b="0" i="0" u="none" strike="noStrike" dirty="0">
                          <a:solidFill>
                            <a:srgbClr val="000000"/>
                          </a:solidFill>
                          <a:effectLst/>
                          <a:latin typeface="Arial"/>
                        </a:rPr>
                        <a:t>2</a:t>
                      </a:r>
                    </a:p>
                  </a:txBody>
                  <a:tcPr marL="9525" marR="9525" marT="9525" marB="0" anchor="ctr"/>
                </a:tc>
                <a:tc>
                  <a:txBody>
                    <a:bodyPr/>
                    <a:lstStyle/>
                    <a:p>
                      <a:pPr algn="ctr" fontAlgn="b"/>
                      <a:r>
                        <a:rPr lang="en-US" sz="900" u="none" strike="noStrike" dirty="0">
                          <a:effectLst/>
                        </a:rPr>
                        <a:t>6</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5</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4</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7</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11</a:t>
                      </a:r>
                      <a:endParaRPr lang="en-US" sz="900" b="0"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1,052</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1,012</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1,174</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1,170</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1,022</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914</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870</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798</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730</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u="none" strike="noStrike" dirty="0">
                          <a:effectLst/>
                        </a:rPr>
                        <a:t>647</a:t>
                      </a:r>
                      <a:endParaRPr lang="en-US" sz="900" b="0" i="0" u="none" strike="noStrike" dirty="0">
                        <a:solidFill>
                          <a:srgbClr val="000000"/>
                        </a:solidFill>
                        <a:effectLst/>
                        <a:latin typeface="Arial"/>
                      </a:endParaRP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Overall, the murder and the aggravated assault (and battery) rates for Champaign County have declined since 1994. The steepest decline in the murder rate occurred between 1996 and 2004, while the most notable decline in the aggravated assault (and battery) rate occurred between 2010 and 2014. </a:t>
            </a:r>
          </a:p>
          <a:p>
            <a:pPr marL="171450" indent="-171450">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Champaign County experienced an uptick in the number of murders in 2014. Caution should be taken when interpreting this as a crime spike as that year could represent an anomaly.  </a:t>
            </a: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graphicFrame>
        <p:nvGraphicFramePr>
          <p:cNvPr id="8" name="Chart 7"/>
          <p:cNvGraphicFramePr>
            <a:graphicFrameLocks/>
          </p:cNvGraphicFramePr>
          <p:nvPr>
            <p:extLst>
              <p:ext uri="{D42A27DB-BD31-4B8C-83A1-F6EECF244321}">
                <p14:modId xmlns:p14="http://schemas.microsoft.com/office/powerpoint/2010/main" val="443601899"/>
              </p:ext>
            </p:extLst>
          </p:nvPr>
        </p:nvGraphicFramePr>
        <p:xfrm>
          <a:off x="0" y="3733800"/>
          <a:ext cx="4493394"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363595606"/>
              </p:ext>
            </p:extLst>
          </p:nvPr>
        </p:nvGraphicFramePr>
        <p:xfrm>
          <a:off x="4724400" y="3733800"/>
          <a:ext cx="43053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1084336355"/>
              </p:ext>
            </p:extLst>
          </p:nvPr>
        </p:nvGraphicFramePr>
        <p:xfrm>
          <a:off x="4419600" y="457200"/>
          <a:ext cx="4572000" cy="28956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Index crime and the aggravated assault (and battery) rates from 2010 to 2014 were above the rate for Illinois.</a:t>
            </a:r>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smtClean="0"/>
              <a:t>The average murder rate from 2010 to 2014 in Champaign County was below the rate for Illinois.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065549835"/>
              </p:ext>
            </p:extLst>
          </p:nvPr>
        </p:nvGraphicFramePr>
        <p:xfrm>
          <a:off x="4572000" y="457200"/>
          <a:ext cx="4551145" cy="31194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228600" y="914400"/>
            <a:ext cx="3886200" cy="2970044"/>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There were 281 murder and firearm-involve arrests made by agencies located in Champaign County in 2014. This number was higher than in previous years and likely reflective of the uptick in murders in 2014, but additional years are needed to determine whether this increase reflects a new trend.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typical arrestee in 2014 was 24 years old (median age), male, Black, and had 5 prior arrests (median prior arrests).  </a:t>
            </a:r>
            <a:endParaRPr lang="en-US" sz="1100" dirty="0"/>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smtClean="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Conviction rates varied by type of arrest charge. </a:t>
            </a:r>
          </a:p>
        </p:txBody>
      </p:sp>
      <p:graphicFrame>
        <p:nvGraphicFramePr>
          <p:cNvPr id="11" name="Chart 10"/>
          <p:cNvGraphicFramePr>
            <a:graphicFrameLocks/>
          </p:cNvGraphicFramePr>
          <p:nvPr>
            <p:extLst>
              <p:ext uri="{D42A27DB-BD31-4B8C-83A1-F6EECF244321}">
                <p14:modId xmlns:p14="http://schemas.microsoft.com/office/powerpoint/2010/main" val="228321074"/>
              </p:ext>
            </p:extLst>
          </p:nvPr>
        </p:nvGraphicFramePr>
        <p:xfrm>
          <a:off x="4716104" y="3657600"/>
          <a:ext cx="4391025" cy="3017077"/>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graphicFrame>
        <p:nvGraphicFramePr>
          <p:cNvPr id="14" name="Chart 13"/>
          <p:cNvGraphicFramePr>
            <a:graphicFrameLocks/>
          </p:cNvGraphicFramePr>
          <p:nvPr>
            <p:extLst>
              <p:ext uri="{D42A27DB-BD31-4B8C-83A1-F6EECF244321}">
                <p14:modId xmlns:p14="http://schemas.microsoft.com/office/powerpoint/2010/main" val="4098685354"/>
              </p:ext>
            </p:extLst>
          </p:nvPr>
        </p:nvGraphicFramePr>
        <p:xfrm>
          <a:off x="152400" y="3884444"/>
          <a:ext cx="4419600" cy="2865834"/>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Champaign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3909</TotalTime>
  <Words>1216</Words>
  <Application>Microsoft Office PowerPoint</Application>
  <PresentationFormat>On-screen Show (4:3)</PresentationFormat>
  <Paragraphs>171</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113</cp:revision>
  <cp:lastPrinted>2015-10-16T17:51:47Z</cp:lastPrinted>
  <dcterms:created xsi:type="dcterms:W3CDTF">2015-10-06T14:03:02Z</dcterms:created>
  <dcterms:modified xsi:type="dcterms:W3CDTF">2015-10-25T16:22:43Z</dcterms:modified>
</cp:coreProperties>
</file>