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Kane\Peoria%20Conference_Kan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Kane\Peoria%20Conference_Kan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Property Index Crime </a:t>
            </a:r>
            <a:r>
              <a:rPr lang="en-US" sz="1600" dirty="0" smtClean="0"/>
              <a:t>Rate per 100,000 Persons</a:t>
            </a:r>
            <a:endParaRPr lang="en-US" sz="1600" dirty="0"/>
          </a:p>
        </c:rich>
      </c:tx>
      <c:layout>
        <c:manualLayout>
          <c:xMode val="edge"/>
          <c:yMode val="edge"/>
          <c:x val="0.18568044619422572"/>
          <c:y val="5.8299391007712864E-4"/>
        </c:manualLayout>
      </c:layout>
      <c:overlay val="0"/>
    </c:title>
    <c:autoTitleDeleted val="0"/>
    <c:plotArea>
      <c:layout>
        <c:manualLayout>
          <c:layoutTarget val="inner"/>
          <c:xMode val="edge"/>
          <c:yMode val="edge"/>
          <c:x val="0.10015507436570428"/>
          <c:y val="0.18833059640624886"/>
          <c:w val="0.86427077865266844"/>
          <c:h val="0.69976923994086959"/>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crime!$BC$161:$BW$161</c:f>
              <c:numCache>
                <c:formatCode>General</c:formatCode>
                <c:ptCount val="21"/>
                <c:pt idx="0">
                  <c:v>4359.5</c:v>
                </c:pt>
                <c:pt idx="1">
                  <c:v>4359.8999999999996</c:v>
                </c:pt>
                <c:pt idx="2">
                  <c:v>4496.7</c:v>
                </c:pt>
                <c:pt idx="3">
                  <c:v>4079.1000000000004</c:v>
                </c:pt>
                <c:pt idx="4">
                  <c:v>3945.8999999999996</c:v>
                </c:pt>
                <c:pt idx="5">
                  <c:v>3402.6000000000004</c:v>
                </c:pt>
                <c:pt idx="6">
                  <c:v>2977.6</c:v>
                </c:pt>
                <c:pt idx="7">
                  <c:v>2760.5</c:v>
                </c:pt>
                <c:pt idx="8">
                  <c:v>2584.9</c:v>
                </c:pt>
                <c:pt idx="9">
                  <c:v>2455.8000000000002</c:v>
                </c:pt>
                <c:pt idx="10">
                  <c:v>2382.1999999999998</c:v>
                </c:pt>
                <c:pt idx="11">
                  <c:v>2596.5</c:v>
                </c:pt>
                <c:pt idx="12">
                  <c:v>2405.3000000000002</c:v>
                </c:pt>
                <c:pt idx="13">
                  <c:v>2191.6</c:v>
                </c:pt>
                <c:pt idx="14">
                  <c:v>2096.3000000000002</c:v>
                </c:pt>
                <c:pt idx="15">
                  <c:v>1746.3000000000002</c:v>
                </c:pt>
                <c:pt idx="16">
                  <c:v>1668.5</c:v>
                </c:pt>
                <c:pt idx="17">
                  <c:v>1608.3</c:v>
                </c:pt>
                <c:pt idx="18">
                  <c:v>1515.9</c:v>
                </c:pt>
                <c:pt idx="19">
                  <c:v>1349.9</c:v>
                </c:pt>
                <c:pt idx="20">
                  <c:v>1299.3000000000002</c:v>
                </c:pt>
              </c:numCache>
            </c:numRef>
          </c:val>
          <c:smooth val="0"/>
        </c:ser>
        <c:dLbls>
          <c:showLegendKey val="0"/>
          <c:showVal val="0"/>
          <c:showCatName val="0"/>
          <c:showSerName val="0"/>
          <c:showPercent val="0"/>
          <c:showBubbleSize val="0"/>
        </c:dLbls>
        <c:marker val="1"/>
        <c:smooth val="0"/>
        <c:axId val="114876416"/>
        <c:axId val="114877952"/>
      </c:lineChart>
      <c:catAx>
        <c:axId val="114876416"/>
        <c:scaling>
          <c:orientation val="minMax"/>
        </c:scaling>
        <c:delete val="0"/>
        <c:axPos val="b"/>
        <c:numFmt formatCode="General" sourceLinked="1"/>
        <c:majorTickMark val="out"/>
        <c:minorTickMark val="none"/>
        <c:tickLblPos val="nextTo"/>
        <c:crossAx val="114877952"/>
        <c:crosses val="autoZero"/>
        <c:auto val="1"/>
        <c:lblAlgn val="ctr"/>
        <c:lblOffset val="100"/>
        <c:tickLblSkip val="2"/>
        <c:noMultiLvlLbl val="0"/>
      </c:catAx>
      <c:valAx>
        <c:axId val="114877952"/>
        <c:scaling>
          <c:orientation val="minMax"/>
        </c:scaling>
        <c:delete val="0"/>
        <c:axPos val="l"/>
        <c:majorGridlines/>
        <c:numFmt formatCode="General" sourceLinked="1"/>
        <c:majorTickMark val="out"/>
        <c:minorTickMark val="none"/>
        <c:tickLblPos val="nextTo"/>
        <c:crossAx val="114876416"/>
        <c:crosses val="autoZero"/>
        <c:crossBetween val="between"/>
        <c:majorUnit val="1000"/>
      </c:valAx>
      <c:spPr>
        <a:noFill/>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Murder Rate per 100,00</a:t>
            </a:r>
            <a:r>
              <a:rPr lang="en-US" sz="1600" baseline="0"/>
              <a:t>0 Persons</a:t>
            </a:r>
            <a:endParaRPr lang="en-US" sz="1600"/>
          </a:p>
        </c:rich>
      </c:tx>
      <c:layout/>
      <c:overlay val="0"/>
    </c:title>
    <c:autoTitleDeleted val="0"/>
    <c:plotArea>
      <c:layout>
        <c:manualLayout>
          <c:layoutTarget val="inner"/>
          <c:xMode val="edge"/>
          <c:yMode val="edge"/>
          <c:x val="3.0555555555555555E-2"/>
          <c:y val="0.26296296296296295"/>
          <c:w val="0.93888888888888888"/>
          <c:h val="0.6180012394284047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('VI crime by type'!$C$161,'VI crime by type'!$C$165,'VI crime by type'!$C$215,'VI crime by type'!$C$219)</c:f>
              <c:strCache>
                <c:ptCount val="4"/>
                <c:pt idx="0">
                  <c:v>Kane</c:v>
                </c:pt>
                <c:pt idx="1">
                  <c:v>Lake</c:v>
                </c:pt>
                <c:pt idx="2">
                  <c:v>Will</c:v>
                </c:pt>
                <c:pt idx="3">
                  <c:v>Illinois</c:v>
                </c:pt>
              </c:strCache>
            </c:strRef>
          </c:cat>
          <c:val>
            <c:numRef>
              <c:f>('VI crime by type'!$I$161,'VI crime by type'!$I$165,'VI crime by type'!$I$215,'VI crime by type'!$I$219)</c:f>
              <c:numCache>
                <c:formatCode>General</c:formatCode>
                <c:ptCount val="4"/>
                <c:pt idx="0">
                  <c:v>1.6200000000000003</c:v>
                </c:pt>
                <c:pt idx="1">
                  <c:v>1.5799999999999998</c:v>
                </c:pt>
                <c:pt idx="2">
                  <c:v>2.66</c:v>
                </c:pt>
                <c:pt idx="3">
                  <c:v>5.84</c:v>
                </c:pt>
              </c:numCache>
            </c:numRef>
          </c:val>
        </c:ser>
        <c:dLbls>
          <c:showLegendKey val="0"/>
          <c:showVal val="1"/>
          <c:showCatName val="0"/>
          <c:showSerName val="0"/>
          <c:showPercent val="0"/>
          <c:showBubbleSize val="0"/>
        </c:dLbls>
        <c:gapWidth val="150"/>
        <c:overlap val="-25"/>
        <c:axId val="115821568"/>
        <c:axId val="115946624"/>
      </c:barChart>
      <c:catAx>
        <c:axId val="115821568"/>
        <c:scaling>
          <c:orientation val="minMax"/>
        </c:scaling>
        <c:delete val="0"/>
        <c:axPos val="b"/>
        <c:majorTickMark val="none"/>
        <c:minorTickMark val="none"/>
        <c:tickLblPos val="nextTo"/>
        <c:crossAx val="115946624"/>
        <c:crosses val="autoZero"/>
        <c:auto val="1"/>
        <c:lblAlgn val="ctr"/>
        <c:lblOffset val="100"/>
        <c:noMultiLvlLbl val="0"/>
      </c:catAx>
      <c:valAx>
        <c:axId val="115946624"/>
        <c:scaling>
          <c:orientation val="minMax"/>
        </c:scaling>
        <c:delete val="1"/>
        <c:axPos val="l"/>
        <c:numFmt formatCode="General" sourceLinked="1"/>
        <c:majorTickMark val="out"/>
        <c:minorTickMark val="none"/>
        <c:tickLblPos val="nextTo"/>
        <c:crossAx val="115821568"/>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Aggravated Assault Rate per 100,00</a:t>
            </a:r>
            <a:r>
              <a:rPr lang="en-US" sz="1600" baseline="0"/>
              <a:t>0 Persons</a:t>
            </a:r>
            <a:endParaRPr lang="en-US" sz="1600"/>
          </a:p>
        </c:rich>
      </c:tx>
      <c:layout>
        <c:manualLayout>
          <c:xMode val="edge"/>
          <c:yMode val="edge"/>
          <c:x val="0.1399582239720035"/>
          <c:y val="0"/>
        </c:manualLayout>
      </c:layout>
      <c:overlay val="0"/>
    </c:title>
    <c:autoTitleDeleted val="0"/>
    <c:plotArea>
      <c:layout>
        <c:manualLayout>
          <c:layoutTarget val="inner"/>
          <c:xMode val="edge"/>
          <c:yMode val="edge"/>
          <c:x val="3.0555555555555555E-2"/>
          <c:y val="0.26296296296296295"/>
          <c:w val="0.93888888888888888"/>
          <c:h val="0.59485309128025665"/>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type'!$AG$161,'VI crime by type'!$AG$165,'VI crime by type'!$AG$215,'VI crime by type'!$AG$219)</c:f>
              <c:strCache>
                <c:ptCount val="4"/>
                <c:pt idx="0">
                  <c:v>Kane</c:v>
                </c:pt>
                <c:pt idx="1">
                  <c:v>Lake</c:v>
                </c:pt>
                <c:pt idx="2">
                  <c:v>Will</c:v>
                </c:pt>
                <c:pt idx="3">
                  <c:v>Illinois</c:v>
                </c:pt>
              </c:strCache>
            </c:strRef>
          </c:cat>
          <c:val>
            <c:numRef>
              <c:f>('VI crime by type'!$AM$161,'VI crime by type'!$AM$165,'VI crime by type'!$AM$215,'VI crime by type'!$AM$219)</c:f>
              <c:numCache>
                <c:formatCode>General</c:formatCode>
                <c:ptCount val="4"/>
                <c:pt idx="0">
                  <c:v>124.9</c:v>
                </c:pt>
                <c:pt idx="1">
                  <c:v>87.88</c:v>
                </c:pt>
                <c:pt idx="2">
                  <c:v>107.92</c:v>
                </c:pt>
                <c:pt idx="3">
                  <c:v>230.51999999999998</c:v>
                </c:pt>
              </c:numCache>
            </c:numRef>
          </c:val>
        </c:ser>
        <c:dLbls>
          <c:showLegendKey val="0"/>
          <c:showVal val="1"/>
          <c:showCatName val="0"/>
          <c:showSerName val="0"/>
          <c:showPercent val="0"/>
          <c:showBubbleSize val="0"/>
        </c:dLbls>
        <c:gapWidth val="150"/>
        <c:overlap val="-25"/>
        <c:axId val="115954432"/>
        <c:axId val="115976832"/>
      </c:barChart>
      <c:catAx>
        <c:axId val="115954432"/>
        <c:scaling>
          <c:orientation val="minMax"/>
        </c:scaling>
        <c:delete val="0"/>
        <c:axPos val="b"/>
        <c:majorTickMark val="none"/>
        <c:minorTickMark val="none"/>
        <c:tickLblPos val="nextTo"/>
        <c:crossAx val="115976832"/>
        <c:crosses val="autoZero"/>
        <c:auto val="1"/>
        <c:lblAlgn val="ctr"/>
        <c:lblOffset val="100"/>
        <c:noMultiLvlLbl val="0"/>
      </c:catAx>
      <c:valAx>
        <c:axId val="115976832"/>
        <c:scaling>
          <c:orientation val="minMax"/>
        </c:scaling>
        <c:delete val="1"/>
        <c:axPos val="l"/>
        <c:numFmt formatCode="General" sourceLinked="1"/>
        <c:majorTickMark val="out"/>
        <c:minorTickMark val="none"/>
        <c:tickLblPos val="nextTo"/>
        <c:crossAx val="115954432"/>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Rate per 100,000 Persons </a:t>
            </a:r>
            <a:endParaRPr lang="en-US" sz="1600" dirty="0"/>
          </a:p>
        </c:rich>
      </c:tx>
      <c:layout/>
      <c:overlay val="0"/>
    </c:title>
    <c:autoTitleDeleted val="0"/>
    <c:plotArea>
      <c:layout>
        <c:manualLayout>
          <c:layoutTarget val="inner"/>
          <c:xMode val="edge"/>
          <c:yMode val="edge"/>
          <c:x val="3.0555555555555555E-2"/>
          <c:y val="0.2225"/>
          <c:w val="0.93888888888888888"/>
          <c:h val="0.67077938174394869"/>
        </c:manualLayout>
      </c:layout>
      <c:barChart>
        <c:barDir val="col"/>
        <c:grouping val="clustered"/>
        <c:varyColors val="0"/>
        <c:ser>
          <c:idx val="0"/>
          <c:order val="0"/>
          <c:spPr>
            <a:solidFill>
              <a:schemeClr val="accent4"/>
            </a:solidFill>
            <a:ln>
              <a:solidFill>
                <a:schemeClr val="accent4"/>
              </a:solidFill>
            </a:ln>
          </c:spPr>
          <c:invertIfNegative val="0"/>
          <c:dLbls>
            <c:numFmt formatCode="#,##0" sourceLinked="0"/>
            <c:showLegendKey val="0"/>
            <c:showVal val="1"/>
            <c:showCatName val="0"/>
            <c:showSerName val="0"/>
            <c:showPercent val="0"/>
            <c:showBubbleSize val="0"/>
            <c:showLeaderLines val="0"/>
          </c:dLbls>
          <c:cat>
            <c:strRef>
              <c:f>('Total Violent Index (VI)'!$C$161,'Total Violent Index (VI)'!$C$165,'Total Violent Index (VI)'!$C$215,'Total Violent Index (VI)'!$C$219)</c:f>
              <c:strCache>
                <c:ptCount val="4"/>
                <c:pt idx="0">
                  <c:v>Kane</c:v>
                </c:pt>
                <c:pt idx="1">
                  <c:v>Lake</c:v>
                </c:pt>
                <c:pt idx="2">
                  <c:v>Will</c:v>
                </c:pt>
                <c:pt idx="3">
                  <c:v>Illinois</c:v>
                </c:pt>
              </c:strCache>
            </c:strRef>
          </c:cat>
          <c:val>
            <c:numRef>
              <c:f>('Total Violent Index (VI)'!$AN$161,'Total Violent Index (VI)'!$AN$165,'Total Violent Index (VI)'!$AN$215,'Total Violent Index (VI)'!$AN$219)</c:f>
              <c:numCache>
                <c:formatCode>General</c:formatCode>
                <c:ptCount val="4"/>
                <c:pt idx="0">
                  <c:v>194.14000000000001</c:v>
                </c:pt>
                <c:pt idx="1">
                  <c:v>150.80000000000001</c:v>
                </c:pt>
                <c:pt idx="2">
                  <c:v>164.66</c:v>
                </c:pt>
                <c:pt idx="3">
                  <c:v>413.68</c:v>
                </c:pt>
              </c:numCache>
            </c:numRef>
          </c:val>
        </c:ser>
        <c:dLbls>
          <c:showLegendKey val="0"/>
          <c:showVal val="1"/>
          <c:showCatName val="0"/>
          <c:showSerName val="0"/>
          <c:showPercent val="0"/>
          <c:showBubbleSize val="0"/>
        </c:dLbls>
        <c:gapWidth val="150"/>
        <c:overlap val="-25"/>
        <c:axId val="116004352"/>
        <c:axId val="116007296"/>
      </c:barChart>
      <c:catAx>
        <c:axId val="116004352"/>
        <c:scaling>
          <c:orientation val="minMax"/>
        </c:scaling>
        <c:delete val="0"/>
        <c:axPos val="b"/>
        <c:majorTickMark val="none"/>
        <c:minorTickMark val="none"/>
        <c:tickLblPos val="nextTo"/>
        <c:crossAx val="116007296"/>
        <c:crosses val="autoZero"/>
        <c:auto val="1"/>
        <c:lblAlgn val="ctr"/>
        <c:lblOffset val="100"/>
        <c:noMultiLvlLbl val="0"/>
      </c:catAx>
      <c:valAx>
        <c:axId val="116007296"/>
        <c:scaling>
          <c:orientation val="minMax"/>
        </c:scaling>
        <c:delete val="1"/>
        <c:axPos val="l"/>
        <c:numFmt formatCode="General" sourceLinked="1"/>
        <c:majorTickMark val="out"/>
        <c:minorTickMark val="none"/>
        <c:tickLblPos val="nextTo"/>
        <c:crossAx val="116004352"/>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gun!$B$49</c:f>
              <c:strCache>
                <c:ptCount val="1"/>
                <c:pt idx="0">
                  <c:v>Kane</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gun!$C$49:$L$49</c:f>
              <c:numCache>
                <c:formatCode>###0</c:formatCode>
                <c:ptCount val="10"/>
                <c:pt idx="0">
                  <c:v>384</c:v>
                </c:pt>
                <c:pt idx="1">
                  <c:v>362</c:v>
                </c:pt>
                <c:pt idx="2">
                  <c:v>388</c:v>
                </c:pt>
                <c:pt idx="3">
                  <c:v>424</c:v>
                </c:pt>
                <c:pt idx="4">
                  <c:v>394</c:v>
                </c:pt>
                <c:pt idx="5">
                  <c:v>402</c:v>
                </c:pt>
                <c:pt idx="6">
                  <c:v>344</c:v>
                </c:pt>
                <c:pt idx="7">
                  <c:v>253</c:v>
                </c:pt>
                <c:pt idx="8">
                  <c:v>283</c:v>
                </c:pt>
                <c:pt idx="9">
                  <c:v>263</c:v>
                </c:pt>
              </c:numCache>
            </c:numRef>
          </c:val>
          <c:smooth val="0"/>
        </c:ser>
        <c:dLbls>
          <c:showLegendKey val="0"/>
          <c:showVal val="0"/>
          <c:showCatName val="0"/>
          <c:showSerName val="0"/>
          <c:showPercent val="0"/>
          <c:showBubbleSize val="0"/>
        </c:dLbls>
        <c:marker val="1"/>
        <c:smooth val="0"/>
        <c:axId val="118603136"/>
        <c:axId val="118891648"/>
      </c:lineChart>
      <c:catAx>
        <c:axId val="118603136"/>
        <c:scaling>
          <c:orientation val="minMax"/>
        </c:scaling>
        <c:delete val="0"/>
        <c:axPos val="b"/>
        <c:majorTickMark val="out"/>
        <c:minorTickMark val="none"/>
        <c:tickLblPos val="nextTo"/>
        <c:crossAx val="118891648"/>
        <c:crosses val="autoZero"/>
        <c:auto val="1"/>
        <c:lblAlgn val="ctr"/>
        <c:lblOffset val="100"/>
        <c:noMultiLvlLbl val="0"/>
      </c:catAx>
      <c:valAx>
        <c:axId val="118891648"/>
        <c:scaling>
          <c:orientation val="minMax"/>
        </c:scaling>
        <c:delete val="0"/>
        <c:axPos val="l"/>
        <c:majorGridlines/>
        <c:numFmt formatCode="###0" sourceLinked="1"/>
        <c:majorTickMark val="out"/>
        <c:minorTickMark val="none"/>
        <c:tickLblPos val="nextTo"/>
        <c:crossAx val="118603136"/>
        <c:crosses val="autoZero"/>
        <c:crossBetween val="between"/>
        <c:majorUnit val="100"/>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4.2711600092056046E-2"/>
          <c:y val="0.22265109809965053"/>
          <c:w val="0.9457794208256316"/>
          <c:h val="0.58721053935295253"/>
        </c:manualLayout>
      </c:layout>
      <c:barChart>
        <c:barDir val="col"/>
        <c:grouping val="clustered"/>
        <c:varyColors val="0"/>
        <c:ser>
          <c:idx val="0"/>
          <c:order val="0"/>
          <c:tx>
            <c:strRef>
              <c:f>gun_convictions!$R$26</c:f>
              <c:strCache>
                <c:ptCount val="1"/>
                <c:pt idx="0">
                  <c:v>Kane</c:v>
                </c:pt>
              </c:strCache>
            </c:strRef>
          </c:tx>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gun_convictions!$S$26:$X$26</c:f>
              <c:numCache>
                <c:formatCode>###0.0%</c:formatCode>
                <c:ptCount val="6"/>
                <c:pt idx="0">
                  <c:v>0.25641025641025639</c:v>
                </c:pt>
                <c:pt idx="1">
                  <c:v>0.32478632478632474</c:v>
                </c:pt>
                <c:pt idx="2">
                  <c:v>0.67532467532467533</c:v>
                </c:pt>
                <c:pt idx="3">
                  <c:v>0.58620689655172409</c:v>
                </c:pt>
                <c:pt idx="4">
                  <c:v>0.5</c:v>
                </c:pt>
                <c:pt idx="5">
                  <c:v>0.49004975124378108</c:v>
                </c:pt>
              </c:numCache>
            </c:numRef>
          </c:val>
        </c:ser>
        <c:dLbls>
          <c:showLegendKey val="0"/>
          <c:showVal val="1"/>
          <c:showCatName val="0"/>
          <c:showSerName val="0"/>
          <c:showPercent val="0"/>
          <c:showBubbleSize val="0"/>
        </c:dLbls>
        <c:gapWidth val="150"/>
        <c:overlap val="-25"/>
        <c:axId val="118920704"/>
        <c:axId val="118922240"/>
      </c:barChart>
      <c:catAx>
        <c:axId val="118920704"/>
        <c:scaling>
          <c:orientation val="minMax"/>
        </c:scaling>
        <c:delete val="0"/>
        <c:axPos val="b"/>
        <c:majorTickMark val="none"/>
        <c:minorTickMark val="none"/>
        <c:tickLblPos val="nextTo"/>
        <c:txPr>
          <a:bodyPr/>
          <a:lstStyle/>
          <a:p>
            <a:pPr>
              <a:defRPr sz="800"/>
            </a:pPr>
            <a:endParaRPr lang="en-US"/>
          </a:p>
        </c:txPr>
        <c:crossAx val="118922240"/>
        <c:crosses val="autoZero"/>
        <c:auto val="1"/>
        <c:lblAlgn val="ctr"/>
        <c:lblOffset val="100"/>
        <c:noMultiLvlLbl val="0"/>
      </c:catAx>
      <c:valAx>
        <c:axId val="118922240"/>
        <c:scaling>
          <c:orientation val="minMax"/>
        </c:scaling>
        <c:delete val="1"/>
        <c:axPos val="l"/>
        <c:numFmt formatCode="###0.0%" sourceLinked="1"/>
        <c:majorTickMark val="out"/>
        <c:minorTickMark val="none"/>
        <c:tickLblPos val="nextTo"/>
        <c:crossAx val="118920704"/>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2.7672955974842768E-2"/>
          <c:y val="0.19100960925392854"/>
          <c:w val="0.94465408805031448"/>
          <c:h val="0.60245238518852096"/>
        </c:manualLayout>
      </c:layout>
      <c:barChart>
        <c:barDir val="col"/>
        <c:grouping val="clustered"/>
        <c:varyColors val="0"/>
        <c:ser>
          <c:idx val="0"/>
          <c:order val="0"/>
          <c:tx>
            <c:strRef>
              <c:f>Gun_convictions1!$H$5</c:f>
              <c:strCache>
                <c:ptCount val="1"/>
                <c:pt idx="0">
                  <c:v>Kane</c:v>
                </c:pt>
              </c:strCache>
            </c:strRef>
          </c:tx>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Gun_convictions1!$I$5:$M$5</c:f>
              <c:numCache>
                <c:formatCode>###0.00</c:formatCode>
                <c:ptCount val="5"/>
                <c:pt idx="0">
                  <c:v>2</c:v>
                </c:pt>
                <c:pt idx="1">
                  <c:v>2</c:v>
                </c:pt>
                <c:pt idx="2">
                  <c:v>5</c:v>
                </c:pt>
                <c:pt idx="3">
                  <c:v>5</c:v>
                </c:pt>
                <c:pt idx="4">
                  <c:v>5</c:v>
                </c:pt>
              </c:numCache>
            </c:numRef>
          </c:val>
        </c:ser>
        <c:dLbls>
          <c:showLegendKey val="0"/>
          <c:showVal val="1"/>
          <c:showCatName val="0"/>
          <c:showSerName val="0"/>
          <c:showPercent val="0"/>
          <c:showBubbleSize val="0"/>
        </c:dLbls>
        <c:gapWidth val="150"/>
        <c:overlap val="-25"/>
        <c:axId val="118941568"/>
        <c:axId val="118973184"/>
      </c:barChart>
      <c:catAx>
        <c:axId val="118941568"/>
        <c:scaling>
          <c:orientation val="minMax"/>
        </c:scaling>
        <c:delete val="0"/>
        <c:axPos val="b"/>
        <c:majorTickMark val="none"/>
        <c:minorTickMark val="none"/>
        <c:tickLblPos val="nextTo"/>
        <c:txPr>
          <a:bodyPr/>
          <a:lstStyle/>
          <a:p>
            <a:pPr>
              <a:defRPr sz="800"/>
            </a:pPr>
            <a:endParaRPr lang="en-US"/>
          </a:p>
        </c:txPr>
        <c:crossAx val="118973184"/>
        <c:crosses val="autoZero"/>
        <c:auto val="1"/>
        <c:lblAlgn val="ctr"/>
        <c:lblOffset val="100"/>
        <c:noMultiLvlLbl val="0"/>
      </c:catAx>
      <c:valAx>
        <c:axId val="118973184"/>
        <c:scaling>
          <c:orientation val="minMax"/>
        </c:scaling>
        <c:delete val="1"/>
        <c:axPos val="l"/>
        <c:numFmt formatCode="#,##0" sourceLinked="0"/>
        <c:majorTickMark val="out"/>
        <c:minorTickMark val="none"/>
        <c:tickLblPos val="nextTo"/>
        <c:crossAx val="1189415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Violent Index Crime and Drug Arrest </a:t>
            </a:r>
            <a:r>
              <a:rPr lang="en-US" sz="1600" dirty="0" smtClean="0"/>
              <a:t>Rates per</a:t>
            </a:r>
            <a:r>
              <a:rPr lang="en-US" sz="1600" baseline="0" dirty="0" smtClean="0"/>
              <a:t> 100,000 Persons</a:t>
            </a:r>
            <a:endParaRPr lang="en-US" sz="1600" dirty="0"/>
          </a:p>
        </c:rich>
      </c:tx>
      <c:layout>
        <c:manualLayout>
          <c:xMode val="edge"/>
          <c:yMode val="edge"/>
          <c:x val="0.11008333333333335"/>
          <c:y val="2.2333887753045584E-2"/>
        </c:manualLayout>
      </c:layout>
      <c:overlay val="0"/>
    </c:title>
    <c:autoTitleDeleted val="0"/>
    <c:plotArea>
      <c:layout>
        <c:manualLayout>
          <c:layoutTarget val="inner"/>
          <c:xMode val="edge"/>
          <c:yMode val="edge"/>
          <c:x val="0.10848840769903761"/>
          <c:y val="0.21513126170990354"/>
          <c:w val="0.86427077865266844"/>
          <c:h val="0.68636890728904232"/>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crime!$P$161:$AJ$161</c:f>
              <c:numCache>
                <c:formatCode>General</c:formatCode>
                <c:ptCount val="21"/>
                <c:pt idx="0">
                  <c:v>553.20000000000005</c:v>
                </c:pt>
                <c:pt idx="1">
                  <c:v>492.1</c:v>
                </c:pt>
                <c:pt idx="2">
                  <c:v>451.29999999999995</c:v>
                </c:pt>
                <c:pt idx="3">
                  <c:v>447.8</c:v>
                </c:pt>
                <c:pt idx="4">
                  <c:v>410</c:v>
                </c:pt>
                <c:pt idx="5">
                  <c:v>389.5</c:v>
                </c:pt>
                <c:pt idx="6">
                  <c:v>356.29999999999995</c:v>
                </c:pt>
                <c:pt idx="7">
                  <c:v>372.4</c:v>
                </c:pt>
                <c:pt idx="8">
                  <c:v>295.10000000000002</c:v>
                </c:pt>
                <c:pt idx="9">
                  <c:v>262.10000000000002</c:v>
                </c:pt>
                <c:pt idx="10">
                  <c:v>273.8</c:v>
                </c:pt>
                <c:pt idx="11">
                  <c:v>289.39999999999998</c:v>
                </c:pt>
                <c:pt idx="12">
                  <c:v>291</c:v>
                </c:pt>
                <c:pt idx="13">
                  <c:v>286.8</c:v>
                </c:pt>
                <c:pt idx="14">
                  <c:v>273.60000000000002</c:v>
                </c:pt>
                <c:pt idx="15">
                  <c:v>247.60000000000002</c:v>
                </c:pt>
                <c:pt idx="16">
                  <c:v>224.6</c:v>
                </c:pt>
                <c:pt idx="17">
                  <c:v>204.1</c:v>
                </c:pt>
                <c:pt idx="18">
                  <c:v>186</c:v>
                </c:pt>
                <c:pt idx="19">
                  <c:v>176.2</c:v>
                </c:pt>
                <c:pt idx="20">
                  <c:v>179.79999999999998</c:v>
                </c:pt>
              </c:numCache>
            </c:numRef>
          </c:val>
          <c:smooth val="0"/>
        </c:ser>
        <c:ser>
          <c:idx val="11"/>
          <c:order val="1"/>
          <c:tx>
            <c:v>Drug Arrests</c:v>
          </c:tx>
          <c:marker>
            <c:symbol val="circle"/>
            <c:size val="7"/>
          </c:marker>
          <c:val>
            <c:numRef>
              <c:f>crime!$CD$161:$CX$161</c:f>
              <c:numCache>
                <c:formatCode>General</c:formatCode>
                <c:ptCount val="21"/>
                <c:pt idx="0">
                  <c:v>387.3</c:v>
                </c:pt>
                <c:pt idx="1">
                  <c:v>454.9</c:v>
                </c:pt>
                <c:pt idx="2">
                  <c:v>425.20000000000005</c:v>
                </c:pt>
                <c:pt idx="3">
                  <c:v>501.6</c:v>
                </c:pt>
                <c:pt idx="4">
                  <c:v>628.9</c:v>
                </c:pt>
                <c:pt idx="5">
                  <c:v>690.3</c:v>
                </c:pt>
                <c:pt idx="6">
                  <c:v>544.29999999999995</c:v>
                </c:pt>
                <c:pt idx="7">
                  <c:v>526.20000000000005</c:v>
                </c:pt>
                <c:pt idx="8">
                  <c:v>492.20000000000005</c:v>
                </c:pt>
                <c:pt idx="9">
                  <c:v>462.9</c:v>
                </c:pt>
                <c:pt idx="10">
                  <c:v>461.4</c:v>
                </c:pt>
                <c:pt idx="11">
                  <c:v>436.1</c:v>
                </c:pt>
                <c:pt idx="12">
                  <c:v>469.5</c:v>
                </c:pt>
                <c:pt idx="13">
                  <c:v>438.7</c:v>
                </c:pt>
                <c:pt idx="14">
                  <c:v>436.79999999999995</c:v>
                </c:pt>
                <c:pt idx="15">
                  <c:v>446.2</c:v>
                </c:pt>
                <c:pt idx="16">
                  <c:v>585.5</c:v>
                </c:pt>
                <c:pt idx="17">
                  <c:v>459.5</c:v>
                </c:pt>
                <c:pt idx="18">
                  <c:v>502.6</c:v>
                </c:pt>
                <c:pt idx="19">
                  <c:v>531.9</c:v>
                </c:pt>
                <c:pt idx="20">
                  <c:v>516.1</c:v>
                </c:pt>
              </c:numCache>
            </c:numRef>
          </c:val>
          <c:smooth val="0"/>
        </c:ser>
        <c:dLbls>
          <c:showLegendKey val="0"/>
          <c:showVal val="0"/>
          <c:showCatName val="0"/>
          <c:showSerName val="0"/>
          <c:showPercent val="0"/>
          <c:showBubbleSize val="0"/>
        </c:dLbls>
        <c:marker val="1"/>
        <c:smooth val="0"/>
        <c:axId val="114907392"/>
        <c:axId val="114909184"/>
      </c:lineChart>
      <c:catAx>
        <c:axId val="114907392"/>
        <c:scaling>
          <c:orientation val="minMax"/>
        </c:scaling>
        <c:delete val="0"/>
        <c:axPos val="b"/>
        <c:numFmt formatCode="General" sourceLinked="1"/>
        <c:majorTickMark val="out"/>
        <c:minorTickMark val="none"/>
        <c:tickLblPos val="nextTo"/>
        <c:crossAx val="114909184"/>
        <c:crosses val="autoZero"/>
        <c:auto val="1"/>
        <c:lblAlgn val="ctr"/>
        <c:lblOffset val="100"/>
        <c:tickLblSkip val="2"/>
        <c:noMultiLvlLbl val="0"/>
      </c:catAx>
      <c:valAx>
        <c:axId val="114909184"/>
        <c:scaling>
          <c:orientation val="minMax"/>
        </c:scaling>
        <c:delete val="0"/>
        <c:axPos val="l"/>
        <c:majorGridlines/>
        <c:numFmt formatCode="General" sourceLinked="1"/>
        <c:majorTickMark val="out"/>
        <c:minorTickMark val="none"/>
        <c:tickLblPos val="nextTo"/>
        <c:crossAx val="114907392"/>
        <c:crosses val="autoZero"/>
        <c:crossBetween val="between"/>
        <c:majorUnit val="200"/>
      </c:valAx>
    </c:plotArea>
    <c:legend>
      <c:legendPos val="r"/>
      <c:layout>
        <c:manualLayout>
          <c:xMode val="edge"/>
          <c:yMode val="edge"/>
          <c:x val="0.65648556430446192"/>
          <c:y val="0.21028744592825088"/>
          <c:w val="0.34073665791776026"/>
          <c:h val="0.14404794857085979"/>
        </c:manualLayout>
      </c:layout>
      <c:overlay val="1"/>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baseline="0" dirty="0"/>
              <a:t>Index Crime and Drug </a:t>
            </a:r>
            <a:r>
              <a:rPr lang="en-US" sz="1600" baseline="0" dirty="0" smtClean="0"/>
              <a:t>Arrests - 2014</a:t>
            </a:r>
            <a:endParaRPr lang="en-US" sz="1600" dirty="0"/>
          </a:p>
        </c:rich>
      </c:tx>
      <c:layout>
        <c:manualLayout>
          <c:xMode val="edge"/>
          <c:yMode val="edge"/>
          <c:x val="0.17757633420822397"/>
          <c:y val="0"/>
        </c:manualLayout>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(crime!$DD$51,crime!$DD$55,crime!$DD$105,crime!$DD$109)</c:f>
              <c:strCache>
                <c:ptCount val="4"/>
                <c:pt idx="0">
                  <c:v>Kane</c:v>
                </c:pt>
                <c:pt idx="1">
                  <c:v>Lake</c:v>
                </c:pt>
                <c:pt idx="2">
                  <c:v>Will</c:v>
                </c:pt>
                <c:pt idx="3">
                  <c:v>Illinois</c:v>
                </c:pt>
              </c:strCache>
            </c:strRef>
          </c:cat>
          <c:val>
            <c:numRef>
              <c:f>(crime!$DI$51,crime!$DI$55,crime!$DI$105,crime!$DI$109)</c:f>
              <c:numCache>
                <c:formatCode>0.0%</c:formatCode>
                <c:ptCount val="4"/>
                <c:pt idx="0">
                  <c:v>9.0062701881056431E-2</c:v>
                </c:pt>
                <c:pt idx="1">
                  <c:v>6.3948444664766388E-2</c:v>
                </c:pt>
                <c:pt idx="2">
                  <c:v>7.9512304585234492E-2</c:v>
                </c:pt>
                <c:pt idx="3">
                  <c:v>0.1130299111183366</c:v>
                </c:pt>
              </c:numCache>
            </c:numRef>
          </c:val>
        </c:ser>
        <c:ser>
          <c:idx val="1"/>
          <c:order val="1"/>
          <c:tx>
            <c:strRef>
              <c:f>crime!$DJ$6</c:f>
              <c:strCache>
                <c:ptCount val="1"/>
                <c:pt idx="0">
                  <c:v>Property Index</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(crime!$DD$51,crime!$DD$55,crime!$DD$105,crime!$DD$109)</c:f>
              <c:strCache>
                <c:ptCount val="4"/>
                <c:pt idx="0">
                  <c:v>Kane</c:v>
                </c:pt>
                <c:pt idx="1">
                  <c:v>Lake</c:v>
                </c:pt>
                <c:pt idx="2">
                  <c:v>Will</c:v>
                </c:pt>
                <c:pt idx="3">
                  <c:v>Illinois</c:v>
                </c:pt>
              </c:strCache>
            </c:strRef>
          </c:cat>
          <c:val>
            <c:numRef>
              <c:f>(crime!$DJ$51,crime!$DJ$55,crime!$DJ$105,crime!$DJ$109)</c:f>
              <c:numCache>
                <c:formatCode>0.0%</c:formatCode>
                <c:ptCount val="4"/>
                <c:pt idx="0">
                  <c:v>0.65095952878586361</c:v>
                </c:pt>
                <c:pt idx="1">
                  <c:v>0.68440946833560545</c:v>
                </c:pt>
                <c:pt idx="2">
                  <c:v>0.63460243847707387</c:v>
                </c:pt>
                <c:pt idx="3">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(crime!$DD$51,crime!$DD$55,crime!$DD$105,crime!$DD$109)</c:f>
              <c:strCache>
                <c:ptCount val="4"/>
                <c:pt idx="0">
                  <c:v>Kane</c:v>
                </c:pt>
                <c:pt idx="1">
                  <c:v>Lake</c:v>
                </c:pt>
                <c:pt idx="2">
                  <c:v>Will</c:v>
                </c:pt>
                <c:pt idx="3">
                  <c:v>Illinois</c:v>
                </c:pt>
              </c:strCache>
            </c:strRef>
          </c:cat>
          <c:val>
            <c:numRef>
              <c:f>(crime!$DK$51,crime!$DK$55,crime!$DK$105,crime!$DK$109)</c:f>
              <c:numCache>
                <c:formatCode>0.0%</c:formatCode>
                <c:ptCount val="4"/>
                <c:pt idx="0">
                  <c:v>0.25897776933307998</c:v>
                </c:pt>
                <c:pt idx="1">
                  <c:v>0.2516420869996282</c:v>
                </c:pt>
                <c:pt idx="2">
                  <c:v>0.28588525693769168</c:v>
                </c:pt>
                <c:pt idx="3">
                  <c:v>0.25218807097915419</c:v>
                </c:pt>
              </c:numCache>
            </c:numRef>
          </c:val>
        </c:ser>
        <c:dLbls>
          <c:showLegendKey val="0"/>
          <c:showVal val="1"/>
          <c:showCatName val="0"/>
          <c:showSerName val="0"/>
          <c:showPercent val="0"/>
          <c:showBubbleSize val="0"/>
        </c:dLbls>
        <c:gapWidth val="95"/>
        <c:overlap val="100"/>
        <c:axId val="114939392"/>
        <c:axId val="114940928"/>
      </c:barChart>
      <c:catAx>
        <c:axId val="114939392"/>
        <c:scaling>
          <c:orientation val="minMax"/>
        </c:scaling>
        <c:delete val="0"/>
        <c:axPos val="b"/>
        <c:majorTickMark val="none"/>
        <c:minorTickMark val="none"/>
        <c:tickLblPos val="nextTo"/>
        <c:crossAx val="114940928"/>
        <c:crosses val="autoZero"/>
        <c:auto val="1"/>
        <c:lblAlgn val="ctr"/>
        <c:lblOffset val="100"/>
        <c:noMultiLvlLbl val="0"/>
      </c:catAx>
      <c:valAx>
        <c:axId val="114940928"/>
        <c:scaling>
          <c:orientation val="minMax"/>
        </c:scaling>
        <c:delete val="1"/>
        <c:axPos val="l"/>
        <c:numFmt formatCode="0%" sourceLinked="1"/>
        <c:majorTickMark val="out"/>
        <c:minorTickMark val="none"/>
        <c:tickLblPos val="nextTo"/>
        <c:crossAx val="11493939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1"/>
          <c:order val="9"/>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0"/>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1"/>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2"/>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3"/>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4"/>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5"/>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6"/>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7"/>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8"/>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19"/>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0"/>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1"/>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2"/>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3"/>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4"/>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5"/>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6"/>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7"/>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8"/>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29"/>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0"/>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1"/>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2"/>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3"/>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4"/>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5"/>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6"/>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7"/>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8"/>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39"/>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0"/>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1"/>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2"/>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3"/>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4"/>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5"/>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6"/>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7"/>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8"/>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49"/>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0"/>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1"/>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2"/>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3"/>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4"/>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5"/>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6"/>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7"/>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8"/>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59"/>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0"/>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1"/>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2"/>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3"/>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4"/>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5"/>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6"/>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7"/>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8"/>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69"/>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0"/>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1"/>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2"/>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3"/>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4"/>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5"/>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6"/>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7"/>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8"/>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79"/>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0"/>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1"/>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2"/>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3"/>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4"/>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5"/>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6"/>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7"/>
          <c:tx>
            <c:strRef>
              <c:f>'Total Violent Index (VI)'!$C$161</c:f>
              <c:strCache>
                <c:ptCount val="1"/>
                <c:pt idx="0">
                  <c:v>Kane</c:v>
                </c:pt>
              </c:strCache>
            </c:strRef>
          </c:tx>
          <c:spPr>
            <a:ln>
              <a:solidFill>
                <a:schemeClr val="accent5"/>
              </a:solidFill>
            </a:ln>
          </c:spPr>
          <c:marker>
            <c:spPr>
              <a:solidFill>
                <a:schemeClr val="accent5"/>
              </a:solidFill>
              <a:ln>
                <a:solidFill>
                  <a:schemeClr val="accent5"/>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(VI)'!$V$161:$AJ$161</c:f>
              <c:numCache>
                <c:formatCode>General</c:formatCode>
                <c:ptCount val="15"/>
                <c:pt idx="0">
                  <c:v>356.29999999999995</c:v>
                </c:pt>
                <c:pt idx="1">
                  <c:v>372.4</c:v>
                </c:pt>
                <c:pt idx="2">
                  <c:v>295.10000000000002</c:v>
                </c:pt>
                <c:pt idx="3">
                  <c:v>262.10000000000002</c:v>
                </c:pt>
                <c:pt idx="4">
                  <c:v>273.8</c:v>
                </c:pt>
                <c:pt idx="5">
                  <c:v>289.39999999999998</c:v>
                </c:pt>
                <c:pt idx="6">
                  <c:v>291</c:v>
                </c:pt>
                <c:pt idx="7">
                  <c:v>286.8</c:v>
                </c:pt>
                <c:pt idx="8">
                  <c:v>273.60000000000002</c:v>
                </c:pt>
                <c:pt idx="9">
                  <c:v>247.60000000000002</c:v>
                </c:pt>
                <c:pt idx="10">
                  <c:v>224.6</c:v>
                </c:pt>
                <c:pt idx="11">
                  <c:v>204.1</c:v>
                </c:pt>
                <c:pt idx="12">
                  <c:v>186</c:v>
                </c:pt>
                <c:pt idx="13">
                  <c:v>176.2</c:v>
                </c:pt>
                <c:pt idx="14">
                  <c:v>179.79999999999998</c:v>
                </c:pt>
              </c:numCache>
            </c:numRef>
          </c:val>
          <c:smooth val="0"/>
        </c:ser>
        <c:ser>
          <c:idx val="100"/>
          <c:order val="88"/>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89"/>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0"/>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15672960"/>
        <c:axId val="115683328"/>
      </c:lineChart>
      <c:catAx>
        <c:axId val="115672960"/>
        <c:scaling>
          <c:orientation val="minMax"/>
        </c:scaling>
        <c:delete val="0"/>
        <c:axPos val="b"/>
        <c:numFmt formatCode="General" sourceLinked="1"/>
        <c:majorTickMark val="none"/>
        <c:minorTickMark val="none"/>
        <c:tickLblPos val="nextTo"/>
        <c:crossAx val="115683328"/>
        <c:crosses val="autoZero"/>
        <c:auto val="1"/>
        <c:lblAlgn val="ctr"/>
        <c:lblOffset val="100"/>
        <c:tickLblSkip val="2"/>
        <c:noMultiLvlLbl val="0"/>
      </c:catAx>
      <c:valAx>
        <c:axId val="115683328"/>
        <c:scaling>
          <c:orientation val="minMax"/>
        </c:scaling>
        <c:delete val="0"/>
        <c:axPos val="l"/>
        <c:majorGridlines/>
        <c:numFmt formatCode="General" sourceLinked="1"/>
        <c:majorTickMark val="none"/>
        <c:minorTickMark val="none"/>
        <c:tickLblPos val="nextTo"/>
        <c:spPr>
          <a:ln w="9525">
            <a:noFill/>
          </a:ln>
        </c:spPr>
        <c:crossAx val="115672960"/>
        <c:crosses val="autoZero"/>
        <c:crossBetween val="between"/>
        <c:majorUnit val="200"/>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arrest'!$C$161</c:f>
              <c:strCache>
                <c:ptCount val="1"/>
                <c:pt idx="0">
                  <c:v>Kane</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arrest'!$V$161:$AJ$161</c:f>
              <c:numCache>
                <c:formatCode>General</c:formatCode>
                <c:ptCount val="15"/>
                <c:pt idx="0">
                  <c:v>127.79999999999998</c:v>
                </c:pt>
                <c:pt idx="1">
                  <c:v>108.00000000000001</c:v>
                </c:pt>
                <c:pt idx="2">
                  <c:v>94.7</c:v>
                </c:pt>
                <c:pt idx="3">
                  <c:v>88.899999999999991</c:v>
                </c:pt>
                <c:pt idx="4">
                  <c:v>81.899999999999991</c:v>
                </c:pt>
                <c:pt idx="5">
                  <c:v>90.59999999999998</c:v>
                </c:pt>
                <c:pt idx="6">
                  <c:v>98</c:v>
                </c:pt>
                <c:pt idx="7">
                  <c:v>107.60000000000001</c:v>
                </c:pt>
                <c:pt idx="8">
                  <c:v>103.5</c:v>
                </c:pt>
                <c:pt idx="9">
                  <c:v>92.9</c:v>
                </c:pt>
                <c:pt idx="10">
                  <c:v>85.100000000000009</c:v>
                </c:pt>
                <c:pt idx="11">
                  <c:v>89.300000000000011</c:v>
                </c:pt>
                <c:pt idx="12">
                  <c:v>80.099999999999994</c:v>
                </c:pt>
                <c:pt idx="13">
                  <c:v>77.5</c:v>
                </c:pt>
                <c:pt idx="14">
                  <c:v>75.5</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15041408"/>
        <c:axId val="115042944"/>
      </c:lineChart>
      <c:catAx>
        <c:axId val="115041408"/>
        <c:scaling>
          <c:orientation val="minMax"/>
        </c:scaling>
        <c:delete val="0"/>
        <c:axPos val="b"/>
        <c:numFmt formatCode="General" sourceLinked="1"/>
        <c:majorTickMark val="none"/>
        <c:minorTickMark val="none"/>
        <c:tickLblPos val="nextTo"/>
        <c:crossAx val="115042944"/>
        <c:crosses val="autoZero"/>
        <c:auto val="1"/>
        <c:lblAlgn val="ctr"/>
        <c:lblOffset val="100"/>
        <c:tickLblSkip val="2"/>
        <c:noMultiLvlLbl val="0"/>
      </c:catAx>
      <c:valAx>
        <c:axId val="115042944"/>
        <c:scaling>
          <c:orientation val="minMax"/>
        </c:scaling>
        <c:delete val="0"/>
        <c:axPos val="l"/>
        <c:majorGridlines/>
        <c:numFmt formatCode="General" sourceLinked="1"/>
        <c:majorTickMark val="none"/>
        <c:minorTickMark val="none"/>
        <c:tickLblPos val="nextTo"/>
        <c:spPr>
          <a:ln w="9525">
            <a:noFill/>
          </a:ln>
        </c:spPr>
        <c:crossAx val="115041408"/>
        <c:crosses val="autoZero"/>
        <c:crossBetween val="between"/>
        <c:majorUnit val="100"/>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manualLayout>
          <c:xMode val="edge"/>
          <c:yMode val="edge"/>
          <c:x val="0.13531806615776082"/>
          <c:y val="5.5555555555555552E-2"/>
        </c:manualLayout>
      </c:layout>
      <c:overlay val="0"/>
    </c:title>
    <c:autoTitleDeleted val="0"/>
    <c:plotArea>
      <c:layout>
        <c:manualLayout>
          <c:layoutTarget val="inner"/>
          <c:xMode val="edge"/>
          <c:yMode val="edge"/>
          <c:x val="0.12250566007493338"/>
          <c:y val="0.17255577427821522"/>
          <c:w val="0.75504426353485476"/>
          <c:h val="0.77339603382910471"/>
        </c:manualLayout>
      </c:layout>
      <c:pieChart>
        <c:varyColors val="1"/>
        <c:ser>
          <c:idx val="0"/>
          <c:order val="0"/>
          <c:tx>
            <c:strRef>
              <c:f>'VI Crime_Arrest'!$M$51</c:f>
              <c:strCache>
                <c:ptCount val="1"/>
                <c:pt idx="0">
                  <c:v>Kane</c:v>
                </c:pt>
              </c:strCache>
            </c:strRef>
          </c:tx>
          <c:spPr>
            <a:ln>
              <a:solidFill>
                <a:schemeClr val="bg1"/>
              </a:solidFill>
            </a:ln>
          </c:spPr>
          <c:dLbls>
            <c:dLbl>
              <c:idx val="0"/>
              <c:layout>
                <c:manualLayout>
                  <c:x val="-4.0071326961992345E-7"/>
                  <c:y val="-6.0456036745406824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manualLayout>
                  <c:x val="-0.12250185329887199"/>
                  <c:y val="-0.16768883056284631"/>
                </c:manualLayout>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Crime_Arrest'!$N$51:$Q$51</c:f>
              <c:numCache>
                <c:formatCode>0%</c:formatCode>
                <c:ptCount val="4"/>
                <c:pt idx="0">
                  <c:v>8.4929883468299432E-3</c:v>
                </c:pt>
                <c:pt idx="1">
                  <c:v>0.13213509776812166</c:v>
                </c:pt>
                <c:pt idx="2">
                  <c:v>0.21607742445190598</c:v>
                </c:pt>
                <c:pt idx="3">
                  <c:v>0.64329448943314238</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overlay val="0"/>
    </c:title>
    <c:autoTitleDeleted val="0"/>
    <c:plotArea>
      <c:layout>
        <c:manualLayout>
          <c:layoutTarget val="inner"/>
          <c:xMode val="edge"/>
          <c:yMode val="edge"/>
          <c:x val="0.13303309411046865"/>
          <c:y val="0.17302446446756647"/>
          <c:w val="0.72643480450552544"/>
          <c:h val="0.67884055431602708"/>
        </c:manualLayout>
      </c:layout>
      <c:pieChart>
        <c:varyColors val="1"/>
        <c:ser>
          <c:idx val="0"/>
          <c:order val="0"/>
          <c:tx>
            <c:strRef>
              <c:f>'VI Crime_Arrest'!$M$51</c:f>
              <c:strCache>
                <c:ptCount val="1"/>
                <c:pt idx="0">
                  <c:v>Kane</c:v>
                </c:pt>
              </c:strCache>
            </c:strRef>
          </c:tx>
          <c:spPr>
            <a:ln>
              <a:solidFill>
                <a:schemeClr val="bg1"/>
              </a:solidFill>
            </a:ln>
          </c:spPr>
          <c:dLbls>
            <c:dLbl>
              <c:idx val="0"/>
              <c:layout>
                <c:manualLayout>
                  <c:x val="-1.4268142681426814E-3"/>
                  <c:y val="-6.4944134331022058E-2"/>
                </c:manualLayout>
              </c:layout>
              <c:showLegendKey val="0"/>
              <c:showVal val="1"/>
              <c:showCatName val="1"/>
              <c:showSerName val="0"/>
              <c:showPercent val="0"/>
              <c:showBubbleSize val="0"/>
              <c:separator>
</c:separator>
            </c:dLbl>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Crime_Arrest'!$R$51:$U$51</c:f>
              <c:numCache>
                <c:formatCode>0%</c:formatCode>
                <c:ptCount val="4"/>
                <c:pt idx="0">
                  <c:v>1.2229539040451553E-2</c:v>
                </c:pt>
                <c:pt idx="1">
                  <c:v>3.9040451552210725E-2</c:v>
                </c:pt>
                <c:pt idx="2">
                  <c:v>0.1523988711194732</c:v>
                </c:pt>
                <c:pt idx="3">
                  <c:v>0.7963311382878645</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9780555555555554"/>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bat'!$C$161</c:f>
              <c:strCache>
                <c:ptCount val="1"/>
                <c:pt idx="0">
                  <c:v>Kane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bat'!$P$161:$AJ$161</c:f>
              <c:numCache>
                <c:formatCode>General</c:formatCode>
                <c:ptCount val="21"/>
                <c:pt idx="0">
                  <c:v>6.1</c:v>
                </c:pt>
                <c:pt idx="1">
                  <c:v>10.1</c:v>
                </c:pt>
                <c:pt idx="2">
                  <c:v>9.3000000000000007</c:v>
                </c:pt>
                <c:pt idx="3">
                  <c:v>6.9</c:v>
                </c:pt>
                <c:pt idx="4">
                  <c:v>6.2</c:v>
                </c:pt>
                <c:pt idx="5">
                  <c:v>5.8</c:v>
                </c:pt>
                <c:pt idx="6">
                  <c:v>4.7</c:v>
                </c:pt>
                <c:pt idx="7">
                  <c:v>4</c:v>
                </c:pt>
                <c:pt idx="8">
                  <c:v>6.1</c:v>
                </c:pt>
                <c:pt idx="9">
                  <c:v>4.5999999999999996</c:v>
                </c:pt>
                <c:pt idx="10">
                  <c:v>4.3</c:v>
                </c:pt>
                <c:pt idx="11">
                  <c:v>4</c:v>
                </c:pt>
                <c:pt idx="12">
                  <c:v>1.2</c:v>
                </c:pt>
                <c:pt idx="13">
                  <c:v>4</c:v>
                </c:pt>
                <c:pt idx="14">
                  <c:v>1</c:v>
                </c:pt>
                <c:pt idx="15">
                  <c:v>1.4</c:v>
                </c:pt>
                <c:pt idx="16">
                  <c:v>2.1</c:v>
                </c:pt>
                <c:pt idx="17">
                  <c:v>1.5</c:v>
                </c:pt>
                <c:pt idx="18">
                  <c:v>1.1000000000000001</c:v>
                </c:pt>
                <c:pt idx="19">
                  <c:v>1.1000000000000001</c:v>
                </c:pt>
                <c:pt idx="20">
                  <c:v>2.2999999999999998</c:v>
                </c:pt>
              </c:numCache>
            </c:numRef>
          </c:val>
          <c:smooth val="0"/>
        </c:ser>
        <c:dLbls>
          <c:showLegendKey val="0"/>
          <c:showVal val="0"/>
          <c:showCatName val="0"/>
          <c:showSerName val="0"/>
          <c:showPercent val="0"/>
          <c:showBubbleSize val="0"/>
        </c:dLbls>
        <c:marker val="1"/>
        <c:smooth val="0"/>
        <c:axId val="115797376"/>
        <c:axId val="115815552"/>
      </c:lineChart>
      <c:catAx>
        <c:axId val="115797376"/>
        <c:scaling>
          <c:orientation val="minMax"/>
        </c:scaling>
        <c:delete val="0"/>
        <c:axPos val="b"/>
        <c:numFmt formatCode="General" sourceLinked="1"/>
        <c:majorTickMark val="none"/>
        <c:minorTickMark val="none"/>
        <c:tickLblPos val="nextTo"/>
        <c:crossAx val="115815552"/>
        <c:crosses val="autoZero"/>
        <c:auto val="1"/>
        <c:lblAlgn val="ctr"/>
        <c:lblOffset val="100"/>
        <c:tickLblSkip val="2"/>
        <c:noMultiLvlLbl val="0"/>
      </c:catAx>
      <c:valAx>
        <c:axId val="115815552"/>
        <c:scaling>
          <c:orientation val="minMax"/>
        </c:scaling>
        <c:delete val="0"/>
        <c:axPos val="l"/>
        <c:majorGridlines/>
        <c:numFmt formatCode="General" sourceLinked="1"/>
        <c:majorTickMark val="none"/>
        <c:minorTickMark val="none"/>
        <c:tickLblPos val="nextTo"/>
        <c:spPr>
          <a:ln w="9525">
            <a:noFill/>
          </a:ln>
        </c:spPr>
        <c:crossAx val="115797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bat'!$AN$161</c:f>
              <c:strCache>
                <c:ptCount val="1"/>
                <c:pt idx="0">
                  <c:v>Kane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bat'!$BA$161:$BU$161</c:f>
              <c:numCache>
                <c:formatCode>General</c:formatCode>
                <c:ptCount val="21"/>
                <c:pt idx="0">
                  <c:v>334.3</c:v>
                </c:pt>
                <c:pt idx="1">
                  <c:v>298</c:v>
                </c:pt>
                <c:pt idx="2">
                  <c:v>285.89999999999998</c:v>
                </c:pt>
                <c:pt idx="3">
                  <c:v>285.60000000000002</c:v>
                </c:pt>
                <c:pt idx="4">
                  <c:v>278.7</c:v>
                </c:pt>
                <c:pt idx="5">
                  <c:v>264.7</c:v>
                </c:pt>
                <c:pt idx="6">
                  <c:v>236.1</c:v>
                </c:pt>
                <c:pt idx="7">
                  <c:v>233.7</c:v>
                </c:pt>
                <c:pt idx="8">
                  <c:v>192.3</c:v>
                </c:pt>
                <c:pt idx="9">
                  <c:v>155.1</c:v>
                </c:pt>
                <c:pt idx="10">
                  <c:v>169.4</c:v>
                </c:pt>
                <c:pt idx="11">
                  <c:v>162.80000000000001</c:v>
                </c:pt>
                <c:pt idx="12">
                  <c:v>179.9</c:v>
                </c:pt>
                <c:pt idx="13">
                  <c:v>187.8</c:v>
                </c:pt>
                <c:pt idx="14">
                  <c:v>181.8</c:v>
                </c:pt>
                <c:pt idx="15">
                  <c:v>163.5</c:v>
                </c:pt>
                <c:pt idx="16">
                  <c:v>144.6</c:v>
                </c:pt>
                <c:pt idx="17">
                  <c:v>131.80000000000001</c:v>
                </c:pt>
                <c:pt idx="18">
                  <c:v>115.7</c:v>
                </c:pt>
                <c:pt idx="19">
                  <c:v>117.3</c:v>
                </c:pt>
                <c:pt idx="20">
                  <c:v>115.1</c:v>
                </c:pt>
              </c:numCache>
            </c:numRef>
          </c:val>
          <c:smooth val="0"/>
        </c:ser>
        <c:dLbls>
          <c:showLegendKey val="0"/>
          <c:showVal val="0"/>
          <c:showCatName val="0"/>
          <c:showSerName val="0"/>
          <c:showPercent val="0"/>
          <c:showBubbleSize val="0"/>
        </c:dLbls>
        <c:marker val="1"/>
        <c:smooth val="0"/>
        <c:axId val="115868800"/>
        <c:axId val="115870336"/>
      </c:lineChart>
      <c:catAx>
        <c:axId val="115868800"/>
        <c:scaling>
          <c:orientation val="minMax"/>
        </c:scaling>
        <c:delete val="0"/>
        <c:axPos val="b"/>
        <c:numFmt formatCode="General" sourceLinked="1"/>
        <c:majorTickMark val="none"/>
        <c:minorTickMark val="none"/>
        <c:tickLblPos val="nextTo"/>
        <c:crossAx val="115870336"/>
        <c:crosses val="autoZero"/>
        <c:auto val="1"/>
        <c:lblAlgn val="ctr"/>
        <c:lblOffset val="100"/>
        <c:tickLblSkip val="2"/>
        <c:noMultiLvlLbl val="0"/>
      </c:catAx>
      <c:valAx>
        <c:axId val="115870336"/>
        <c:scaling>
          <c:orientation val="minMax"/>
        </c:scaling>
        <c:delete val="0"/>
        <c:axPos val="l"/>
        <c:majorGridlines/>
        <c:numFmt formatCode="General" sourceLinked="1"/>
        <c:majorTickMark val="none"/>
        <c:minorTickMark val="none"/>
        <c:tickLblPos val="nextTo"/>
        <c:spPr>
          <a:ln w="9525">
            <a:noFill/>
          </a:ln>
        </c:spPr>
        <c:crossAx val="115868800"/>
        <c:crosses val="autoZero"/>
        <c:crossBetween val="between"/>
        <c:majorUnit val="100"/>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0.86296</cdr:x>
      <cdr:y>0.65669</cdr:y>
    </cdr:from>
    <cdr:to>
      <cdr:x>0.98454</cdr:x>
      <cdr:y>0.73228</cdr:y>
    </cdr:to>
    <cdr:sp macro="" textlink="">
      <cdr:nvSpPr>
        <cdr:cNvPr id="2" name="TextBox 1"/>
        <cdr:cNvSpPr txBox="1"/>
      </cdr:nvSpPr>
      <cdr:spPr>
        <a:xfrm xmlns:a="http://schemas.openxmlformats.org/drawingml/2006/main">
          <a:off x="4438649" y="1985954"/>
          <a:ext cx="625351" cy="2286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Kane</a:t>
          </a:r>
        </a:p>
      </cdr:txBody>
    </cdr:sp>
  </cdr:relSizeAnchor>
  <cdr:relSizeAnchor xmlns:cdr="http://schemas.openxmlformats.org/drawingml/2006/chartDrawing">
    <cdr:from>
      <cdr:x>0.79769</cdr:x>
      <cdr:y>0.44882</cdr:y>
    </cdr:from>
    <cdr:to>
      <cdr:x>0.9537</cdr:x>
      <cdr:y>0.50866</cdr:y>
    </cdr:to>
    <cdr:sp macro="" textlink="">
      <cdr:nvSpPr>
        <cdr:cNvPr id="3" name="TextBox 1"/>
        <cdr:cNvSpPr txBox="1"/>
      </cdr:nvSpPr>
      <cdr:spPr>
        <a:xfrm xmlns:a="http://schemas.openxmlformats.org/drawingml/2006/main">
          <a:off x="4102899" y="1357313"/>
          <a:ext cx="802476" cy="1809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0.65417</cdr:x>
      <cdr:y>0.73676</cdr:y>
    </cdr:from>
    <cdr:to>
      <cdr:x>0.96458</cdr:x>
      <cdr:y>0.81701</cdr:y>
    </cdr:to>
    <cdr:sp macro="" textlink="">
      <cdr:nvSpPr>
        <cdr:cNvPr id="2" name="TextBox 1"/>
        <cdr:cNvSpPr txBox="1"/>
      </cdr:nvSpPr>
      <cdr:spPr>
        <a:xfrm xmlns:a="http://schemas.openxmlformats.org/drawingml/2006/main">
          <a:off x="2990865" y="2185996"/>
          <a:ext cx="1419195"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Kane</a:t>
          </a:r>
        </a:p>
      </cdr:txBody>
    </cdr:sp>
  </cdr:relSizeAnchor>
  <cdr:relSizeAnchor xmlns:cdr="http://schemas.openxmlformats.org/drawingml/2006/chartDrawing">
    <cdr:from>
      <cdr:x>0.65069</cdr:x>
      <cdr:y>0.51471</cdr:y>
    </cdr:from>
    <cdr:to>
      <cdr:x>0.96111</cdr:x>
      <cdr:y>0.59497</cdr:y>
    </cdr:to>
    <cdr:sp macro="" textlink="">
      <cdr:nvSpPr>
        <cdr:cNvPr id="3" name="TextBox 1"/>
        <cdr:cNvSpPr txBox="1"/>
      </cdr:nvSpPr>
      <cdr:spPr>
        <a:xfrm xmlns:a="http://schemas.openxmlformats.org/drawingml/2006/main">
          <a:off x="2974970" y="1527167"/>
          <a:ext cx="1419240" cy="2381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10/25/2015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BA07ED-A263-40F2-B29C-2C77220FFCD7}"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Kane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C6DA2-918A-492D-BE9D-05524DE93981}"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Kane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D24CB-99D5-47E5-8082-73592A1ECA4E}"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Kane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B077B-6912-4D25-B49F-9830FC17B964}"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Kane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85F0-94A1-4A5C-8B18-877E623C25D2}"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Kane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6E69EB-1205-475E-A9EF-CDF25EFD76A0}"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Kane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CEDAE2-CA6F-4178-B9BB-9806B781038F}" type="datetime1">
              <a:rPr lang="en-US" smtClean="0"/>
              <a:t>10/25/2015</a:t>
            </a:fld>
            <a:endParaRPr lang="en-US"/>
          </a:p>
        </p:txBody>
      </p:sp>
      <p:sp>
        <p:nvSpPr>
          <p:cNvPr id="8" name="Footer Placeholder 7"/>
          <p:cNvSpPr>
            <a:spLocks noGrp="1"/>
          </p:cNvSpPr>
          <p:nvPr>
            <p:ph type="ftr" sz="quarter" idx="11"/>
          </p:nvPr>
        </p:nvSpPr>
        <p:spPr/>
        <p:txBody>
          <a:bodyPr/>
          <a:lstStyle/>
          <a:p>
            <a:r>
              <a:rPr lang="en-US" smtClean="0"/>
              <a:t>Kane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500034-6E18-4D38-B3A8-7858CF77E258}" type="datetime1">
              <a:rPr lang="en-US" smtClean="0"/>
              <a:t>10/25/2015</a:t>
            </a:fld>
            <a:endParaRPr lang="en-US"/>
          </a:p>
        </p:txBody>
      </p:sp>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ACC79-D46A-4359-AB4E-C72834B0F00B}" type="datetime1">
              <a:rPr lang="en-US" smtClean="0"/>
              <a:t>10/25/2015</a:t>
            </a:fld>
            <a:endParaRPr lang="en-US"/>
          </a:p>
        </p:txBody>
      </p:sp>
      <p:sp>
        <p:nvSpPr>
          <p:cNvPr id="3" name="Footer Placeholder 2"/>
          <p:cNvSpPr>
            <a:spLocks noGrp="1"/>
          </p:cNvSpPr>
          <p:nvPr>
            <p:ph type="ftr" sz="quarter" idx="11"/>
          </p:nvPr>
        </p:nvSpPr>
        <p:spPr/>
        <p:txBody>
          <a:bodyPr/>
          <a:lstStyle/>
          <a:p>
            <a:r>
              <a:rPr lang="en-US" smtClean="0"/>
              <a:t>Kane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30FC2-01A4-47B3-95BF-E0CA80C5BEE3}"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Kane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81307-8A69-4CAF-9908-1B37A1A60D65}"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Kane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0A05A86-D26F-4638-AE5E-4D9AA952642B}" type="datetime1">
              <a:rPr lang="en-US" smtClean="0"/>
              <a:t>10/25/2015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Kane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Kane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 </a:t>
            </a:r>
            <a:endParaRPr lang="en-US" dirty="0"/>
          </a:p>
        </p:txBody>
      </p:sp>
      <p:sp>
        <p:nvSpPr>
          <p:cNvPr id="2" name="TextBox 1"/>
          <p:cNvSpPr txBox="1"/>
          <p:nvPr/>
        </p:nvSpPr>
        <p:spPr>
          <a:xfrm>
            <a:off x="152400" y="914400"/>
            <a:ext cx="4191000"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Overall, the property index and violent index crime rates have decreased in Kane County since the 1990s, although at slightly different magnitudes, with property index crimes decreasing at a greater rate than violent index crimes.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Trend pattern differences were noted, particularly during the mid to late 2000s, when the violent index crime rate flat lined while the property index crime rate continued to decline.</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Consistent with other areas of the state, the property index crimes accounted for the largest percentage of crimes reported to the police (65.1%).  </a:t>
            </a:r>
            <a:endParaRPr lang="en-US" sz="1100" dirty="0"/>
          </a:p>
        </p:txBody>
      </p:sp>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0" name="Chart 9"/>
          <p:cNvGraphicFramePr>
            <a:graphicFrameLocks/>
          </p:cNvGraphicFramePr>
          <p:nvPr>
            <p:extLst>
              <p:ext uri="{D42A27DB-BD31-4B8C-83A1-F6EECF244321}">
                <p14:modId xmlns:p14="http://schemas.microsoft.com/office/powerpoint/2010/main" val="2405574920"/>
              </p:ext>
            </p:extLst>
          </p:nvPr>
        </p:nvGraphicFramePr>
        <p:xfrm>
          <a:off x="4549877" y="457200"/>
          <a:ext cx="4572000" cy="29194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2990489951"/>
              </p:ext>
            </p:extLst>
          </p:nvPr>
        </p:nvGraphicFramePr>
        <p:xfrm>
          <a:off x="4441723" y="3675574"/>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2698015901"/>
              </p:ext>
            </p:extLst>
          </p:nvPr>
        </p:nvGraphicFramePr>
        <p:xfrm>
          <a:off x="114300" y="3733800"/>
          <a:ext cx="4572000" cy="30348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Kane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Kane County: 2010 - 2014</a:t>
            </a:r>
            <a:endParaRPr lang="en-US" sz="1600" b="1" u="sng" dirty="0"/>
          </a:p>
        </p:txBody>
      </p:sp>
      <p:sp>
        <p:nvSpPr>
          <p:cNvPr id="3" name="TextBox 2"/>
          <p:cNvSpPr txBox="1"/>
          <p:nvPr/>
        </p:nvSpPr>
        <p:spPr>
          <a:xfrm>
            <a:off x="228600" y="914400"/>
            <a:ext cx="4152900" cy="1785104"/>
          </a:xfrm>
          <a:prstGeom prst="rect">
            <a:avLst/>
          </a:prstGeom>
          <a:noFill/>
        </p:spPr>
        <p:txBody>
          <a:bodyPr wrap="square" rtlCol="0">
            <a:spAutoFit/>
          </a:bodyPr>
          <a:lstStyle/>
          <a:p>
            <a:pPr marL="173038" indent="-173038">
              <a:buFont typeface="Arial" panose="020B0604020202020204" pitchFamily="34" charset="0"/>
              <a:buChar char="•"/>
            </a:pPr>
            <a:r>
              <a:rPr lang="en-US" sz="1100" dirty="0" smtClean="0"/>
              <a:t>Not surprisingly, the violent index crime  and arrest rates followed similar patterns, both remaining relatively unchanged during the mid to late 2000s. </a:t>
            </a:r>
          </a:p>
          <a:p>
            <a:pPr marL="173038" indent="-173038">
              <a:buFont typeface="Arial" panose="020B0604020202020204" pitchFamily="34" charset="0"/>
              <a:buChar char="•"/>
            </a:pPr>
            <a:endParaRPr lang="en-US" sz="1100" dirty="0"/>
          </a:p>
          <a:p>
            <a:pPr marL="173038" indent="-173038">
              <a:buFont typeface="Arial" panose="020B0604020202020204" pitchFamily="34" charset="0"/>
              <a:buChar char="•"/>
            </a:pPr>
            <a:r>
              <a:rPr lang="en-US" sz="1100" dirty="0" smtClean="0"/>
              <a:t>Aggravated assaults (and batteries) accounted for the largest percentage of both violent index crimes and violent index arrests from 2010 and 2014, followed by robberies. Murder accounted for the smallest percent of crimes reported to police and arrests made from 2010 to 2014.</a:t>
            </a:r>
            <a:endParaRPr lang="en-US" sz="1100" dirty="0"/>
          </a:p>
          <a:p>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N=5,063</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N=2,126</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882928030"/>
              </p:ext>
            </p:extLst>
          </p:nvPr>
        </p:nvGraphicFramePr>
        <p:xfrm>
          <a:off x="4572000" y="457200"/>
          <a:ext cx="4457700"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p:cNvGraphicFramePr>
            <a:graphicFrameLocks/>
          </p:cNvGraphicFramePr>
          <p:nvPr>
            <p:extLst>
              <p:ext uri="{D42A27DB-BD31-4B8C-83A1-F6EECF244321}">
                <p14:modId xmlns:p14="http://schemas.microsoft.com/office/powerpoint/2010/main" val="4129361149"/>
              </p:ext>
            </p:extLst>
          </p:nvPr>
        </p:nvGraphicFramePr>
        <p:xfrm>
          <a:off x="114300" y="3804064"/>
          <a:ext cx="4267200" cy="2967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p:cNvGraphicFramePr>
            <a:graphicFrameLocks/>
          </p:cNvGraphicFramePr>
          <p:nvPr>
            <p:extLst>
              <p:ext uri="{D42A27DB-BD31-4B8C-83A1-F6EECF244321}">
                <p14:modId xmlns:p14="http://schemas.microsoft.com/office/powerpoint/2010/main" val="3531404759"/>
              </p:ext>
            </p:extLst>
          </p:nvPr>
        </p:nvGraphicFramePr>
        <p:xfrm>
          <a:off x="4381500" y="3810000"/>
          <a:ext cx="249555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p:cNvGraphicFramePr>
            <a:graphicFrameLocks/>
          </p:cNvGraphicFramePr>
          <p:nvPr>
            <p:extLst>
              <p:ext uri="{D42A27DB-BD31-4B8C-83A1-F6EECF244321}">
                <p14:modId xmlns:p14="http://schemas.microsoft.com/office/powerpoint/2010/main" val="2466662493"/>
              </p:ext>
            </p:extLst>
          </p:nvPr>
        </p:nvGraphicFramePr>
        <p:xfrm>
          <a:off x="6498815" y="3898671"/>
          <a:ext cx="2581275" cy="27622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t>
            </a:r>
            <a:r>
              <a:rPr lang="en-US" dirty="0" smtClean="0"/>
              <a:t>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568132501"/>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19</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20</a:t>
                      </a:r>
                    </a:p>
                  </a:txBody>
                  <a:tcPr marL="9525" marR="9525" marT="9525" marB="0" anchor="ctr"/>
                </a:tc>
                <a:tc>
                  <a:txBody>
                    <a:bodyPr/>
                    <a:lstStyle/>
                    <a:p>
                      <a:pPr algn="ctr" fontAlgn="b"/>
                      <a:r>
                        <a:rPr lang="en-US" sz="1000" b="0" i="0" u="none" strike="noStrike">
                          <a:solidFill>
                            <a:srgbClr val="000000"/>
                          </a:solidFill>
                          <a:effectLst/>
                          <a:latin typeface="Arial"/>
                        </a:rPr>
                        <a:t>5</a:t>
                      </a:r>
                    </a:p>
                  </a:txBody>
                  <a:tcPr marL="9525" marR="9525" marT="9525" marB="0" anchor="ctr"/>
                </a:tc>
                <a:tc>
                  <a:txBody>
                    <a:bodyPr/>
                    <a:lstStyle/>
                    <a:p>
                      <a:pPr algn="ctr" fontAlgn="b"/>
                      <a:r>
                        <a:rPr lang="en-US" sz="1000" b="0" i="0" u="none" strike="noStrike">
                          <a:solidFill>
                            <a:srgbClr val="000000"/>
                          </a:solidFill>
                          <a:effectLst/>
                          <a:latin typeface="Arial"/>
                        </a:rPr>
                        <a:t>7</a:t>
                      </a:r>
                    </a:p>
                  </a:txBody>
                  <a:tcPr marL="9525" marR="9525" marT="9525" marB="0" anchor="ctr"/>
                </a:tc>
                <a:tc>
                  <a:txBody>
                    <a:bodyPr/>
                    <a:lstStyle/>
                    <a:p>
                      <a:pPr algn="ctr" fontAlgn="b"/>
                      <a:r>
                        <a:rPr lang="en-US" sz="1000" b="0" i="0" u="none" strike="noStrike">
                          <a:solidFill>
                            <a:srgbClr val="000000"/>
                          </a:solidFill>
                          <a:effectLst/>
                          <a:latin typeface="Arial"/>
                        </a:rPr>
                        <a:t>11</a:t>
                      </a:r>
                    </a:p>
                  </a:txBody>
                  <a:tcPr marL="9525" marR="9525" marT="9525" marB="0" anchor="ctr"/>
                </a:tc>
                <a:tc>
                  <a:txBody>
                    <a:bodyPr/>
                    <a:lstStyle/>
                    <a:p>
                      <a:pPr algn="ctr" fontAlgn="b"/>
                      <a:r>
                        <a:rPr lang="en-US" sz="1000" b="0" i="0" u="none" strike="noStrike">
                          <a:solidFill>
                            <a:srgbClr val="000000"/>
                          </a:solidFill>
                          <a:effectLst/>
                          <a:latin typeface="Arial"/>
                        </a:rPr>
                        <a:t>8</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dirty="0">
                          <a:solidFill>
                            <a:srgbClr val="000000"/>
                          </a:solidFill>
                          <a:effectLst/>
                          <a:latin typeface="Arial"/>
                        </a:rPr>
                        <a:t>12</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774</a:t>
                      </a:r>
                    </a:p>
                  </a:txBody>
                  <a:tcPr marL="9525" marR="9525" marT="9525" marB="0" anchor="ctr"/>
                </a:tc>
                <a:tc>
                  <a:txBody>
                    <a:bodyPr/>
                    <a:lstStyle/>
                    <a:p>
                      <a:pPr algn="ctr" fontAlgn="b"/>
                      <a:r>
                        <a:rPr lang="en-US" sz="1000" b="0" i="0" u="none" strike="noStrike">
                          <a:solidFill>
                            <a:srgbClr val="000000"/>
                          </a:solidFill>
                          <a:effectLst/>
                          <a:latin typeface="Arial"/>
                        </a:rPr>
                        <a:t>873</a:t>
                      </a:r>
                    </a:p>
                  </a:txBody>
                  <a:tcPr marL="9525" marR="9525" marT="9525" marB="0" anchor="ctr"/>
                </a:tc>
                <a:tc>
                  <a:txBody>
                    <a:bodyPr/>
                    <a:lstStyle/>
                    <a:p>
                      <a:pPr algn="ctr" fontAlgn="b"/>
                      <a:r>
                        <a:rPr lang="en-US" sz="1000" b="0" i="0" u="none" strike="noStrike">
                          <a:solidFill>
                            <a:srgbClr val="000000"/>
                          </a:solidFill>
                          <a:effectLst/>
                          <a:latin typeface="Arial"/>
                        </a:rPr>
                        <a:t>931</a:t>
                      </a:r>
                    </a:p>
                  </a:txBody>
                  <a:tcPr marL="9525" marR="9525" marT="9525" marB="0" anchor="ctr"/>
                </a:tc>
                <a:tc>
                  <a:txBody>
                    <a:bodyPr/>
                    <a:lstStyle/>
                    <a:p>
                      <a:pPr algn="ctr" fontAlgn="b"/>
                      <a:r>
                        <a:rPr lang="en-US" sz="1000" b="0" i="0" u="none" strike="noStrike">
                          <a:solidFill>
                            <a:srgbClr val="000000"/>
                          </a:solidFill>
                          <a:effectLst/>
                          <a:latin typeface="Arial"/>
                        </a:rPr>
                        <a:t>917</a:t>
                      </a:r>
                    </a:p>
                  </a:txBody>
                  <a:tcPr marL="9525" marR="9525" marT="9525" marB="0" anchor="ctr"/>
                </a:tc>
                <a:tc>
                  <a:txBody>
                    <a:bodyPr/>
                    <a:lstStyle/>
                    <a:p>
                      <a:pPr algn="ctr" fontAlgn="b"/>
                      <a:r>
                        <a:rPr lang="en-US" sz="1000" b="0" i="0" u="none" strike="noStrike">
                          <a:solidFill>
                            <a:srgbClr val="000000"/>
                          </a:solidFill>
                          <a:effectLst/>
                          <a:latin typeface="Arial"/>
                        </a:rPr>
                        <a:t>836</a:t>
                      </a:r>
                    </a:p>
                  </a:txBody>
                  <a:tcPr marL="9525" marR="9525" marT="9525" marB="0" anchor="ctr"/>
                </a:tc>
                <a:tc>
                  <a:txBody>
                    <a:bodyPr/>
                    <a:lstStyle/>
                    <a:p>
                      <a:pPr algn="ctr" fontAlgn="b"/>
                      <a:r>
                        <a:rPr lang="en-US" sz="1000" b="0" i="0" u="none" strike="noStrike">
                          <a:solidFill>
                            <a:srgbClr val="000000"/>
                          </a:solidFill>
                          <a:effectLst/>
                          <a:latin typeface="Arial"/>
                        </a:rPr>
                        <a:t>746</a:t>
                      </a:r>
                    </a:p>
                  </a:txBody>
                  <a:tcPr marL="9525" marR="9525" marT="9525" marB="0" anchor="ctr"/>
                </a:tc>
                <a:tc>
                  <a:txBody>
                    <a:bodyPr/>
                    <a:lstStyle/>
                    <a:p>
                      <a:pPr algn="ctr" fontAlgn="b"/>
                      <a:r>
                        <a:rPr lang="en-US" sz="1000" b="0" i="0" u="none" strike="noStrike">
                          <a:solidFill>
                            <a:srgbClr val="000000"/>
                          </a:solidFill>
                          <a:effectLst/>
                          <a:latin typeface="Arial"/>
                        </a:rPr>
                        <a:t>685</a:t>
                      </a:r>
                    </a:p>
                  </a:txBody>
                  <a:tcPr marL="9525" marR="9525" marT="9525" marB="0" anchor="ctr"/>
                </a:tc>
                <a:tc>
                  <a:txBody>
                    <a:bodyPr/>
                    <a:lstStyle/>
                    <a:p>
                      <a:pPr algn="ctr" fontAlgn="b"/>
                      <a:r>
                        <a:rPr lang="en-US" sz="1000" b="0" i="0" u="none" strike="noStrike">
                          <a:solidFill>
                            <a:srgbClr val="000000"/>
                          </a:solidFill>
                          <a:effectLst/>
                          <a:latin typeface="Arial"/>
                        </a:rPr>
                        <a:t>604</a:t>
                      </a:r>
                    </a:p>
                  </a:txBody>
                  <a:tcPr marL="9525" marR="9525" marT="9525" marB="0" anchor="ctr"/>
                </a:tc>
                <a:tc>
                  <a:txBody>
                    <a:bodyPr/>
                    <a:lstStyle/>
                    <a:p>
                      <a:pPr algn="ctr" fontAlgn="b"/>
                      <a:r>
                        <a:rPr lang="en-US" sz="1000" b="0" i="0" u="none" strike="noStrike">
                          <a:solidFill>
                            <a:srgbClr val="000000"/>
                          </a:solidFill>
                          <a:effectLst/>
                          <a:latin typeface="Arial"/>
                        </a:rPr>
                        <a:t>615</a:t>
                      </a:r>
                    </a:p>
                  </a:txBody>
                  <a:tcPr marL="9525" marR="9525" marT="9525" marB="0" anchor="ctr"/>
                </a:tc>
                <a:tc>
                  <a:txBody>
                    <a:bodyPr/>
                    <a:lstStyle/>
                    <a:p>
                      <a:pPr algn="ctr" fontAlgn="b"/>
                      <a:r>
                        <a:rPr lang="en-US" sz="1000" b="0" i="0" u="none" strike="noStrike" dirty="0">
                          <a:solidFill>
                            <a:srgbClr val="000000"/>
                          </a:solidFill>
                          <a:effectLst/>
                          <a:latin typeface="Arial"/>
                        </a:rPr>
                        <a:t>607</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Consistent with the overall decrease in the number of violent index crime rate, both the murder and the aggravated assault (and battery) rates declined.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same pattern noted for the overall violent index crime rate was also found for the aggravated assault (and battery) rate, indicating that the lack of change in the violent index crime rate during the mid to late 2000s was primarily due to the lack of change in aggravated assaults (and batteries). </a:t>
            </a:r>
            <a:endParaRPr lang="en-US" sz="1100" dirty="0"/>
          </a:p>
          <a:p>
            <a:pPr marL="171450" indent="-171450" algn="just">
              <a:buFont typeface="Arial" panose="020B0604020202020204" pitchFamily="34" charset="0"/>
              <a:buChar char="•"/>
            </a:pP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244454164"/>
              </p:ext>
            </p:extLst>
          </p:nvPr>
        </p:nvGraphicFramePr>
        <p:xfrm>
          <a:off x="4572000" y="464574"/>
          <a:ext cx="4572000" cy="28882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2432470521"/>
              </p:ext>
            </p:extLst>
          </p:nvPr>
        </p:nvGraphicFramePr>
        <p:xfrm>
          <a:off x="4599039" y="3581400"/>
          <a:ext cx="45720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631490"/>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Kane County average violent index crime, murder, and aggravated assault rates were below the statewide averages. </a:t>
            </a:r>
            <a:endParaRPr lang="en-US" sz="1100" dirty="0"/>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The Kane County average violent index crime rate was slightly higher than the rates of counties with comparable population sizes, likely due to a higher aggravated assault (and battery) rate.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1" name="Chart 10"/>
          <p:cNvGraphicFramePr>
            <a:graphicFrameLocks/>
          </p:cNvGraphicFramePr>
          <p:nvPr>
            <p:extLst>
              <p:ext uri="{D42A27DB-BD31-4B8C-83A1-F6EECF244321}">
                <p14:modId xmlns:p14="http://schemas.microsoft.com/office/powerpoint/2010/main" val="857370475"/>
              </p:ext>
            </p:extLst>
          </p:nvPr>
        </p:nvGraphicFramePr>
        <p:xfrm>
          <a:off x="228600" y="383458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91039445"/>
              </p:ext>
            </p:extLst>
          </p:nvPr>
        </p:nvGraphicFramePr>
        <p:xfrm>
          <a:off x="4606413" y="389068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2958031246"/>
              </p:ext>
            </p:extLst>
          </p:nvPr>
        </p:nvGraphicFramePr>
        <p:xfrm>
          <a:off x="4495800" y="42065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800767"/>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number of murder and firearm-involved arrests remained relatively stable during the late 2000s, followed by a decline.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murder or firearm-involved </a:t>
            </a:r>
            <a:r>
              <a:rPr lang="en-US" sz="1100" dirty="0" smtClean="0"/>
              <a:t>offenses in 2014 tended </a:t>
            </a:r>
            <a:r>
              <a:rPr lang="en-US" sz="1100" dirty="0"/>
              <a:t>to be male and white (58%).** The median age was 22 </a:t>
            </a:r>
            <a:r>
              <a:rPr lang="en-US" sz="1100" dirty="0" smtClean="0"/>
              <a:t>years, which was slightly younger than the typical median age noted for other counties (24 years).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Those </a:t>
            </a:r>
            <a:r>
              <a:rPr lang="en-US" sz="1100" dirty="0"/>
              <a:t>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conviction rates varied, with higher conviction rates for the more serious arrest types.</a:t>
            </a:r>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5791200" cy="215444"/>
          </a:xfrm>
          <a:prstGeom prst="rect">
            <a:avLst/>
          </a:prstGeom>
          <a:noFill/>
        </p:spPr>
        <p:txBody>
          <a:bodyPr wrap="square" rtlCol="0">
            <a:spAutoFit/>
          </a:bodyPr>
          <a:lstStyle/>
          <a:p>
            <a:r>
              <a:rPr lang="en-US" sz="800" dirty="0" smtClean="0"/>
              <a:t>*Includes all arrests from 2005 to 2014. **The ISP CHRI did not systematically collect data on ethnicity until late 2015. </a:t>
            </a:r>
            <a:endParaRPr lang="en-US" sz="800" dirty="0"/>
          </a:p>
        </p:txBody>
      </p:sp>
      <p:graphicFrame>
        <p:nvGraphicFramePr>
          <p:cNvPr id="13" name="Chart 12"/>
          <p:cNvGraphicFramePr>
            <a:graphicFrameLocks/>
          </p:cNvGraphicFramePr>
          <p:nvPr>
            <p:extLst>
              <p:ext uri="{D42A27DB-BD31-4B8C-83A1-F6EECF244321}">
                <p14:modId xmlns:p14="http://schemas.microsoft.com/office/powerpoint/2010/main" val="361681975"/>
              </p:ext>
            </p:extLst>
          </p:nvPr>
        </p:nvGraphicFramePr>
        <p:xfrm>
          <a:off x="4325886" y="457200"/>
          <a:ext cx="4791075" cy="3119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4046843943"/>
              </p:ext>
            </p:extLst>
          </p:nvPr>
        </p:nvGraphicFramePr>
        <p:xfrm>
          <a:off x="4367981" y="3780293"/>
          <a:ext cx="4658032" cy="2862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a:graphicFrameLocks/>
          </p:cNvGraphicFramePr>
          <p:nvPr>
            <p:extLst>
              <p:ext uri="{D42A27DB-BD31-4B8C-83A1-F6EECF244321}">
                <p14:modId xmlns:p14="http://schemas.microsoft.com/office/powerpoint/2010/main" val="3115172222"/>
              </p:ext>
            </p:extLst>
          </p:nvPr>
        </p:nvGraphicFramePr>
        <p:xfrm>
          <a:off x="221226" y="3733800"/>
          <a:ext cx="4350774" cy="298452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Kane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3975</TotalTime>
  <Words>1250</Words>
  <Application>Microsoft Office PowerPoint</Application>
  <PresentationFormat>On-screen Show (4:3)</PresentationFormat>
  <Paragraphs>168</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117</cp:revision>
  <cp:lastPrinted>2015-10-16T17:51:47Z</cp:lastPrinted>
  <dcterms:created xsi:type="dcterms:W3CDTF">2015-10-06T14:03:02Z</dcterms:created>
  <dcterms:modified xsi:type="dcterms:W3CDTF">2015-10-25T16:23:34Z</dcterms:modified>
</cp:coreProperties>
</file>