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Vermillion\Peoria%20Conference_Vermill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manualLayout>
          <c:xMode val="edge"/>
          <c:yMode val="edge"/>
          <c:x val="0.17757633420822397"/>
          <c:y val="0"/>
        </c:manualLayout>
      </c:layout>
      <c:overlay val="0"/>
    </c:title>
    <c:autoTitleDeleted val="0"/>
    <c:plotArea>
      <c:layout>
        <c:manualLayout>
          <c:layoutTarget val="inner"/>
          <c:xMode val="edge"/>
          <c:yMode val="edge"/>
          <c:x val="3.0555555555555555E-2"/>
          <c:y val="0.16894847084189349"/>
          <c:w val="0.93888888888888888"/>
          <c:h val="0.64467044255162143"/>
        </c:manualLayout>
      </c:layout>
      <c:barChart>
        <c:barDir val="col"/>
        <c:grouping val="percentStacked"/>
        <c:varyColors val="0"/>
        <c:ser>
          <c:idx val="0"/>
          <c:order val="0"/>
          <c:tx>
            <c:strRef>
              <c:f>crime!$DI$6</c:f>
              <c:strCache>
                <c:ptCount val="1"/>
                <c:pt idx="0">
                  <c:v>Violent Index</c:v>
                </c:pt>
              </c:strCache>
            </c:strRef>
          </c:tx>
          <c:invertIfNegative val="0"/>
          <c:cat>
            <c:strRef>
              <c:f>(crime!$DD$52,crime!$DD$64,crime!$DD$98,crime!$DD$109)</c:f>
              <c:strCache>
                <c:ptCount val="4"/>
                <c:pt idx="0">
                  <c:v>Kankakee</c:v>
                </c:pt>
                <c:pt idx="1">
                  <c:v>Macon</c:v>
                </c:pt>
                <c:pt idx="2">
                  <c:v>Vermilion</c:v>
                </c:pt>
                <c:pt idx="3">
                  <c:v>Illinois</c:v>
                </c:pt>
              </c:strCache>
            </c:strRef>
          </c:cat>
          <c:val>
            <c:numRef>
              <c:f>(crime!$DI$52,crime!$DI$64,crime!$DI$98,crime!$DI$109)</c:f>
              <c:numCache>
                <c:formatCode>0.0%</c:formatCode>
                <c:ptCount val="4"/>
                <c:pt idx="0">
                  <c:v>8.9672404219877849E-2</c:v>
                </c:pt>
                <c:pt idx="1">
                  <c:v>9.1223220456116097E-2</c:v>
                </c:pt>
                <c:pt idx="2">
                  <c:v>0.12890839275918814</c:v>
                </c:pt>
                <c:pt idx="3">
                  <c:v>0.1130299111183366</c:v>
                </c:pt>
              </c:numCache>
            </c:numRef>
          </c:val>
        </c:ser>
        <c:ser>
          <c:idx val="1"/>
          <c:order val="1"/>
          <c:tx>
            <c:strRef>
              <c:f>crime!$DJ$6</c:f>
              <c:strCache>
                <c:ptCount val="1"/>
                <c:pt idx="0">
                  <c:v>Property Index</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(crime!$DJ$52,crime!$DJ$64,crime!$DJ$98,crime!$DJ$109)</c:f>
              <c:numCache>
                <c:formatCode>0.0%</c:formatCode>
                <c:ptCount val="4"/>
                <c:pt idx="0">
                  <c:v>0.7501388117712382</c:v>
                </c:pt>
                <c:pt idx="1">
                  <c:v>0.61207095139368806</c:v>
                </c:pt>
                <c:pt idx="2">
                  <c:v>0.76357652221612726</c:v>
                </c:pt>
                <c:pt idx="3">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(crime!$DK$52,crime!$DK$64,crime!$DK$98,crime!$DK$109)</c:f>
              <c:numCache>
                <c:formatCode>0.0%</c:formatCode>
                <c:ptCount val="4"/>
                <c:pt idx="0">
                  <c:v>0.16018878400888395</c:v>
                </c:pt>
                <c:pt idx="1">
                  <c:v>0.29670582815019581</c:v>
                </c:pt>
                <c:pt idx="2">
                  <c:v>0.10751508502468458</c:v>
                </c:pt>
                <c:pt idx="3">
                  <c:v>0.25218807097915419</c:v>
                </c:pt>
              </c:numCache>
            </c:numRef>
          </c:val>
        </c:ser>
        <c:dLbls>
          <c:showLegendKey val="0"/>
          <c:showVal val="1"/>
          <c:showCatName val="0"/>
          <c:showSerName val="0"/>
          <c:showPercent val="0"/>
          <c:showBubbleSize val="0"/>
        </c:dLbls>
        <c:gapWidth val="95"/>
        <c:overlap val="100"/>
        <c:axId val="133340160"/>
        <c:axId val="133354240"/>
      </c:barChart>
      <c:catAx>
        <c:axId val="133340160"/>
        <c:scaling>
          <c:orientation val="minMax"/>
        </c:scaling>
        <c:delete val="0"/>
        <c:axPos val="b"/>
        <c:majorTickMark val="none"/>
        <c:minorTickMark val="none"/>
        <c:tickLblPos val="nextTo"/>
        <c:crossAx val="133354240"/>
        <c:crosses val="autoZero"/>
        <c:auto val="1"/>
        <c:lblAlgn val="ctr"/>
        <c:lblOffset val="100"/>
        <c:noMultiLvlLbl val="0"/>
      </c:catAx>
      <c:valAx>
        <c:axId val="133354240"/>
        <c:scaling>
          <c:orientation val="minMax"/>
        </c:scaling>
        <c:delete val="1"/>
        <c:axPos val="l"/>
        <c:numFmt formatCode="0%" sourceLinked="1"/>
        <c:majorTickMark val="out"/>
        <c:minorTickMark val="none"/>
        <c:tickLblPos val="nextTo"/>
        <c:crossAx val="13334016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Aggravated Assault Rate per 100,00</a:t>
            </a:r>
            <a:r>
              <a:rPr lang="en-US" sz="1600" baseline="0"/>
              <a:t>0 Persons</a:t>
            </a:r>
            <a:endParaRPr lang="en-US" sz="1600"/>
          </a:p>
        </c:rich>
      </c:tx>
      <c:layout/>
      <c:overlay val="0"/>
    </c:title>
    <c:autoTitleDeleted val="0"/>
    <c:plotArea>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type'!$AG$162,'VI crime by type'!$AG$174,'VI crime by type'!$AG$208,'VI crime by type'!$AG$219)</c:f>
              <c:strCache>
                <c:ptCount val="4"/>
                <c:pt idx="0">
                  <c:v>Kankakee</c:v>
                </c:pt>
                <c:pt idx="1">
                  <c:v>Macon</c:v>
                </c:pt>
                <c:pt idx="2">
                  <c:v>Vermilion</c:v>
                </c:pt>
                <c:pt idx="3">
                  <c:v>Illinois</c:v>
                </c:pt>
              </c:strCache>
            </c:strRef>
          </c:cat>
          <c:val>
            <c:numRef>
              <c:f>('VI crime by type'!$AM$162,'VI crime by type'!$AM$174,'VI crime by type'!$AM$208,'VI crime by type'!$AM$219)</c:f>
              <c:numCache>
                <c:formatCode>General</c:formatCode>
                <c:ptCount val="4"/>
                <c:pt idx="0">
                  <c:v>174.01999999999998</c:v>
                </c:pt>
                <c:pt idx="1">
                  <c:v>292.89999999999998</c:v>
                </c:pt>
                <c:pt idx="2">
                  <c:v>394.24000000000007</c:v>
                </c:pt>
                <c:pt idx="3">
                  <c:v>230.51999999999998</c:v>
                </c:pt>
              </c:numCache>
            </c:numRef>
          </c:val>
        </c:ser>
        <c:dLbls>
          <c:showLegendKey val="0"/>
          <c:showVal val="1"/>
          <c:showCatName val="0"/>
          <c:showSerName val="0"/>
          <c:showPercent val="0"/>
          <c:showBubbleSize val="0"/>
        </c:dLbls>
        <c:gapWidth val="150"/>
        <c:overlap val="-25"/>
        <c:axId val="140732672"/>
        <c:axId val="140985472"/>
      </c:barChart>
      <c:catAx>
        <c:axId val="140732672"/>
        <c:scaling>
          <c:orientation val="minMax"/>
        </c:scaling>
        <c:delete val="0"/>
        <c:axPos val="b"/>
        <c:majorTickMark val="none"/>
        <c:minorTickMark val="none"/>
        <c:tickLblPos val="nextTo"/>
        <c:crossAx val="140985472"/>
        <c:crosses val="autoZero"/>
        <c:auto val="1"/>
        <c:lblAlgn val="ctr"/>
        <c:lblOffset val="100"/>
        <c:noMultiLvlLbl val="0"/>
      </c:catAx>
      <c:valAx>
        <c:axId val="140985472"/>
        <c:scaling>
          <c:orientation val="minMax"/>
        </c:scaling>
        <c:delete val="1"/>
        <c:axPos val="l"/>
        <c:numFmt formatCode="General" sourceLinked="1"/>
        <c:majorTickMark val="out"/>
        <c:minorTickMark val="none"/>
        <c:tickLblPos val="nextTo"/>
        <c:crossAx val="140732672"/>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Murder Rate per 100,00</a:t>
            </a:r>
            <a:r>
              <a:rPr lang="en-US" sz="1600" baseline="0"/>
              <a:t>0 Persons</a:t>
            </a:r>
            <a:endParaRPr lang="en-US" sz="1600"/>
          </a:p>
        </c:rich>
      </c:tx>
      <c:layout/>
      <c:overlay val="0"/>
    </c:title>
    <c:autoTitleDeleted val="0"/>
    <c:plotArea>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('VI crime by type'!$C$162,'VI crime by type'!$C$174,'VI crime by type'!$C$208,'VI crime by type'!$C$219)</c:f>
              <c:strCache>
                <c:ptCount val="4"/>
                <c:pt idx="0">
                  <c:v>Kankakee</c:v>
                </c:pt>
                <c:pt idx="1">
                  <c:v>Macon</c:v>
                </c:pt>
                <c:pt idx="2">
                  <c:v>Vermilion</c:v>
                </c:pt>
                <c:pt idx="3">
                  <c:v>Illinois</c:v>
                </c:pt>
              </c:strCache>
            </c:strRef>
          </c:cat>
          <c:val>
            <c:numRef>
              <c:f>('VI crime by type'!$I$162,'VI crime by type'!$I$174,'VI crime by type'!$I$208,'VI crime by type'!$I$219)</c:f>
              <c:numCache>
                <c:formatCode>General</c:formatCode>
                <c:ptCount val="4"/>
                <c:pt idx="0">
                  <c:v>6.0400000000000009</c:v>
                </c:pt>
                <c:pt idx="1">
                  <c:v>4.9000000000000004</c:v>
                </c:pt>
                <c:pt idx="2">
                  <c:v>3.2399999999999998</c:v>
                </c:pt>
                <c:pt idx="3">
                  <c:v>5.84</c:v>
                </c:pt>
              </c:numCache>
            </c:numRef>
          </c:val>
        </c:ser>
        <c:dLbls>
          <c:showLegendKey val="0"/>
          <c:showVal val="1"/>
          <c:showCatName val="0"/>
          <c:showSerName val="0"/>
          <c:showPercent val="0"/>
          <c:showBubbleSize val="0"/>
        </c:dLbls>
        <c:gapWidth val="150"/>
        <c:overlap val="-25"/>
        <c:axId val="140771328"/>
        <c:axId val="140774016"/>
      </c:barChart>
      <c:catAx>
        <c:axId val="140771328"/>
        <c:scaling>
          <c:orientation val="minMax"/>
        </c:scaling>
        <c:delete val="0"/>
        <c:axPos val="b"/>
        <c:majorTickMark val="none"/>
        <c:minorTickMark val="none"/>
        <c:tickLblPos val="nextTo"/>
        <c:crossAx val="140774016"/>
        <c:crosses val="autoZero"/>
        <c:auto val="1"/>
        <c:lblAlgn val="ctr"/>
        <c:lblOffset val="100"/>
        <c:noMultiLvlLbl val="0"/>
      </c:catAx>
      <c:valAx>
        <c:axId val="140774016"/>
        <c:scaling>
          <c:orientation val="minMax"/>
        </c:scaling>
        <c:delete val="1"/>
        <c:axPos val="l"/>
        <c:numFmt formatCode="General" sourceLinked="1"/>
        <c:majorTickMark val="out"/>
        <c:minorTickMark val="none"/>
        <c:tickLblPos val="nextTo"/>
        <c:crossAx val="140771328"/>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Rate per 100,000 Persons </a:t>
            </a:r>
            <a:endParaRPr lang="en-US" sz="1600" dirty="0"/>
          </a:p>
        </c:rich>
      </c:tx>
      <c:layout/>
      <c:overlay val="0"/>
    </c:title>
    <c:autoTitleDeleted val="0"/>
    <c:plotArea>
      <c:layout>
        <c:manualLayout>
          <c:layoutTarget val="inner"/>
          <c:xMode val="edge"/>
          <c:yMode val="edge"/>
          <c:x val="3.0555555555555555E-2"/>
          <c:y val="0.2225"/>
          <c:w val="0.93888888888888888"/>
          <c:h val="0.67077938174394869"/>
        </c:manualLayout>
      </c:layout>
      <c:barChart>
        <c:barDir val="col"/>
        <c:grouping val="clustered"/>
        <c:varyColors val="0"/>
        <c:ser>
          <c:idx val="0"/>
          <c:order val="0"/>
          <c:spPr>
            <a:solidFill>
              <a:schemeClr val="accent4"/>
            </a:solidFill>
            <a:ln>
              <a:solidFill>
                <a:schemeClr val="accent4"/>
              </a:solidFill>
            </a:ln>
          </c:spPr>
          <c:invertIfNegative val="0"/>
          <c:dLbls>
            <c:numFmt formatCode="#,##0" sourceLinked="0"/>
            <c:showLegendKey val="0"/>
            <c:showVal val="1"/>
            <c:showCatName val="0"/>
            <c:showSerName val="0"/>
            <c:showPercent val="0"/>
            <c:showBubbleSize val="0"/>
            <c:showLeaderLines val="0"/>
          </c:dLbls>
          <c:cat>
            <c:strRef>
              <c:f>('Total Violent Index (VI)'!$C$162,'Total Violent Index (VI)'!$C$174,'Total Violent Index (VI)'!$C$208,'Total Violent Index (VI)'!$C$219)</c:f>
              <c:strCache>
                <c:ptCount val="4"/>
                <c:pt idx="0">
                  <c:v>Kankakee</c:v>
                </c:pt>
                <c:pt idx="1">
                  <c:v>Macon</c:v>
                </c:pt>
                <c:pt idx="2">
                  <c:v>Vermilion</c:v>
                </c:pt>
                <c:pt idx="3">
                  <c:v>Illinois</c:v>
                </c:pt>
              </c:strCache>
            </c:strRef>
          </c:cat>
          <c:val>
            <c:numRef>
              <c:f>('Total Violent Index (VI)'!$AN$162,'Total Violent Index (VI)'!$AN$174,'Total Violent Index (VI)'!$AN$208,'Total Violent Index (VI)'!$AN$219)</c:f>
              <c:numCache>
                <c:formatCode>General</c:formatCode>
                <c:ptCount val="4"/>
                <c:pt idx="0">
                  <c:v>319.5</c:v>
                </c:pt>
                <c:pt idx="1">
                  <c:v>423.84</c:v>
                </c:pt>
                <c:pt idx="2">
                  <c:v>594.6</c:v>
                </c:pt>
                <c:pt idx="3">
                  <c:v>413.68</c:v>
                </c:pt>
              </c:numCache>
            </c:numRef>
          </c:val>
        </c:ser>
        <c:dLbls>
          <c:showLegendKey val="0"/>
          <c:showVal val="1"/>
          <c:showCatName val="0"/>
          <c:showSerName val="0"/>
          <c:showPercent val="0"/>
          <c:showBubbleSize val="0"/>
        </c:dLbls>
        <c:gapWidth val="150"/>
        <c:overlap val="-25"/>
        <c:axId val="140793344"/>
        <c:axId val="140820864"/>
      </c:barChart>
      <c:catAx>
        <c:axId val="140793344"/>
        <c:scaling>
          <c:orientation val="minMax"/>
        </c:scaling>
        <c:delete val="0"/>
        <c:axPos val="b"/>
        <c:majorTickMark val="none"/>
        <c:minorTickMark val="none"/>
        <c:tickLblPos val="nextTo"/>
        <c:crossAx val="140820864"/>
        <c:crosses val="autoZero"/>
        <c:auto val="1"/>
        <c:lblAlgn val="ctr"/>
        <c:lblOffset val="100"/>
        <c:noMultiLvlLbl val="0"/>
      </c:catAx>
      <c:valAx>
        <c:axId val="140820864"/>
        <c:scaling>
          <c:orientation val="minMax"/>
        </c:scaling>
        <c:delete val="1"/>
        <c:axPos val="l"/>
        <c:numFmt formatCode="General" sourceLinked="1"/>
        <c:majorTickMark val="out"/>
        <c:minorTickMark val="none"/>
        <c:tickLblPos val="nextTo"/>
        <c:crossAx val="14079334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Median</a:t>
            </a:r>
            <a:r>
              <a:rPr lang="en-US" sz="1400" baseline="0" dirty="0"/>
              <a:t> Number of Prior Arrests by Current Arrest Charge*</a:t>
            </a:r>
            <a:endParaRPr lang="en-US" sz="1400" dirty="0"/>
          </a:p>
        </c:rich>
      </c:tx>
      <c:layout/>
      <c:overlay val="0"/>
    </c:title>
    <c:autoTitleDeleted val="0"/>
    <c:plotArea>
      <c:layout>
        <c:manualLayout>
          <c:layoutTarget val="inner"/>
          <c:xMode val="edge"/>
          <c:yMode val="edge"/>
          <c:x val="2.7672955974842768E-2"/>
          <c:y val="0.19100960925392854"/>
          <c:w val="0.94465408805031448"/>
          <c:h val="0.60773775227964777"/>
        </c:manualLayout>
      </c:layout>
      <c:barChart>
        <c:barDir val="col"/>
        <c:grouping val="clustered"/>
        <c:varyColors val="0"/>
        <c:ser>
          <c:idx val="0"/>
          <c:order val="0"/>
          <c:tx>
            <c:strRef>
              <c:f>Gun_convictions1!$H$13</c:f>
              <c:strCache>
                <c:ptCount val="1"/>
                <c:pt idx="0">
                  <c:v>Vermilion</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Gun_convictions1!$I$13:$M$13</c:f>
              <c:numCache>
                <c:formatCode>###0.00</c:formatCode>
                <c:ptCount val="5"/>
                <c:pt idx="0">
                  <c:v>3</c:v>
                </c:pt>
                <c:pt idx="1">
                  <c:v>3</c:v>
                </c:pt>
                <c:pt idx="2">
                  <c:v>6</c:v>
                </c:pt>
                <c:pt idx="3">
                  <c:v>4</c:v>
                </c:pt>
                <c:pt idx="4">
                  <c:v>6</c:v>
                </c:pt>
              </c:numCache>
            </c:numRef>
          </c:val>
        </c:ser>
        <c:dLbls>
          <c:showLegendKey val="0"/>
          <c:showVal val="1"/>
          <c:showCatName val="0"/>
          <c:showSerName val="0"/>
          <c:showPercent val="0"/>
          <c:showBubbleSize val="0"/>
        </c:dLbls>
        <c:gapWidth val="150"/>
        <c:overlap val="-25"/>
        <c:axId val="140874496"/>
        <c:axId val="140876032"/>
      </c:barChart>
      <c:catAx>
        <c:axId val="140874496"/>
        <c:scaling>
          <c:orientation val="minMax"/>
        </c:scaling>
        <c:delete val="0"/>
        <c:axPos val="b"/>
        <c:majorTickMark val="none"/>
        <c:minorTickMark val="none"/>
        <c:tickLblPos val="nextTo"/>
        <c:txPr>
          <a:bodyPr/>
          <a:lstStyle/>
          <a:p>
            <a:pPr>
              <a:defRPr sz="800"/>
            </a:pPr>
            <a:endParaRPr lang="en-US"/>
          </a:p>
        </c:txPr>
        <c:crossAx val="140876032"/>
        <c:crosses val="autoZero"/>
        <c:auto val="1"/>
        <c:lblAlgn val="ctr"/>
        <c:lblOffset val="100"/>
        <c:noMultiLvlLbl val="0"/>
      </c:catAx>
      <c:valAx>
        <c:axId val="140876032"/>
        <c:scaling>
          <c:orientation val="minMax"/>
        </c:scaling>
        <c:delete val="1"/>
        <c:axPos val="l"/>
        <c:numFmt formatCode="#,##0" sourceLinked="0"/>
        <c:majorTickMark val="out"/>
        <c:minorTickMark val="none"/>
        <c:tickLblPos val="nextTo"/>
        <c:crossAx val="14087449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2.7110289587184228E-2"/>
          <c:y val="0.16053241788053718"/>
          <c:w val="0.9457794208256316"/>
          <c:h val="0.67684206517709933"/>
        </c:manualLayout>
      </c:layout>
      <c:barChart>
        <c:barDir val="col"/>
        <c:grouping val="clustered"/>
        <c:varyColors val="0"/>
        <c:ser>
          <c:idx val="0"/>
          <c:order val="0"/>
          <c:tx>
            <c:strRef>
              <c:f>gun_convictions!$R$34</c:f>
              <c:strCache>
                <c:ptCount val="1"/>
                <c:pt idx="0">
                  <c:v>Vermilion</c:v>
                </c:pt>
              </c:strCache>
            </c:strRef>
          </c:tx>
          <c:spPr>
            <a:solidFill>
              <a:schemeClr val="accent6"/>
            </a:solidFill>
            <a:ln>
              <a:solidFill>
                <a:schemeClr val="accent6"/>
              </a:solidFill>
            </a:ln>
          </c:spPr>
          <c:invertIfNegative val="0"/>
          <c:dLbls>
            <c:dLbl>
              <c:idx val="0"/>
              <c:layout/>
              <c:tx>
                <c:rich>
                  <a:bodyPr/>
                  <a:lstStyle/>
                  <a:p>
                    <a:r>
                      <a:rPr lang="en-US"/>
                      <a:t>n/a</a:t>
                    </a:r>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gun_convictions!$S$34:$X$34</c:f>
              <c:numCache>
                <c:formatCode>###0.0%</c:formatCode>
                <c:ptCount val="6"/>
                <c:pt idx="0" formatCode="General">
                  <c:v>0</c:v>
                </c:pt>
                <c:pt idx="1">
                  <c:v>0.54545454545454541</c:v>
                </c:pt>
                <c:pt idx="2">
                  <c:v>0.66666666666666652</c:v>
                </c:pt>
                <c:pt idx="3">
                  <c:v>0.47368421052631576</c:v>
                </c:pt>
                <c:pt idx="4">
                  <c:v>1</c:v>
                </c:pt>
                <c:pt idx="5">
                  <c:v>0.5446428571428571</c:v>
                </c:pt>
              </c:numCache>
            </c:numRef>
          </c:val>
        </c:ser>
        <c:dLbls>
          <c:showLegendKey val="0"/>
          <c:showVal val="1"/>
          <c:showCatName val="0"/>
          <c:showSerName val="0"/>
          <c:showPercent val="0"/>
          <c:showBubbleSize val="0"/>
        </c:dLbls>
        <c:gapWidth val="150"/>
        <c:overlap val="-25"/>
        <c:axId val="142414592"/>
        <c:axId val="142417280"/>
      </c:barChart>
      <c:catAx>
        <c:axId val="142414592"/>
        <c:scaling>
          <c:orientation val="minMax"/>
        </c:scaling>
        <c:delete val="0"/>
        <c:axPos val="b"/>
        <c:majorTickMark val="none"/>
        <c:minorTickMark val="none"/>
        <c:tickLblPos val="nextTo"/>
        <c:txPr>
          <a:bodyPr/>
          <a:lstStyle/>
          <a:p>
            <a:pPr>
              <a:defRPr sz="800"/>
            </a:pPr>
            <a:endParaRPr lang="en-US"/>
          </a:p>
        </c:txPr>
        <c:crossAx val="142417280"/>
        <c:crosses val="autoZero"/>
        <c:auto val="1"/>
        <c:lblAlgn val="ctr"/>
        <c:lblOffset val="100"/>
        <c:noMultiLvlLbl val="0"/>
      </c:catAx>
      <c:valAx>
        <c:axId val="142417280"/>
        <c:scaling>
          <c:orientation val="minMax"/>
        </c:scaling>
        <c:delete val="1"/>
        <c:axPos val="l"/>
        <c:numFmt formatCode="General" sourceLinked="1"/>
        <c:majorTickMark val="out"/>
        <c:minorTickMark val="none"/>
        <c:tickLblPos val="nextTo"/>
        <c:crossAx val="142414592"/>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gun!$B$96</c:f>
              <c:strCache>
                <c:ptCount val="1"/>
                <c:pt idx="0">
                  <c:v>Vermilion</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gun!$C$96:$L$96</c:f>
              <c:numCache>
                <c:formatCode>###0</c:formatCode>
                <c:ptCount val="10"/>
                <c:pt idx="0">
                  <c:v>94</c:v>
                </c:pt>
                <c:pt idx="1">
                  <c:v>129</c:v>
                </c:pt>
                <c:pt idx="2">
                  <c:v>114</c:v>
                </c:pt>
                <c:pt idx="3">
                  <c:v>120</c:v>
                </c:pt>
                <c:pt idx="4">
                  <c:v>101</c:v>
                </c:pt>
                <c:pt idx="5">
                  <c:v>112</c:v>
                </c:pt>
                <c:pt idx="6">
                  <c:v>124</c:v>
                </c:pt>
                <c:pt idx="7">
                  <c:v>124</c:v>
                </c:pt>
                <c:pt idx="8">
                  <c:v>139</c:v>
                </c:pt>
                <c:pt idx="9">
                  <c:v>126</c:v>
                </c:pt>
              </c:numCache>
            </c:numRef>
          </c:val>
          <c:smooth val="0"/>
        </c:ser>
        <c:dLbls>
          <c:showLegendKey val="0"/>
          <c:showVal val="0"/>
          <c:showCatName val="0"/>
          <c:showSerName val="0"/>
          <c:showPercent val="0"/>
          <c:showBubbleSize val="0"/>
        </c:dLbls>
        <c:marker val="1"/>
        <c:smooth val="0"/>
        <c:axId val="142461568"/>
        <c:axId val="142471552"/>
      </c:lineChart>
      <c:catAx>
        <c:axId val="142461568"/>
        <c:scaling>
          <c:orientation val="minMax"/>
        </c:scaling>
        <c:delete val="0"/>
        <c:axPos val="b"/>
        <c:majorTickMark val="out"/>
        <c:minorTickMark val="none"/>
        <c:tickLblPos val="nextTo"/>
        <c:crossAx val="142471552"/>
        <c:crosses val="autoZero"/>
        <c:auto val="1"/>
        <c:lblAlgn val="ctr"/>
        <c:lblOffset val="100"/>
        <c:noMultiLvlLbl val="0"/>
      </c:catAx>
      <c:valAx>
        <c:axId val="142471552"/>
        <c:scaling>
          <c:orientation val="minMax"/>
        </c:scaling>
        <c:delete val="0"/>
        <c:axPos val="l"/>
        <c:majorGridlines/>
        <c:numFmt formatCode="###0" sourceLinked="1"/>
        <c:majorTickMark val="out"/>
        <c:minorTickMark val="none"/>
        <c:tickLblPos val="nextTo"/>
        <c:crossAx val="1424615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 100,000 Persons</a:t>
            </a:r>
            <a:endParaRPr lang="en-US" sz="1400" dirty="0"/>
          </a:p>
        </c:rich>
      </c:tx>
      <c:layout>
        <c:manualLayout>
          <c:xMode val="edge"/>
          <c:yMode val="edge"/>
          <c:x val="0.13612489063867017"/>
          <c:y val="0"/>
        </c:manualLayout>
      </c:layout>
      <c:overlay val="0"/>
    </c:title>
    <c:autoTitleDeleted val="0"/>
    <c:plotArea>
      <c:layout>
        <c:manualLayout>
          <c:layoutTarget val="inner"/>
          <c:xMode val="edge"/>
          <c:yMode val="edge"/>
          <c:x val="0.10015507436570428"/>
          <c:y val="0.21959803926051266"/>
          <c:w val="0.86427077865266844"/>
          <c:h val="0.66850179708660584"/>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crime!$BC$208:$BW$208</c:f>
              <c:numCache>
                <c:formatCode>General</c:formatCode>
                <c:ptCount val="21"/>
                <c:pt idx="0">
                  <c:v>5830.1</c:v>
                </c:pt>
                <c:pt idx="1">
                  <c:v>4934.8</c:v>
                </c:pt>
                <c:pt idx="2">
                  <c:v>5068</c:v>
                </c:pt>
                <c:pt idx="3">
                  <c:v>4923</c:v>
                </c:pt>
                <c:pt idx="4">
                  <c:v>5285</c:v>
                </c:pt>
                <c:pt idx="5">
                  <c:v>4897.1000000000004</c:v>
                </c:pt>
                <c:pt idx="6">
                  <c:v>5120.5</c:v>
                </c:pt>
                <c:pt idx="7">
                  <c:v>4607.5</c:v>
                </c:pt>
                <c:pt idx="8">
                  <c:v>4659</c:v>
                </c:pt>
                <c:pt idx="9">
                  <c:v>4306.2</c:v>
                </c:pt>
                <c:pt idx="10">
                  <c:v>3704.5</c:v>
                </c:pt>
                <c:pt idx="11">
                  <c:v>3845.2</c:v>
                </c:pt>
                <c:pt idx="12">
                  <c:v>4515.5</c:v>
                </c:pt>
                <c:pt idx="13">
                  <c:v>4279.3</c:v>
                </c:pt>
                <c:pt idx="14">
                  <c:v>4473.3999999999996</c:v>
                </c:pt>
                <c:pt idx="15">
                  <c:v>4151.3</c:v>
                </c:pt>
                <c:pt idx="16">
                  <c:v>3814</c:v>
                </c:pt>
                <c:pt idx="17">
                  <c:v>4049.8999999999996</c:v>
                </c:pt>
                <c:pt idx="18">
                  <c:v>3781.4</c:v>
                </c:pt>
                <c:pt idx="19">
                  <c:v>3889.7</c:v>
                </c:pt>
                <c:pt idx="20">
                  <c:v>3491.9000000000005</c:v>
                </c:pt>
              </c:numCache>
            </c:numRef>
          </c:val>
          <c:smooth val="0"/>
        </c:ser>
        <c:dLbls>
          <c:showLegendKey val="0"/>
          <c:showVal val="0"/>
          <c:showCatName val="0"/>
          <c:showSerName val="0"/>
          <c:showPercent val="0"/>
          <c:showBubbleSize val="0"/>
        </c:dLbls>
        <c:marker val="1"/>
        <c:smooth val="0"/>
        <c:axId val="133634304"/>
        <c:axId val="133660672"/>
      </c:lineChart>
      <c:catAx>
        <c:axId val="133634304"/>
        <c:scaling>
          <c:orientation val="minMax"/>
        </c:scaling>
        <c:delete val="0"/>
        <c:axPos val="b"/>
        <c:numFmt formatCode="General" sourceLinked="1"/>
        <c:majorTickMark val="out"/>
        <c:minorTickMark val="none"/>
        <c:tickLblPos val="nextTo"/>
        <c:crossAx val="133660672"/>
        <c:crosses val="autoZero"/>
        <c:auto val="1"/>
        <c:lblAlgn val="ctr"/>
        <c:lblOffset val="100"/>
        <c:tickLblSkip val="2"/>
        <c:noMultiLvlLbl val="0"/>
      </c:catAx>
      <c:valAx>
        <c:axId val="133660672"/>
        <c:scaling>
          <c:orientation val="minMax"/>
        </c:scaling>
        <c:delete val="0"/>
        <c:axPos val="l"/>
        <c:majorGridlines/>
        <c:numFmt formatCode="General" sourceLinked="1"/>
        <c:majorTickMark val="out"/>
        <c:minorTickMark val="none"/>
        <c:tickLblPos val="nextTo"/>
        <c:crossAx val="133634304"/>
        <c:crosses val="autoZero"/>
        <c:crossBetween val="between"/>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 Persons</a:t>
            </a:r>
            <a:endParaRPr lang="en-US" sz="1400" dirty="0"/>
          </a:p>
        </c:rich>
      </c:tx>
      <c:layout>
        <c:manualLayout>
          <c:xMode val="edge"/>
          <c:yMode val="edge"/>
          <c:x val="0.15175"/>
          <c:y val="0"/>
        </c:manualLayout>
      </c:layout>
      <c:overlay val="0"/>
    </c:title>
    <c:autoTitleDeleted val="0"/>
    <c:plotArea>
      <c:layout>
        <c:manualLayout>
          <c:layoutTarget val="inner"/>
          <c:xMode val="edge"/>
          <c:yMode val="edge"/>
          <c:x val="0.10848840769903761"/>
          <c:y val="0.21513126170990354"/>
          <c:w val="0.86427077865266844"/>
          <c:h val="0.65645433743858939"/>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crime!$P$208:$AJ$208</c:f>
              <c:numCache>
                <c:formatCode>General</c:formatCode>
                <c:ptCount val="21"/>
                <c:pt idx="0">
                  <c:v>1035.1000000000001</c:v>
                </c:pt>
                <c:pt idx="1">
                  <c:v>977.2</c:v>
                </c:pt>
                <c:pt idx="2">
                  <c:v>912.1</c:v>
                </c:pt>
                <c:pt idx="3">
                  <c:v>902.9</c:v>
                </c:pt>
                <c:pt idx="4">
                  <c:v>846</c:v>
                </c:pt>
                <c:pt idx="5">
                  <c:v>772.4</c:v>
                </c:pt>
                <c:pt idx="6">
                  <c:v>731.4</c:v>
                </c:pt>
                <c:pt idx="7">
                  <c:v>692.2</c:v>
                </c:pt>
                <c:pt idx="8">
                  <c:v>681.80000000000007</c:v>
                </c:pt>
                <c:pt idx="9">
                  <c:v>621.69999999999993</c:v>
                </c:pt>
                <c:pt idx="10">
                  <c:v>690.7</c:v>
                </c:pt>
                <c:pt idx="11">
                  <c:v>581.4</c:v>
                </c:pt>
                <c:pt idx="12">
                  <c:v>707.19999999999993</c:v>
                </c:pt>
                <c:pt idx="13">
                  <c:v>748.8</c:v>
                </c:pt>
                <c:pt idx="14">
                  <c:v>612.69999999999993</c:v>
                </c:pt>
                <c:pt idx="15">
                  <c:v>668.19999999999993</c:v>
                </c:pt>
                <c:pt idx="16">
                  <c:v>584.60000000000014</c:v>
                </c:pt>
                <c:pt idx="17">
                  <c:v>588.80000000000007</c:v>
                </c:pt>
                <c:pt idx="18">
                  <c:v>558.4</c:v>
                </c:pt>
                <c:pt idx="19">
                  <c:v>651.6</c:v>
                </c:pt>
                <c:pt idx="20">
                  <c:v>589.6</c:v>
                </c:pt>
              </c:numCache>
            </c:numRef>
          </c:val>
          <c:smooth val="0"/>
        </c:ser>
        <c:ser>
          <c:idx val="11"/>
          <c:order val="1"/>
          <c:tx>
            <c:v>Drug Arrests</c:v>
          </c:tx>
          <c:marker>
            <c:symbol val="circle"/>
            <c:size val="7"/>
          </c:marker>
          <c:val>
            <c:numRef>
              <c:f>crime!$CD$208:$CX$208</c:f>
              <c:numCache>
                <c:formatCode>General</c:formatCode>
                <c:ptCount val="21"/>
                <c:pt idx="0">
                  <c:v>335.5</c:v>
                </c:pt>
                <c:pt idx="1">
                  <c:v>547.59999999999991</c:v>
                </c:pt>
                <c:pt idx="2">
                  <c:v>675.30000000000007</c:v>
                </c:pt>
                <c:pt idx="3">
                  <c:v>649.6</c:v>
                </c:pt>
                <c:pt idx="4">
                  <c:v>543.5</c:v>
                </c:pt>
                <c:pt idx="5">
                  <c:v>347.70000000000005</c:v>
                </c:pt>
                <c:pt idx="6">
                  <c:v>669.3</c:v>
                </c:pt>
                <c:pt idx="7">
                  <c:v>780.6</c:v>
                </c:pt>
                <c:pt idx="8">
                  <c:v>597.79999999999995</c:v>
                </c:pt>
                <c:pt idx="9">
                  <c:v>572.29999999999995</c:v>
                </c:pt>
                <c:pt idx="10">
                  <c:v>617.29999999999995</c:v>
                </c:pt>
                <c:pt idx="11">
                  <c:v>602</c:v>
                </c:pt>
                <c:pt idx="12">
                  <c:v>475.1</c:v>
                </c:pt>
                <c:pt idx="13">
                  <c:v>545.79999999999995</c:v>
                </c:pt>
                <c:pt idx="14">
                  <c:v>474.7</c:v>
                </c:pt>
                <c:pt idx="15">
                  <c:v>436.9</c:v>
                </c:pt>
                <c:pt idx="16">
                  <c:v>484.19999999999993</c:v>
                </c:pt>
                <c:pt idx="17">
                  <c:v>404.4</c:v>
                </c:pt>
                <c:pt idx="18">
                  <c:v>447</c:v>
                </c:pt>
                <c:pt idx="19">
                  <c:v>427.8</c:v>
                </c:pt>
                <c:pt idx="20">
                  <c:v>437.79999999999995</c:v>
                </c:pt>
              </c:numCache>
            </c:numRef>
          </c:val>
          <c:smooth val="0"/>
        </c:ser>
        <c:dLbls>
          <c:showLegendKey val="0"/>
          <c:showVal val="0"/>
          <c:showCatName val="0"/>
          <c:showSerName val="0"/>
          <c:showPercent val="0"/>
          <c:showBubbleSize val="0"/>
        </c:dLbls>
        <c:marker val="1"/>
        <c:smooth val="0"/>
        <c:axId val="133686016"/>
        <c:axId val="133687552"/>
      </c:lineChart>
      <c:catAx>
        <c:axId val="133686016"/>
        <c:scaling>
          <c:orientation val="minMax"/>
        </c:scaling>
        <c:delete val="0"/>
        <c:axPos val="b"/>
        <c:numFmt formatCode="General" sourceLinked="1"/>
        <c:majorTickMark val="out"/>
        <c:minorTickMark val="none"/>
        <c:tickLblPos val="nextTo"/>
        <c:crossAx val="133687552"/>
        <c:crosses val="autoZero"/>
        <c:auto val="1"/>
        <c:lblAlgn val="ctr"/>
        <c:lblOffset val="100"/>
        <c:tickLblSkip val="2"/>
        <c:noMultiLvlLbl val="0"/>
      </c:catAx>
      <c:valAx>
        <c:axId val="133687552"/>
        <c:scaling>
          <c:orientation val="minMax"/>
        </c:scaling>
        <c:delete val="0"/>
        <c:axPos val="l"/>
        <c:majorGridlines/>
        <c:numFmt formatCode="General" sourceLinked="1"/>
        <c:majorTickMark val="out"/>
        <c:minorTickMark val="none"/>
        <c:tickLblPos val="nextTo"/>
        <c:crossAx val="133686016"/>
        <c:crosses val="autoZero"/>
        <c:crossBetween val="between"/>
      </c:valAx>
    </c:plotArea>
    <c:legend>
      <c:legendPos val="r"/>
      <c:layout>
        <c:manualLayout>
          <c:xMode val="edge"/>
          <c:yMode val="edge"/>
          <c:x val="0.63981889763779531"/>
          <c:y val="0.21028744592825088"/>
          <c:w val="0.34073665791776026"/>
          <c:h val="0.12618083836842334"/>
        </c:manualLayout>
      </c:layout>
      <c:overlay val="1"/>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1"/>
          <c:order val="9"/>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0"/>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1"/>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2"/>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3"/>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4"/>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5"/>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6"/>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7"/>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8"/>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19"/>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0"/>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1"/>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2"/>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3"/>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4"/>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5"/>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6"/>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7"/>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8"/>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29"/>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0"/>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1"/>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2"/>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3"/>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4"/>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5"/>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6"/>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7"/>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8"/>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39"/>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0"/>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1"/>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2"/>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3"/>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4"/>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5"/>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6"/>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7"/>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8"/>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49"/>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0"/>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1"/>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2"/>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3"/>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4"/>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5"/>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6"/>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7"/>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8"/>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59"/>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0"/>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1"/>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2"/>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3"/>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4"/>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5"/>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6"/>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7"/>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8"/>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69"/>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0"/>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1"/>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2"/>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3"/>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4"/>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5"/>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6"/>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7"/>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8"/>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79"/>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0"/>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1"/>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2"/>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3"/>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4"/>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5"/>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6"/>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7"/>
          <c:tx>
            <c:strRef>
              <c:f>'Total Violent Index (VI)'!$C$208</c:f>
              <c:strCache>
                <c:ptCount val="1"/>
                <c:pt idx="0">
                  <c:v>Vermilion</c:v>
                </c:pt>
              </c:strCache>
            </c:strRef>
          </c:tx>
          <c:spPr>
            <a:ln>
              <a:solidFill>
                <a:schemeClr val="accent2"/>
              </a:solidFill>
            </a:ln>
          </c:spPr>
          <c:marker>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(VI)'!$V$208:$AJ$208</c:f>
              <c:numCache>
                <c:formatCode>General</c:formatCode>
                <c:ptCount val="15"/>
                <c:pt idx="0">
                  <c:v>731.4</c:v>
                </c:pt>
                <c:pt idx="1">
                  <c:v>692.2</c:v>
                </c:pt>
                <c:pt idx="2">
                  <c:v>681.80000000000007</c:v>
                </c:pt>
                <c:pt idx="3">
                  <c:v>621.69999999999993</c:v>
                </c:pt>
                <c:pt idx="4">
                  <c:v>690.7</c:v>
                </c:pt>
                <c:pt idx="5">
                  <c:v>581.4</c:v>
                </c:pt>
                <c:pt idx="6">
                  <c:v>707.19999999999993</c:v>
                </c:pt>
                <c:pt idx="7">
                  <c:v>748.8</c:v>
                </c:pt>
                <c:pt idx="8">
                  <c:v>612.69999999999993</c:v>
                </c:pt>
                <c:pt idx="9">
                  <c:v>668.19999999999993</c:v>
                </c:pt>
                <c:pt idx="10">
                  <c:v>584.60000000000014</c:v>
                </c:pt>
                <c:pt idx="11">
                  <c:v>588.80000000000007</c:v>
                </c:pt>
                <c:pt idx="12">
                  <c:v>558.4</c:v>
                </c:pt>
                <c:pt idx="13">
                  <c:v>651.6</c:v>
                </c:pt>
                <c:pt idx="14">
                  <c:v>589.6</c:v>
                </c:pt>
              </c:numCache>
            </c:numRef>
          </c:val>
          <c:smooth val="0"/>
        </c:ser>
        <c:ser>
          <c:idx val="100"/>
          <c:order val="88"/>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89"/>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0"/>
          <c:tx>
            <c:strRef>
              <c:f>'Total Violent Index (VI)'!$C$219</c:f>
              <c:strCache>
                <c:ptCount val="1"/>
                <c:pt idx="0">
                  <c:v>Illinois</c:v>
                </c:pt>
              </c:strCache>
            </c:strRef>
          </c:tx>
          <c:spPr>
            <a:ln>
              <a:solidFill>
                <a:schemeClr val="accent4"/>
              </a:solidFill>
            </a:ln>
          </c:spPr>
          <c:marker>
            <c:symbol val="triangle"/>
            <c:size val="5"/>
            <c:spPr>
              <a:solidFill>
                <a:schemeClr val="accent4"/>
              </a:solidFill>
              <a:ln>
                <a:solidFill>
                  <a:schemeClr val="accent4"/>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40524928"/>
        <c:axId val="140539392"/>
      </c:lineChart>
      <c:catAx>
        <c:axId val="140524928"/>
        <c:scaling>
          <c:orientation val="minMax"/>
        </c:scaling>
        <c:delete val="0"/>
        <c:axPos val="b"/>
        <c:numFmt formatCode="General" sourceLinked="1"/>
        <c:majorTickMark val="none"/>
        <c:minorTickMark val="none"/>
        <c:tickLblPos val="nextTo"/>
        <c:crossAx val="140539392"/>
        <c:crosses val="autoZero"/>
        <c:auto val="1"/>
        <c:lblAlgn val="ctr"/>
        <c:lblOffset val="100"/>
        <c:tickLblSkip val="2"/>
        <c:noMultiLvlLbl val="0"/>
      </c:catAx>
      <c:valAx>
        <c:axId val="140539392"/>
        <c:scaling>
          <c:orientation val="minMax"/>
        </c:scaling>
        <c:delete val="0"/>
        <c:axPos val="l"/>
        <c:majorGridlines/>
        <c:numFmt formatCode="General" sourceLinked="1"/>
        <c:majorTickMark val="none"/>
        <c:minorTickMark val="none"/>
        <c:tickLblPos val="nextTo"/>
        <c:spPr>
          <a:ln w="9525">
            <a:noFill/>
          </a:ln>
        </c:spPr>
        <c:crossAx val="140524928"/>
        <c:crosses val="autoZero"/>
        <c:crossBetween val="between"/>
        <c:majorUnit val="200"/>
      </c:valAx>
    </c:plotArea>
    <c:legend>
      <c:legendPos val="r"/>
      <c:layout>
        <c:manualLayout>
          <c:xMode val="edge"/>
          <c:yMode val="edge"/>
          <c:x val="0.70446712935586608"/>
          <c:y val="0.7275361187862659"/>
          <c:w val="0.26013527953274618"/>
          <c:h val="0.15187746264451812"/>
        </c:manualLayout>
      </c:layout>
      <c:overlay val="1"/>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manualLayout>
          <c:xMode val="edge"/>
          <c:yMode val="edge"/>
          <c:x val="0.11244444444444443"/>
          <c:y val="8.5607262192125607E-3"/>
        </c:manualLayout>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arrest'!$C$208</c:f>
              <c:strCache>
                <c:ptCount val="1"/>
                <c:pt idx="0">
                  <c:v>Vermilion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arrest'!$V$208:$AJ$208</c:f>
              <c:numCache>
                <c:formatCode>General</c:formatCode>
                <c:ptCount val="15"/>
                <c:pt idx="0">
                  <c:v>427.1</c:v>
                </c:pt>
                <c:pt idx="1">
                  <c:v>373.1</c:v>
                </c:pt>
                <c:pt idx="2">
                  <c:v>406.9</c:v>
                </c:pt>
                <c:pt idx="3">
                  <c:v>360.3</c:v>
                </c:pt>
                <c:pt idx="4">
                  <c:v>355.70000000000005</c:v>
                </c:pt>
                <c:pt idx="5">
                  <c:v>331.2</c:v>
                </c:pt>
                <c:pt idx="6">
                  <c:v>389.3</c:v>
                </c:pt>
                <c:pt idx="7">
                  <c:v>371.99999999999994</c:v>
                </c:pt>
                <c:pt idx="8">
                  <c:v>378.4</c:v>
                </c:pt>
                <c:pt idx="9">
                  <c:v>325.5</c:v>
                </c:pt>
                <c:pt idx="10">
                  <c:v>358.00000000000006</c:v>
                </c:pt>
                <c:pt idx="11">
                  <c:v>334.2</c:v>
                </c:pt>
                <c:pt idx="12">
                  <c:v>330.5</c:v>
                </c:pt>
                <c:pt idx="13">
                  <c:v>360.6</c:v>
                </c:pt>
                <c:pt idx="14">
                  <c:v>296</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40019968"/>
        <c:axId val="140034048"/>
      </c:lineChart>
      <c:catAx>
        <c:axId val="140019968"/>
        <c:scaling>
          <c:orientation val="minMax"/>
        </c:scaling>
        <c:delete val="0"/>
        <c:axPos val="b"/>
        <c:numFmt formatCode="General" sourceLinked="1"/>
        <c:majorTickMark val="none"/>
        <c:minorTickMark val="none"/>
        <c:tickLblPos val="nextTo"/>
        <c:crossAx val="140034048"/>
        <c:crosses val="autoZero"/>
        <c:auto val="1"/>
        <c:lblAlgn val="ctr"/>
        <c:lblOffset val="100"/>
        <c:tickLblSkip val="2"/>
        <c:noMultiLvlLbl val="0"/>
      </c:catAx>
      <c:valAx>
        <c:axId val="140034048"/>
        <c:scaling>
          <c:orientation val="minMax"/>
        </c:scaling>
        <c:delete val="0"/>
        <c:axPos val="l"/>
        <c:majorGridlines/>
        <c:numFmt formatCode="General" sourceLinked="1"/>
        <c:majorTickMark val="none"/>
        <c:minorTickMark val="none"/>
        <c:tickLblPos val="nextTo"/>
        <c:spPr>
          <a:ln w="9525">
            <a:noFill/>
          </a:ln>
        </c:spPr>
        <c:crossAx val="140019968"/>
        <c:crosses val="autoZero"/>
        <c:crossBetween val="between"/>
        <c:majorUnit val="100"/>
      </c:valAx>
    </c:plotArea>
    <c:legend>
      <c:legendPos val="r"/>
      <c:layout>
        <c:manualLayout>
          <c:xMode val="edge"/>
          <c:yMode val="edge"/>
          <c:x val="0.78313823272090988"/>
          <c:y val="0.24194567106993578"/>
          <c:w val="0.1918617672790901"/>
          <c:h val="0.12484032897455308"/>
        </c:manualLayout>
      </c:layout>
      <c:overlay val="1"/>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manualLayout>
          <c:xMode val="edge"/>
          <c:yMode val="edge"/>
          <c:x val="0.13531806615776082"/>
          <c:y val="5.5555555555555552E-2"/>
        </c:manualLayout>
      </c:layout>
      <c:overlay val="0"/>
    </c:title>
    <c:autoTitleDeleted val="0"/>
    <c:plotArea>
      <c:layout>
        <c:manualLayout>
          <c:layoutTarget val="inner"/>
          <c:xMode val="edge"/>
          <c:yMode val="edge"/>
          <c:x val="0.12250566007493338"/>
          <c:y val="0.17255577427821522"/>
          <c:w val="0.75504426353485476"/>
          <c:h val="0.77339603382910471"/>
        </c:manualLayout>
      </c:layout>
      <c:pieChart>
        <c:varyColors val="1"/>
        <c:ser>
          <c:idx val="0"/>
          <c:order val="0"/>
          <c:tx>
            <c:strRef>
              <c:f>'VI Crime_Arrest'!$M$98</c:f>
              <c:strCache>
                <c:ptCount val="1"/>
                <c:pt idx="0">
                  <c:v>Vermilion</c:v>
                </c:pt>
              </c:strCache>
            </c:strRef>
          </c:tx>
          <c:spPr>
            <a:ln>
              <a:solidFill>
                <a:schemeClr val="bg1"/>
              </a:solidFill>
            </a:ln>
          </c:spPr>
          <c:dLbls>
            <c:dLbl>
              <c:idx val="0"/>
              <c:layout>
                <c:manualLayout>
                  <c:x val="-4.0071326961992345E-7"/>
                  <c:y val="-6.0456036745406824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Crime_Arrest'!$N$98:$Q$98</c:f>
              <c:numCache>
                <c:formatCode>0%</c:formatCode>
                <c:ptCount val="4"/>
                <c:pt idx="0">
                  <c:v>5.414410662224073E-3</c:v>
                </c:pt>
                <c:pt idx="1">
                  <c:v>0.14827155351936694</c:v>
                </c:pt>
                <c:pt idx="2">
                  <c:v>0.18325697625989171</c:v>
                </c:pt>
                <c:pt idx="3">
                  <c:v>0.66305705955851724</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overlay val="0"/>
    </c:title>
    <c:autoTitleDeleted val="0"/>
    <c:plotArea>
      <c:layout>
        <c:manualLayout>
          <c:layoutTarget val="inner"/>
          <c:xMode val="edge"/>
          <c:yMode val="edge"/>
          <c:x val="0.13303309411046865"/>
          <c:y val="0.17302446446756647"/>
          <c:w val="0.72643480450552544"/>
          <c:h val="0.67884055431602708"/>
        </c:manualLayout>
      </c:layout>
      <c:pieChart>
        <c:varyColors val="1"/>
        <c:ser>
          <c:idx val="0"/>
          <c:order val="0"/>
          <c:tx>
            <c:strRef>
              <c:f>'VI Crime_Arrest'!$M$98</c:f>
              <c:strCache>
                <c:ptCount val="1"/>
                <c:pt idx="0">
                  <c:v>Vermilion</c:v>
                </c:pt>
              </c:strCache>
            </c:strRef>
          </c:tx>
          <c:spPr>
            <a:ln>
              <a:solidFill>
                <a:schemeClr val="bg1"/>
              </a:solidFill>
            </a:ln>
          </c:spPr>
          <c:dLbls>
            <c:dLbl>
              <c:idx val="1"/>
              <c:layout>
                <c:manualLayout>
                  <c:x val="-9.8400984009840101E-3"/>
                  <c:y val="8.0637132541539498E-3"/>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Crime_Arrest'!$R$98:$U$98</c:f>
              <c:numCache>
                <c:formatCode>0%</c:formatCode>
                <c:ptCount val="4"/>
                <c:pt idx="0">
                  <c:v>9.5799557848194553E-3</c:v>
                </c:pt>
                <c:pt idx="1">
                  <c:v>6.411201179071481E-2</c:v>
                </c:pt>
                <c:pt idx="2">
                  <c:v>0.12822402358142962</c:v>
                </c:pt>
                <c:pt idx="3">
                  <c:v>0.7980840088430361</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7836111111111108"/>
          <c:y val="0"/>
        </c:manualLayout>
      </c:layout>
      <c:overlay val="0"/>
    </c:title>
    <c:autoTitleDeleted val="0"/>
    <c:plotArea>
      <c:layout>
        <c:manualLayout>
          <c:layoutTarget val="inner"/>
          <c:xMode val="edge"/>
          <c:yMode val="edge"/>
          <c:x val="7.1988407699037624E-2"/>
          <c:y val="0.19603771628886987"/>
          <c:w val="0.88401990376202977"/>
          <c:h val="0.58574661239263226"/>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bat'!$C$208</c:f>
              <c:strCache>
                <c:ptCount val="1"/>
                <c:pt idx="0">
                  <c:v>Vermilion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bat'!$P$208:$AJ$208</c:f>
              <c:numCache>
                <c:formatCode>General</c:formatCode>
                <c:ptCount val="21"/>
                <c:pt idx="0">
                  <c:v>5.7</c:v>
                </c:pt>
                <c:pt idx="1">
                  <c:v>4.5999999999999996</c:v>
                </c:pt>
                <c:pt idx="2">
                  <c:v>0</c:v>
                </c:pt>
                <c:pt idx="3">
                  <c:v>5.9</c:v>
                </c:pt>
                <c:pt idx="4">
                  <c:v>5.9</c:v>
                </c:pt>
                <c:pt idx="5">
                  <c:v>3.6</c:v>
                </c:pt>
                <c:pt idx="6">
                  <c:v>4.8</c:v>
                </c:pt>
                <c:pt idx="7">
                  <c:v>1.2</c:v>
                </c:pt>
                <c:pt idx="8">
                  <c:v>3.6</c:v>
                </c:pt>
                <c:pt idx="9">
                  <c:v>8.4</c:v>
                </c:pt>
                <c:pt idx="10">
                  <c:v>9.6</c:v>
                </c:pt>
                <c:pt idx="11">
                  <c:v>6</c:v>
                </c:pt>
                <c:pt idx="12">
                  <c:v>2.4</c:v>
                </c:pt>
                <c:pt idx="13">
                  <c:v>7.3</c:v>
                </c:pt>
                <c:pt idx="14">
                  <c:v>2.4</c:v>
                </c:pt>
                <c:pt idx="15">
                  <c:v>7.3</c:v>
                </c:pt>
                <c:pt idx="16">
                  <c:v>1.2</c:v>
                </c:pt>
                <c:pt idx="17">
                  <c:v>3.7</c:v>
                </c:pt>
                <c:pt idx="18">
                  <c:v>5</c:v>
                </c:pt>
                <c:pt idx="19">
                  <c:v>5</c:v>
                </c:pt>
                <c:pt idx="20">
                  <c:v>1.3</c:v>
                </c:pt>
              </c:numCache>
            </c:numRef>
          </c:val>
          <c:smooth val="0"/>
        </c:ser>
        <c:dLbls>
          <c:showLegendKey val="0"/>
          <c:showVal val="0"/>
          <c:showCatName val="0"/>
          <c:showSerName val="0"/>
          <c:showPercent val="0"/>
          <c:showBubbleSize val="0"/>
        </c:dLbls>
        <c:marker val="1"/>
        <c:smooth val="0"/>
        <c:axId val="140685696"/>
        <c:axId val="140687232"/>
      </c:lineChart>
      <c:catAx>
        <c:axId val="140685696"/>
        <c:scaling>
          <c:orientation val="minMax"/>
        </c:scaling>
        <c:delete val="0"/>
        <c:axPos val="b"/>
        <c:numFmt formatCode="General" sourceLinked="1"/>
        <c:majorTickMark val="none"/>
        <c:minorTickMark val="none"/>
        <c:tickLblPos val="nextTo"/>
        <c:crossAx val="140687232"/>
        <c:crosses val="autoZero"/>
        <c:auto val="1"/>
        <c:lblAlgn val="ctr"/>
        <c:lblOffset val="100"/>
        <c:tickLblSkip val="2"/>
        <c:noMultiLvlLbl val="0"/>
      </c:catAx>
      <c:valAx>
        <c:axId val="140687232"/>
        <c:scaling>
          <c:orientation val="minMax"/>
        </c:scaling>
        <c:delete val="0"/>
        <c:axPos val="l"/>
        <c:majorGridlines/>
        <c:numFmt formatCode="General" sourceLinked="1"/>
        <c:majorTickMark val="none"/>
        <c:minorTickMark val="none"/>
        <c:tickLblPos val="nextTo"/>
        <c:spPr>
          <a:ln w="9525">
            <a:noFill/>
          </a:ln>
        </c:spPr>
        <c:crossAx val="1406856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bat'!$AN$208</c:f>
              <c:strCache>
                <c:ptCount val="1"/>
                <c:pt idx="0">
                  <c:v>Vermilion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bat'!$BA$208:$BU$208</c:f>
              <c:numCache>
                <c:formatCode>General</c:formatCode>
                <c:ptCount val="21"/>
                <c:pt idx="0">
                  <c:v>729.1</c:v>
                </c:pt>
                <c:pt idx="1">
                  <c:v>746.2</c:v>
                </c:pt>
                <c:pt idx="2">
                  <c:v>674.1</c:v>
                </c:pt>
                <c:pt idx="3">
                  <c:v>689.5</c:v>
                </c:pt>
                <c:pt idx="4">
                  <c:v>628.29999999999995</c:v>
                </c:pt>
                <c:pt idx="5">
                  <c:v>555.29999999999995</c:v>
                </c:pt>
                <c:pt idx="6">
                  <c:v>553.6</c:v>
                </c:pt>
                <c:pt idx="7">
                  <c:v>505.7</c:v>
                </c:pt>
                <c:pt idx="8">
                  <c:v>495.8</c:v>
                </c:pt>
                <c:pt idx="9">
                  <c:v>463.9</c:v>
                </c:pt>
                <c:pt idx="10">
                  <c:v>496.7</c:v>
                </c:pt>
                <c:pt idx="11">
                  <c:v>407.4</c:v>
                </c:pt>
                <c:pt idx="12">
                  <c:v>477.5</c:v>
                </c:pt>
                <c:pt idx="13">
                  <c:v>459.5</c:v>
                </c:pt>
                <c:pt idx="14">
                  <c:v>426</c:v>
                </c:pt>
                <c:pt idx="15">
                  <c:v>439.4</c:v>
                </c:pt>
                <c:pt idx="16">
                  <c:v>383.6</c:v>
                </c:pt>
                <c:pt idx="17">
                  <c:v>389.6</c:v>
                </c:pt>
                <c:pt idx="18">
                  <c:v>367.7</c:v>
                </c:pt>
                <c:pt idx="19">
                  <c:v>440.2</c:v>
                </c:pt>
                <c:pt idx="20">
                  <c:v>390.1</c:v>
                </c:pt>
              </c:numCache>
            </c:numRef>
          </c:val>
          <c:smooth val="0"/>
        </c:ser>
        <c:dLbls>
          <c:showLegendKey val="0"/>
          <c:showVal val="0"/>
          <c:showCatName val="0"/>
          <c:showSerName val="0"/>
          <c:showPercent val="0"/>
          <c:showBubbleSize val="0"/>
        </c:dLbls>
        <c:marker val="1"/>
        <c:smooth val="0"/>
        <c:axId val="140707712"/>
        <c:axId val="140709248"/>
      </c:lineChart>
      <c:catAx>
        <c:axId val="140707712"/>
        <c:scaling>
          <c:orientation val="minMax"/>
        </c:scaling>
        <c:delete val="0"/>
        <c:axPos val="b"/>
        <c:numFmt formatCode="General" sourceLinked="1"/>
        <c:majorTickMark val="none"/>
        <c:minorTickMark val="none"/>
        <c:tickLblPos val="nextTo"/>
        <c:crossAx val="140709248"/>
        <c:crosses val="autoZero"/>
        <c:auto val="1"/>
        <c:lblAlgn val="ctr"/>
        <c:lblOffset val="100"/>
        <c:tickLblSkip val="2"/>
        <c:noMultiLvlLbl val="0"/>
      </c:catAx>
      <c:valAx>
        <c:axId val="140709248"/>
        <c:scaling>
          <c:orientation val="minMax"/>
        </c:scaling>
        <c:delete val="0"/>
        <c:axPos val="l"/>
        <c:majorGridlines/>
        <c:numFmt formatCode="General" sourceLinked="1"/>
        <c:majorTickMark val="none"/>
        <c:minorTickMark val="none"/>
        <c:tickLblPos val="nextTo"/>
        <c:spPr>
          <a:ln w="9525">
            <a:noFill/>
          </a:ln>
        </c:spPr>
        <c:crossAx val="140707712"/>
        <c:crosses val="autoZero"/>
        <c:crossBetween val="between"/>
        <c:majorUnit val="200"/>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9" tIns="46655" rIns="93309" bIns="46655" rtlCol="0"/>
          <a:lstStyle>
            <a:lvl1pPr algn="l">
              <a:defRPr sz="1200"/>
            </a:lvl1pPr>
          </a:lstStyle>
          <a:p>
            <a:endParaRPr lang="en-US"/>
          </a:p>
        </p:txBody>
      </p:sp>
      <p:sp>
        <p:nvSpPr>
          <p:cNvPr id="3" name="Date Placeholder 2"/>
          <p:cNvSpPr>
            <a:spLocks noGrp="1"/>
          </p:cNvSpPr>
          <p:nvPr>
            <p:ph type="dt" idx="1"/>
          </p:nvPr>
        </p:nvSpPr>
        <p:spPr>
          <a:xfrm>
            <a:off x="3978131" y="0"/>
            <a:ext cx="3043343" cy="465455"/>
          </a:xfrm>
          <a:prstGeom prst="rect">
            <a:avLst/>
          </a:prstGeom>
        </p:spPr>
        <p:txBody>
          <a:bodyPr vert="horz" lIns="93309" tIns="46655" rIns="93309" bIns="46655" rtlCol="0"/>
          <a:lstStyle>
            <a:lvl1pPr algn="r">
              <a:defRPr sz="1200"/>
            </a:lvl1pPr>
          </a:lstStyle>
          <a:p>
            <a:fld id="{531211F8-2C1F-4B9F-AEA1-EF7FBF6311F5}" type="datetimeFigureOut">
              <a:rPr lang="en-US" smtClean="0"/>
              <a:t>10/29/2015</a:t>
            </a:fld>
            <a:endParaRPr lang="en-US"/>
          </a:p>
        </p:txBody>
      </p:sp>
      <p:sp>
        <p:nvSpPr>
          <p:cNvPr id="4" name="Slide Image Placeholder 3"/>
          <p:cNvSpPr>
            <a:spLocks noGrp="1" noRot="1" noChangeAspect="1"/>
          </p:cNvSpPr>
          <p:nvPr>
            <p:ph type="sldImg" idx="2"/>
          </p:nvPr>
        </p:nvSpPr>
        <p:spPr>
          <a:xfrm>
            <a:off x="1184275" y="696913"/>
            <a:ext cx="4654550" cy="3490912"/>
          </a:xfrm>
          <a:prstGeom prst="rect">
            <a:avLst/>
          </a:prstGeom>
          <a:noFill/>
          <a:ln w="12700">
            <a:solidFill>
              <a:prstClr val="black"/>
            </a:solidFill>
          </a:ln>
        </p:spPr>
        <p:txBody>
          <a:bodyPr vert="horz" lIns="93309" tIns="46655" rIns="93309" bIns="46655"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09" tIns="46655" rIns="93309" bIns="4665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3309" tIns="46655" rIns="93309" bIns="46655" rtlCol="0" anchor="b"/>
          <a:lstStyle>
            <a:lvl1pPr algn="l">
              <a:defRPr sz="1200"/>
            </a:lvl1pPr>
          </a:lstStyle>
          <a:p>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09" tIns="46655" rIns="93309" bIns="46655"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9</a:t>
            </a:fld>
            <a:endParaRPr lang="en-US"/>
          </a:p>
        </p:txBody>
      </p:sp>
    </p:spTree>
    <p:extLst>
      <p:ext uri="{BB962C8B-B14F-4D97-AF65-F5344CB8AC3E}">
        <p14:creationId xmlns:p14="http://schemas.microsoft.com/office/powerpoint/2010/main" val="32113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D6D10-5EC3-49D4-BBFE-867EE30CC9C0}" type="datetime1">
              <a:rPr lang="en-US" smtClean="0"/>
              <a:t>10/29/2015</a:t>
            </a:fld>
            <a:endParaRPr lang="en-US"/>
          </a:p>
        </p:txBody>
      </p:sp>
      <p:sp>
        <p:nvSpPr>
          <p:cNvPr id="5" name="Footer Placeholder 4"/>
          <p:cNvSpPr>
            <a:spLocks noGrp="1"/>
          </p:cNvSpPr>
          <p:nvPr>
            <p:ph type="ftr" sz="quarter" idx="11"/>
          </p:nvPr>
        </p:nvSpPr>
        <p:spPr/>
        <p:txBody>
          <a:bodyPr/>
          <a:lstStyle/>
          <a:p>
            <a:r>
              <a:rPr lang="en-US" smtClean="0"/>
              <a:t>Vermilion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F3F97-8C30-4969-A19D-CA30D21F5813}" type="datetime1">
              <a:rPr lang="en-US" smtClean="0"/>
              <a:t>10/29/2015</a:t>
            </a:fld>
            <a:endParaRPr lang="en-US"/>
          </a:p>
        </p:txBody>
      </p:sp>
      <p:sp>
        <p:nvSpPr>
          <p:cNvPr id="5" name="Footer Placeholder 4"/>
          <p:cNvSpPr>
            <a:spLocks noGrp="1"/>
          </p:cNvSpPr>
          <p:nvPr>
            <p:ph type="ftr" sz="quarter" idx="11"/>
          </p:nvPr>
        </p:nvSpPr>
        <p:spPr/>
        <p:txBody>
          <a:bodyPr/>
          <a:lstStyle/>
          <a:p>
            <a:r>
              <a:rPr lang="en-US" smtClean="0"/>
              <a:t>Vermilion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47AEB-50F2-4599-9454-5969C30FE17B}" type="datetime1">
              <a:rPr lang="en-US" smtClean="0"/>
              <a:t>10/29/2015</a:t>
            </a:fld>
            <a:endParaRPr lang="en-US"/>
          </a:p>
        </p:txBody>
      </p:sp>
      <p:sp>
        <p:nvSpPr>
          <p:cNvPr id="5" name="Footer Placeholder 4"/>
          <p:cNvSpPr>
            <a:spLocks noGrp="1"/>
          </p:cNvSpPr>
          <p:nvPr>
            <p:ph type="ftr" sz="quarter" idx="11"/>
          </p:nvPr>
        </p:nvSpPr>
        <p:spPr/>
        <p:txBody>
          <a:bodyPr/>
          <a:lstStyle/>
          <a:p>
            <a:r>
              <a:rPr lang="en-US" smtClean="0"/>
              <a:t>Vermilion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4F858-DA48-4C26-996A-406E4A78AE5B}" type="datetime1">
              <a:rPr lang="en-US" smtClean="0"/>
              <a:t>10/29/2015</a:t>
            </a:fld>
            <a:endParaRPr lang="en-US"/>
          </a:p>
        </p:txBody>
      </p:sp>
      <p:sp>
        <p:nvSpPr>
          <p:cNvPr id="5" name="Footer Placeholder 4"/>
          <p:cNvSpPr>
            <a:spLocks noGrp="1"/>
          </p:cNvSpPr>
          <p:nvPr>
            <p:ph type="ftr" sz="quarter" idx="11"/>
          </p:nvPr>
        </p:nvSpPr>
        <p:spPr/>
        <p:txBody>
          <a:bodyPr/>
          <a:lstStyle/>
          <a:p>
            <a:r>
              <a:rPr lang="en-US" smtClean="0"/>
              <a:t>Vermilion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E3E11-4936-4311-981F-468C9D505C66}" type="datetime1">
              <a:rPr lang="en-US" smtClean="0"/>
              <a:t>10/29/2015</a:t>
            </a:fld>
            <a:endParaRPr lang="en-US"/>
          </a:p>
        </p:txBody>
      </p:sp>
      <p:sp>
        <p:nvSpPr>
          <p:cNvPr id="5" name="Footer Placeholder 4"/>
          <p:cNvSpPr>
            <a:spLocks noGrp="1"/>
          </p:cNvSpPr>
          <p:nvPr>
            <p:ph type="ftr" sz="quarter" idx="11"/>
          </p:nvPr>
        </p:nvSpPr>
        <p:spPr/>
        <p:txBody>
          <a:bodyPr/>
          <a:lstStyle/>
          <a:p>
            <a:r>
              <a:rPr lang="en-US" smtClean="0"/>
              <a:t>Vermilion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A0688-1A67-4733-8EFD-86E0EB55E973}" type="datetime1">
              <a:rPr lang="en-US" smtClean="0"/>
              <a:t>10/29/2015</a:t>
            </a:fld>
            <a:endParaRPr lang="en-US"/>
          </a:p>
        </p:txBody>
      </p:sp>
      <p:sp>
        <p:nvSpPr>
          <p:cNvPr id="6" name="Footer Placeholder 5"/>
          <p:cNvSpPr>
            <a:spLocks noGrp="1"/>
          </p:cNvSpPr>
          <p:nvPr>
            <p:ph type="ftr" sz="quarter" idx="11"/>
          </p:nvPr>
        </p:nvSpPr>
        <p:spPr/>
        <p:txBody>
          <a:bodyPr/>
          <a:lstStyle/>
          <a:p>
            <a:r>
              <a:rPr lang="en-US" smtClean="0"/>
              <a:t>Vermilion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FA566-E62F-4256-9BE9-9EA8DBBDB8D2}" type="datetime1">
              <a:rPr lang="en-US" smtClean="0"/>
              <a:t>10/29/2015</a:t>
            </a:fld>
            <a:endParaRPr lang="en-US"/>
          </a:p>
        </p:txBody>
      </p:sp>
      <p:sp>
        <p:nvSpPr>
          <p:cNvPr id="8" name="Footer Placeholder 7"/>
          <p:cNvSpPr>
            <a:spLocks noGrp="1"/>
          </p:cNvSpPr>
          <p:nvPr>
            <p:ph type="ftr" sz="quarter" idx="11"/>
          </p:nvPr>
        </p:nvSpPr>
        <p:spPr/>
        <p:txBody>
          <a:bodyPr/>
          <a:lstStyle/>
          <a:p>
            <a:r>
              <a:rPr lang="en-US" smtClean="0"/>
              <a:t>Vermilion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9F693-83B9-4593-B437-D64E26C4C99C}" type="datetime1">
              <a:rPr lang="en-US" smtClean="0"/>
              <a:t>10/29/2015</a:t>
            </a:fld>
            <a:endParaRPr lang="en-US"/>
          </a:p>
        </p:txBody>
      </p:sp>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3BFEB-4ECF-44DE-8DC0-0AC155A9DC66}" type="datetime1">
              <a:rPr lang="en-US" smtClean="0"/>
              <a:t>10/29/2015</a:t>
            </a:fld>
            <a:endParaRPr lang="en-US"/>
          </a:p>
        </p:txBody>
      </p:sp>
      <p:sp>
        <p:nvSpPr>
          <p:cNvPr id="3" name="Footer Placeholder 2"/>
          <p:cNvSpPr>
            <a:spLocks noGrp="1"/>
          </p:cNvSpPr>
          <p:nvPr>
            <p:ph type="ftr" sz="quarter" idx="11"/>
          </p:nvPr>
        </p:nvSpPr>
        <p:spPr/>
        <p:txBody>
          <a:bodyPr/>
          <a:lstStyle/>
          <a:p>
            <a:r>
              <a:rPr lang="en-US" smtClean="0"/>
              <a:t>Vermilion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24111-DA36-4865-92CC-062672C15860}" type="datetime1">
              <a:rPr lang="en-US" smtClean="0"/>
              <a:t>10/29/2015</a:t>
            </a:fld>
            <a:endParaRPr lang="en-US"/>
          </a:p>
        </p:txBody>
      </p:sp>
      <p:sp>
        <p:nvSpPr>
          <p:cNvPr id="6" name="Footer Placeholder 5"/>
          <p:cNvSpPr>
            <a:spLocks noGrp="1"/>
          </p:cNvSpPr>
          <p:nvPr>
            <p:ph type="ftr" sz="quarter" idx="11"/>
          </p:nvPr>
        </p:nvSpPr>
        <p:spPr/>
        <p:txBody>
          <a:bodyPr/>
          <a:lstStyle/>
          <a:p>
            <a:r>
              <a:rPr lang="en-US" smtClean="0"/>
              <a:t>Vermilion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1F45B-74AE-425B-8F82-BB2734EBFDEE}" type="datetime1">
              <a:rPr lang="en-US" smtClean="0"/>
              <a:t>10/29/2015</a:t>
            </a:fld>
            <a:endParaRPr lang="en-US"/>
          </a:p>
        </p:txBody>
      </p:sp>
      <p:sp>
        <p:nvSpPr>
          <p:cNvPr id="6" name="Footer Placeholder 5"/>
          <p:cNvSpPr>
            <a:spLocks noGrp="1"/>
          </p:cNvSpPr>
          <p:nvPr>
            <p:ph type="ftr" sz="quarter" idx="11"/>
          </p:nvPr>
        </p:nvSpPr>
        <p:spPr/>
        <p:txBody>
          <a:bodyPr/>
          <a:lstStyle/>
          <a:p>
            <a:r>
              <a:rPr lang="en-US" smtClean="0"/>
              <a:t>Vermilion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59F01A8-FFC0-4692-B007-E173D016E7FB}" type="datetime1">
              <a:rPr lang="en-US" smtClean="0"/>
              <a:t>10/29/2015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Vermilion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Vermilion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a:t>
            </a:r>
            <a:endParaRPr lang="en-US" dirty="0"/>
          </a:p>
        </p:txBody>
      </p:sp>
      <p:sp>
        <p:nvSpPr>
          <p:cNvPr id="2" name="TextBox 1"/>
          <p:cNvSpPr txBox="1"/>
          <p:nvPr/>
        </p:nvSpPr>
        <p:spPr>
          <a:xfrm>
            <a:off x="152400" y="914400"/>
            <a:ext cx="41910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Both the property index crime and the violent index crime rates decreased from 1994 to 2014.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magnitude of the decrease in the violent index crime rate was slightly larger than that for the property index crime rate from 1994 to 2014.</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drug arrest rate also declined from 2001 to about 2008, after which it has remained relatively stable.</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Property index crimes accounted for the largest percentage of crimes reported to the State Police Uniform Crime Reporting program in 2014. </a:t>
            </a:r>
            <a:endParaRPr lang="en-US" sz="1100" dirty="0"/>
          </a:p>
        </p:txBody>
      </p:sp>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3487008084"/>
              </p:ext>
            </p:extLst>
          </p:nvPr>
        </p:nvGraphicFramePr>
        <p:xfrm>
          <a:off x="114300" y="3581400"/>
          <a:ext cx="4572000" cy="31872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983339996"/>
              </p:ext>
            </p:extLst>
          </p:nvPr>
        </p:nvGraphicFramePr>
        <p:xfrm>
          <a:off x="4481052" y="481781"/>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938877042"/>
              </p:ext>
            </p:extLst>
          </p:nvPr>
        </p:nvGraphicFramePr>
        <p:xfrm>
          <a:off x="4419600" y="3581400"/>
          <a:ext cx="4572000" cy="2971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a:t>
            </a:r>
            <a:endParaRPr lang="en-US" dirty="0"/>
          </a:p>
        </p:txBody>
      </p:sp>
      <p:sp>
        <p:nvSpPr>
          <p:cNvPr id="11" name="Footer Placeholder 10"/>
          <p:cNvSpPr>
            <a:spLocks noGrp="1"/>
          </p:cNvSpPr>
          <p:nvPr>
            <p:ph type="ftr" sz="quarter" idx="11"/>
          </p:nvPr>
        </p:nvSpPr>
        <p:spPr/>
        <p:txBody>
          <a:bodyPr/>
          <a:lstStyle/>
          <a:p>
            <a:r>
              <a:rPr lang="en-US" dirty="0" smtClean="0"/>
              <a:t>Vermilion County</a:t>
            </a:r>
            <a:endParaRPr lang="en-US" dirty="0"/>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Vermillion County: 2010 - 2014</a:t>
            </a:r>
            <a:endParaRPr lang="en-US" sz="1600" b="1" u="sng" dirty="0"/>
          </a:p>
        </p:txBody>
      </p:sp>
      <p:sp>
        <p:nvSpPr>
          <p:cNvPr id="3" name="TextBox 2"/>
          <p:cNvSpPr txBox="1"/>
          <p:nvPr/>
        </p:nvSpPr>
        <p:spPr>
          <a:xfrm>
            <a:off x="228600" y="914400"/>
            <a:ext cx="4152900" cy="1954381"/>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rate for Vermilion County was higher than the statewide rate, particularly after the early 2000s. This occurred because the decline in the Vermilion rate was slower than the rate for the state as a whole.</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and arrests. Robberies accounted for the next highest percentage of crimes and arrests; murders accounted for the lowest percentage of crimes and arrests.</a:t>
            </a:r>
            <a:endParaRPr lang="en-US" sz="1100" dirty="0"/>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N=2,401</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N=1,357</a:t>
            </a:r>
            <a:endParaRPr lang="en-US" sz="800" dirty="0"/>
          </a:p>
        </p:txBody>
      </p:sp>
      <p:graphicFrame>
        <p:nvGraphicFramePr>
          <p:cNvPr id="14" name="Chart 13"/>
          <p:cNvGraphicFramePr>
            <a:graphicFrameLocks/>
          </p:cNvGraphicFramePr>
          <p:nvPr>
            <p:extLst>
              <p:ext uri="{D42A27DB-BD31-4B8C-83A1-F6EECF244321}">
                <p14:modId xmlns:p14="http://schemas.microsoft.com/office/powerpoint/2010/main" val="1639240342"/>
              </p:ext>
            </p:extLst>
          </p:nvPr>
        </p:nvGraphicFramePr>
        <p:xfrm>
          <a:off x="4381500" y="381000"/>
          <a:ext cx="4819650"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467479040"/>
              </p:ext>
            </p:extLst>
          </p:nvPr>
        </p:nvGraphicFramePr>
        <p:xfrm>
          <a:off x="-31955" y="3581400"/>
          <a:ext cx="4572000" cy="2967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a:graphicFrameLocks/>
          </p:cNvGraphicFramePr>
          <p:nvPr>
            <p:extLst>
              <p:ext uri="{D42A27DB-BD31-4B8C-83A1-F6EECF244321}">
                <p14:modId xmlns:p14="http://schemas.microsoft.com/office/powerpoint/2010/main" val="2728732156"/>
              </p:ext>
            </p:extLst>
          </p:nvPr>
        </p:nvGraphicFramePr>
        <p:xfrm>
          <a:off x="4381500" y="3814916"/>
          <a:ext cx="249555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p:cNvGraphicFramePr>
            <a:graphicFrameLocks/>
          </p:cNvGraphicFramePr>
          <p:nvPr>
            <p:extLst>
              <p:ext uri="{D42A27DB-BD31-4B8C-83A1-F6EECF244321}">
                <p14:modId xmlns:p14="http://schemas.microsoft.com/office/powerpoint/2010/main" val="3766145794"/>
              </p:ext>
            </p:extLst>
          </p:nvPr>
        </p:nvGraphicFramePr>
        <p:xfrm>
          <a:off x="6592222" y="3898671"/>
          <a:ext cx="2581275" cy="27622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795378925"/>
              </p:ext>
            </p:extLst>
          </p:nvPr>
        </p:nvGraphicFramePr>
        <p:xfrm>
          <a:off x="76200" y="4277474"/>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5</a:t>
                      </a:r>
                    </a:p>
                  </a:txBody>
                  <a:tcPr marL="9525" marR="9525" marT="9525" marB="0" anchor="ctr"/>
                </a:tc>
                <a:tc>
                  <a:txBody>
                    <a:bodyPr/>
                    <a:lstStyle/>
                    <a:p>
                      <a:pPr algn="ctr" fontAlgn="b"/>
                      <a:r>
                        <a:rPr lang="en-US" sz="1000" b="0" i="0" u="none" strike="noStrike">
                          <a:solidFill>
                            <a:srgbClr val="000000"/>
                          </a:solidFill>
                          <a:effectLst/>
                          <a:latin typeface="Arial"/>
                        </a:rPr>
                        <a:t>2</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2</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1</a:t>
                      </a:r>
                    </a:p>
                  </a:txBody>
                  <a:tcPr marL="9525" marR="9525" marT="9525" marB="0" anchor="ctr"/>
                </a:tc>
                <a:tc>
                  <a:txBody>
                    <a:bodyPr/>
                    <a:lstStyle/>
                    <a:p>
                      <a:pPr algn="ctr" fontAlgn="b"/>
                      <a:r>
                        <a:rPr lang="en-US" sz="1000" b="0" i="0" u="none" strike="noStrike">
                          <a:solidFill>
                            <a:srgbClr val="000000"/>
                          </a:solidFill>
                          <a:effectLst/>
                          <a:latin typeface="Arial"/>
                        </a:rPr>
                        <a:t>3</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dirty="0">
                          <a:solidFill>
                            <a:srgbClr val="000000"/>
                          </a:solidFill>
                          <a:effectLst/>
                          <a:latin typeface="Arial"/>
                        </a:rPr>
                        <a:t>1</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337</a:t>
                      </a:r>
                    </a:p>
                  </a:txBody>
                  <a:tcPr marL="9525" marR="9525" marT="9525" marB="0" anchor="ctr"/>
                </a:tc>
                <a:tc>
                  <a:txBody>
                    <a:bodyPr/>
                    <a:lstStyle/>
                    <a:p>
                      <a:pPr algn="ctr" fontAlgn="b"/>
                      <a:r>
                        <a:rPr lang="en-US" sz="1000" b="0" i="0" u="none" strike="noStrike">
                          <a:solidFill>
                            <a:srgbClr val="000000"/>
                          </a:solidFill>
                          <a:effectLst/>
                          <a:latin typeface="Arial"/>
                        </a:rPr>
                        <a:t>395</a:t>
                      </a:r>
                    </a:p>
                  </a:txBody>
                  <a:tcPr marL="9525" marR="9525" marT="9525" marB="0" anchor="ctr"/>
                </a:tc>
                <a:tc>
                  <a:txBody>
                    <a:bodyPr/>
                    <a:lstStyle/>
                    <a:p>
                      <a:pPr algn="ctr" fontAlgn="b"/>
                      <a:r>
                        <a:rPr lang="en-US" sz="1000" b="0" i="0" u="none" strike="noStrike">
                          <a:solidFill>
                            <a:srgbClr val="000000"/>
                          </a:solidFill>
                          <a:effectLst/>
                          <a:latin typeface="Arial"/>
                        </a:rPr>
                        <a:t>378</a:t>
                      </a:r>
                    </a:p>
                  </a:txBody>
                  <a:tcPr marL="9525" marR="9525" marT="9525" marB="0" anchor="ctr"/>
                </a:tc>
                <a:tc>
                  <a:txBody>
                    <a:bodyPr/>
                    <a:lstStyle/>
                    <a:p>
                      <a:pPr algn="ctr" fontAlgn="b"/>
                      <a:r>
                        <a:rPr lang="en-US" sz="1000" b="0" i="0" u="none" strike="noStrike">
                          <a:solidFill>
                            <a:srgbClr val="000000"/>
                          </a:solidFill>
                          <a:effectLst/>
                          <a:latin typeface="Arial"/>
                        </a:rPr>
                        <a:t>349</a:t>
                      </a:r>
                    </a:p>
                  </a:txBody>
                  <a:tcPr marL="9525" marR="9525" marT="9525" marB="0" anchor="ctr"/>
                </a:tc>
                <a:tc>
                  <a:txBody>
                    <a:bodyPr/>
                    <a:lstStyle/>
                    <a:p>
                      <a:pPr algn="ctr" fontAlgn="b"/>
                      <a:r>
                        <a:rPr lang="en-US" sz="1000" b="0" i="0" u="none" strike="noStrike">
                          <a:solidFill>
                            <a:srgbClr val="000000"/>
                          </a:solidFill>
                          <a:effectLst/>
                          <a:latin typeface="Arial"/>
                        </a:rPr>
                        <a:t>359</a:t>
                      </a:r>
                    </a:p>
                  </a:txBody>
                  <a:tcPr marL="9525" marR="9525" marT="9525" marB="0" anchor="ctr"/>
                </a:tc>
                <a:tc>
                  <a:txBody>
                    <a:bodyPr/>
                    <a:lstStyle/>
                    <a:p>
                      <a:pPr algn="ctr" fontAlgn="b"/>
                      <a:r>
                        <a:rPr lang="en-US" sz="1000" b="0" i="0" u="none" strike="noStrike">
                          <a:solidFill>
                            <a:srgbClr val="000000"/>
                          </a:solidFill>
                          <a:effectLst/>
                          <a:latin typeface="Arial"/>
                        </a:rPr>
                        <a:t>313</a:t>
                      </a:r>
                    </a:p>
                  </a:txBody>
                  <a:tcPr marL="9525" marR="9525" marT="9525" marB="0" anchor="ctr"/>
                </a:tc>
                <a:tc>
                  <a:txBody>
                    <a:bodyPr/>
                    <a:lstStyle/>
                    <a:p>
                      <a:pPr algn="ctr" fontAlgn="b"/>
                      <a:r>
                        <a:rPr lang="en-US" sz="1000" b="0" i="0" u="none" strike="noStrike">
                          <a:solidFill>
                            <a:srgbClr val="000000"/>
                          </a:solidFill>
                          <a:effectLst/>
                          <a:latin typeface="Arial"/>
                        </a:rPr>
                        <a:t>317</a:t>
                      </a:r>
                    </a:p>
                  </a:txBody>
                  <a:tcPr marL="9525" marR="9525" marT="9525" marB="0" anchor="ctr"/>
                </a:tc>
                <a:tc>
                  <a:txBody>
                    <a:bodyPr/>
                    <a:lstStyle/>
                    <a:p>
                      <a:pPr algn="ctr" fontAlgn="b"/>
                      <a:r>
                        <a:rPr lang="en-US" sz="1000" b="0" i="0" u="none" strike="noStrike">
                          <a:solidFill>
                            <a:srgbClr val="000000"/>
                          </a:solidFill>
                          <a:effectLst/>
                          <a:latin typeface="Arial"/>
                        </a:rPr>
                        <a:t>297</a:t>
                      </a:r>
                    </a:p>
                  </a:txBody>
                  <a:tcPr marL="9525" marR="9525" marT="9525" marB="0" anchor="ctr"/>
                </a:tc>
                <a:tc>
                  <a:txBody>
                    <a:bodyPr/>
                    <a:lstStyle/>
                    <a:p>
                      <a:pPr algn="ctr" fontAlgn="b"/>
                      <a:r>
                        <a:rPr lang="en-US" sz="1000" b="0" i="0" u="none" strike="noStrike">
                          <a:solidFill>
                            <a:srgbClr val="000000"/>
                          </a:solidFill>
                          <a:effectLst/>
                          <a:latin typeface="Arial"/>
                        </a:rPr>
                        <a:t>354</a:t>
                      </a:r>
                    </a:p>
                  </a:txBody>
                  <a:tcPr marL="9525" marR="9525" marT="9525" marB="0" anchor="ctr"/>
                </a:tc>
                <a:tc>
                  <a:txBody>
                    <a:bodyPr/>
                    <a:lstStyle/>
                    <a:p>
                      <a:pPr algn="ctr" fontAlgn="b"/>
                      <a:r>
                        <a:rPr lang="en-US" sz="1000" b="0" i="0" u="none" strike="noStrike" dirty="0">
                          <a:solidFill>
                            <a:srgbClr val="000000"/>
                          </a:solidFill>
                          <a:effectLst/>
                          <a:latin typeface="Arial"/>
                        </a:rPr>
                        <a:t>311</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Although the murder rate appears to fluctuate dramatically from 1994 to 2014, these large changes are a by-product of examining relatively small murder numbers and therefore caution should be taken when trying to interpret year to year changes. Overall the trend line, when taking into account these small numbers, indicates few changes from 1994 to 2014.</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In contrast, the aggravated assault (and battery) rate declined from 1994 to around 2006, after which the rate has remained relatively stable. </a:t>
            </a: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4247068085"/>
              </p:ext>
            </p:extLst>
          </p:nvPr>
        </p:nvGraphicFramePr>
        <p:xfrm>
          <a:off x="4572000" y="479323"/>
          <a:ext cx="4572000" cy="29131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1358780663"/>
              </p:ext>
            </p:extLst>
          </p:nvPr>
        </p:nvGraphicFramePr>
        <p:xfrm>
          <a:off x="4572000" y="3581400"/>
          <a:ext cx="45720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index crime and aggravated assault rates were higher in Vermilion County than the average statewide rates and for those of counties of comparable residential populations. The average murder rate from 2010 to 2014 was lower.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2703776895"/>
              </p:ext>
            </p:extLst>
          </p:nvPr>
        </p:nvGraphicFramePr>
        <p:xfrm>
          <a:off x="4572000" y="382720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037438260"/>
              </p:ext>
            </p:extLst>
          </p:nvPr>
        </p:nvGraphicFramePr>
        <p:xfrm>
          <a:off x="159774" y="383703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671649057"/>
              </p:ext>
            </p:extLst>
          </p:nvPr>
        </p:nvGraphicFramePr>
        <p:xfrm>
          <a:off x="4563177" y="45399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smtClean="0"/>
              <a:t>There </a:t>
            </a:r>
            <a:r>
              <a:rPr lang="en-US" sz="1100" dirty="0" smtClean="0"/>
              <a:t>were 126 arrests for murders or firearm-involved arrests in 2014</a:t>
            </a:r>
            <a:r>
              <a:rPr lang="en-US" sz="1100" dirty="0"/>
              <a:t>. The typical arrestee in 2014 was </a:t>
            </a:r>
            <a:r>
              <a:rPr lang="en-US" sz="1100" dirty="0" smtClean="0"/>
              <a:t>25 </a:t>
            </a:r>
            <a:r>
              <a:rPr lang="en-US" sz="1100" dirty="0"/>
              <a:t>years old (median age), male, </a:t>
            </a:r>
            <a:r>
              <a:rPr lang="en-US" sz="1100" dirty="0" smtClean="0"/>
              <a:t>and Black (70%).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Conviction rates varied by type of arrest </a:t>
            </a:r>
            <a:r>
              <a:rPr lang="en-US" sz="1100" dirty="0" smtClean="0"/>
              <a:t>charge, with more serious arrest charges somewhat more likely to result in conviction. </a:t>
            </a:r>
            <a:endParaRPr lang="en-US" sz="1100" dirty="0"/>
          </a:p>
          <a:p>
            <a:pPr marL="171450" indent="-171450" algn="just">
              <a:buFont typeface="Arial" panose="020B0604020202020204" pitchFamily="34" charset="0"/>
              <a:buChar char="•"/>
            </a:pPr>
            <a:endParaRPr lang="en-US" sz="1100" dirty="0" smtClean="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1" name="Chart 10"/>
          <p:cNvGraphicFramePr>
            <a:graphicFrameLocks/>
          </p:cNvGraphicFramePr>
          <p:nvPr>
            <p:extLst>
              <p:ext uri="{D42A27DB-BD31-4B8C-83A1-F6EECF244321}">
                <p14:modId xmlns:p14="http://schemas.microsoft.com/office/powerpoint/2010/main" val="2144245650"/>
              </p:ext>
            </p:extLst>
          </p:nvPr>
        </p:nvGraphicFramePr>
        <p:xfrm>
          <a:off x="0" y="3733800"/>
          <a:ext cx="4581525" cy="3045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716791430"/>
              </p:ext>
            </p:extLst>
          </p:nvPr>
        </p:nvGraphicFramePr>
        <p:xfrm>
          <a:off x="4572000" y="3780293"/>
          <a:ext cx="4449097" cy="2862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1374566596"/>
              </p:ext>
            </p:extLst>
          </p:nvPr>
        </p:nvGraphicFramePr>
        <p:xfrm>
          <a:off x="4308680" y="457200"/>
          <a:ext cx="4791075" cy="3119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Vermilion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4014</TotalTime>
  <Words>1198</Words>
  <Application>Microsoft Office PowerPoint</Application>
  <PresentationFormat>On-screen Show (4:3)</PresentationFormat>
  <Paragraphs>164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Mock,Lynne</cp:lastModifiedBy>
  <cp:revision>127</cp:revision>
  <cp:lastPrinted>2015-10-29T19:01:50Z</cp:lastPrinted>
  <dcterms:created xsi:type="dcterms:W3CDTF">2015-10-06T14:03:02Z</dcterms:created>
  <dcterms:modified xsi:type="dcterms:W3CDTF">2015-10-29T19:32:55Z</dcterms:modified>
</cp:coreProperties>
</file>