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7" r:id="rId2"/>
    <p:sldId id="380" r:id="rId3"/>
    <p:sldId id="381" r:id="rId4"/>
    <p:sldId id="382" r:id="rId5"/>
    <p:sldId id="383" r:id="rId6"/>
    <p:sldId id="362" r:id="rId7"/>
    <p:sldId id="295" r:id="rId8"/>
    <p:sldId id="347" r:id="rId9"/>
    <p:sldId id="323" r:id="rId10"/>
    <p:sldId id="308" r:id="rId11"/>
    <p:sldId id="305" r:id="rId12"/>
    <p:sldId id="327" r:id="rId13"/>
    <p:sldId id="364" r:id="rId14"/>
    <p:sldId id="365" r:id="rId15"/>
    <p:sldId id="384" r:id="rId16"/>
    <p:sldId id="363" r:id="rId17"/>
    <p:sldId id="378" r:id="rId18"/>
    <p:sldId id="379" r:id="rId19"/>
    <p:sldId id="375" r:id="rId20"/>
    <p:sldId id="296" r:id="rId21"/>
    <p:sldId id="350" r:id="rId22"/>
    <p:sldId id="351" r:id="rId23"/>
    <p:sldId id="372" r:id="rId24"/>
    <p:sldId id="373" r:id="rId25"/>
    <p:sldId id="374" r:id="rId26"/>
    <p:sldId id="385" r:id="rId27"/>
    <p:sldId id="352" r:id="rId28"/>
    <p:sldId id="366" r:id="rId29"/>
    <p:sldId id="367" r:id="rId30"/>
    <p:sldId id="368" r:id="rId31"/>
    <p:sldId id="328" r:id="rId32"/>
    <p:sldId id="299" r:id="rId33"/>
    <p:sldId id="316" r:id="rId34"/>
    <p:sldId id="371" r:id="rId35"/>
    <p:sldId id="321" r:id="rId36"/>
    <p:sldId id="346" r:id="rId37"/>
    <p:sldId id="361" r:id="rId38"/>
    <p:sldId id="307" r:id="rId39"/>
    <p:sldId id="339" r:id="rId40"/>
    <p:sldId id="377" r:id="rId41"/>
    <p:sldId id="386" r:id="rId42"/>
    <p:sldId id="376" r:id="rId43"/>
    <p:sldId id="370" r:id="rId44"/>
    <p:sldId id="387" r:id="rId45"/>
    <p:sldId id="38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75214" autoAdjust="0"/>
  </p:normalViewPr>
  <p:slideViewPr>
    <p:cSldViewPr>
      <p:cViewPr>
        <p:scale>
          <a:sx n="66" d="100"/>
          <a:sy n="66" d="100"/>
        </p:scale>
        <p:origin x="-1284" y="-4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370"/>
    </p:cViewPr>
  </p:sorterViewPr>
  <p:notesViewPr>
    <p:cSldViewPr>
      <p:cViewPr>
        <p:scale>
          <a:sx n="90" d="100"/>
          <a:sy n="90" d="100"/>
        </p:scale>
        <p:origin x="-1147" y="33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29" tIns="45714" rIns="91429" bIns="45714" rtlCol="0"/>
          <a:lstStyle>
            <a:lvl1pPr algn="l">
              <a:defRPr sz="1200"/>
            </a:lvl1pPr>
          </a:lstStyle>
          <a:p>
            <a:endParaRPr lang="en-US"/>
          </a:p>
        </p:txBody>
      </p:sp>
      <p:sp>
        <p:nvSpPr>
          <p:cNvPr id="3" name="Date Placeholder 2"/>
          <p:cNvSpPr>
            <a:spLocks noGrp="1"/>
          </p:cNvSpPr>
          <p:nvPr>
            <p:ph type="dt" sz="quarter" idx="1"/>
          </p:nvPr>
        </p:nvSpPr>
        <p:spPr>
          <a:xfrm>
            <a:off x="3884614" y="1"/>
            <a:ext cx="2971800" cy="457200"/>
          </a:xfrm>
          <a:prstGeom prst="rect">
            <a:avLst/>
          </a:prstGeom>
        </p:spPr>
        <p:txBody>
          <a:bodyPr vert="horz" lIns="91429" tIns="45714" rIns="91429" bIns="45714" rtlCol="0"/>
          <a:lstStyle>
            <a:lvl1pPr algn="r">
              <a:defRPr sz="1200"/>
            </a:lvl1pPr>
          </a:lstStyle>
          <a:p>
            <a:fld id="{9F086258-F284-48F1-BD15-33705E1739D1}" type="datetimeFigureOut">
              <a:rPr lang="en-US" smtClean="0"/>
              <a:pPr/>
              <a:t>6/24/2016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29" tIns="45714" rIns="91429"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3884614" y="8685213"/>
            <a:ext cx="2971800" cy="457200"/>
          </a:xfrm>
          <a:prstGeom prst="rect">
            <a:avLst/>
          </a:prstGeom>
        </p:spPr>
        <p:txBody>
          <a:bodyPr vert="horz" lIns="91429" tIns="45714" rIns="91429" bIns="45714" rtlCol="0" anchor="b"/>
          <a:lstStyle>
            <a:lvl1pPr algn="r">
              <a:defRPr sz="1200"/>
            </a:lvl1pPr>
          </a:lstStyle>
          <a:p>
            <a:fld id="{14CE3D1F-13D3-46B3-9486-2C6007080120}" type="slidenum">
              <a:rPr lang="en-US" smtClean="0"/>
              <a:pPr/>
              <a:t>‹#›</a:t>
            </a:fld>
            <a:endParaRPr lang="en-US"/>
          </a:p>
        </p:txBody>
      </p:sp>
    </p:spTree>
    <p:extLst>
      <p:ext uri="{BB962C8B-B14F-4D97-AF65-F5344CB8AC3E}">
        <p14:creationId xmlns:p14="http://schemas.microsoft.com/office/powerpoint/2010/main" val="1698956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1429" tIns="45714" rIns="91429" bIns="45714" rtlCol="0"/>
          <a:lstStyle>
            <a:lvl1pPr algn="l">
              <a:defRPr sz="1200"/>
            </a:lvl1pPr>
          </a:lstStyle>
          <a:p>
            <a:endParaRPr lang="en-US"/>
          </a:p>
        </p:txBody>
      </p:sp>
      <p:sp>
        <p:nvSpPr>
          <p:cNvPr id="3" name="Date Placeholder 2"/>
          <p:cNvSpPr>
            <a:spLocks noGrp="1"/>
          </p:cNvSpPr>
          <p:nvPr>
            <p:ph type="dt" idx="1"/>
          </p:nvPr>
        </p:nvSpPr>
        <p:spPr>
          <a:xfrm>
            <a:off x="3884614" y="1"/>
            <a:ext cx="2971800" cy="457200"/>
          </a:xfrm>
          <a:prstGeom prst="rect">
            <a:avLst/>
          </a:prstGeom>
        </p:spPr>
        <p:txBody>
          <a:bodyPr vert="horz" lIns="91429" tIns="45714" rIns="91429" bIns="45714" rtlCol="0"/>
          <a:lstStyle>
            <a:lvl1pPr algn="r">
              <a:defRPr sz="1200"/>
            </a:lvl1pPr>
          </a:lstStyle>
          <a:p>
            <a:fld id="{36CA5BDA-DDA8-42A3-AFDA-676DE90058B8}" type="datetimeFigureOut">
              <a:rPr lang="en-US" smtClean="0"/>
              <a:pPr/>
              <a:t>6/24/2016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29" tIns="45714" rIns="91429" bIns="45714" rtlCol="0" anchor="ctr"/>
          <a:lstStyle/>
          <a:p>
            <a:endParaRPr lang="en-US"/>
          </a:p>
        </p:txBody>
      </p:sp>
      <p:sp>
        <p:nvSpPr>
          <p:cNvPr id="5" name="Notes Placeholder 4"/>
          <p:cNvSpPr>
            <a:spLocks noGrp="1"/>
          </p:cNvSpPr>
          <p:nvPr>
            <p:ph type="body" sz="quarter" idx="3"/>
          </p:nvPr>
        </p:nvSpPr>
        <p:spPr>
          <a:xfrm>
            <a:off x="685800" y="4343401"/>
            <a:ext cx="5486400" cy="4114800"/>
          </a:xfrm>
          <a:prstGeom prst="rect">
            <a:avLst/>
          </a:prstGeom>
        </p:spPr>
        <p:txBody>
          <a:bodyPr vert="horz" lIns="91429" tIns="45714" rIns="91429" bIns="457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29" tIns="45714" rIns="91429" bIns="45714"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3"/>
            <a:ext cx="2971800" cy="457200"/>
          </a:xfrm>
          <a:prstGeom prst="rect">
            <a:avLst/>
          </a:prstGeom>
        </p:spPr>
        <p:txBody>
          <a:bodyPr vert="horz" lIns="91429" tIns="45714" rIns="91429" bIns="45714" rtlCol="0" anchor="b"/>
          <a:lstStyle>
            <a:lvl1pPr algn="r">
              <a:defRPr sz="1200"/>
            </a:lvl1pPr>
          </a:lstStyle>
          <a:p>
            <a:fld id="{0319BAFB-49C2-49D9-907C-A99217E878B8}" type="slidenum">
              <a:rPr lang="en-US" smtClean="0"/>
              <a:pPr/>
              <a:t>‹#›</a:t>
            </a:fld>
            <a:endParaRPr lang="en-US"/>
          </a:p>
        </p:txBody>
      </p:sp>
    </p:spTree>
    <p:extLst>
      <p:ext uri="{BB962C8B-B14F-4D97-AF65-F5344CB8AC3E}">
        <p14:creationId xmlns:p14="http://schemas.microsoft.com/office/powerpoint/2010/main" val="194603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1"/>
            <a:ext cx="5486400" cy="4800599"/>
          </a:xfrm>
        </p:spPr>
        <p:txBody>
          <a:bodyPr>
            <a:normAutofit lnSpcReduction="10000"/>
          </a:bodyPr>
          <a:lstStyle/>
          <a:p>
            <a:r>
              <a:rPr lang="en-US" dirty="0" smtClean="0"/>
              <a:t>To</a:t>
            </a:r>
            <a:r>
              <a:rPr lang="en-US" baseline="0" dirty="0" smtClean="0"/>
              <a:t> identify the signs or possible indicators of family violence, it is helpful to understand the issue.  Many people (even victims) may believe that family violence is all about physical violence and the abuser simply “loses it” and hurts the victim.  As a call taker your understanding of the issue and its many pieces can help you identify (assess) these situations when talking with the caller. The physical violence can mask the true issue.  </a:t>
            </a:r>
          </a:p>
          <a:p>
            <a:endParaRPr lang="en-US" dirty="0" smtClean="0"/>
          </a:p>
          <a:p>
            <a:r>
              <a:rPr lang="en-US" dirty="0" smtClean="0"/>
              <a:t>F</a:t>
            </a:r>
            <a:r>
              <a:rPr lang="en-US" baseline="0" dirty="0" smtClean="0"/>
              <a:t>amily violence is about power and control.  One person is using whatever it takes to gain power over another person and control them.  It’s about getting what I want, no matter what it takes to do so.  The saying, “It’s my way or the highway” is much closer to the truth than the notion that a person lost it or couldn’t help themselves. The abuser’s efforts are intentional, strategic, customized to fit the victim and very goal–oriented.   An abuser is not “out of control,” the abuser is trying to control the victim.  It is a pattern, not a one time incident.  </a:t>
            </a:r>
          </a:p>
          <a:p>
            <a:endParaRPr lang="en-US" baseline="0" dirty="0" smtClean="0"/>
          </a:p>
          <a:p>
            <a:r>
              <a:rPr lang="en-US" dirty="0" smtClean="0"/>
              <a:t>For example, an abuser may introduce substances to get their partner hooked and dependent</a:t>
            </a:r>
            <a:r>
              <a:rPr lang="en-US" baseline="0" dirty="0" smtClean="0"/>
              <a:t> on them for supply and then threaten to call DCFS and get the children removed because of their drug use.  Another tactic commonly used is to interfere with employment whether it is sabotaging an interview (keeping victim up all night before the interview, promising child care then not showing up or inflicting visible injuries so victim decides not to go for interview) or causing the victim to lose the job (numerous calls to workplace or showing up frequently, destroying uniforms or work equipment, sabotaging transportation).</a:t>
            </a:r>
          </a:p>
          <a:p>
            <a:endParaRPr lang="en-US" baseline="0" dirty="0" smtClean="0"/>
          </a:p>
          <a:p>
            <a:r>
              <a:rPr lang="en-US" baseline="0" dirty="0" smtClean="0"/>
              <a:t>After a few examples are given to illustrate the point, lead participants into small group activity on following slide.</a:t>
            </a:r>
            <a:endParaRPr lang="en-US" dirty="0" smtClean="0"/>
          </a:p>
          <a:p>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Divide</a:t>
            </a:r>
            <a:r>
              <a:rPr lang="en-US" baseline="0" dirty="0" smtClean="0"/>
              <a:t> participants into small groups and distribute Power and Control handout.  Each group should get a different section of the power and control wheel.  </a:t>
            </a:r>
          </a:p>
          <a:p>
            <a:endParaRPr lang="en-US" baseline="0" dirty="0" smtClean="0"/>
          </a:p>
          <a:p>
            <a:r>
              <a:rPr lang="en-US" baseline="0" dirty="0" smtClean="0"/>
              <a:t>Instruct each group to brainstorm tactics, behaviors, words, etc. that may be used to control a partner.  For example, one group gets coercion and threats, another group has economic abuse, while another group discusses sexual abuse, etc.  </a:t>
            </a:r>
          </a:p>
          <a:p>
            <a:endParaRPr lang="en-US" baseline="0" dirty="0" smtClean="0"/>
          </a:p>
          <a:p>
            <a:r>
              <a:rPr lang="en-US" baseline="0" dirty="0" smtClean="0"/>
              <a:t>The small group time should be brief (rapid brainstorming rather than thoughtful discussion) then groups will report out their identified tactics.  As a large group discuss the tactics and ask for input from other audience members.</a:t>
            </a:r>
          </a:p>
          <a:p>
            <a:endParaRPr lang="en-US" baseline="0" dirty="0" smtClean="0"/>
          </a:p>
          <a:p>
            <a:r>
              <a:rPr lang="en-US" baseline="0" dirty="0" smtClean="0"/>
              <a:t>This provides a baseline or read of the audience for the trainer to understand the level of expertise and experience.  Can adapt training to better fit the audience.</a:t>
            </a:r>
          </a:p>
          <a:p>
            <a:endParaRPr lang="en-US" baseline="0" dirty="0" smtClean="0"/>
          </a:p>
          <a:p>
            <a:r>
              <a:rPr lang="en-US" baseline="0" dirty="0" smtClean="0"/>
              <a:t>Caution for facilitators to watch for story telling one-upmanship, “I had a case that….”   Also, be aware and ready to respond to statements or scenarios that may have some elements of victim blaming. </a:t>
            </a:r>
          </a:p>
          <a:p>
            <a:endParaRPr lang="en-US" baseline="0" dirty="0" smtClean="0"/>
          </a:p>
          <a:p>
            <a:r>
              <a:rPr lang="en-US" b="1" dirty="0" smtClean="0"/>
              <a:t>Power and Control Wheel handout</a:t>
            </a:r>
            <a:endParaRPr lang="en-US" b="1"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79">
              <a:defRPr/>
            </a:pPr>
            <a:r>
              <a:rPr lang="en-US" dirty="0" smtClean="0"/>
              <a:t>People</a:t>
            </a:r>
            <a:r>
              <a:rPr lang="en-US" baseline="0" dirty="0" smtClean="0"/>
              <a:t> with disabilities and older adults may experience the same power and control tactics previously discussed, plus others that use their disability or age as a means to control.  </a:t>
            </a:r>
          </a:p>
          <a:p>
            <a:pPr defTabSz="914279">
              <a:defRPr/>
            </a:pPr>
            <a:endParaRPr lang="en-US" baseline="0" dirty="0" smtClean="0"/>
          </a:p>
          <a:p>
            <a:pPr defTabSz="914279">
              <a:defRPr/>
            </a:pPr>
            <a:r>
              <a:rPr lang="en-US" baseline="0" dirty="0" smtClean="0"/>
              <a:t>The tactics may also be different depending upon the type of relationship between the victim and the abuser, i.e. intimate partner, caregiver, child or grandchild.  </a:t>
            </a:r>
          </a:p>
          <a:p>
            <a:endParaRPr lang="en-US" dirty="0" smtClean="0"/>
          </a:p>
          <a:p>
            <a:r>
              <a:rPr lang="en-US" dirty="0" smtClean="0"/>
              <a:t>Ask audience</a:t>
            </a:r>
            <a:r>
              <a:rPr lang="en-US" baseline="0" dirty="0" smtClean="0"/>
              <a:t> for suggestions – what do you think it may look like?</a:t>
            </a:r>
          </a:p>
          <a:p>
            <a:endParaRPr lang="en-US" baseline="0" dirty="0" smtClean="0"/>
          </a:p>
          <a:p>
            <a:r>
              <a:rPr lang="en-US" b="1" dirty="0"/>
              <a:t>The Power and Control Wheel for Elders and People with Disabilities handout</a:t>
            </a:r>
          </a:p>
        </p:txBody>
      </p:sp>
      <p:sp>
        <p:nvSpPr>
          <p:cNvPr id="4" name="Slide Number Placeholder 3"/>
          <p:cNvSpPr>
            <a:spLocks noGrp="1"/>
          </p:cNvSpPr>
          <p:nvPr>
            <p:ph type="sldNum" sz="quarter" idx="10"/>
          </p:nvPr>
        </p:nvSpPr>
        <p:spPr/>
        <p:txBody>
          <a:bodyPr/>
          <a:lstStyle/>
          <a:p>
            <a:fld id="{0319BAFB-49C2-49D9-907C-A99217E878B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78245" y="4343401"/>
            <a:ext cx="6250329" cy="4569816"/>
          </a:xfrm>
        </p:spPr>
        <p:txBody>
          <a:bodyPr>
            <a:noAutofit/>
          </a:bodyPr>
          <a:lstStyle/>
          <a:p>
            <a:r>
              <a:rPr lang="en-US" b="1" baseline="0" dirty="0" smtClean="0"/>
              <a:t>Handout- Power and Control Wheel for Elders and People with Disabilities</a:t>
            </a:r>
            <a:endParaRPr lang="en-US" sz="800" dirty="0"/>
          </a:p>
          <a:p>
            <a:r>
              <a:rPr lang="en-US" baseline="0" dirty="0" smtClean="0"/>
              <a:t>Use handout to build upon suggestions from participants on previous slide.  Tactics to emphasize include: </a:t>
            </a:r>
          </a:p>
          <a:p>
            <a:r>
              <a:rPr lang="en-US" sz="800" dirty="0"/>
              <a:t> </a:t>
            </a:r>
          </a:p>
          <a:p>
            <a:pPr defTabSz="914207">
              <a:buFont typeface="Arial" pitchFamily="34" charset="0"/>
              <a:buChar char="•"/>
              <a:defRPr/>
            </a:pPr>
            <a:r>
              <a:rPr lang="en-US" b="1" dirty="0" smtClean="0"/>
              <a:t>Withhold care &amp; denying basic needs</a:t>
            </a:r>
            <a:r>
              <a:rPr lang="en-US" dirty="0" smtClean="0"/>
              <a:t>:  the</a:t>
            </a:r>
            <a:r>
              <a:rPr lang="en-US" baseline="0" dirty="0" smtClean="0"/>
              <a:t> abuser may threaten to or actually withhold needed care, such as, assistance with bathing, dressing, getting out of bed, medications or eating</a:t>
            </a:r>
          </a:p>
          <a:p>
            <a:pPr lvl="1" defTabSz="914207">
              <a:buFont typeface="Arial" pitchFamily="34" charset="0"/>
              <a:buChar char="•"/>
              <a:defRPr/>
            </a:pPr>
            <a:endParaRPr lang="en-US" sz="800" dirty="0"/>
          </a:p>
          <a:p>
            <a:pPr defTabSz="914207">
              <a:buFont typeface="Arial" pitchFamily="34" charset="0"/>
              <a:buChar char="•"/>
              <a:defRPr/>
            </a:pPr>
            <a:r>
              <a:rPr lang="en-US" b="1" dirty="0" smtClean="0"/>
              <a:t> Threatens to end relationship and leave the person unattended</a:t>
            </a:r>
            <a:r>
              <a:rPr lang="en-US" dirty="0" smtClean="0"/>
              <a:t>:  often this tactic is combined with emotional abuse,</a:t>
            </a:r>
            <a:r>
              <a:rPr lang="en-US" baseline="0" dirty="0" smtClean="0"/>
              <a:t> “If I don’t take care of you, who else would put up with you.  You stink, can’t do anything for yourself, etc…” </a:t>
            </a:r>
          </a:p>
          <a:p>
            <a:pPr defTabSz="914207">
              <a:defRPr/>
            </a:pPr>
            <a:endParaRPr lang="en-US" sz="800" dirty="0"/>
          </a:p>
          <a:p>
            <a:pPr defTabSz="914207">
              <a:spcBef>
                <a:spcPct val="20000"/>
              </a:spcBef>
              <a:buFont typeface="Arial" pitchFamily="34" charset="0"/>
              <a:buChar char="•"/>
              <a:defRPr/>
            </a:pPr>
            <a:r>
              <a:rPr lang="en-US" b="1" dirty="0" smtClean="0">
                <a:solidFill>
                  <a:prstClr val="black"/>
                </a:solidFill>
                <a:cs typeface="Arial" pitchFamily="34" charset="0"/>
              </a:rPr>
              <a:t>Threatens </a:t>
            </a:r>
            <a:r>
              <a:rPr lang="en-US" b="1" dirty="0">
                <a:solidFill>
                  <a:prstClr val="black"/>
                </a:solidFill>
                <a:cs typeface="Arial" pitchFamily="34" charset="0"/>
              </a:rPr>
              <a:t>to have person institutionalized</a:t>
            </a:r>
            <a:r>
              <a:rPr lang="en-US" dirty="0">
                <a:solidFill>
                  <a:prstClr val="black"/>
                </a:solidFill>
                <a:cs typeface="Arial" pitchFamily="34" charset="0"/>
              </a:rPr>
              <a:t>:  this is one of the biggest fears for many older adults and people with disabilities.  They would rather put up with the abuse, neglect or exploitation than lose their independence and be put in an institution</a:t>
            </a:r>
            <a:r>
              <a:rPr lang="en-US" dirty="0" smtClean="0">
                <a:solidFill>
                  <a:prstClr val="black"/>
                </a:solidFill>
                <a:cs typeface="Arial" pitchFamily="34" charset="0"/>
              </a:rPr>
              <a:t>.  Often the abuser for</a:t>
            </a:r>
            <a:r>
              <a:rPr lang="en-US" baseline="0" dirty="0" smtClean="0">
                <a:solidFill>
                  <a:prstClr val="black"/>
                </a:solidFill>
                <a:cs typeface="Arial" pitchFamily="34" charset="0"/>
              </a:rPr>
              <a:t> elder abuse is a family member and the victim does not want them to be arrested.</a:t>
            </a:r>
            <a:endParaRPr lang="en-US" dirty="0" smtClean="0">
              <a:solidFill>
                <a:prstClr val="black"/>
              </a:solidFill>
              <a:cs typeface="Arial" pitchFamily="34" charset="0"/>
            </a:endParaRPr>
          </a:p>
          <a:p>
            <a:pPr defTabSz="914207">
              <a:spcBef>
                <a:spcPct val="20000"/>
              </a:spcBef>
              <a:buFont typeface="Arial" pitchFamily="34" charset="0"/>
              <a:buChar char="•"/>
              <a:defRPr/>
            </a:pPr>
            <a:endParaRPr lang="en-US" sz="800" dirty="0">
              <a:solidFill>
                <a:prstClr val="black"/>
              </a:solidFill>
              <a:cs typeface="Arial" pitchFamily="34" charset="0"/>
            </a:endParaRPr>
          </a:p>
          <a:p>
            <a:pPr defTabSz="914207">
              <a:spcBef>
                <a:spcPct val="20000"/>
              </a:spcBef>
              <a:buFont typeface="Arial" pitchFamily="34" charset="0"/>
              <a:buChar char="•"/>
              <a:defRPr/>
            </a:pPr>
            <a:r>
              <a:rPr lang="en-US" b="1" dirty="0" smtClean="0">
                <a:solidFill>
                  <a:prstClr val="black"/>
                </a:solidFill>
                <a:cs typeface="Arial" pitchFamily="34" charset="0"/>
              </a:rPr>
              <a:t>Taking </a:t>
            </a:r>
            <a:r>
              <a:rPr lang="en-US" b="1" dirty="0">
                <a:solidFill>
                  <a:prstClr val="black"/>
                </a:solidFill>
                <a:cs typeface="Arial" pitchFamily="34" charset="0"/>
              </a:rPr>
              <a:t>assistive devices away</a:t>
            </a:r>
            <a:r>
              <a:rPr lang="en-US" dirty="0">
                <a:solidFill>
                  <a:prstClr val="black"/>
                </a:solidFill>
                <a:cs typeface="Arial" pitchFamily="34" charset="0"/>
              </a:rPr>
              <a:t>:  this tactic keeps the victim dependent, isolates, punishes them and may keep them from communicating with others about the abuse.  The abuser may take away hearing aids, walkers, wheel chairs, communication boards, accessible phones</a:t>
            </a:r>
            <a:r>
              <a:rPr lang="en-US" dirty="0" smtClean="0">
                <a:solidFill>
                  <a:prstClr val="black"/>
                </a:solidFill>
                <a:cs typeface="Arial" pitchFamily="34" charset="0"/>
              </a:rPr>
              <a:t>.</a:t>
            </a:r>
          </a:p>
          <a:p>
            <a:pPr defTabSz="914207">
              <a:spcBef>
                <a:spcPct val="20000"/>
              </a:spcBef>
              <a:buFont typeface="Arial" pitchFamily="34" charset="0"/>
              <a:buChar char="•"/>
              <a:defRPr/>
            </a:pPr>
            <a:endParaRPr lang="en-US" sz="800" dirty="0">
              <a:solidFill>
                <a:prstClr val="black"/>
              </a:solidFill>
              <a:cs typeface="Arial" pitchFamily="34" charset="0"/>
            </a:endParaRPr>
          </a:p>
          <a:p>
            <a:pPr defTabSz="914207">
              <a:spcBef>
                <a:spcPct val="20000"/>
              </a:spcBef>
              <a:buFont typeface="Arial" pitchFamily="34" charset="0"/>
              <a:buChar char="•"/>
              <a:defRPr/>
            </a:pPr>
            <a:r>
              <a:rPr lang="en-US" b="1" dirty="0" smtClean="0">
                <a:solidFill>
                  <a:prstClr val="black"/>
                </a:solidFill>
                <a:cs typeface="Arial" pitchFamily="34" charset="0"/>
              </a:rPr>
              <a:t>Creates </a:t>
            </a:r>
            <a:r>
              <a:rPr lang="en-US" b="1" dirty="0">
                <a:solidFill>
                  <a:prstClr val="black"/>
                </a:solidFill>
                <a:cs typeface="Arial" pitchFamily="34" charset="0"/>
              </a:rPr>
              <a:t>barriers to getting around</a:t>
            </a:r>
            <a:r>
              <a:rPr lang="en-US" dirty="0">
                <a:solidFill>
                  <a:prstClr val="black"/>
                </a:solidFill>
                <a:cs typeface="Arial" pitchFamily="34" charset="0"/>
              </a:rPr>
              <a:t>:  moves furniture, leaves clutter, restricts areas of the </a:t>
            </a:r>
            <a:r>
              <a:rPr lang="en-US" dirty="0" smtClean="0">
                <a:solidFill>
                  <a:prstClr val="black"/>
                </a:solidFill>
                <a:cs typeface="Arial" pitchFamily="34" charset="0"/>
              </a:rPr>
              <a:t>house, takes away wheel chair or walker.</a:t>
            </a:r>
          </a:p>
          <a:p>
            <a:pPr defTabSz="914207">
              <a:spcBef>
                <a:spcPct val="20000"/>
              </a:spcBef>
              <a:buFont typeface="Arial" pitchFamily="34" charset="0"/>
              <a:buChar char="•"/>
              <a:defRPr/>
            </a:pPr>
            <a:endParaRPr lang="en-US" dirty="0">
              <a:solidFill>
                <a:prstClr val="black"/>
              </a:solidFill>
              <a:cs typeface="Arial" pitchFamily="34" charset="0"/>
            </a:endParaRPr>
          </a:p>
          <a:p>
            <a:pPr defTabSz="914207">
              <a:spcBef>
                <a:spcPct val="20000"/>
              </a:spcBef>
              <a:buFont typeface="Arial" pitchFamily="34" charset="0"/>
              <a:buChar char="•"/>
              <a:defRPr/>
            </a:pPr>
            <a:r>
              <a:rPr lang="en-US" b="1" dirty="0">
                <a:solidFill>
                  <a:prstClr val="black"/>
                </a:solidFill>
                <a:cs typeface="Arial" pitchFamily="34" charset="0"/>
              </a:rPr>
              <a:t>Exposes disabilities or threatens to do so</a:t>
            </a:r>
            <a:r>
              <a:rPr lang="en-US" dirty="0">
                <a:solidFill>
                  <a:prstClr val="black"/>
                </a:solidFill>
                <a:cs typeface="Arial" pitchFamily="34" charset="0"/>
              </a:rPr>
              <a:t>:  the victim may be afraid that others will find out about their medical condition or the condition is used against them (child custody, guardian appointed)</a:t>
            </a:r>
          </a:p>
          <a:p>
            <a:pPr defTabSz="914207">
              <a:spcBef>
                <a:spcPct val="20000"/>
              </a:spcBef>
              <a:buFont typeface="Arial" pitchFamily="34" charset="0"/>
              <a:buChar char="•"/>
              <a:defRPr/>
            </a:pPr>
            <a:endParaRPr lang="en-US" dirty="0">
              <a:solidFill>
                <a:prstClr val="black"/>
              </a:solidFill>
              <a:cs typeface="Arial" pitchFamily="34" charset="0"/>
            </a:endParaRPr>
          </a:p>
        </p:txBody>
      </p:sp>
      <p:sp>
        <p:nvSpPr>
          <p:cNvPr id="4" name="Slide Number Placeholder 3"/>
          <p:cNvSpPr>
            <a:spLocks noGrp="1"/>
          </p:cNvSpPr>
          <p:nvPr>
            <p:ph type="sldNum" sz="quarter" idx="10"/>
          </p:nvPr>
        </p:nvSpPr>
        <p:spPr/>
        <p:txBody>
          <a:bodyPr/>
          <a:lstStyle/>
          <a:p>
            <a:fld id="{0319BAFB-49C2-49D9-907C-A99217E878B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580" y="4197758"/>
            <a:ext cx="6120581" cy="4640610"/>
          </a:xfrm>
        </p:spPr>
        <p:txBody>
          <a:bodyPr/>
          <a:lstStyle/>
          <a:p>
            <a:pPr marL="166684" indent="-166684" defTabSz="914207">
              <a:spcBef>
                <a:spcPct val="20000"/>
              </a:spcBef>
              <a:buFont typeface="Arial" pitchFamily="34" charset="0"/>
              <a:buChar char="•"/>
              <a:defRPr/>
            </a:pPr>
            <a:r>
              <a:rPr lang="en-US" b="1" dirty="0" smtClean="0">
                <a:solidFill>
                  <a:prstClr val="black"/>
                </a:solidFill>
                <a:cs typeface="Arial" pitchFamily="34" charset="0"/>
              </a:rPr>
              <a:t>Blames </a:t>
            </a:r>
            <a:r>
              <a:rPr lang="en-US" b="1" dirty="0">
                <a:solidFill>
                  <a:prstClr val="black"/>
                </a:solidFill>
                <a:cs typeface="Arial" pitchFamily="34" charset="0"/>
              </a:rPr>
              <a:t>disability/age for abuse</a:t>
            </a:r>
            <a:r>
              <a:rPr lang="en-US" dirty="0">
                <a:solidFill>
                  <a:prstClr val="black"/>
                </a:solidFill>
                <a:cs typeface="Arial" pitchFamily="34" charset="0"/>
              </a:rPr>
              <a:t>:  abuser blames bruises, broken bones, etc. on victims age or disability. </a:t>
            </a:r>
            <a:r>
              <a:rPr lang="en-US" dirty="0" smtClean="0">
                <a:solidFill>
                  <a:prstClr val="black"/>
                </a:solidFill>
                <a:cs typeface="Arial" pitchFamily="34" charset="0"/>
              </a:rPr>
              <a:t>“Person had a seizure which caused the fall” is often used with persons with disability.  “Financial </a:t>
            </a:r>
            <a:r>
              <a:rPr lang="en-US" dirty="0">
                <a:solidFill>
                  <a:prstClr val="black"/>
                </a:solidFill>
                <a:cs typeface="Arial" pitchFamily="34" charset="0"/>
              </a:rPr>
              <a:t>problems are a result of the </a:t>
            </a:r>
            <a:r>
              <a:rPr lang="en-US" dirty="0" smtClean="0">
                <a:solidFill>
                  <a:prstClr val="black"/>
                </a:solidFill>
                <a:cs typeface="Arial" pitchFamily="34" charset="0"/>
              </a:rPr>
              <a:t>persons </a:t>
            </a:r>
            <a:r>
              <a:rPr lang="en-US" dirty="0">
                <a:solidFill>
                  <a:prstClr val="black"/>
                </a:solidFill>
                <a:cs typeface="Arial" pitchFamily="34" charset="0"/>
              </a:rPr>
              <a:t>level of comprehension or memory difficulties</a:t>
            </a:r>
            <a:r>
              <a:rPr lang="en-US" dirty="0" smtClean="0">
                <a:solidFill>
                  <a:prstClr val="black"/>
                </a:solidFill>
                <a:cs typeface="Arial" pitchFamily="34" charset="0"/>
              </a:rPr>
              <a:t>.”</a:t>
            </a:r>
          </a:p>
          <a:p>
            <a:pPr defTabSz="914207">
              <a:spcBef>
                <a:spcPct val="20000"/>
              </a:spcBef>
              <a:buFont typeface="Arial" pitchFamily="34" charset="0"/>
              <a:buChar char="•"/>
              <a:defRPr/>
            </a:pPr>
            <a:endParaRPr lang="en-US" sz="800" dirty="0">
              <a:solidFill>
                <a:prstClr val="black"/>
              </a:solidFill>
              <a:cs typeface="Arial" pitchFamily="34" charset="0"/>
            </a:endParaRPr>
          </a:p>
          <a:p>
            <a:pPr marL="166684" indent="-166684" defTabSz="914207">
              <a:spcBef>
                <a:spcPct val="20000"/>
              </a:spcBef>
              <a:buFont typeface="Arial" pitchFamily="34" charset="0"/>
              <a:buChar char="•"/>
              <a:defRPr/>
            </a:pPr>
            <a:r>
              <a:rPr lang="en-US" b="1" dirty="0">
                <a:solidFill>
                  <a:prstClr val="black"/>
                </a:solidFill>
                <a:cs typeface="Arial" pitchFamily="34" charset="0"/>
              </a:rPr>
              <a:t>Forces sex when individual may be unable to physically </a:t>
            </a:r>
            <a:r>
              <a:rPr lang="en-US" b="1" dirty="0" smtClean="0">
                <a:solidFill>
                  <a:prstClr val="black"/>
                </a:solidFill>
                <a:cs typeface="Arial" pitchFamily="34" charset="0"/>
              </a:rPr>
              <a:t>resist:</a:t>
            </a:r>
            <a:r>
              <a:rPr lang="en-US" dirty="0" smtClean="0">
                <a:solidFill>
                  <a:prstClr val="black"/>
                </a:solidFill>
                <a:cs typeface="Arial" pitchFamily="34" charset="0"/>
              </a:rPr>
              <a:t> </a:t>
            </a:r>
            <a:r>
              <a:rPr lang="en-US" dirty="0">
                <a:solidFill>
                  <a:prstClr val="black"/>
                </a:solidFill>
                <a:cs typeface="Arial" pitchFamily="34" charset="0"/>
              </a:rPr>
              <a:t>humiliates sexually because of disability, takes advantage of a persons lack of knowledge or training to be compliant (especially individuals with cognitive disabilities</a:t>
            </a:r>
            <a:r>
              <a:rPr lang="en-US" dirty="0" smtClean="0">
                <a:solidFill>
                  <a:prstClr val="black"/>
                </a:solidFill>
                <a:cs typeface="Arial" pitchFamily="34" charset="0"/>
              </a:rPr>
              <a:t>).</a:t>
            </a:r>
          </a:p>
          <a:p>
            <a:pPr defTabSz="914207">
              <a:spcBef>
                <a:spcPct val="20000"/>
              </a:spcBef>
              <a:buFont typeface="Arial" pitchFamily="34" charset="0"/>
              <a:buChar char="•"/>
              <a:defRPr/>
            </a:pPr>
            <a:endParaRPr lang="en-US" sz="800" dirty="0">
              <a:solidFill>
                <a:prstClr val="black"/>
              </a:solidFill>
              <a:cs typeface="Arial" pitchFamily="34" charset="0"/>
            </a:endParaRPr>
          </a:p>
          <a:p>
            <a:pPr marL="166684" indent="-166684" defTabSz="914207">
              <a:spcBef>
                <a:spcPct val="20000"/>
              </a:spcBef>
              <a:buFont typeface="Arial" pitchFamily="34" charset="0"/>
              <a:buChar char="•"/>
              <a:defRPr/>
            </a:pPr>
            <a:r>
              <a:rPr lang="en-US" b="1" dirty="0">
                <a:solidFill>
                  <a:prstClr val="black"/>
                </a:solidFill>
                <a:cs typeface="Arial" pitchFamily="34" charset="0"/>
              </a:rPr>
              <a:t>Uses medication to control</a:t>
            </a:r>
            <a:r>
              <a:rPr lang="en-US" dirty="0">
                <a:solidFill>
                  <a:prstClr val="black"/>
                </a:solidFill>
                <a:cs typeface="Arial" pitchFamily="34" charset="0"/>
              </a:rPr>
              <a:t>:  either through under or over medication of older adult or person with a disability.  May intentionally be trying to make the individual ill in addition to being compliant</a:t>
            </a:r>
            <a:r>
              <a:rPr lang="en-US" dirty="0" smtClean="0">
                <a:solidFill>
                  <a:prstClr val="black"/>
                </a:solidFill>
                <a:cs typeface="Arial" pitchFamily="34" charset="0"/>
              </a:rPr>
              <a:t>.</a:t>
            </a:r>
          </a:p>
          <a:p>
            <a:pPr defTabSz="914207">
              <a:spcBef>
                <a:spcPct val="20000"/>
              </a:spcBef>
              <a:buFont typeface="Arial" pitchFamily="34" charset="0"/>
              <a:buChar char="•"/>
              <a:defRPr/>
            </a:pPr>
            <a:endParaRPr lang="en-US" sz="800" dirty="0">
              <a:solidFill>
                <a:prstClr val="black"/>
              </a:solidFill>
              <a:cs typeface="Arial" pitchFamily="34" charset="0"/>
            </a:endParaRPr>
          </a:p>
          <a:p>
            <a:pPr marL="166684" indent="-166684" defTabSz="914207">
              <a:spcBef>
                <a:spcPct val="20000"/>
              </a:spcBef>
              <a:buFont typeface="Arial" pitchFamily="34" charset="0"/>
              <a:buChar char="•"/>
              <a:defRPr/>
            </a:pPr>
            <a:r>
              <a:rPr lang="en-US" b="1" dirty="0">
                <a:solidFill>
                  <a:prstClr val="black"/>
                </a:solidFill>
                <a:cs typeface="Arial" pitchFamily="34" charset="0"/>
              </a:rPr>
              <a:t>Misuse of power of </a:t>
            </a:r>
            <a:r>
              <a:rPr lang="en-US" b="1" dirty="0" smtClean="0">
                <a:solidFill>
                  <a:prstClr val="black"/>
                </a:solidFill>
                <a:cs typeface="Arial" pitchFamily="34" charset="0"/>
              </a:rPr>
              <a:t>attorney or seeks</a:t>
            </a:r>
            <a:r>
              <a:rPr lang="en-US" b="1" baseline="0" dirty="0" smtClean="0">
                <a:solidFill>
                  <a:prstClr val="black"/>
                </a:solidFill>
                <a:cs typeface="Arial" pitchFamily="34" charset="0"/>
              </a:rPr>
              <a:t> guardianship</a:t>
            </a:r>
            <a:r>
              <a:rPr lang="en-US" dirty="0" smtClean="0">
                <a:solidFill>
                  <a:prstClr val="black"/>
                </a:solidFill>
                <a:cs typeface="Arial" pitchFamily="34" charset="0"/>
              </a:rPr>
              <a:t>:  </a:t>
            </a:r>
            <a:r>
              <a:rPr lang="en-US" dirty="0">
                <a:solidFill>
                  <a:prstClr val="black"/>
                </a:solidFill>
                <a:cs typeface="Arial" pitchFamily="34" charset="0"/>
              </a:rPr>
              <a:t>spending assets, putting things in their name (title to car, house</a:t>
            </a:r>
            <a:r>
              <a:rPr lang="en-US" dirty="0" smtClean="0">
                <a:solidFill>
                  <a:prstClr val="black"/>
                </a:solidFill>
                <a:cs typeface="Arial" pitchFamily="34" charset="0"/>
              </a:rPr>
              <a:t>).</a:t>
            </a:r>
            <a:r>
              <a:rPr lang="en-US" baseline="0" dirty="0" smtClean="0">
                <a:solidFill>
                  <a:prstClr val="black"/>
                </a:solidFill>
                <a:cs typeface="Arial" pitchFamily="34" charset="0"/>
              </a:rPr>
              <a:t> Uses guardianship to control.</a:t>
            </a:r>
          </a:p>
          <a:p>
            <a:pPr defTabSz="914207">
              <a:spcBef>
                <a:spcPct val="20000"/>
              </a:spcBef>
              <a:defRPr/>
            </a:pPr>
            <a:endParaRPr lang="en-US" sz="800" dirty="0">
              <a:solidFill>
                <a:prstClr val="black"/>
              </a:solidFill>
              <a:cs typeface="Arial" pitchFamily="34" charset="0"/>
            </a:endParaRPr>
          </a:p>
          <a:p>
            <a:pPr marL="166684" indent="-166684" defTabSz="914207">
              <a:spcBef>
                <a:spcPct val="20000"/>
              </a:spcBef>
              <a:buFont typeface="Arial" pitchFamily="34" charset="0"/>
              <a:buChar char="•"/>
              <a:defRPr/>
            </a:pPr>
            <a:r>
              <a:rPr lang="en-US" b="1" dirty="0" smtClean="0">
                <a:solidFill>
                  <a:prstClr val="black"/>
                </a:solidFill>
                <a:cs typeface="Arial" pitchFamily="34" charset="0"/>
              </a:rPr>
              <a:t>Isolates and won’t let others in house: </a:t>
            </a:r>
            <a:r>
              <a:rPr lang="en-US" dirty="0" smtClean="0">
                <a:solidFill>
                  <a:prstClr val="black"/>
                </a:solidFill>
                <a:cs typeface="Arial" pitchFamily="34" charset="0"/>
              </a:rPr>
              <a:t>relatives are not allowed to visit, caregiver deactivates phone or leaves and moves wheelchair or walker out of reach so the person can’t answer the door.</a:t>
            </a:r>
            <a:endParaRPr lang="en-US" sz="800" dirty="0">
              <a:solidFill>
                <a:prstClr val="black"/>
              </a:solidFill>
              <a:cs typeface="Arial" pitchFamily="34" charset="0"/>
            </a:endParaRPr>
          </a:p>
          <a:p>
            <a:pPr defTabSz="914207">
              <a:spcBef>
                <a:spcPct val="20000"/>
              </a:spcBef>
              <a:defRPr/>
            </a:pPr>
            <a:endParaRPr lang="en-US" sz="800" dirty="0">
              <a:solidFill>
                <a:prstClr val="black"/>
              </a:solidFill>
              <a:cs typeface="Arial" pitchFamily="34" charset="0"/>
            </a:endParaRPr>
          </a:p>
          <a:p>
            <a:pPr defTabSz="914207">
              <a:spcBef>
                <a:spcPct val="20000"/>
              </a:spcBef>
              <a:defRPr/>
            </a:pPr>
            <a:r>
              <a:rPr lang="en-US" dirty="0" smtClean="0">
                <a:solidFill>
                  <a:prstClr val="black"/>
                </a:solidFill>
                <a:cs typeface="Arial" pitchFamily="34" charset="0"/>
              </a:rPr>
              <a:t>911 often relies </a:t>
            </a:r>
            <a:r>
              <a:rPr lang="en-US" dirty="0">
                <a:solidFill>
                  <a:prstClr val="black"/>
                </a:solidFill>
                <a:cs typeface="Arial" pitchFamily="34" charset="0"/>
              </a:rPr>
              <a:t>upon </a:t>
            </a:r>
            <a:r>
              <a:rPr lang="en-US" dirty="0" smtClean="0">
                <a:solidFill>
                  <a:prstClr val="black"/>
                </a:solidFill>
                <a:cs typeface="Arial" pitchFamily="34" charset="0"/>
              </a:rPr>
              <a:t>caregivers </a:t>
            </a:r>
            <a:r>
              <a:rPr lang="en-US" dirty="0">
                <a:solidFill>
                  <a:prstClr val="black"/>
                </a:solidFill>
                <a:cs typeface="Arial" pitchFamily="34" charset="0"/>
              </a:rPr>
              <a:t>for a picture of “normal” for a person with a disability or an older adult; however, be cautious or aware that </a:t>
            </a:r>
            <a:r>
              <a:rPr lang="en-US" dirty="0" smtClean="0">
                <a:solidFill>
                  <a:prstClr val="black"/>
                </a:solidFill>
                <a:cs typeface="Arial" pitchFamily="34" charset="0"/>
              </a:rPr>
              <a:t>caregivers </a:t>
            </a:r>
            <a:r>
              <a:rPr lang="en-US" dirty="0">
                <a:solidFill>
                  <a:prstClr val="black"/>
                </a:solidFill>
                <a:cs typeface="Arial" pitchFamily="34" charset="0"/>
              </a:rPr>
              <a:t>or family </a:t>
            </a:r>
            <a:r>
              <a:rPr lang="en-US" dirty="0" smtClean="0">
                <a:solidFill>
                  <a:prstClr val="black"/>
                </a:solidFill>
                <a:cs typeface="Arial" pitchFamily="34" charset="0"/>
              </a:rPr>
              <a:t>members </a:t>
            </a:r>
            <a:r>
              <a:rPr lang="en-US" dirty="0">
                <a:solidFill>
                  <a:prstClr val="black"/>
                </a:solidFill>
                <a:cs typeface="Arial" pitchFamily="34" charset="0"/>
              </a:rPr>
              <a:t>may paint a picture of “normal” to rationalize indicators of abuse. </a:t>
            </a:r>
            <a:r>
              <a:rPr lang="en-US" dirty="0" smtClean="0">
                <a:solidFill>
                  <a:prstClr val="black"/>
                </a:solidFill>
                <a:cs typeface="Arial" pitchFamily="34" charset="0"/>
              </a:rPr>
              <a:t>Example – someone has hurt themselves because they fell but might be from being pushed.</a:t>
            </a:r>
            <a:endParaRPr lang="en-US" dirty="0">
              <a:solidFill>
                <a:prstClr val="black"/>
              </a:solidFill>
              <a:cs typeface="Arial" pitchFamily="34" charset="0"/>
            </a:endParaRPr>
          </a:p>
          <a:p>
            <a:pPr defTabSz="914207">
              <a:spcBef>
                <a:spcPct val="20000"/>
              </a:spcBef>
              <a:defRPr/>
            </a:pPr>
            <a:endParaRPr lang="en-US" sz="800" dirty="0">
              <a:solidFill>
                <a:prstClr val="black"/>
              </a:solidFill>
              <a:cs typeface="Arial" pitchFamily="34" charset="0"/>
            </a:endParaRPr>
          </a:p>
          <a:p>
            <a:pPr defTabSz="914207">
              <a:spcBef>
                <a:spcPct val="20000"/>
              </a:spcBef>
              <a:defRPr/>
            </a:pPr>
            <a:r>
              <a:rPr lang="en-US" dirty="0">
                <a:solidFill>
                  <a:prstClr val="black"/>
                </a:solidFill>
                <a:cs typeface="Arial" pitchFamily="34" charset="0"/>
              </a:rPr>
              <a:t>When gathering </a:t>
            </a:r>
            <a:r>
              <a:rPr lang="en-US" dirty="0" smtClean="0">
                <a:solidFill>
                  <a:prstClr val="black"/>
                </a:solidFill>
                <a:cs typeface="Arial" pitchFamily="34" charset="0"/>
              </a:rPr>
              <a:t>information pay attention to what you may hear in the background that can help you decide what might be going on.  The caller might say it was an accident but the conversation in the background might sound like someone else inflicted the injury.</a:t>
            </a:r>
            <a:endParaRPr lang="en-US" dirty="0"/>
          </a:p>
        </p:txBody>
      </p:sp>
    </p:spTree>
    <p:extLst>
      <p:ext uri="{BB962C8B-B14F-4D97-AF65-F5344CB8AC3E}">
        <p14:creationId xmlns:p14="http://schemas.microsoft.com/office/powerpoint/2010/main" val="3501049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15</a:t>
            </a:fld>
            <a:endParaRPr lang="en-US"/>
          </a:p>
        </p:txBody>
      </p:sp>
    </p:spTree>
    <p:extLst>
      <p:ext uri="{BB962C8B-B14F-4D97-AF65-F5344CB8AC3E}">
        <p14:creationId xmlns:p14="http://schemas.microsoft.com/office/powerpoint/2010/main" val="787325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abuse of a</a:t>
            </a:r>
            <a:r>
              <a:rPr lang="en-US" baseline="0" dirty="0" smtClean="0"/>
              <a:t> person with a disability the family member or caregiver will often say that they had a seizure and fell to cover up abuse.  </a:t>
            </a:r>
          </a:p>
          <a:p>
            <a:endParaRPr lang="en-US" baseline="0" dirty="0" smtClean="0"/>
          </a:p>
          <a:p>
            <a:r>
              <a:rPr lang="en-US" baseline="0" dirty="0" smtClean="0"/>
              <a:t>Many situations might present as one thing but can be family violence.</a:t>
            </a:r>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a result of the abuser using coercion and threats, the victim may be fearful and anxious.  Victims may provide vague responses to your questions, give explanations that do not add up.  This is especially true if the abuser is in close proximity.  Remember that you are in their life for just a moment and the victim is more concerned about what happens later.  Abusers are skilled at being able to intimidate victims in the presence of others and the threats go unnoticed by unsuspecting bystanders.  All of these reasons lead the victim to deny, minimize, appear reluctant and even uncooperative. </a:t>
            </a:r>
          </a:p>
          <a:p>
            <a:endParaRPr lang="en-US" baseline="0" dirty="0" smtClean="0"/>
          </a:p>
        </p:txBody>
      </p:sp>
      <p:sp>
        <p:nvSpPr>
          <p:cNvPr id="4" name="Slide Number Placeholder 3"/>
          <p:cNvSpPr>
            <a:spLocks noGrp="1"/>
          </p:cNvSpPr>
          <p:nvPr>
            <p:ph type="sldNum" sz="quarter" idx="10"/>
          </p:nvPr>
        </p:nvSpPr>
        <p:spPr/>
        <p:txBody>
          <a:bodyPr/>
          <a:lstStyle/>
          <a:p>
            <a:fld id="{0319BAFB-49C2-49D9-907C-A99217E878B8}" type="slidenum">
              <a:rPr lang="en-US" smtClean="0"/>
              <a:pPr/>
              <a:t>17</a:t>
            </a:fld>
            <a:endParaRPr lang="en-US"/>
          </a:p>
        </p:txBody>
      </p:sp>
    </p:spTree>
    <p:extLst>
      <p:ext uri="{BB962C8B-B14F-4D97-AF65-F5344CB8AC3E}">
        <p14:creationId xmlns:p14="http://schemas.microsoft.com/office/powerpoint/2010/main" val="3681202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amazing how well abusers can appear calm, cool and collected</a:t>
            </a:r>
            <a:r>
              <a:rPr lang="en-US" baseline="0" dirty="0" smtClean="0"/>
              <a:t> when interacting with others. Typically, it is in the abuser’s best interest for family violence not to be identified by others, especially those in a position of authority.  Consequently, their words and behavior may be crafted to dispel any suspicion of abuse. </a:t>
            </a:r>
          </a:p>
          <a:p>
            <a:endParaRPr lang="en-US" baseline="0" dirty="0" smtClean="0"/>
          </a:p>
          <a:p>
            <a:r>
              <a:rPr lang="en-US" baseline="0" dirty="0" smtClean="0"/>
              <a:t>Abusers show “Jekyll and Hyde” personalities:  showing one face to the community and another face to the victim. They may attempt to “schmooze” authority figures. </a:t>
            </a:r>
            <a:r>
              <a:rPr lang="en-US" strike="noStrike" baseline="0" dirty="0" smtClean="0">
                <a:solidFill>
                  <a:srgbClr val="FF0000"/>
                </a:solidFill>
              </a:rPr>
              <a:t>Call operators </a:t>
            </a:r>
            <a:r>
              <a:rPr lang="en-US" strike="noStrike" baseline="0" dirty="0" smtClean="0"/>
              <a:t>should</a:t>
            </a:r>
            <a:r>
              <a:rPr lang="en-US" baseline="0" dirty="0" smtClean="0"/>
              <a:t> be aware that this is a possibility.</a:t>
            </a:r>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18</a:t>
            </a:fld>
            <a:endParaRPr lang="en-US"/>
          </a:p>
        </p:txBody>
      </p:sp>
    </p:spTree>
    <p:extLst>
      <p:ext uri="{BB962C8B-B14F-4D97-AF65-F5344CB8AC3E}">
        <p14:creationId xmlns:p14="http://schemas.microsoft.com/office/powerpoint/2010/main" val="123736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53064" y="4343401"/>
            <a:ext cx="5825613" cy="4243038"/>
          </a:xfrm>
        </p:spPr>
        <p:txBody>
          <a:bodyPr>
            <a:normAutofit lnSpcReduction="10000"/>
          </a:bodyPr>
          <a:lstStyle/>
          <a:p>
            <a:r>
              <a:rPr lang="en-US" dirty="0" smtClean="0"/>
              <a:t>There are three audios of 911 calls – your team can</a:t>
            </a:r>
            <a:r>
              <a:rPr lang="en-US" baseline="0" dirty="0" smtClean="0"/>
              <a:t> decide how many and which ones they want to use.  It is suggested that if using more than one that they not all be used together but can be spaced out over this section on The Call.</a:t>
            </a:r>
          </a:p>
          <a:p>
            <a:endParaRPr lang="en-US" baseline="0" dirty="0" smtClean="0"/>
          </a:p>
          <a:p>
            <a:pPr lvl="1"/>
            <a:r>
              <a:rPr lang="en-US" baseline="0" dirty="0" smtClean="0"/>
              <a:t>Right click on link – clink on Open Hyperlink. This will take you to site National Council on Domestic Violence and Sexual Assault with audio tapes</a:t>
            </a:r>
          </a:p>
          <a:p>
            <a:endParaRPr lang="en-US" baseline="0" dirty="0" smtClean="0"/>
          </a:p>
          <a:p>
            <a:r>
              <a:rPr lang="en-US" baseline="0" dirty="0" smtClean="0"/>
              <a:t>After listening to these ask attendees in large group or break into small groups for comments </a:t>
            </a:r>
          </a:p>
          <a:p>
            <a:r>
              <a:rPr lang="en-US" baseline="0" dirty="0" smtClean="0"/>
              <a:t>	</a:t>
            </a:r>
          </a:p>
          <a:p>
            <a:endParaRPr lang="en-US" dirty="0" smtClean="0"/>
          </a:p>
          <a:p>
            <a:pPr>
              <a:tabLst>
                <a:tab pos="444490" algn="l"/>
              </a:tabLst>
            </a:pPr>
            <a:r>
              <a:rPr lang="en-US" dirty="0" smtClean="0"/>
              <a:t>Family of Four - Call from child – introduction</a:t>
            </a:r>
          </a:p>
          <a:p>
            <a:pPr>
              <a:tabLst>
                <a:tab pos="444490" algn="l"/>
              </a:tabLst>
            </a:pPr>
            <a:r>
              <a:rPr lang="en-US" dirty="0" smtClean="0"/>
              <a:t>	Have</a:t>
            </a:r>
            <a:r>
              <a:rPr lang="en-US" baseline="0" dirty="0" smtClean="0"/>
              <a:t> you had this experience with calls like this?</a:t>
            </a:r>
            <a:endParaRPr lang="en-US" dirty="0" smtClean="0"/>
          </a:p>
          <a:p>
            <a:pPr>
              <a:tabLst>
                <a:tab pos="444490" algn="l"/>
              </a:tabLst>
            </a:pPr>
            <a:r>
              <a:rPr lang="en-US" dirty="0" smtClean="0"/>
              <a:t>	</a:t>
            </a:r>
          </a:p>
          <a:p>
            <a:pPr>
              <a:tabLst>
                <a:tab pos="444490" algn="l"/>
              </a:tabLst>
            </a:pPr>
            <a:r>
              <a:rPr lang="en-US" dirty="0" smtClean="0"/>
              <a:t> </a:t>
            </a:r>
          </a:p>
          <a:p>
            <a:pPr>
              <a:tabLst>
                <a:tab pos="444490" algn="l"/>
              </a:tabLst>
            </a:pPr>
            <a:r>
              <a:rPr lang="en-US" dirty="0" smtClean="0"/>
              <a:t>Newport News</a:t>
            </a:r>
          </a:p>
          <a:p>
            <a:pPr>
              <a:tabLst>
                <a:tab pos="444490" algn="l"/>
              </a:tabLst>
            </a:pPr>
            <a:r>
              <a:rPr lang="en-US" dirty="0" smtClean="0"/>
              <a:t>	Some people can’t speak freely. How could you get more information on this call?</a:t>
            </a:r>
          </a:p>
          <a:p>
            <a:pPr>
              <a:tabLst>
                <a:tab pos="444490" algn="l"/>
              </a:tabLst>
            </a:pPr>
            <a:r>
              <a:rPr lang="en-US" dirty="0" smtClean="0"/>
              <a:t>	Have you ever had a call where you thought the person wasn’t able to speak freely?</a:t>
            </a:r>
          </a:p>
          <a:p>
            <a:pPr>
              <a:tabLst>
                <a:tab pos="444490" algn="l"/>
              </a:tabLst>
            </a:pPr>
            <a:r>
              <a:rPr lang="en-US" dirty="0" smtClean="0"/>
              <a:t>	Call taker can check to see if there have been pervious calls, previous OPs.</a:t>
            </a:r>
          </a:p>
          <a:p>
            <a:pPr>
              <a:tabLst>
                <a:tab pos="444490" algn="l"/>
              </a:tabLst>
            </a:pPr>
            <a:endParaRPr lang="en-US" dirty="0" smtClean="0"/>
          </a:p>
          <a:p>
            <a:pPr>
              <a:tabLst>
                <a:tab pos="444490" algn="l"/>
              </a:tabLst>
            </a:pPr>
            <a:r>
              <a:rPr lang="en-US" dirty="0" smtClean="0"/>
              <a:t>The Physician</a:t>
            </a:r>
          </a:p>
          <a:p>
            <a:pPr>
              <a:tabLst>
                <a:tab pos="444490" algn="l"/>
              </a:tabLst>
            </a:pPr>
            <a:r>
              <a:rPr lang="en-US" dirty="0" smtClean="0"/>
              <a:t>	What do</a:t>
            </a:r>
            <a:r>
              <a:rPr lang="en-US" baseline="0" dirty="0" smtClean="0"/>
              <a:t> you </a:t>
            </a:r>
            <a:r>
              <a:rPr lang="en-US" dirty="0" smtClean="0"/>
              <a:t>like about this call?</a:t>
            </a:r>
          </a:p>
          <a:p>
            <a:pPr>
              <a:tabLst>
                <a:tab pos="444490" algn="l"/>
              </a:tabLst>
            </a:pPr>
            <a:r>
              <a:rPr lang="en-US" dirty="0" smtClean="0"/>
              <a:t>	What would you do differently?</a:t>
            </a:r>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2</a:t>
            </a:fld>
            <a:endParaRPr lang="en-US"/>
          </a:p>
        </p:txBody>
      </p:sp>
    </p:spTree>
    <p:extLst>
      <p:ext uri="{BB962C8B-B14F-4D97-AF65-F5344CB8AC3E}">
        <p14:creationId xmlns:p14="http://schemas.microsoft.com/office/powerpoint/2010/main" val="3868447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defRPr/>
            </a:pPr>
            <a:r>
              <a:rPr lang="en-US" dirty="0"/>
              <a:t>Safety of the victim should always be the priority.  Telecommunicators may suggest the victim wait for officer’s at a neighbor’s house and if safe to remain on the line until officer’s arrive.</a:t>
            </a:r>
          </a:p>
          <a:p>
            <a:pPr eaLnBrk="1" hangingPunct="1">
              <a:lnSpc>
                <a:spcPct val="90000"/>
              </a:lnSpc>
              <a:defRPr/>
            </a:pPr>
            <a:endParaRPr lang="en-US" dirty="0"/>
          </a:p>
          <a:p>
            <a:pPr eaLnBrk="1" hangingPunct="1">
              <a:lnSpc>
                <a:spcPct val="90000"/>
              </a:lnSpc>
              <a:defRPr/>
            </a:pPr>
            <a:r>
              <a:rPr lang="en-US" dirty="0"/>
              <a:t>Victims should be informed of the intended response and estimated arrival time of responding officers.</a:t>
            </a:r>
          </a:p>
          <a:p>
            <a:pPr eaLnBrk="1" hangingPunct="1">
              <a:lnSpc>
                <a:spcPct val="90000"/>
              </a:lnSpc>
              <a:defRPr/>
            </a:pPr>
            <a:endParaRPr lang="en-US" dirty="0"/>
          </a:p>
          <a:p>
            <a:pPr eaLnBrk="1" hangingPunct="1">
              <a:lnSpc>
                <a:spcPct val="90000"/>
              </a:lnSpc>
              <a:defRPr/>
            </a:pPr>
            <a:r>
              <a:rPr lang="en-US" dirty="0"/>
              <a:t>Telecommunicators should listen for background noises during the conversation such as: screams, threats, and breaking objects.</a:t>
            </a:r>
            <a:endParaRPr lang="en-US" sz="300" dirty="0"/>
          </a:p>
          <a:p>
            <a:pPr eaLnBrk="1" hangingPunct="1">
              <a:lnSpc>
                <a:spcPct val="90000"/>
              </a:lnSpc>
              <a:defRPr/>
            </a:pPr>
            <a:endParaRPr lang="en-US" dirty="0"/>
          </a:p>
          <a:p>
            <a:pPr eaLnBrk="1" hangingPunct="1">
              <a:lnSpc>
                <a:spcPct val="90000"/>
              </a:lnSpc>
              <a:defRPr/>
            </a:pPr>
            <a:r>
              <a:rPr lang="en-US" dirty="0"/>
              <a:t>Documentation of the call should be made including the 911 report and audio tape.</a:t>
            </a:r>
          </a:p>
          <a:p>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20</a:t>
            </a:fld>
            <a:endParaRPr lang="en-US"/>
          </a:p>
        </p:txBody>
      </p:sp>
    </p:spTree>
    <p:extLst>
      <p:ext uri="{BB962C8B-B14F-4D97-AF65-F5344CB8AC3E}">
        <p14:creationId xmlns:p14="http://schemas.microsoft.com/office/powerpoint/2010/main" val="1292943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Obtain background information such as full name, date of birth, etc. in order to</a:t>
            </a:r>
            <a:r>
              <a:rPr lang="en-US" baseline="0" dirty="0" smtClean="0"/>
              <a:t> </a:t>
            </a:r>
            <a:r>
              <a:rPr lang="en-US" dirty="0" smtClean="0"/>
              <a:t>identify history and/or recurrent issues (orders of protection, weapons offenses, violent registration, etc.).</a:t>
            </a:r>
          </a:p>
          <a:p>
            <a:endParaRPr lang="en-US" dirty="0" smtClean="0"/>
          </a:p>
          <a:p>
            <a:r>
              <a:rPr lang="en-US" dirty="0" smtClean="0"/>
              <a:t>When you enter name of offender in your</a:t>
            </a:r>
            <a:r>
              <a:rPr lang="en-US" baseline="0" dirty="0" smtClean="0"/>
              <a:t> system there might be registration for violent offender or sex offender or information on Order of Protections. On Order of Protection look to see if they have been served and if they are still in effect.</a:t>
            </a:r>
            <a:endParaRPr lang="en-US" dirty="0" smtClean="0"/>
          </a:p>
          <a:p>
            <a:endParaRPr lang="en-US" dirty="0" smtClean="0"/>
          </a:p>
          <a:p>
            <a:r>
              <a:rPr lang="en-US" dirty="0" smtClean="0">
                <a:solidFill>
                  <a:srgbClr val="FF0000"/>
                </a:solidFill>
              </a:rPr>
              <a:t>Family violence calls can</a:t>
            </a:r>
            <a:r>
              <a:rPr lang="en-US" baseline="0" dirty="0" smtClean="0">
                <a:solidFill>
                  <a:srgbClr val="FF0000"/>
                </a:solidFill>
              </a:rPr>
              <a:t> be particularly dangerous.  Consider these factors – the perpetrator may have unlimited access to the victim, unlimited knowledge of the victim, abuse occurs over a period of time (not a single event), violence escalates over time and becomes more severe, there may be children in common, abuse is intentional, strategic, methodical and goal-oriented</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r>
              <a:rPr lang="en-US" b="1" dirty="0" smtClean="0"/>
              <a:t>Pass out handout - Techniques</a:t>
            </a:r>
            <a:r>
              <a:rPr lang="en-US" b="1" baseline="0" dirty="0" smtClean="0"/>
              <a:t> for Telecommunicators on Difficult Calls</a:t>
            </a:r>
          </a:p>
          <a:p>
            <a:r>
              <a:rPr lang="en-US" baseline="0" dirty="0" smtClean="0"/>
              <a:t>	Gaining </a:t>
            </a:r>
            <a:r>
              <a:rPr lang="en-US" baseline="0" dirty="0" err="1" smtClean="0"/>
              <a:t>Contorl</a:t>
            </a:r>
            <a:r>
              <a:rPr lang="en-US" baseline="0" dirty="0" smtClean="0"/>
              <a:t> of the Emergency Call</a:t>
            </a:r>
          </a:p>
          <a:p>
            <a:r>
              <a:rPr lang="en-US" baseline="0" dirty="0" smtClean="0"/>
              <a:t>	Calming Techniques</a:t>
            </a:r>
          </a:p>
          <a:p>
            <a:r>
              <a:rPr lang="en-US" baseline="0" dirty="0" smtClean="0"/>
              <a:t>	Caller that can’t speak freely</a:t>
            </a:r>
            <a:endParaRPr lang="en-US" dirty="0" smtClean="0"/>
          </a:p>
          <a:p>
            <a:endParaRPr lang="en-US" dirty="0" smtClean="0"/>
          </a:p>
          <a:p>
            <a:r>
              <a:rPr lang="en-US" dirty="0" smtClean="0"/>
              <a:t>Ask participants</a:t>
            </a:r>
            <a:r>
              <a:rPr lang="en-US" baseline="0" dirty="0" smtClean="0"/>
              <a:t> if they have suggestions, things that work for them.</a:t>
            </a:r>
          </a:p>
          <a:p>
            <a:endParaRPr lang="en-US" dirty="0" smtClean="0"/>
          </a:p>
          <a:p>
            <a:r>
              <a:rPr lang="en-US" dirty="0" smtClean="0"/>
              <a:t>Often</a:t>
            </a:r>
            <a:r>
              <a:rPr lang="en-US" baseline="0" dirty="0" smtClean="0"/>
              <a:t> these can be used with an </a:t>
            </a:r>
            <a:r>
              <a:rPr lang="en-US" baseline="0" dirty="0" smtClean="0">
                <a:solidFill>
                  <a:srgbClr val="FF0000"/>
                </a:solidFill>
              </a:rPr>
              <a:t>reluctant, confused or frightened </a:t>
            </a:r>
            <a:r>
              <a:rPr lang="en-US" baseline="0" dirty="0" smtClean="0"/>
              <a:t>caller when you are not getting the information you need from them.</a:t>
            </a:r>
            <a:endParaRPr lang="en-US" dirty="0" smtClean="0"/>
          </a:p>
          <a:p>
            <a:endParaRPr lang="en-US" dirty="0" smtClean="0"/>
          </a:p>
          <a:p>
            <a:r>
              <a:rPr lang="en-US" dirty="0" smtClean="0"/>
              <a:t>Always</a:t>
            </a:r>
            <a:r>
              <a:rPr lang="en-US" baseline="0" dirty="0" smtClean="0"/>
              <a:t> use action with reason</a:t>
            </a:r>
          </a:p>
          <a:p>
            <a:pPr lvl="1">
              <a:buFont typeface="Arial" pitchFamily="34" charset="0"/>
              <a:buChar char="•"/>
            </a:pPr>
            <a:r>
              <a:rPr lang="en-US" baseline="0" dirty="0" smtClean="0"/>
              <a:t>“Ma’am I need you to tell me your address so the help can find you.”</a:t>
            </a:r>
          </a:p>
          <a:p>
            <a:pPr lvl="1">
              <a:buFont typeface="Arial" pitchFamily="34" charset="0"/>
              <a:buChar char="•"/>
            </a:pPr>
            <a:r>
              <a:rPr lang="en-US" baseline="0" dirty="0" smtClean="0"/>
              <a:t>“I need you to calm down so that we can get the help there quickly.”</a:t>
            </a:r>
          </a:p>
          <a:p>
            <a:pPr lvl="1">
              <a:buFont typeface="Arial" pitchFamily="34" charset="0"/>
              <a:buNone/>
            </a:pPr>
            <a:endParaRPr lang="en-US" baseline="0" dirty="0" smtClean="0"/>
          </a:p>
          <a:p>
            <a:pPr lvl="0">
              <a:buFont typeface="Arial" pitchFamily="34" charset="0"/>
              <a:buNone/>
            </a:pPr>
            <a:r>
              <a:rPr lang="en-US" baseline="0" dirty="0" smtClean="0"/>
              <a:t>Use repetitive persistence</a:t>
            </a:r>
          </a:p>
          <a:p>
            <a:pPr lvl="1">
              <a:buFont typeface="Arial" pitchFamily="34" charset="0"/>
              <a:buChar char="•"/>
            </a:pPr>
            <a:r>
              <a:rPr lang="en-US" baseline="0" dirty="0" smtClean="0"/>
              <a:t>“Mrs. Jones go to a different room so you can be safer.” (caller doesn’t move)</a:t>
            </a:r>
          </a:p>
          <a:p>
            <a:pPr lvl="1">
              <a:buFont typeface="Arial" pitchFamily="34" charset="0"/>
              <a:buChar char="•"/>
            </a:pPr>
            <a:r>
              <a:rPr lang="en-US" baseline="0" dirty="0" smtClean="0"/>
              <a:t>“Mrs. Jones go to a different room so you can be safer.”</a:t>
            </a:r>
          </a:p>
          <a:p>
            <a:pPr lvl="1">
              <a:buFont typeface="Arial" pitchFamily="34" charset="0"/>
              <a:buNone/>
            </a:pPr>
            <a:endParaRPr lang="en-US" baseline="0" dirty="0" smtClean="0"/>
          </a:p>
          <a:p>
            <a:pPr lvl="0">
              <a:buFont typeface="Arial" pitchFamily="34" charset="0"/>
              <a:buNone/>
            </a:pPr>
            <a:r>
              <a:rPr lang="en-US" dirty="0" smtClean="0"/>
              <a:t>Remember that caller is asking for help</a:t>
            </a:r>
          </a:p>
          <a:p>
            <a:pPr lvl="1">
              <a:buFont typeface="Arial" pitchFamily="34" charset="0"/>
              <a:buChar char="•"/>
            </a:pPr>
            <a:r>
              <a:rPr lang="en-US" dirty="0" smtClean="0"/>
              <a:t>Pay attention</a:t>
            </a:r>
            <a:r>
              <a:rPr lang="en-US" baseline="0" dirty="0" smtClean="0"/>
              <a:t> to the </a:t>
            </a:r>
            <a:r>
              <a:rPr lang="en-US" u="sng" baseline="0" dirty="0" smtClean="0"/>
              <a:t>message</a:t>
            </a:r>
            <a:r>
              <a:rPr lang="en-US" u="none" baseline="0" dirty="0" smtClean="0"/>
              <a:t>, not the way it is delivered.</a:t>
            </a:r>
          </a:p>
          <a:p>
            <a:pPr lvl="1">
              <a:buFont typeface="Arial" pitchFamily="34" charset="0"/>
              <a:buChar char="•"/>
            </a:pPr>
            <a:r>
              <a:rPr lang="en-US" u="none" baseline="0" dirty="0" smtClean="0"/>
              <a:t>Do not take the caller's behavior personally, they’re not doing it TO you.</a:t>
            </a:r>
          </a:p>
          <a:p>
            <a:pPr lvl="0">
              <a:buFont typeface="Arial" pitchFamily="34" charset="0"/>
              <a:buNone/>
            </a:pPr>
            <a:r>
              <a:rPr lang="en-US" dirty="0" smtClean="0"/>
              <a:t>+</a:t>
            </a:r>
          </a:p>
          <a:p>
            <a:pPr lvl="0">
              <a:buFont typeface="Arial" pitchFamily="34" charset="0"/>
              <a:buNone/>
            </a:pPr>
            <a:r>
              <a:rPr lang="en-US" dirty="0" smtClean="0"/>
              <a:t>Remind the caller, frequently if necessary, that the help is on the way.</a:t>
            </a:r>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defTabSz="914207">
              <a:defRPr/>
            </a:pPr>
            <a:r>
              <a:rPr lang="en-US" baseline="0" dirty="0" smtClean="0"/>
              <a:t>Separately may not be a concern, but putting pieces together creates a different, whole picture.</a:t>
            </a:r>
            <a:r>
              <a:rPr lang="en-US" dirty="0" smtClean="0"/>
              <a:t> (or lack of response).  </a:t>
            </a:r>
          </a:p>
          <a:p>
            <a:pPr defTabSz="914207">
              <a:defRPr/>
            </a:pPr>
            <a:endParaRPr lang="en-US" dirty="0" smtClean="0"/>
          </a:p>
          <a:p>
            <a:pPr defTabSz="914207">
              <a:defRPr/>
            </a:pPr>
            <a:endParaRPr lang="en-US" dirty="0" smtClean="0"/>
          </a:p>
          <a:p>
            <a:pPr defTabSz="914207">
              <a:defRPr/>
            </a:pPr>
            <a:r>
              <a:rPr lang="en-US" dirty="0" smtClean="0"/>
              <a:t>It might take some questions from</a:t>
            </a:r>
            <a:r>
              <a:rPr lang="en-US" baseline="0" dirty="0" smtClean="0"/>
              <a:t> you to figure out what is going on. The caller might be reporting an accident with injury but there might be someone there that has inflicted the injury. </a:t>
            </a:r>
            <a:endParaRPr lang="en-US" dirty="0" smtClean="0"/>
          </a:p>
          <a:p>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23</a:t>
            </a:fld>
            <a:endParaRPr lang="en-US"/>
          </a:p>
        </p:txBody>
      </p:sp>
    </p:spTree>
    <p:extLst>
      <p:ext uri="{BB962C8B-B14F-4D97-AF65-F5344CB8AC3E}">
        <p14:creationId xmlns:p14="http://schemas.microsoft.com/office/powerpoint/2010/main" val="3712863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challenges in responding to a </a:t>
            </a:r>
            <a:r>
              <a:rPr lang="en-US" dirty="0" smtClean="0"/>
              <a:t>family violence call </a:t>
            </a:r>
            <a:r>
              <a:rPr lang="en-US" dirty="0"/>
              <a:t>is that in all probability, the violence has been going on for some time. The violence may have escalated over the years, to the point where the victim may be unaware of how lethal it has become. </a:t>
            </a:r>
            <a:r>
              <a:rPr lang="en-US" dirty="0" smtClean="0"/>
              <a:t>This </a:t>
            </a:r>
            <a:r>
              <a:rPr lang="en-US" dirty="0"/>
              <a:t>is much like raising the temperature of water gradually and boiling a frog.  </a:t>
            </a:r>
            <a:endParaRPr lang="en-US" dirty="0" smtClean="0"/>
          </a:p>
          <a:p>
            <a:endParaRPr lang="en-US" dirty="0" smtClean="0"/>
          </a:p>
          <a:p>
            <a:r>
              <a:rPr lang="en-US" dirty="0" smtClean="0"/>
              <a:t>The </a:t>
            </a:r>
            <a:r>
              <a:rPr lang="en-US" dirty="0"/>
              <a:t>pattern of behavior becomes normal and victims and </a:t>
            </a:r>
            <a:r>
              <a:rPr lang="en-US" dirty="0" smtClean="0"/>
              <a:t>abusers </a:t>
            </a:r>
            <a:r>
              <a:rPr lang="en-US" dirty="0"/>
              <a:t>consistently minimize the level of violence experienced. While </a:t>
            </a:r>
            <a:r>
              <a:rPr lang="en-US" dirty="0" smtClean="0"/>
              <a:t>gathering information, </a:t>
            </a:r>
            <a:r>
              <a:rPr lang="en-US" dirty="0"/>
              <a:t>you may be surprised to find a victim who is more upset by name calling or derogatory </a:t>
            </a:r>
            <a:r>
              <a:rPr lang="en-US" dirty="0" smtClean="0"/>
              <a:t>statements </a:t>
            </a:r>
            <a:r>
              <a:rPr lang="en-US" dirty="0"/>
              <a:t>than a serious physical injury.  </a:t>
            </a:r>
            <a:endParaRPr lang="en-US" dirty="0" smtClean="0"/>
          </a:p>
          <a:p>
            <a:endParaRPr lang="en-US" dirty="0" smtClean="0"/>
          </a:p>
          <a:p>
            <a:r>
              <a:rPr lang="en-US" dirty="0" smtClean="0"/>
              <a:t>It </a:t>
            </a:r>
            <a:r>
              <a:rPr lang="en-US" dirty="0"/>
              <a:t>is important not to convey judgment.  Remember you are entering the victim’s world for a small amount of time and you don’t have all of the pieces.  The victim must decide whether it is safer to stay or leave right now.  </a:t>
            </a:r>
            <a:endParaRPr lang="en-US" dirty="0" smtClean="0"/>
          </a:p>
          <a:p>
            <a:endParaRPr lang="en-US" dirty="0" smtClean="0"/>
          </a:p>
          <a:p>
            <a:r>
              <a:rPr lang="en-US" dirty="0" smtClean="0"/>
              <a:t>The </a:t>
            </a:r>
            <a:r>
              <a:rPr lang="en-US" dirty="0"/>
              <a:t>victim may have called the police </a:t>
            </a:r>
            <a:r>
              <a:rPr lang="en-US" dirty="0" smtClean="0"/>
              <a:t>in </a:t>
            </a:r>
            <a:r>
              <a:rPr lang="en-US" dirty="0"/>
              <a:t>the past and it wasn’t effective and the violence actually increased. </a:t>
            </a:r>
            <a:r>
              <a:rPr lang="en-US" baseline="0" dirty="0" smtClean="0"/>
              <a:t>You may be concerned for the victim’s safety and think it is best to leave, but leaving may not be an option at that time.</a:t>
            </a:r>
          </a:p>
          <a:p>
            <a:endParaRPr lang="en-US" baseline="0" dirty="0" smtClean="0"/>
          </a:p>
          <a:p>
            <a:r>
              <a:rPr lang="en-US" baseline="0" dirty="0" smtClean="0"/>
              <a:t>You are interacting with victims at a time when they probably feel most helpless.  When </a:t>
            </a:r>
            <a:r>
              <a:rPr lang="en-US" baseline="0" dirty="0" err="1" smtClean="0"/>
              <a:t>telecommunicators</a:t>
            </a:r>
            <a:r>
              <a:rPr lang="en-US" baseline="0" dirty="0" smtClean="0"/>
              <a:t> show respect (even for decision you may not think is the best option), are caring and compassionate and offer support, victims feel safer (physically and emotionally) and empowered. </a:t>
            </a:r>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24</a:t>
            </a:fld>
            <a:endParaRPr lang="en-US"/>
          </a:p>
        </p:txBody>
      </p:sp>
    </p:spTree>
    <p:extLst>
      <p:ext uri="{BB962C8B-B14F-4D97-AF65-F5344CB8AC3E}">
        <p14:creationId xmlns:p14="http://schemas.microsoft.com/office/powerpoint/2010/main" val="3559729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who experience</a:t>
            </a:r>
            <a:r>
              <a:rPr lang="en-US" baseline="0" dirty="0" smtClean="0"/>
              <a:t> violent trauma often do not have the best memory.  Studies have shown that trauma can affect a person’s memory.  They may remember information about the violent incident in sections, not in order and/or may forget key information in the timeline of events.  This could be frustrating to </a:t>
            </a:r>
            <a:r>
              <a:rPr lang="en-US" baseline="0" dirty="0" err="1" smtClean="0"/>
              <a:t>telecommunicators</a:t>
            </a:r>
            <a:r>
              <a:rPr lang="en-US" baseline="0" dirty="0" smtClean="0"/>
              <a:t>.  </a:t>
            </a:r>
          </a:p>
          <a:p>
            <a:endParaRPr lang="en-US" baseline="0" dirty="0" smtClean="0"/>
          </a:p>
          <a:p>
            <a:r>
              <a:rPr lang="en-US" baseline="0" dirty="0" smtClean="0"/>
              <a:t>It is best to be patient with the caller, let them tell their story, actively listen, ask questions when necessary and provide compassion and empathy to help them communicate the best that they can.</a:t>
            </a:r>
          </a:p>
          <a:p>
            <a:endParaRPr lang="en-US" baseline="0" dirty="0" smtClean="0"/>
          </a:p>
          <a:p>
            <a:r>
              <a:rPr lang="en-US" baseline="0" dirty="0" smtClean="0"/>
              <a:t>Remember that trauma impacts the cognitive abilities of persons with disabilities.</a:t>
            </a:r>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25</a:t>
            </a:fld>
            <a:endParaRPr lang="en-US"/>
          </a:p>
        </p:txBody>
      </p:sp>
    </p:spTree>
    <p:extLst>
      <p:ext uri="{BB962C8B-B14F-4D97-AF65-F5344CB8AC3E}">
        <p14:creationId xmlns:p14="http://schemas.microsoft.com/office/powerpoint/2010/main" val="1184365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26</a:t>
            </a:fld>
            <a:endParaRPr lang="en-US"/>
          </a:p>
        </p:txBody>
      </p:sp>
    </p:spTree>
    <p:extLst>
      <p:ext uri="{BB962C8B-B14F-4D97-AF65-F5344CB8AC3E}">
        <p14:creationId xmlns:p14="http://schemas.microsoft.com/office/powerpoint/2010/main" val="2298307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chemeClr val="tx1"/>
                </a:solidFill>
              </a:rPr>
              <a:t>Family violence includes domestic/partner violence, abuse against person with </a:t>
            </a:r>
            <a:r>
              <a:rPr lang="en-US" strike="noStrike" dirty="0" smtClean="0">
                <a:solidFill>
                  <a:schemeClr val="tx1"/>
                </a:solidFill>
              </a:rPr>
              <a:t>disability</a:t>
            </a:r>
            <a:r>
              <a:rPr lang="en-US" strike="noStrike" baseline="0" dirty="0" smtClean="0">
                <a:solidFill>
                  <a:schemeClr val="tx1"/>
                </a:solidFill>
              </a:rPr>
              <a:t> </a:t>
            </a:r>
            <a:r>
              <a:rPr lang="en-US" strike="noStrike" dirty="0" smtClean="0">
                <a:solidFill>
                  <a:schemeClr val="tx1"/>
                </a:solidFill>
              </a:rPr>
              <a:t>and</a:t>
            </a:r>
            <a:r>
              <a:rPr lang="en-US" strike="noStrike" dirty="0" smtClean="0">
                <a:solidFill>
                  <a:srgbClr val="FF0000"/>
                </a:solidFill>
              </a:rPr>
              <a:t> older adults</a:t>
            </a:r>
            <a:r>
              <a:rPr lang="en-US" dirty="0" smtClean="0">
                <a:solidFill>
                  <a:schemeClr val="tx1"/>
                </a:solidFill>
              </a:rPr>
              <a:t>, stalking, or sexual assault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0319BAFB-49C2-49D9-907C-A99217E878B8}"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3</a:t>
            </a:fld>
            <a:endParaRPr lang="en-US"/>
          </a:p>
        </p:txBody>
      </p:sp>
    </p:spTree>
    <p:extLst>
      <p:ext uri="{BB962C8B-B14F-4D97-AF65-F5344CB8AC3E}">
        <p14:creationId xmlns:p14="http://schemas.microsoft.com/office/powerpoint/2010/main" val="1823144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2245" indent="-222245"/>
            <a:r>
              <a:rPr lang="en-US" dirty="0" smtClean="0"/>
              <a:t>For number 13 the caller might say he/she is</a:t>
            </a:r>
          </a:p>
          <a:p>
            <a:pPr marL="222245" indent="-222245">
              <a:buFont typeface="Arial" pitchFamily="34" charset="0"/>
              <a:buChar char="•"/>
            </a:pPr>
            <a:r>
              <a:rPr lang="en-US" dirty="0" smtClean="0"/>
              <a:t>not supposed to be here</a:t>
            </a:r>
          </a:p>
          <a:p>
            <a:pPr marL="222245" indent="-222245">
              <a:buFont typeface="Arial" pitchFamily="34" charset="0"/>
              <a:buChar char="•"/>
            </a:pPr>
            <a:r>
              <a:rPr lang="en-US" dirty="0" smtClean="0"/>
              <a:t>not supposed to be where I am</a:t>
            </a:r>
          </a:p>
          <a:p>
            <a:pPr marL="222245" indent="-222245">
              <a:buFont typeface="Arial" pitchFamily="34" charset="0"/>
              <a:buChar char="•"/>
            </a:pPr>
            <a:r>
              <a:rPr lang="en-US" dirty="0" smtClean="0"/>
              <a:t>Not</a:t>
            </a:r>
            <a:r>
              <a:rPr lang="en-US" baseline="0" dirty="0" smtClean="0"/>
              <a:t> supposed to be near me</a:t>
            </a:r>
          </a:p>
          <a:p>
            <a:pPr marL="222245" indent="-222245">
              <a:buFont typeface="Arial" pitchFamily="34" charset="0"/>
              <a:buChar char="•"/>
            </a:pPr>
            <a:endParaRPr lang="en-US" baseline="0" dirty="0" smtClean="0"/>
          </a:p>
          <a:p>
            <a:pPr marL="222245" indent="-222245"/>
            <a:r>
              <a:rPr lang="en-US" baseline="0" dirty="0" smtClean="0"/>
              <a:t>Who said he is not supposed to be around you?</a:t>
            </a:r>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Always follow your department policies and general guidelines.  Some things to consider when looking at how calls are handled follow -</a:t>
            </a:r>
          </a:p>
          <a:p>
            <a:pPr eaLnBrk="1" hangingPunct="1">
              <a:lnSpc>
                <a:spcPct val="90000"/>
              </a:lnSpc>
              <a:defRPr/>
            </a:pPr>
            <a:endParaRPr lang="en-US" dirty="0" smtClean="0"/>
          </a:p>
          <a:p>
            <a:pPr>
              <a:lnSpc>
                <a:spcPct val="90000"/>
              </a:lnSpc>
              <a:defRPr/>
            </a:pPr>
            <a:r>
              <a:rPr lang="en-US" dirty="0" smtClean="0"/>
              <a:t>Calls involving violence between family and household members or caregivers can be dangerous calls for law enforcement officers. </a:t>
            </a:r>
          </a:p>
          <a:p>
            <a:pPr>
              <a:lnSpc>
                <a:spcPct val="90000"/>
              </a:lnSpc>
              <a:defRPr/>
            </a:pPr>
            <a:endParaRPr lang="en-US" dirty="0" smtClean="0"/>
          </a:p>
          <a:p>
            <a:pPr>
              <a:lnSpc>
                <a:spcPct val="90000"/>
              </a:lnSpc>
              <a:defRPr/>
            </a:pPr>
            <a:r>
              <a:rPr lang="en-US" dirty="0" smtClean="0"/>
              <a:t>5</a:t>
            </a:r>
            <a:r>
              <a:rPr lang="en-US" baseline="0" dirty="0" smtClean="0"/>
              <a:t> factors found useful in predicting whether or not an officer </a:t>
            </a:r>
            <a:r>
              <a:rPr lang="en-US" strike="noStrike" baseline="0" dirty="0" smtClean="0">
                <a:solidFill>
                  <a:srgbClr val="FF0000"/>
                </a:solidFill>
              </a:rPr>
              <a:t>is at risk</a:t>
            </a:r>
            <a:endParaRPr lang="en-US" strike="sngStrike" baseline="0" dirty="0" smtClean="0">
              <a:solidFill>
                <a:srgbClr val="FF0000"/>
              </a:solidFill>
            </a:endParaRPr>
          </a:p>
          <a:p>
            <a:pPr>
              <a:lnSpc>
                <a:spcPct val="90000"/>
              </a:lnSpc>
              <a:defRPr/>
            </a:pPr>
            <a:r>
              <a:rPr lang="en-US" baseline="0" dirty="0" smtClean="0"/>
              <a:t>	If batterer was:</a:t>
            </a:r>
          </a:p>
          <a:p>
            <a:pPr marL="1555714" lvl="3" indent="-222245">
              <a:lnSpc>
                <a:spcPct val="90000"/>
              </a:lnSpc>
              <a:buFont typeface="+mj-lt"/>
              <a:buAutoNum type="arabicPeriod"/>
              <a:defRPr/>
            </a:pPr>
            <a:r>
              <a:rPr lang="en-US" dirty="0" smtClean="0"/>
              <a:t>unemployed</a:t>
            </a:r>
          </a:p>
          <a:p>
            <a:pPr marL="1555714" lvl="3" indent="-222245">
              <a:lnSpc>
                <a:spcPct val="90000"/>
              </a:lnSpc>
              <a:buFont typeface="+mj-lt"/>
              <a:buAutoNum type="arabicPeriod"/>
              <a:defRPr/>
            </a:pPr>
            <a:r>
              <a:rPr lang="en-US" dirty="0" smtClean="0"/>
              <a:t>Had damaged property in the incident</a:t>
            </a:r>
          </a:p>
          <a:p>
            <a:pPr marL="1555714" lvl="3" indent="-222245">
              <a:lnSpc>
                <a:spcPct val="90000"/>
              </a:lnSpc>
              <a:buFont typeface="+mj-lt"/>
              <a:buAutoNum type="arabicPeriod"/>
              <a:defRPr/>
            </a:pPr>
            <a:r>
              <a:rPr lang="en-US" dirty="0" smtClean="0"/>
              <a:t>Shared a residence with the victim</a:t>
            </a:r>
          </a:p>
          <a:p>
            <a:pPr marL="1555714" lvl="3" indent="-222245">
              <a:lnSpc>
                <a:spcPct val="90000"/>
              </a:lnSpc>
              <a:buFont typeface="+mj-lt"/>
              <a:buAutoNum type="arabicPeriod"/>
              <a:defRPr/>
            </a:pPr>
            <a:r>
              <a:rPr lang="en-US" dirty="0" smtClean="0"/>
              <a:t>Was drunk</a:t>
            </a:r>
          </a:p>
          <a:p>
            <a:pPr marL="1555714" lvl="3" indent="-222245">
              <a:lnSpc>
                <a:spcPct val="90000"/>
              </a:lnSpc>
              <a:buFont typeface="+mj-lt"/>
              <a:buAutoNum type="arabicPeriod"/>
              <a:defRPr/>
            </a:pPr>
            <a:r>
              <a:rPr lang="en-US" dirty="0" smtClean="0"/>
              <a:t>Displayed a hostile demeanor toward officers when they arrived</a:t>
            </a:r>
          </a:p>
          <a:p>
            <a:pPr marL="222245" indent="-222245">
              <a:lnSpc>
                <a:spcPct val="90000"/>
              </a:lnSpc>
              <a:buFont typeface="+mj-lt"/>
              <a:buAutoNum type="arabicPeriod"/>
              <a:defRPr/>
            </a:pPr>
            <a:endParaRPr lang="en-US" dirty="0" smtClean="0"/>
          </a:p>
          <a:p>
            <a:pPr marL="222245" indent="-222245">
              <a:lnSpc>
                <a:spcPct val="90000"/>
              </a:lnSpc>
              <a:defRPr/>
            </a:pPr>
            <a:r>
              <a:rPr lang="en-US" dirty="0" smtClean="0"/>
              <a:t>The more factors involved</a:t>
            </a:r>
            <a:r>
              <a:rPr lang="en-US" baseline="0" dirty="0" smtClean="0"/>
              <a:t> the higher possibility of an assault by offender.  Telecommunicators need to ask these questions to help assess situation for officers responding to scene.</a:t>
            </a:r>
            <a:endParaRPr lang="en-US" dirty="0" smtClean="0"/>
          </a:p>
          <a:p>
            <a:pPr>
              <a:lnSpc>
                <a:spcPct val="90000"/>
              </a:lnSpc>
              <a:defRPr/>
            </a:pPr>
            <a:endParaRPr lang="en-US" dirty="0" smtClean="0"/>
          </a:p>
          <a:p>
            <a:pPr>
              <a:lnSpc>
                <a:spcPct val="90000"/>
              </a:lnSpc>
              <a:defRPr/>
            </a:pPr>
            <a:r>
              <a:rPr lang="en-US" dirty="0" smtClean="0"/>
              <a:t>Two officers should be dispatched, whenever possible. With the closest unit, within the jurisdiction, responding to the scene first.</a:t>
            </a:r>
          </a:p>
          <a:p>
            <a:pPr>
              <a:lnSpc>
                <a:spcPct val="90000"/>
              </a:lnSpc>
              <a:defRPr/>
            </a:pPr>
            <a:endParaRPr lang="en-US" dirty="0" smtClean="0"/>
          </a:p>
          <a:p>
            <a:pPr>
              <a:lnSpc>
                <a:spcPct val="90000"/>
              </a:lnSpc>
              <a:defRPr/>
            </a:pPr>
            <a:r>
              <a:rPr lang="en-US" dirty="0" smtClean="0"/>
              <a:t>Dispatchers should make periodic checks on officers while at the scene. </a:t>
            </a:r>
          </a:p>
          <a:p>
            <a:pPr>
              <a:lnSpc>
                <a:spcPct val="90000"/>
              </a:lnSpc>
              <a:defRPr/>
            </a:pPr>
            <a:endParaRPr lang="en-US" dirty="0" smtClean="0"/>
          </a:p>
          <a:p>
            <a:pPr>
              <a:lnSpc>
                <a:spcPct val="90000"/>
              </a:lnSpc>
              <a:defRPr/>
            </a:pPr>
            <a:r>
              <a:rPr lang="en-US" dirty="0" smtClean="0"/>
              <a:t>Communications personnel should not cancel police response even if this request is made by parties involved. Responding officers should be notified of the cancellation request.</a:t>
            </a:r>
          </a:p>
          <a:p>
            <a:pPr eaLnBrk="1" hangingPunct="1">
              <a:lnSpc>
                <a:spcPct val="90000"/>
              </a:lnSpc>
              <a:defRPr/>
            </a:pPr>
            <a:endParaRPr lang="en-US" dirty="0"/>
          </a:p>
          <a:p>
            <a:pPr eaLnBrk="1" hangingPunct="1">
              <a:lnSpc>
                <a:spcPct val="90000"/>
              </a:lnSpc>
              <a:defRPr/>
            </a:pPr>
            <a:endParaRPr lang="en-US" dirty="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319BAFB-49C2-49D9-907C-A99217E878B8}"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defRPr/>
            </a:pPr>
            <a:r>
              <a:rPr lang="en-US" dirty="0" err="1" smtClean="0"/>
              <a:t>Telecommicators</a:t>
            </a:r>
            <a:r>
              <a:rPr lang="en-US" dirty="0" smtClean="0"/>
              <a:t> should not ask the victim direct questions if there is a possibility the assailant is present.</a:t>
            </a:r>
            <a:r>
              <a:rPr lang="en-US" baseline="0" dirty="0" smtClean="0"/>
              <a:t>  Indirect questioning may permit the victim to provide necessary information – yes and no questions.</a:t>
            </a:r>
          </a:p>
          <a:p>
            <a:pPr>
              <a:lnSpc>
                <a:spcPct val="90000"/>
              </a:lnSpc>
              <a:defRPr/>
            </a:pPr>
            <a:endParaRPr lang="en-US" baseline="0" dirty="0" smtClean="0"/>
          </a:p>
          <a:p>
            <a:pPr>
              <a:lnSpc>
                <a:spcPct val="90000"/>
              </a:lnSpc>
              <a:defRPr/>
            </a:pPr>
            <a:r>
              <a:rPr lang="en-US" baseline="0" dirty="0" smtClean="0"/>
              <a:t>If at any point during initial questions (location, call back number, what happened) the caller seems unsure/unable/unwilling to give appropriate answers there might be something wrong.</a:t>
            </a:r>
          </a:p>
          <a:p>
            <a:pPr>
              <a:lnSpc>
                <a:spcPct val="90000"/>
              </a:lnSpc>
              <a:defRPr/>
            </a:pPr>
            <a:endParaRPr lang="en-US" baseline="0" dirty="0" smtClean="0"/>
          </a:p>
          <a:p>
            <a:pPr>
              <a:lnSpc>
                <a:spcPct val="90000"/>
              </a:lnSpc>
              <a:defRPr/>
            </a:pPr>
            <a:r>
              <a:rPr lang="en-US" baseline="0" dirty="0" smtClean="0"/>
              <a:t>Ask participants how they handle this type of situation – what yes and no questions do they use – what works for them</a:t>
            </a:r>
          </a:p>
          <a:p>
            <a:pPr>
              <a:lnSpc>
                <a:spcPct val="90000"/>
              </a:lnSpc>
              <a:defRPr/>
            </a:pPr>
            <a:endParaRPr lang="en-US" baseline="0" dirty="0" smtClean="0"/>
          </a:p>
          <a:p>
            <a:pPr>
              <a:lnSpc>
                <a:spcPct val="90000"/>
              </a:lnSpc>
              <a:defRPr/>
            </a:pPr>
            <a:r>
              <a:rPr lang="en-US" baseline="0" dirty="0" smtClean="0"/>
              <a:t>Go to yes no questions (these are listed on the </a:t>
            </a:r>
            <a:r>
              <a:rPr lang="en-US" b="1" baseline="0" dirty="0" smtClean="0"/>
              <a:t>handout – Techniques for Telecommunicators on Difficult Calls.</a:t>
            </a:r>
          </a:p>
          <a:p>
            <a:pPr>
              <a:lnSpc>
                <a:spcPct val="90000"/>
              </a:lnSpc>
              <a:defRPr/>
            </a:pPr>
            <a:endParaRPr lang="en-US" baseline="0" dirty="0" smtClean="0"/>
          </a:p>
          <a:p>
            <a:pPr marL="166684" indent="-166684">
              <a:lnSpc>
                <a:spcPct val="90000"/>
              </a:lnSpc>
              <a:buFont typeface="Arial" pitchFamily="34" charset="0"/>
              <a:buChar char="•"/>
              <a:defRPr/>
            </a:pPr>
            <a:r>
              <a:rPr lang="en-US" baseline="0" dirty="0" smtClean="0"/>
              <a:t>“Are you able to speak freely?”</a:t>
            </a:r>
          </a:p>
          <a:p>
            <a:pPr marL="166684" indent="-166684">
              <a:lnSpc>
                <a:spcPct val="90000"/>
              </a:lnSpc>
              <a:buFont typeface="Arial" pitchFamily="34" charset="0"/>
              <a:buChar char="•"/>
              <a:defRPr/>
            </a:pPr>
            <a:r>
              <a:rPr lang="en-US" baseline="0" dirty="0" smtClean="0"/>
              <a:t>“Do you need police there?” (or medical help or fire help)</a:t>
            </a:r>
          </a:p>
          <a:p>
            <a:pPr marL="166684" indent="-166684">
              <a:lnSpc>
                <a:spcPct val="90000"/>
              </a:lnSpc>
              <a:buFont typeface="Arial" pitchFamily="34" charset="0"/>
              <a:buChar char="•"/>
              <a:defRPr/>
            </a:pPr>
            <a:r>
              <a:rPr lang="en-US" baseline="0" dirty="0" smtClean="0"/>
              <a:t>“Do you know the person who is there?” (helps determine the type of situation)</a:t>
            </a:r>
          </a:p>
          <a:p>
            <a:pPr marL="166684" indent="-166684">
              <a:lnSpc>
                <a:spcPct val="90000"/>
              </a:lnSpc>
              <a:buFont typeface="Arial" pitchFamily="34" charset="0"/>
              <a:buChar char="•"/>
              <a:defRPr/>
            </a:pPr>
            <a:r>
              <a:rPr lang="en-US" baseline="0" dirty="0" smtClean="0"/>
              <a:t>“How many people are in the house?” (officer safety)</a:t>
            </a:r>
          </a:p>
          <a:p>
            <a:pPr marL="166684" indent="-166684">
              <a:lnSpc>
                <a:spcPct val="90000"/>
              </a:lnSpc>
              <a:buFont typeface="Arial" pitchFamily="34" charset="0"/>
              <a:buChar char="•"/>
              <a:defRPr/>
            </a:pPr>
            <a:r>
              <a:rPr lang="en-US" baseline="0" dirty="0" smtClean="0"/>
              <a:t>“Are there any weapons involved?” </a:t>
            </a:r>
          </a:p>
          <a:p>
            <a:pPr marL="166684" indent="-166684">
              <a:lnSpc>
                <a:spcPct val="90000"/>
              </a:lnSpc>
              <a:buFont typeface="Arial" pitchFamily="34" charset="0"/>
              <a:buChar char="•"/>
              <a:defRPr/>
            </a:pPr>
            <a:r>
              <a:rPr lang="en-US" baseline="0" dirty="0" smtClean="0"/>
              <a:t>“Can you get out of the house? Tell him/her you need to just get something from your car.”</a:t>
            </a:r>
          </a:p>
          <a:p>
            <a:pPr marL="166684" indent="-166684">
              <a:lnSpc>
                <a:spcPct val="90000"/>
              </a:lnSpc>
              <a:buFont typeface="Arial" pitchFamily="34" charset="0"/>
              <a:buChar char="•"/>
              <a:defRPr/>
            </a:pPr>
            <a:r>
              <a:rPr lang="en-US" baseline="0" dirty="0" smtClean="0"/>
              <a:t>Reassuring the caller that help is on the way is very important to keeping them cooperative and on the line with you.</a:t>
            </a:r>
          </a:p>
          <a:p>
            <a:pPr>
              <a:lnSpc>
                <a:spcPct val="90000"/>
              </a:lnSpc>
              <a:buFont typeface="Arial" pitchFamily="34" charset="0"/>
              <a:buNone/>
              <a:defRPr/>
            </a:pPr>
            <a:endParaRPr lang="en-US" baseline="0" dirty="0" smtClean="0"/>
          </a:p>
          <a:p>
            <a:pPr>
              <a:lnSpc>
                <a:spcPct val="90000"/>
              </a:lnSpc>
              <a:buFont typeface="Arial" pitchFamily="34" charset="0"/>
              <a:buChar char="•"/>
              <a:defRPr/>
            </a:pPr>
            <a:endParaRPr lang="en-US" baseline="0" dirty="0" smtClean="0"/>
          </a:p>
          <a:p>
            <a:pPr>
              <a:lnSpc>
                <a:spcPct val="90000"/>
              </a:lnSpc>
              <a:defRPr/>
            </a:pPr>
            <a:r>
              <a:rPr lang="en-US" baseline="0" dirty="0" smtClean="0"/>
              <a:t>	</a:t>
            </a:r>
          </a:p>
          <a:p>
            <a:pPr>
              <a:lnSpc>
                <a:spcPct val="90000"/>
              </a:lnSpc>
              <a:defRPr/>
            </a:pPr>
            <a:endParaRPr lang="en-US" b="1" baseline="0" dirty="0" smtClean="0">
              <a:solidFill>
                <a:srgbClr val="C00000"/>
              </a:solidFill>
            </a:endParaRPr>
          </a:p>
          <a:p>
            <a:pPr>
              <a:lnSpc>
                <a:spcPct val="90000"/>
              </a:lnSpc>
              <a:defRPr/>
            </a:pPr>
            <a:endParaRPr lang="en-US" dirty="0" smtClean="0"/>
          </a:p>
        </p:txBody>
      </p:sp>
      <p:sp>
        <p:nvSpPr>
          <p:cNvPr id="4" name="Slide Number Placeholder 3"/>
          <p:cNvSpPr>
            <a:spLocks noGrp="1"/>
          </p:cNvSpPr>
          <p:nvPr>
            <p:ph type="sldNum" sz="quarter" idx="10"/>
          </p:nvPr>
        </p:nvSpPr>
        <p:spPr/>
        <p:txBody>
          <a:bodyPr/>
          <a:lstStyle/>
          <a:p>
            <a:fld id="{0319BAFB-49C2-49D9-907C-A99217E878B8}" type="slidenum">
              <a:rPr lang="en-US" smtClean="0"/>
              <a:pPr/>
              <a:t>32</a:t>
            </a:fld>
            <a:endParaRPr lang="en-US"/>
          </a:p>
        </p:txBody>
      </p:sp>
    </p:spTree>
    <p:extLst>
      <p:ext uri="{BB962C8B-B14F-4D97-AF65-F5344CB8AC3E}">
        <p14:creationId xmlns:p14="http://schemas.microsoft.com/office/powerpoint/2010/main" val="1237366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79">
              <a:defRPr/>
            </a:pPr>
            <a:r>
              <a:rPr lang="en-US" dirty="0" smtClean="0"/>
              <a:t>As</a:t>
            </a:r>
            <a:r>
              <a:rPr lang="en-US" baseline="0" dirty="0" smtClean="0"/>
              <a:t> a result of the abuser using coercion and threats, the victim may sound fearful and anxious. </a:t>
            </a:r>
          </a:p>
          <a:p>
            <a:pPr defTabSz="914279">
              <a:defRPr/>
            </a:pPr>
            <a:endParaRPr lang="en-US" baseline="0" dirty="0" smtClean="0"/>
          </a:p>
          <a:p>
            <a:pPr defTabSz="914279">
              <a:defRPr/>
            </a:pPr>
            <a:r>
              <a:rPr lang="en-US" baseline="0" dirty="0" smtClean="0"/>
              <a:t>With strangulation swelling in the throat can cut off air supply and lead to death. Inform the caller the seriousness of this if they refuse medical service.  In many jurisdictions strangulation is a mandatory EMS response.</a:t>
            </a:r>
          </a:p>
          <a:p>
            <a:pPr defTabSz="914279">
              <a:defRPr/>
            </a:pPr>
            <a:endParaRPr lang="en-US" dirty="0" smtClean="0"/>
          </a:p>
          <a:p>
            <a:pPr defTabSz="914279">
              <a:defRPr/>
            </a:pPr>
            <a:r>
              <a:rPr lang="en-US" dirty="0" smtClean="0"/>
              <a:t>The caller may have a disability and cannot talk</a:t>
            </a:r>
            <a:r>
              <a:rPr lang="en-US" baseline="0" dirty="0" smtClean="0"/>
              <a:t> clearly.</a:t>
            </a:r>
            <a:endParaRPr lang="en-US" dirty="0" smtClean="0"/>
          </a:p>
          <a:p>
            <a:r>
              <a:rPr lang="en-US" b="1" dirty="0" err="1" smtClean="0"/>
              <a:t>PwD</a:t>
            </a:r>
            <a:r>
              <a:rPr lang="en-US" b="1" dirty="0" smtClean="0"/>
              <a:t> Communication Tips  handout – </a:t>
            </a:r>
            <a:r>
              <a:rPr lang="en-US" b="0" dirty="0" smtClean="0"/>
              <a:t>some of these tips apply to </a:t>
            </a:r>
            <a:r>
              <a:rPr lang="en-US" b="0" dirty="0" err="1" smtClean="0"/>
              <a:t>telecommunicators</a:t>
            </a:r>
            <a:endParaRPr lang="en-US" b="0" dirty="0" smtClean="0"/>
          </a:p>
          <a:p>
            <a:r>
              <a:rPr lang="en-US" b="1" dirty="0" err="1" smtClean="0"/>
              <a:t>PwD</a:t>
            </a:r>
            <a:r>
              <a:rPr lang="en-US" b="1" dirty="0" smtClean="0"/>
              <a:t> Etiquette for </a:t>
            </a:r>
            <a:r>
              <a:rPr lang="en-US" b="1" dirty="0" err="1" smtClean="0"/>
              <a:t>Commicating</a:t>
            </a:r>
            <a:r>
              <a:rPr lang="en-US" b="1" dirty="0" smtClean="0"/>
              <a:t> handout </a:t>
            </a:r>
            <a:r>
              <a:rPr lang="en-US" b="0" dirty="0" smtClean="0"/>
              <a:t> - some</a:t>
            </a:r>
            <a:r>
              <a:rPr lang="en-US" b="0" baseline="0" dirty="0" smtClean="0"/>
              <a:t> of these tips apply to </a:t>
            </a:r>
            <a:r>
              <a:rPr lang="en-US" b="0" baseline="0" dirty="0" err="1" smtClean="0"/>
              <a:t>telecommunicators</a:t>
            </a:r>
            <a:endParaRPr lang="en-US" b="1"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US" b="1" dirty="0"/>
              <a:t>What the 911 Operators Should Know About the Text-to-911 handout</a:t>
            </a:r>
          </a:p>
          <a:p>
            <a:pPr rtl="0"/>
            <a:r>
              <a:rPr lang="en-US" b="1" dirty="0"/>
              <a:t>What Are The Top 10 Things 911 Operators Should Know About handout</a:t>
            </a:r>
          </a:p>
          <a:p>
            <a:pPr rtl="0"/>
            <a:endParaRPr lang="en-US" dirty="0"/>
          </a:p>
          <a:p>
            <a:pPr rtl="0"/>
            <a:r>
              <a:rPr lang="en-US" dirty="0"/>
              <a:t>It can be complicated for a Deaf person to contact 911 as there are different methods of contact available.  Some Deaf people are most comfortable with TTY/TDD contact and others may be more comfortable making Video Relay Service calls.  Many Deaf people are beginning to use Text-to-911.  </a:t>
            </a:r>
          </a:p>
          <a:p>
            <a:pPr rtl="0"/>
            <a:r>
              <a:rPr lang="en-US" dirty="0"/>
              <a:t> </a:t>
            </a:r>
          </a:p>
          <a:p>
            <a:pPr rtl="0"/>
            <a:r>
              <a:rPr lang="en-US" dirty="0"/>
              <a:t>When using TTY/TDD or Video Relay Services, there can be long pauses so the call-taker has to be patient.  Do not hang up.  With a Video Relay Service call, you will be speaking to the caller through an American Sign Language (ASL) Interpreter.  The Deaf person signs with the ASL Interpreter via a video relay call who will then speak to the call-taker and then sign your questions/information to the Deaf person.  In this situation, speak directly to the caller and not the interpreter.  Do not say, “ask her…..”, just ask the question since the interpreter has to sign every word.  This is a sign of respect which is appreciated by the deaf person who is in an emergency situation.</a:t>
            </a:r>
          </a:p>
          <a:p>
            <a:pPr rtl="0"/>
            <a:r>
              <a:rPr lang="en-US" dirty="0"/>
              <a:t> </a:t>
            </a:r>
          </a:p>
          <a:p>
            <a:pPr rtl="0"/>
            <a:r>
              <a:rPr lang="en-US" dirty="0"/>
              <a:t>Text-to-911 is an easy way for a Deaf person to contact 911.  The Deaf Person contacts 911 and puts their information in the message.  You will need to ask for their location if they don’t provide it.  Text-to-911 is a fairly new system and  this service is not available in every PSAP in Illinois, but there are a growing number across the state. </a:t>
            </a:r>
          </a:p>
          <a:p>
            <a:pPr rtl="0"/>
            <a:r>
              <a:rPr lang="en-US" dirty="0"/>
              <a:t> </a:t>
            </a:r>
          </a:p>
          <a:p>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79">
              <a:defRPr/>
            </a:pPr>
            <a:r>
              <a:rPr lang="en-US" baseline="0" dirty="0" smtClean="0"/>
              <a:t>You d</a:t>
            </a:r>
            <a:r>
              <a:rPr lang="en-US" dirty="0" smtClean="0"/>
              <a:t>on’t have to be a counselor</a:t>
            </a:r>
            <a:r>
              <a:rPr lang="en-US" baseline="0" dirty="0" smtClean="0"/>
              <a:t> to offer support – need to build rapport, gain cooperation and information.  </a:t>
            </a:r>
          </a:p>
          <a:p>
            <a:pPr defTabSz="914279">
              <a:defRPr/>
            </a:pPr>
            <a:endParaRPr lang="en-US" dirty="0" smtClean="0"/>
          </a:p>
          <a:p>
            <a:pPr defTabSz="914279">
              <a:defRPr/>
            </a:pPr>
            <a:r>
              <a:rPr lang="en-US" baseline="0" dirty="0" smtClean="0"/>
              <a:t>Victims may want to tell their story.  Listening and showing compassion is the best thing you can do. </a:t>
            </a:r>
          </a:p>
          <a:p>
            <a:pPr defTabSz="914279">
              <a:defRPr/>
            </a:pPr>
            <a:endParaRPr lang="en-US" dirty="0" smtClean="0">
              <a:solidFill>
                <a:prstClr val="black"/>
              </a:solidFill>
            </a:endParaRPr>
          </a:p>
          <a:p>
            <a:pPr defTabSz="914279">
              <a:defRPr/>
            </a:pPr>
            <a:r>
              <a:rPr lang="en-US" dirty="0" smtClean="0">
                <a:solidFill>
                  <a:prstClr val="black"/>
                </a:solidFill>
              </a:rPr>
              <a:t>The words you say can have a tremendous impact on them – for  the good.  The statements above are simple, compassionate responses that victims report are helpful.  </a:t>
            </a:r>
          </a:p>
          <a:p>
            <a:pPr defTabSz="914279">
              <a:defRPr/>
            </a:pPr>
            <a:endParaRPr lang="en-US" dirty="0" smtClean="0">
              <a:solidFill>
                <a:prstClr val="black"/>
              </a:solidFill>
            </a:endParaRPr>
          </a:p>
          <a:p>
            <a:pPr defTabSz="914279">
              <a:defRPr/>
            </a:pPr>
            <a:r>
              <a:rPr lang="en-US" dirty="0" smtClean="0">
                <a:solidFill>
                  <a:prstClr val="black"/>
                </a:solidFill>
              </a:rPr>
              <a:t>In essence, being believed, respected and supported is the response that victims want and need.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319BAFB-49C2-49D9-907C-A99217E878B8}" type="slidenum">
              <a:rPr lang="en-US" smtClean="0"/>
              <a:pPr/>
              <a:t>35</a:t>
            </a:fld>
            <a:endParaRPr lang="en-US"/>
          </a:p>
        </p:txBody>
      </p:sp>
    </p:spTree>
    <p:extLst>
      <p:ext uri="{BB962C8B-B14F-4D97-AF65-F5344CB8AC3E}">
        <p14:creationId xmlns:p14="http://schemas.microsoft.com/office/powerpoint/2010/main" val="987554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previously noted, victims</a:t>
            </a:r>
            <a:r>
              <a:rPr lang="en-US" baseline="0" dirty="0" smtClean="0"/>
              <a:t> may </a:t>
            </a:r>
            <a:r>
              <a:rPr lang="en-US" dirty="0" smtClean="0"/>
              <a:t>blame themselves for the abuse, feel guilty about the impact on their children or others and experience feelings of hopelessness.  </a:t>
            </a:r>
          </a:p>
          <a:p>
            <a:endParaRPr lang="en-US" dirty="0" smtClean="0"/>
          </a:p>
          <a:p>
            <a:r>
              <a:rPr lang="en-US" dirty="0" smtClean="0"/>
              <a:t>Victims</a:t>
            </a:r>
            <a:r>
              <a:rPr lang="en-US" baseline="0" dirty="0" smtClean="0"/>
              <a:t> may have previously disclosed to a friend, family member or someone else and the response was doubt, judgment, blame and even punishment.  There are some things that victims report are hurtful or damaging  - see list above.</a:t>
            </a:r>
            <a:endParaRPr lang="en-US" dirty="0" smtClean="0"/>
          </a:p>
        </p:txBody>
      </p:sp>
      <p:sp>
        <p:nvSpPr>
          <p:cNvPr id="4" name="Slide Number Placeholder 3"/>
          <p:cNvSpPr>
            <a:spLocks noGrp="1"/>
          </p:cNvSpPr>
          <p:nvPr>
            <p:ph type="sldNum" sz="quarter" idx="10"/>
          </p:nvPr>
        </p:nvSpPr>
        <p:spPr/>
        <p:txBody>
          <a:bodyPr/>
          <a:lstStyle/>
          <a:p>
            <a:fld id="{0319BAFB-49C2-49D9-907C-A99217E878B8}" type="slidenum">
              <a:rPr lang="en-US" smtClean="0"/>
              <a:pPr/>
              <a:t>36</a:t>
            </a:fld>
            <a:endParaRPr lang="en-US"/>
          </a:p>
        </p:txBody>
      </p:sp>
    </p:spTree>
    <p:extLst>
      <p:ext uri="{BB962C8B-B14F-4D97-AF65-F5344CB8AC3E}">
        <p14:creationId xmlns:p14="http://schemas.microsoft.com/office/powerpoint/2010/main" val="9875548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things that are that are included when doing safety planning with a victim. Safety planning is something you don’t have time for, but it can be done while caller is on the phone and the abuser is gone.  </a:t>
            </a:r>
          </a:p>
          <a:p>
            <a:endParaRPr lang="en-US" baseline="0" dirty="0" smtClean="0"/>
          </a:p>
          <a:p>
            <a:r>
              <a:rPr lang="en-US" baseline="0" dirty="0" smtClean="0"/>
              <a:t>Help the caller with options or available resources.  </a:t>
            </a:r>
          </a:p>
          <a:p>
            <a:endParaRPr lang="en-US" dirty="0" smtClean="0"/>
          </a:p>
          <a:p>
            <a:r>
              <a:rPr lang="en-US" baseline="0" dirty="0" smtClean="0"/>
              <a:t>Share information about referrals, but honor the choice to refuse.  </a:t>
            </a:r>
          </a:p>
          <a:p>
            <a:endParaRPr lang="en-US" dirty="0" smtClean="0"/>
          </a:p>
          <a:p>
            <a:r>
              <a:rPr lang="en-US" b="1" baseline="0" dirty="0" smtClean="0"/>
              <a:t>Safety Planning DDD handout</a:t>
            </a:r>
          </a:p>
          <a:p>
            <a:r>
              <a:rPr lang="en-US" b="1" baseline="0" dirty="0" smtClean="0"/>
              <a:t>Safety Plan - Be Safe, Be Sensible, Be Prepared brochure</a:t>
            </a:r>
          </a:p>
          <a:p>
            <a:r>
              <a:rPr lang="en-US" b="1" baseline="0" dirty="0" smtClean="0"/>
              <a:t>Protocol Disability Safety Planning handout</a:t>
            </a:r>
          </a:p>
          <a:p>
            <a:endParaRPr lang="en-US" dirty="0" smtClean="0"/>
          </a:p>
          <a:p>
            <a:r>
              <a:rPr lang="en-US" baseline="0" dirty="0" smtClean="0"/>
              <a:t>For more detailed information on safety planning, ask the local domestic violence provider to do an in-service.</a:t>
            </a:r>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37</a:t>
            </a:fld>
            <a:endParaRPr lang="en-US"/>
          </a:p>
        </p:txBody>
      </p:sp>
    </p:spTree>
    <p:extLst>
      <p:ext uri="{BB962C8B-B14F-4D97-AF65-F5344CB8AC3E}">
        <p14:creationId xmlns:p14="http://schemas.microsoft.com/office/powerpoint/2010/main" val="38499150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Become familiar</a:t>
            </a:r>
            <a:r>
              <a:rPr lang="en-US" baseline="0" dirty="0" smtClean="0"/>
              <a:t> with local services in your area.  Have phone numbers and information available to give to victims.</a:t>
            </a:r>
          </a:p>
          <a:p>
            <a:endParaRPr lang="en-US" baseline="0" dirty="0" smtClean="0"/>
          </a:p>
          <a:p>
            <a:r>
              <a:rPr lang="en-US" baseline="0" dirty="0" smtClean="0"/>
              <a:t>Customize to local area.</a:t>
            </a:r>
          </a:p>
          <a:p>
            <a:pPr defTabSz="888980">
              <a:defRPr/>
            </a:pPr>
            <a:r>
              <a:rPr lang="en-US" b="1" baseline="0" dirty="0" smtClean="0"/>
              <a:t>Get cards/brochures from local agencies to distribute</a:t>
            </a:r>
          </a:p>
          <a:p>
            <a:endParaRPr lang="en-US" dirty="0" smtClean="0"/>
          </a:p>
          <a:p>
            <a:r>
              <a:rPr lang="en-US" b="1" dirty="0" smtClean="0"/>
              <a:t>National &amp; Local Resources for Family Violence Victims handout</a:t>
            </a:r>
          </a:p>
          <a:p>
            <a:endParaRPr lang="en-US" baseline="0" dirty="0" smtClean="0"/>
          </a:p>
          <a:p>
            <a:r>
              <a:rPr lang="en-US" b="1" baseline="0" dirty="0" smtClean="0"/>
              <a:t>Refer to Who to Call handout.</a:t>
            </a:r>
            <a:endParaRPr lang="en-US" b="1" dirty="0" smtClean="0"/>
          </a:p>
          <a:p>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38</a:t>
            </a:fld>
            <a:endParaRPr lang="en-US"/>
          </a:p>
        </p:txBody>
      </p:sp>
    </p:spTree>
    <p:extLst>
      <p:ext uri="{BB962C8B-B14F-4D97-AF65-F5344CB8AC3E}">
        <p14:creationId xmlns:p14="http://schemas.microsoft.com/office/powerpoint/2010/main" val="30234932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79">
              <a:defRPr/>
            </a:pPr>
            <a:r>
              <a:rPr lang="en-US" dirty="0" smtClean="0"/>
              <a:t>Educate yourself about local service</a:t>
            </a:r>
            <a:r>
              <a:rPr lang="en-US" baseline="0" dirty="0" smtClean="0"/>
              <a:t> providers and specific services they providers.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319BAFB-49C2-49D9-907C-A99217E878B8}" type="slidenum">
              <a:rPr lang="en-US" smtClean="0"/>
              <a:pPr/>
              <a:t>39</a:t>
            </a:fld>
            <a:endParaRPr lang="en-US"/>
          </a:p>
        </p:txBody>
      </p:sp>
    </p:spTree>
    <p:extLst>
      <p:ext uri="{BB962C8B-B14F-4D97-AF65-F5344CB8AC3E}">
        <p14:creationId xmlns:p14="http://schemas.microsoft.com/office/powerpoint/2010/main" val="2386608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4</a:t>
            </a:fld>
            <a:endParaRPr lang="en-US"/>
          </a:p>
        </p:txBody>
      </p:sp>
    </p:spTree>
    <p:extLst>
      <p:ext uri="{BB962C8B-B14F-4D97-AF65-F5344CB8AC3E}">
        <p14:creationId xmlns:p14="http://schemas.microsoft.com/office/powerpoint/2010/main" val="15874883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40</a:t>
            </a:fld>
            <a:endParaRPr lang="en-US"/>
          </a:p>
        </p:txBody>
      </p:sp>
    </p:spTree>
    <p:extLst>
      <p:ext uri="{BB962C8B-B14F-4D97-AF65-F5344CB8AC3E}">
        <p14:creationId xmlns:p14="http://schemas.microsoft.com/office/powerpoint/2010/main" val="561859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41</a:t>
            </a:fld>
            <a:endParaRPr lang="en-US"/>
          </a:p>
        </p:txBody>
      </p:sp>
    </p:spTree>
    <p:extLst>
      <p:ext uri="{BB962C8B-B14F-4D97-AF65-F5344CB8AC3E}">
        <p14:creationId xmlns:p14="http://schemas.microsoft.com/office/powerpoint/2010/main" val="36320886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42</a:t>
            </a:fld>
            <a:endParaRPr lang="en-US"/>
          </a:p>
        </p:txBody>
      </p:sp>
    </p:spTree>
    <p:extLst>
      <p:ext uri="{BB962C8B-B14F-4D97-AF65-F5344CB8AC3E}">
        <p14:creationId xmlns:p14="http://schemas.microsoft.com/office/powerpoint/2010/main" val="33321673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43</a:t>
            </a:fld>
            <a:endParaRPr lang="en-US"/>
          </a:p>
        </p:txBody>
      </p:sp>
    </p:spTree>
    <p:extLst>
      <p:ext uri="{BB962C8B-B14F-4D97-AF65-F5344CB8AC3E}">
        <p14:creationId xmlns:p14="http://schemas.microsoft.com/office/powerpoint/2010/main" val="12275621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44</a:t>
            </a:fld>
            <a:endParaRPr lang="en-US"/>
          </a:p>
        </p:txBody>
      </p:sp>
    </p:spTree>
    <p:extLst>
      <p:ext uri="{BB962C8B-B14F-4D97-AF65-F5344CB8AC3E}">
        <p14:creationId xmlns:p14="http://schemas.microsoft.com/office/powerpoint/2010/main" val="3034340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9BAFB-49C2-49D9-907C-A99217E878B8}" type="slidenum">
              <a:rPr lang="en-US" smtClean="0"/>
              <a:pPr/>
              <a:t>5</a:t>
            </a:fld>
            <a:endParaRPr lang="en-US"/>
          </a:p>
        </p:txBody>
      </p:sp>
    </p:spTree>
    <p:extLst>
      <p:ext uri="{BB962C8B-B14F-4D97-AF65-F5344CB8AC3E}">
        <p14:creationId xmlns:p14="http://schemas.microsoft.com/office/powerpoint/2010/main" val="3466621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Family</a:t>
            </a:r>
            <a:r>
              <a:rPr lang="en-US" baseline="0" dirty="0" smtClean="0"/>
              <a:t> violence is often a series of events.  You might have people that you have dealt with many times.  Often these situations escalate over time.  Different than a robbery or assault which is often a crime that is a single event, family violence is an ongoing crime where there is a relationship between the victim and the abuser. (abuser may be partner, child or grandchild or caregiver.)</a:t>
            </a:r>
          </a:p>
          <a:p>
            <a:endParaRPr lang="en-US" baseline="0" dirty="0" smtClean="0"/>
          </a:p>
          <a:p>
            <a:r>
              <a:rPr lang="en-US" baseline="0" dirty="0" smtClean="0"/>
              <a:t>Getting out of these relationships is a process rather than an event.  </a:t>
            </a:r>
          </a:p>
          <a:p>
            <a:endParaRPr lang="en-US" baseline="0" dirty="0" smtClean="0"/>
          </a:p>
          <a:p>
            <a:r>
              <a:rPr lang="en-US" baseline="0" dirty="0" smtClean="0"/>
              <a:t>We will be discussing how the abuser manipulates the victim </a:t>
            </a:r>
            <a:r>
              <a:rPr lang="en-US" baseline="0" dirty="0" smtClean="0">
                <a:solidFill>
                  <a:srgbClr val="FF0000"/>
                </a:solidFill>
              </a:rPr>
              <a:t>by putting up </a:t>
            </a:r>
            <a:r>
              <a:rPr lang="en-US" baseline="0" dirty="0" smtClean="0"/>
              <a:t>barriers which can prevent someone from leaving.</a:t>
            </a:r>
          </a:p>
          <a:p>
            <a:endParaRPr lang="en-US" baseline="0" dirty="0" smtClean="0"/>
          </a:p>
          <a:p>
            <a:r>
              <a:rPr lang="en-US" baseline="0" dirty="0" smtClean="0"/>
              <a:t>It can be very frustrating to have the </a:t>
            </a:r>
            <a:r>
              <a:rPr lang="en-US" baseline="0" dirty="0" smtClean="0">
                <a:solidFill>
                  <a:srgbClr val="FF0000"/>
                </a:solidFill>
              </a:rPr>
              <a:t>repeat</a:t>
            </a:r>
            <a:r>
              <a:rPr lang="en-US" baseline="0" dirty="0" smtClean="0"/>
              <a:t> calls </a:t>
            </a:r>
            <a:r>
              <a:rPr lang="en-US" baseline="0" dirty="0" smtClean="0">
                <a:solidFill>
                  <a:srgbClr val="FF0000"/>
                </a:solidFill>
              </a:rPr>
              <a:t>about the same family</a:t>
            </a:r>
            <a:r>
              <a:rPr lang="en-US" baseline="0" dirty="0" smtClean="0"/>
              <a:t>,  but how you handle these calls can be very significant to the callers safety and their willingness to call again when they need help.</a:t>
            </a:r>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baseline="0" dirty="0" smtClean="0"/>
              <a:t>Telecommunicators  often have calls from victims of family violence during their career.</a:t>
            </a:r>
          </a:p>
          <a:p>
            <a:pPr>
              <a:defRPr/>
            </a:pPr>
            <a:endParaRPr lang="en-US" baseline="0" dirty="0" smtClean="0"/>
          </a:p>
          <a:p>
            <a:pPr>
              <a:defRPr/>
            </a:pPr>
            <a:r>
              <a:rPr lang="en-US" baseline="0" dirty="0" smtClean="0"/>
              <a:t>Usually these callers are in crisis.</a:t>
            </a:r>
            <a:endParaRPr lang="en-US" dirty="0" smtClean="0"/>
          </a:p>
          <a:p>
            <a:pPr defTabSz="914279">
              <a:defRPr/>
            </a:pPr>
            <a:endParaRPr lang="en-US" dirty="0" smtClean="0"/>
          </a:p>
          <a:p>
            <a:pPr defTabSz="914279">
              <a:defRPr/>
            </a:pPr>
            <a:r>
              <a:rPr lang="en-US" baseline="0" dirty="0" smtClean="0"/>
              <a:t>The goal of this training is to provide you with additional information to guide your response to victims of family violence as you do your job.  </a:t>
            </a:r>
            <a:endParaRPr lang="en-US" dirty="0" smtClean="0"/>
          </a:p>
          <a:p>
            <a:endParaRPr lang="en-US" dirty="0" smtClean="0"/>
          </a:p>
          <a:p>
            <a:pPr>
              <a:lnSpc>
                <a:spcPct val="115000"/>
              </a:lnSpc>
              <a:spcAft>
                <a:spcPts val="972"/>
              </a:spcAft>
            </a:pPr>
            <a:r>
              <a:rPr lang="en-US" dirty="0">
                <a:solidFill>
                  <a:srgbClr val="FF0000"/>
                </a:solidFill>
                <a:latin typeface="Arial"/>
                <a:ea typeface="Calibri"/>
                <a:cs typeface="Times New Roman"/>
              </a:rPr>
              <a:t>As point of first contact, your response is crucial.  Victims often report that when they decide to share with someone about the abuse, how that person responds determines whether they will ever disclose again or reach out for help.  If they experience judgment, lack of validation or an uncaring response, they are not likely to access services again.</a:t>
            </a:r>
          </a:p>
          <a:p>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family violence is an ongoing crime you are</a:t>
            </a:r>
            <a:r>
              <a:rPr lang="en-US" baseline="0" dirty="0" smtClean="0"/>
              <a:t> often dealing with the same people.</a:t>
            </a:r>
          </a:p>
          <a:p>
            <a:endParaRPr lang="en-US" baseline="0" dirty="0" smtClean="0"/>
          </a:p>
          <a:p>
            <a:r>
              <a:rPr lang="en-US" i="1" dirty="0"/>
              <a:t>Illinois Domestic Violence Act</a:t>
            </a:r>
            <a:r>
              <a:rPr lang="en-US" dirty="0"/>
              <a:t> of 1986 (750 ILCS 60/) </a:t>
            </a:r>
            <a:r>
              <a:rPr lang="en-US" baseline="0" dirty="0" smtClean="0"/>
              <a:t>includes intimate partner as well as family members and caregivers.</a:t>
            </a:r>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Victims and </a:t>
            </a:r>
            <a:r>
              <a:rPr lang="en-US" dirty="0" smtClean="0"/>
              <a:t>abusers come </a:t>
            </a:r>
            <a:r>
              <a:rPr lang="en-US" dirty="0"/>
              <a:t>from all </a:t>
            </a:r>
            <a:endParaRPr lang="en-US" dirty="0" smtClean="0"/>
          </a:p>
          <a:p>
            <a:endParaRPr lang="en-US" dirty="0" smtClean="0"/>
          </a:p>
          <a:p>
            <a:pPr lvl="1">
              <a:buFont typeface="Arial" pitchFamily="34" charset="0"/>
              <a:buChar char="•"/>
            </a:pPr>
            <a:r>
              <a:rPr lang="en-US" dirty="0" smtClean="0"/>
              <a:t>Economic </a:t>
            </a:r>
            <a:r>
              <a:rPr lang="en-US" dirty="0"/>
              <a:t>and education </a:t>
            </a:r>
            <a:r>
              <a:rPr lang="en-US" dirty="0" smtClean="0"/>
              <a:t>levels</a:t>
            </a:r>
          </a:p>
          <a:p>
            <a:pPr lvl="1">
              <a:buFont typeface="Arial" pitchFamily="34" charset="0"/>
              <a:buNone/>
            </a:pPr>
            <a:endParaRPr lang="en-US" dirty="0" smtClean="0"/>
          </a:p>
          <a:p>
            <a:pPr lvl="1">
              <a:buFont typeface="Arial" pitchFamily="34" charset="0"/>
              <a:buChar char="•"/>
            </a:pPr>
            <a:r>
              <a:rPr lang="en-US" dirty="0" smtClean="0"/>
              <a:t>Racial </a:t>
            </a:r>
            <a:r>
              <a:rPr lang="en-US" dirty="0"/>
              <a:t>and cultural </a:t>
            </a:r>
            <a:r>
              <a:rPr lang="en-US" dirty="0" smtClean="0"/>
              <a:t>groups</a:t>
            </a:r>
          </a:p>
          <a:p>
            <a:pPr lvl="1">
              <a:buFont typeface="Arial" pitchFamily="34" charset="0"/>
              <a:buNone/>
            </a:pPr>
            <a:endParaRPr lang="en-US" dirty="0" smtClean="0"/>
          </a:p>
          <a:p>
            <a:pPr lvl="1">
              <a:buFont typeface="Arial" pitchFamily="34" charset="0"/>
              <a:buChar char="•"/>
            </a:pPr>
            <a:r>
              <a:rPr lang="en-US" dirty="0" smtClean="0"/>
              <a:t>Genders</a:t>
            </a:r>
          </a:p>
          <a:p>
            <a:pPr lvl="1">
              <a:buFont typeface="Arial" pitchFamily="34" charset="0"/>
              <a:buNone/>
            </a:pPr>
            <a:endParaRPr lang="en-US" dirty="0" smtClean="0"/>
          </a:p>
          <a:p>
            <a:pPr lvl="1">
              <a:buFont typeface="Arial" pitchFamily="34" charset="0"/>
              <a:buChar char="•"/>
            </a:pPr>
            <a:r>
              <a:rPr lang="en-US" baseline="0" dirty="0" smtClean="0"/>
              <a:t>Abilities</a:t>
            </a:r>
          </a:p>
          <a:p>
            <a:pPr lvl="1">
              <a:buFont typeface="Arial" pitchFamily="34" charset="0"/>
              <a:buNone/>
            </a:pPr>
            <a:endParaRPr lang="en-US" baseline="0" dirty="0" smtClean="0"/>
          </a:p>
          <a:p>
            <a:pPr lvl="1">
              <a:buFont typeface="Arial" pitchFamily="34" charset="0"/>
              <a:buChar char="•"/>
            </a:pPr>
            <a:r>
              <a:rPr lang="en-US" baseline="0" dirty="0" smtClean="0"/>
              <a:t>R</a:t>
            </a:r>
            <a:r>
              <a:rPr lang="en-US" dirty="0" smtClean="0"/>
              <a:t>eligions</a:t>
            </a:r>
          </a:p>
          <a:p>
            <a:pPr lvl="1">
              <a:buFont typeface="Arial" pitchFamily="34" charset="0"/>
              <a:buNone/>
            </a:pPr>
            <a:endParaRPr lang="en-US" dirty="0" smtClean="0"/>
          </a:p>
          <a:p>
            <a:pPr lvl="1">
              <a:buFont typeface="Arial" pitchFamily="34" charset="0"/>
              <a:buChar char="•"/>
            </a:pPr>
            <a:r>
              <a:rPr lang="en-US" dirty="0" smtClean="0"/>
              <a:t>Ages</a:t>
            </a:r>
          </a:p>
          <a:p>
            <a:pPr>
              <a:buFont typeface="Arial" pitchFamily="34" charset="0"/>
              <a:buChar char="•"/>
            </a:pPr>
            <a:endParaRPr lang="en-US" dirty="0" smtClean="0"/>
          </a:p>
          <a:p>
            <a:pPr>
              <a:buFont typeface="Arial" pitchFamily="34" charset="0"/>
              <a:buNone/>
            </a:pPr>
            <a:r>
              <a:rPr lang="en-US" dirty="0" smtClean="0"/>
              <a:t>Family violence happens in all types</a:t>
            </a:r>
            <a:r>
              <a:rPr lang="en-US" baseline="0" dirty="0" smtClean="0"/>
              <a:t> of families and relationships.  </a:t>
            </a:r>
          </a:p>
          <a:p>
            <a:endParaRPr lang="en-US" baseline="0" dirty="0" smtClean="0"/>
          </a:p>
          <a:p>
            <a:r>
              <a:rPr lang="en-US" baseline="0" dirty="0" smtClean="0"/>
              <a:t>The faces of family violence look like the faces of our neighbors, co-workers, friends, teachers, coaches, etc.  </a:t>
            </a:r>
            <a:endParaRPr lang="en-US" dirty="0" smtClean="0"/>
          </a:p>
          <a:p>
            <a:pPr defTabSz="914279">
              <a:defRPr/>
            </a:pPr>
            <a:endParaRPr lang="en-US" dirty="0" smtClean="0"/>
          </a:p>
          <a:p>
            <a:pPr defTabSz="914279">
              <a:defRPr/>
            </a:pPr>
            <a:r>
              <a:rPr lang="en-US" dirty="0" smtClean="0"/>
              <a:t>Since many family violence calls are not identified as such, evaluate every call for</a:t>
            </a:r>
            <a:r>
              <a:rPr lang="en-US" baseline="0" dirty="0" smtClean="0"/>
              <a:t> </a:t>
            </a:r>
            <a:r>
              <a:rPr lang="en-US" dirty="0" smtClean="0"/>
              <a:t>family violence.  </a:t>
            </a:r>
          </a:p>
          <a:p>
            <a:pPr defTabSz="914279">
              <a:defRPr/>
            </a:pPr>
            <a:r>
              <a:rPr lang="en-US" dirty="0" smtClean="0"/>
              <a:t> </a:t>
            </a:r>
            <a:endParaRPr lang="en-US" dirty="0"/>
          </a:p>
        </p:txBody>
      </p:sp>
      <p:sp>
        <p:nvSpPr>
          <p:cNvPr id="4" name="Slide Number Placeholder 3"/>
          <p:cNvSpPr>
            <a:spLocks noGrp="1"/>
          </p:cNvSpPr>
          <p:nvPr>
            <p:ph type="sldNum" sz="quarter" idx="10"/>
          </p:nvPr>
        </p:nvSpPr>
        <p:spPr/>
        <p:txBody>
          <a:bodyPr/>
          <a:lstStyle/>
          <a:p>
            <a:fld id="{0319BAFB-49C2-49D9-907C-A99217E878B8}" type="slidenum">
              <a:rPr lang="en-US" smtClean="0"/>
              <a:pPr/>
              <a:t>9</a:t>
            </a:fld>
            <a:endParaRPr lang="en-US"/>
          </a:p>
        </p:txBody>
      </p:sp>
    </p:spTree>
    <p:extLst>
      <p:ext uri="{BB962C8B-B14F-4D97-AF65-F5344CB8AC3E}">
        <p14:creationId xmlns:p14="http://schemas.microsoft.com/office/powerpoint/2010/main" val="1292472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descr="Logo Wave"/>
          <p:cNvPicPr>
            <a:picLocks noChangeAspect="1"/>
          </p:cNvPicPr>
          <p:nvPr userDrawn="1"/>
        </p:nvPicPr>
        <p:blipFill>
          <a:blip r:embed="rId2" cstate="print"/>
          <a:stretch>
            <a:fillRect/>
          </a:stretch>
        </p:blipFill>
        <p:spPr>
          <a:xfrm>
            <a:off x="0" y="5162832"/>
            <a:ext cx="9144000" cy="1722448"/>
          </a:xfrm>
          <a:prstGeom prst="rect">
            <a:avLst/>
          </a:prstGeom>
        </p:spPr>
      </p:pic>
      <p:pic>
        <p:nvPicPr>
          <p:cNvPr id="8" name="Picture 7" descr="NDC Logo"/>
          <p:cNvPicPr>
            <a:picLocks noChangeAspect="1"/>
          </p:cNvPicPr>
          <p:nvPr userDrawn="1"/>
        </p:nvPicPr>
        <p:blipFill>
          <a:blip r:embed="rId3" cstate="print"/>
          <a:stretch>
            <a:fillRect/>
          </a:stretch>
        </p:blipFill>
        <p:spPr>
          <a:xfrm>
            <a:off x="163001" y="261881"/>
            <a:ext cx="2328319" cy="1777748"/>
          </a:xfrm>
          <a:prstGeom prst="rect">
            <a:avLst/>
          </a:prstGeom>
        </p:spPr>
      </p:pic>
      <p:sp>
        <p:nvSpPr>
          <p:cNvPr id="5" name="Title 4"/>
          <p:cNvSpPr>
            <a:spLocks noGrp="1"/>
          </p:cNvSpPr>
          <p:nvPr>
            <p:ph type="title"/>
          </p:nvPr>
        </p:nvSpPr>
        <p:spPr>
          <a:xfrm>
            <a:off x="2491320" y="269902"/>
            <a:ext cx="6500280" cy="1143000"/>
          </a:xfrm>
        </p:spPr>
        <p:txBody>
          <a:bodyPr/>
          <a:lstStyle/>
          <a:p>
            <a:r>
              <a:rPr lang="en-US" smtClean="0"/>
              <a:t>Click to edit Master title style</a:t>
            </a:r>
            <a:endParaRPr lang="en-US" dirty="0"/>
          </a:p>
        </p:txBody>
      </p:sp>
      <p:sp>
        <p:nvSpPr>
          <p:cNvPr id="12" name="Text Placeholder 11"/>
          <p:cNvSpPr>
            <a:spLocks noGrp="1"/>
          </p:cNvSpPr>
          <p:nvPr>
            <p:ph type="body" sz="quarter" idx="10" hasCustomPrompt="1"/>
          </p:nvPr>
        </p:nvSpPr>
        <p:spPr>
          <a:xfrm>
            <a:off x="163001" y="2438400"/>
            <a:ext cx="5486400" cy="1814512"/>
          </a:xfrm>
        </p:spPr>
        <p:txBody>
          <a:bodyPr/>
          <a:lstStyle>
            <a:lvl1pPr marL="0" indent="0">
              <a:buNone/>
              <a:defRPr b="1" baseline="0">
                <a:solidFill>
                  <a:srgbClr val="C00000"/>
                </a:solidFill>
              </a:defRPr>
            </a:lvl1pPr>
          </a:lstStyle>
          <a:p>
            <a:pPr lvl="0"/>
            <a:r>
              <a:rPr lang="en-US" dirty="0" smtClean="0"/>
              <a:t>Faculty, Agency</a:t>
            </a:r>
          </a:p>
          <a:p>
            <a:pPr lvl="0"/>
            <a:r>
              <a:rPr lang="en-US" dirty="0" smtClean="0"/>
              <a:t>Faculty, Agency</a:t>
            </a:r>
          </a:p>
          <a:p>
            <a:pPr lvl="0"/>
            <a:r>
              <a:rPr lang="en-US" dirty="0" smtClean="0"/>
              <a:t>Faculty, Agency</a:t>
            </a:r>
            <a:endParaRPr lang="en-US" dirty="0"/>
          </a:p>
        </p:txBody>
      </p:sp>
    </p:spTree>
    <p:extLst>
      <p:ext uri="{BB962C8B-B14F-4D97-AF65-F5344CB8AC3E}">
        <p14:creationId xmlns:p14="http://schemas.microsoft.com/office/powerpoint/2010/main" val="2636907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8600"/>
            <a:ext cx="8229600" cy="1143000"/>
          </a:xfrm>
          <a:prstGeom prst="rect">
            <a:avLst/>
          </a:prstGeom>
        </p:spPr>
        <p:txBody>
          <a:bodyPr/>
          <a:lstStyle>
            <a:lvl1pPr>
              <a:defRPr b="1" baseline="0">
                <a:solidFill>
                  <a:srgbClr val="C00000"/>
                </a:solidFill>
                <a:latin typeface="Arial" pitchFamily="34" charset="0"/>
                <a:cs typeface="Arial" pitchFamily="34" charset="0"/>
              </a:defRPr>
            </a:lvl1pPr>
          </a:lstStyle>
          <a:p>
            <a:r>
              <a:rPr lang="en-US" dirty="0" smtClean="0"/>
              <a:t>Slide Title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91790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229600" cy="1143000"/>
          </a:xfrm>
          <a:prstGeom prst="rect">
            <a:avLst/>
          </a:prstGeom>
        </p:spPr>
        <p:txBody>
          <a:bodyPr/>
          <a:lstStyle>
            <a:lvl1pPr>
              <a:defRPr b="1" i="0">
                <a:solidFill>
                  <a:srgbClr val="C00000"/>
                </a:solidFill>
              </a:defRPr>
            </a:lvl1pPr>
          </a:lstStyle>
          <a:p>
            <a:r>
              <a:rPr lang="en-US" dirty="0" smtClean="0"/>
              <a:t>Slide Title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29828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8600"/>
            <a:ext cx="8229600" cy="1143000"/>
          </a:xfrm>
          <a:prstGeom prst="rect">
            <a:avLst/>
          </a:prstGeom>
        </p:spPr>
        <p:txBody>
          <a:bodyPr/>
          <a:lstStyle>
            <a:lvl1pPr>
              <a:defRPr b="1">
                <a:solidFill>
                  <a:srgbClr val="C00000"/>
                </a:solidFill>
              </a:defRPr>
            </a:lvl1pPr>
          </a:lstStyle>
          <a:p>
            <a:r>
              <a:rPr lang="en-US" dirty="0" smtClean="0"/>
              <a:t>Slide Title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20147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229600" cy="1143000"/>
          </a:xfrm>
          <a:prstGeom prst="rect">
            <a:avLst/>
          </a:prstGeom>
        </p:spPr>
        <p:txBody>
          <a:bodyPr/>
          <a:lstStyle>
            <a:lvl1pPr>
              <a:defRPr b="1">
                <a:solidFill>
                  <a:srgbClr val="C00000"/>
                </a:solidFill>
                <a:latin typeface="Arial" pitchFamily="34" charset="0"/>
                <a:cs typeface="Arial" pitchFamily="34" charset="0"/>
              </a:defRPr>
            </a:lvl1pPr>
          </a:lstStyle>
          <a:p>
            <a:r>
              <a:rPr lang="en-US" dirty="0" smtClean="0"/>
              <a:t>Slide Title</a:t>
            </a:r>
            <a:endParaRPr lang="en-US" dirty="0"/>
          </a:p>
        </p:txBody>
      </p:sp>
    </p:spTree>
    <p:extLst>
      <p:ext uri="{BB962C8B-B14F-4D97-AF65-F5344CB8AC3E}">
        <p14:creationId xmlns:p14="http://schemas.microsoft.com/office/powerpoint/2010/main" val="2415173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254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solidFill>
                  <a:srgbClr val="C00000"/>
                </a:solidFill>
                <a:latin typeface="Arial" pitchFamily="34" charset="0"/>
                <a:cs typeface="Arial" pitchFamily="34" charset="0"/>
              </a:defRPr>
            </a:lvl1pPr>
          </a:lstStyle>
          <a:p>
            <a:r>
              <a:rPr lang="en-US" dirty="0" smtClean="0">
                <a:latin typeface="Arial" pitchFamily="34" charset="0"/>
                <a:cs typeface="Arial" pitchFamily="34" charset="0"/>
              </a:rPr>
              <a:t>Slide Title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43829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685800"/>
            <a:ext cx="5486400" cy="566738"/>
          </a:xfrm>
          <a:prstGeom prst="rect">
            <a:avLst/>
          </a:prstGeom>
        </p:spPr>
        <p:txBody>
          <a:bodyPr anchor="b"/>
          <a:lstStyle>
            <a:lvl1pPr algn="l">
              <a:defRPr sz="2000" b="1">
                <a:solidFill>
                  <a:srgbClr val="C00000"/>
                </a:solidFill>
                <a:latin typeface="Arial" pitchFamily="34" charset="0"/>
                <a:cs typeface="Arial" pitchFamily="34" charset="0"/>
              </a:defRPr>
            </a:lvl1pPr>
          </a:lstStyle>
          <a:p>
            <a:r>
              <a:rPr lang="en-US" dirty="0" smtClean="0"/>
              <a:t>Slide Title</a:t>
            </a:r>
            <a:endParaRPr lang="en-US" dirty="0"/>
          </a:p>
        </p:txBody>
      </p:sp>
      <p:sp>
        <p:nvSpPr>
          <p:cNvPr id="3" name="Picture Placeholder 2"/>
          <p:cNvSpPr>
            <a:spLocks noGrp="1"/>
          </p:cNvSpPr>
          <p:nvPr>
            <p:ph type="pic" idx="1"/>
          </p:nvPr>
        </p:nvSpPr>
        <p:spPr>
          <a:xfrm>
            <a:off x="1752600" y="12192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52600" y="5334000"/>
            <a:ext cx="5486400" cy="804862"/>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48777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9812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3"/>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Slide Title</a:t>
            </a:r>
            <a:endParaRPr lang="en-US" dirty="0"/>
          </a:p>
        </p:txBody>
      </p:sp>
      <p:pic>
        <p:nvPicPr>
          <p:cNvPr id="5" name="Picture 4" descr="Logo Wave"/>
          <p:cNvPicPr>
            <a:picLocks noChangeAspect="1"/>
          </p:cNvPicPr>
          <p:nvPr/>
        </p:nvPicPr>
        <p:blipFill>
          <a:blip r:embed="rId10" cstate="print"/>
          <a:stretch>
            <a:fillRect/>
          </a:stretch>
        </p:blipFill>
        <p:spPr>
          <a:xfrm>
            <a:off x="0" y="6024056"/>
            <a:ext cx="9144000" cy="861224"/>
          </a:xfrm>
          <a:prstGeom prst="rect">
            <a:avLst/>
          </a:prstGeom>
        </p:spPr>
      </p:pic>
    </p:spTree>
    <p:extLst>
      <p:ext uri="{BB962C8B-B14F-4D97-AF65-F5344CB8AC3E}">
        <p14:creationId xmlns:p14="http://schemas.microsoft.com/office/powerpoint/2010/main" val="77876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Lst>
  <p:timing>
    <p:tnLst>
      <p:par>
        <p:cTn id="1" dur="indefinite" restart="never" nodeType="tmRoot"/>
      </p:par>
    </p:tnLst>
  </p:timing>
  <p:txStyles>
    <p:titleStyle>
      <a:lvl1pPr algn="ctr" defTabSz="914400" rtl="0" eaLnBrk="1" latinLnBrk="0" hangingPunct="1">
        <a:spcBef>
          <a:spcPct val="0"/>
        </a:spcBef>
        <a:buNone/>
        <a:defRPr sz="3600" b="1" kern="1200" baseline="0">
          <a:solidFill>
            <a:srgbClr val="C0000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m/url?url=http://www.illustrationsource.com/stock/image/124313/thumb-pushing-down-businessman/?&amp;results_per_page=1&amp;detail=TRUE&amp;page=22&amp;rct=j&amp;frm=1&amp;q=&amp;esrc=s&amp;sa=U&amp;ved=0CBwQ9QEwA2oVChMIyrfh-KbsxgIVkiuICh2uBgTf&amp;sig2=hO4JJuuv1ym3eQkyHlMlhg&amp;usg=AFQjCNHrQKllbWphNgKFj3Xhukisu8umF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www.google.com/url?url=http://james-pratt.com/2014/02/elmo/elmo-is-a-senior-citizen-at-ymca-and-plays-dominoes-at-their-ml-king-senior-center-nearly-every-day-photographed-him-for-part-of-ymcas-2012-fund-raising-campaign-3/&amp;rct=j&amp;frm=1&amp;q=&amp;esrc=s&amp;sa=U&amp;ved=0CDoQ9QEwEjhkahUKEwjf5YLYouzGAhWCfYgKHaP4DXQ&amp;sig2=S3-JNS7ZgiIsUl9hWcjDlw&amp;usg=AFQjCNHwD1A6FvpK0dwzMLE_D_WBRaxc5Q"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ncdsv.org/ncd_911.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url?url=http://www.clipartbest.com/puzzle-piece-picture&amp;rct=j&amp;frm=1&amp;q=&amp;esrc=s&amp;sa=U&amp;ved=0CDgQ9QEwETgUahUKEwjZg--97ezGAhVMNogKHaK0Aj0&amp;sig2=c6kA_oqz962O45qKLX4JzQ&amp;usg=AFQjCNHVpYFZ0uul-nod07LRoXt2yOH1Nw"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hyperlink" Target="http://www.google.com/url?url=http://www.clipartbest.com/puzzle-piece-picture&amp;rct=j&amp;frm=1&amp;q=&amp;esrc=s&amp;sa=U&amp;ved=0CDgQ9QEwETgUahUKEwjZg--97ezGAhVMNogKHaK0Aj0&amp;sig2=c6kA_oqz962O45qKLX4JzQ&amp;usg=AFQjCNHVpYFZ0uul-nod07LRoXt2yOH1Nw"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www.ncdsv.org/ncd_911.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mailto:mary.ratliff@illinois.gov"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hyperlink" Target="mailto:Betsy.smith@champaignil.gov" TargetMode="External"/><Relationship Id="rId4" Type="http://schemas.openxmlformats.org/officeDocument/2006/relationships/hyperlink" Target="mailto:francesca.mazurkiewicz@cityofchicago.org"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www.icjia.state.il.us/ifvc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066800"/>
            <a:ext cx="5638800" cy="1905000"/>
          </a:xfrm>
        </p:spPr>
        <p:txBody>
          <a:bodyPr>
            <a:normAutofit/>
          </a:bodyPr>
          <a:lstStyle/>
          <a:p>
            <a:r>
              <a:rPr lang="en-US" dirty="0" smtClean="0"/>
              <a:t>911 Telecommunicators Response to Family Violence</a:t>
            </a:r>
            <a:endParaRPr lang="en-US" dirty="0"/>
          </a:p>
        </p:txBody>
      </p:sp>
      <p:sp>
        <p:nvSpPr>
          <p:cNvPr id="3" name="Text Placeholder 2"/>
          <p:cNvSpPr>
            <a:spLocks noGrp="1"/>
          </p:cNvSpPr>
          <p:nvPr>
            <p:ph type="body" sz="quarter" idx="10"/>
          </p:nvPr>
        </p:nvSpPr>
        <p:spPr>
          <a:xfrm>
            <a:off x="1371600" y="3505200"/>
            <a:ext cx="7162800" cy="1509712"/>
          </a:xfrm>
        </p:spPr>
        <p:txBody>
          <a:bodyPr>
            <a:noAutofit/>
          </a:bodyPr>
          <a:lstStyle/>
          <a:p>
            <a:r>
              <a:rPr lang="en-US" sz="2400" dirty="0" smtClean="0">
                <a:solidFill>
                  <a:schemeClr val="tx1"/>
                </a:solidFill>
              </a:rPr>
              <a:t>Illinois Family Violence Coordinating Councils</a:t>
            </a:r>
          </a:p>
          <a:p>
            <a:r>
              <a:rPr lang="en-US" sz="2400" dirty="0">
                <a:solidFill>
                  <a:schemeClr val="tx1"/>
                </a:solidFill>
              </a:rPr>
              <a:t>Grants to Encourage Arrest </a:t>
            </a:r>
            <a:r>
              <a:rPr lang="en-US" sz="2400" dirty="0" smtClean="0">
                <a:solidFill>
                  <a:schemeClr val="tx1"/>
                </a:solidFill>
              </a:rPr>
              <a:t>Policies and</a:t>
            </a:r>
            <a:endParaRPr lang="en-US" sz="2400" dirty="0">
              <a:solidFill>
                <a:schemeClr val="tx1"/>
              </a:solidFill>
            </a:endParaRPr>
          </a:p>
          <a:p>
            <a:r>
              <a:rPr lang="en-US" sz="2400" dirty="0">
                <a:solidFill>
                  <a:schemeClr val="tx1"/>
                </a:solidFill>
              </a:rPr>
              <a:t>Enforcement of Protection Orders</a:t>
            </a:r>
          </a:p>
        </p:txBody>
      </p:sp>
    </p:spTree>
    <p:extLst>
      <p:ext uri="{BB962C8B-B14F-4D97-AF65-F5344CB8AC3E}">
        <p14:creationId xmlns:p14="http://schemas.microsoft.com/office/powerpoint/2010/main" val="3811097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and Control Wheel</a:t>
            </a:r>
            <a:endParaRPr lang="en-US" dirty="0"/>
          </a:p>
        </p:txBody>
      </p:sp>
      <p:pic>
        <p:nvPicPr>
          <p:cNvPr id="4" name="Content Placeholder 3" descr="pc_wheel"/>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286001" y="1299042"/>
            <a:ext cx="4554070" cy="4554070"/>
          </a:xfrm>
          <a:noFill/>
        </p:spPr>
      </p:pic>
      <p:sp>
        <p:nvSpPr>
          <p:cNvPr id="5" name="Text Box 5"/>
          <p:cNvSpPr txBox="1">
            <a:spLocks noChangeArrowheads="1"/>
          </p:cNvSpPr>
          <p:nvPr/>
        </p:nvSpPr>
        <p:spPr bwMode="auto">
          <a:xfrm>
            <a:off x="6840071" y="5257800"/>
            <a:ext cx="22082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eaLnBrk="0" fontAlgn="base" hangingPunct="0">
              <a:lnSpc>
                <a:spcPct val="90000"/>
              </a:lnSpc>
              <a:spcBef>
                <a:spcPct val="20000"/>
              </a:spcBef>
              <a:spcAft>
                <a:spcPct val="0"/>
              </a:spcAft>
              <a:defRPr sz="2800" b="1">
                <a:solidFill>
                  <a:schemeClr val="tx1"/>
                </a:solidFill>
                <a:latin typeface="Arial" charset="0"/>
              </a:defRPr>
            </a:lvl6pPr>
            <a:lvl7pPr marL="2971800" indent="-228600" eaLnBrk="0" fontAlgn="base" hangingPunct="0">
              <a:lnSpc>
                <a:spcPct val="90000"/>
              </a:lnSpc>
              <a:spcBef>
                <a:spcPct val="20000"/>
              </a:spcBef>
              <a:spcAft>
                <a:spcPct val="0"/>
              </a:spcAft>
              <a:defRPr sz="2800" b="1">
                <a:solidFill>
                  <a:schemeClr val="tx1"/>
                </a:solidFill>
                <a:latin typeface="Arial" charset="0"/>
              </a:defRPr>
            </a:lvl7pPr>
            <a:lvl8pPr marL="3429000" indent="-228600" eaLnBrk="0" fontAlgn="base" hangingPunct="0">
              <a:lnSpc>
                <a:spcPct val="90000"/>
              </a:lnSpc>
              <a:spcBef>
                <a:spcPct val="20000"/>
              </a:spcBef>
              <a:spcAft>
                <a:spcPct val="0"/>
              </a:spcAft>
              <a:defRPr sz="2800" b="1">
                <a:solidFill>
                  <a:schemeClr val="tx1"/>
                </a:solidFill>
                <a:latin typeface="Arial" charset="0"/>
              </a:defRPr>
            </a:lvl8pPr>
            <a:lvl9pPr marL="3886200" indent="-228600" eaLnBrk="0" fontAlgn="base" hangingPunct="0">
              <a:lnSpc>
                <a:spcPct val="90000"/>
              </a:lnSpc>
              <a:spcBef>
                <a:spcPct val="20000"/>
              </a:spcBef>
              <a:spcAft>
                <a:spcPct val="0"/>
              </a:spcAft>
              <a:defRPr sz="2800" b="1">
                <a:solidFill>
                  <a:schemeClr val="tx1"/>
                </a:solidFill>
                <a:latin typeface="Arial" charset="0"/>
              </a:defRPr>
            </a:lvl9pPr>
          </a:lstStyle>
          <a:p>
            <a:pPr algn="ctr">
              <a:lnSpc>
                <a:spcPct val="100000"/>
              </a:lnSpc>
              <a:spcBef>
                <a:spcPct val="0"/>
              </a:spcBef>
            </a:pPr>
            <a:r>
              <a:rPr lang="en-US" altLang="en-US" sz="1600" dirty="0"/>
              <a:t>Courtesy Domestic Abuse Intervention Project</a:t>
            </a:r>
          </a:p>
          <a:p>
            <a:pPr algn="ctr">
              <a:lnSpc>
                <a:spcPct val="100000"/>
              </a:lnSpc>
              <a:spcBef>
                <a:spcPct val="0"/>
              </a:spcBef>
            </a:pPr>
            <a:r>
              <a:rPr lang="en-US" altLang="en-US" sz="1600" dirty="0"/>
              <a:t>Duluth, MN</a:t>
            </a:r>
            <a:r>
              <a:rPr lang="en-US" altLang="en-US" sz="2400" b="0" dirty="0">
                <a:latin typeface="Times New Roman" pitchFamily="18" charset="0"/>
              </a:rPr>
              <a:t> </a:t>
            </a:r>
          </a:p>
        </p:txBody>
      </p:sp>
    </p:spTree>
    <p:extLst>
      <p:ext uri="{BB962C8B-B14F-4D97-AF65-F5344CB8AC3E}">
        <p14:creationId xmlns:p14="http://schemas.microsoft.com/office/powerpoint/2010/main" val="26172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 &amp; C activity</a:t>
            </a:r>
            <a:endParaRPr lang="en-US" dirty="0"/>
          </a:p>
        </p:txBody>
      </p:sp>
      <p:sp>
        <p:nvSpPr>
          <p:cNvPr id="3" name="Content Placeholder 2"/>
          <p:cNvSpPr>
            <a:spLocks noGrp="1"/>
          </p:cNvSpPr>
          <p:nvPr>
            <p:ph idx="1"/>
          </p:nvPr>
        </p:nvSpPr>
        <p:spPr>
          <a:xfrm>
            <a:off x="533400" y="1447800"/>
            <a:ext cx="8229600" cy="4525963"/>
          </a:xfrm>
        </p:spPr>
        <p:txBody>
          <a:bodyPr>
            <a:normAutofit/>
          </a:bodyPr>
          <a:lstStyle/>
          <a:p>
            <a:endParaRPr lang="en-US" dirty="0" smtClean="0"/>
          </a:p>
          <a:p>
            <a:endParaRPr lang="en-US" dirty="0"/>
          </a:p>
        </p:txBody>
      </p:sp>
      <p:pic>
        <p:nvPicPr>
          <p:cNvPr id="6146" name="Picture 2" descr="https://encrypted-tbn0.gstatic.com/images?q=tbn:ANd9GcQAQYyP0a8kaI9YiC5uryIgUXqZlhtB1GiNrfH8b7RDHXJJqBs22PEtlw">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1850571"/>
            <a:ext cx="37338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873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676400"/>
          </a:xfrm>
        </p:spPr>
        <p:txBody>
          <a:bodyPr>
            <a:noAutofit/>
          </a:bodyPr>
          <a:lstStyle/>
          <a:p>
            <a:r>
              <a:rPr lang="en-US" dirty="0" smtClean="0"/>
              <a:t>How might power &amp; control look for a person with a disability or </a:t>
            </a:r>
            <a:br>
              <a:rPr lang="en-US" dirty="0" smtClean="0"/>
            </a:br>
            <a:r>
              <a:rPr lang="en-US" dirty="0" smtClean="0"/>
              <a:t>older adult?</a:t>
            </a:r>
            <a:endParaRPr lang="en-US" dirty="0"/>
          </a:p>
        </p:txBody>
      </p:sp>
      <p:sp>
        <p:nvSpPr>
          <p:cNvPr id="3" name="Content Placeholder 2"/>
          <p:cNvSpPr>
            <a:spLocks noGrp="1"/>
          </p:cNvSpPr>
          <p:nvPr>
            <p:ph idx="1"/>
          </p:nvPr>
        </p:nvSpPr>
        <p:spPr>
          <a:xfrm>
            <a:off x="457200" y="1498120"/>
            <a:ext cx="8229600" cy="4826480"/>
          </a:xfrm>
        </p:spPr>
        <p:txBody>
          <a:bodyPr>
            <a:normAutofit/>
          </a:bodyPr>
          <a:lstStyle/>
          <a:p>
            <a:endParaRPr lang="en-US" dirty="0" smtClean="0"/>
          </a:p>
          <a:p>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667000"/>
            <a:ext cx="2971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descr="https://encrypted-tbn0.gstatic.com/images?q=tbn:ANd9GcRAR0JKej7h5BED-bIrxo1CBRQd40BUAz2YFz51ZjFi_LiS6JARr97Tw4H8zQ">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3810000"/>
            <a:ext cx="2667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94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Tactics – People with Disabilities and Older Adults (1)</a:t>
            </a:r>
            <a:endParaRPr lang="en-US" dirty="0"/>
          </a:p>
        </p:txBody>
      </p:sp>
      <p:sp>
        <p:nvSpPr>
          <p:cNvPr id="3" name="Content Placeholder 2"/>
          <p:cNvSpPr>
            <a:spLocks noGrp="1"/>
          </p:cNvSpPr>
          <p:nvPr>
            <p:ph idx="1"/>
          </p:nvPr>
        </p:nvSpPr>
        <p:spPr>
          <a:xfrm>
            <a:off x="457200" y="1524000"/>
            <a:ext cx="8229600" cy="4500083"/>
          </a:xfrm>
        </p:spPr>
        <p:txBody>
          <a:bodyPr>
            <a:normAutofit/>
          </a:bodyPr>
          <a:lstStyle/>
          <a:p>
            <a:r>
              <a:rPr lang="en-US" dirty="0" smtClean="0"/>
              <a:t>Withhold care &amp; denying basic needs</a:t>
            </a:r>
          </a:p>
          <a:p>
            <a:r>
              <a:rPr lang="en-US" dirty="0" smtClean="0"/>
              <a:t>Threatens to end relationship and leave unattended</a:t>
            </a:r>
          </a:p>
          <a:p>
            <a:r>
              <a:rPr lang="en-US" dirty="0" smtClean="0"/>
              <a:t>Threatens to have person institutionalized</a:t>
            </a:r>
          </a:p>
          <a:p>
            <a:r>
              <a:rPr lang="en-US" dirty="0" smtClean="0"/>
              <a:t>Threatens to take away services</a:t>
            </a:r>
          </a:p>
          <a:p>
            <a:r>
              <a:rPr lang="en-US" dirty="0" smtClean="0"/>
              <a:t>Taking assistive devices away</a:t>
            </a:r>
          </a:p>
          <a:p>
            <a:r>
              <a:rPr lang="en-US" dirty="0"/>
              <a:t>Exposes disability (AIDS, mental illness)</a:t>
            </a:r>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58085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Tactics – People with Disabilities and Older </a:t>
            </a:r>
            <a:r>
              <a:rPr lang="en-US" dirty="0" smtClean="0"/>
              <a:t>Adults (2)</a:t>
            </a:r>
            <a:endParaRPr lang="en-US" dirty="0"/>
          </a:p>
        </p:txBody>
      </p:sp>
      <p:sp>
        <p:nvSpPr>
          <p:cNvPr id="3" name="Content Placeholder 2"/>
          <p:cNvSpPr>
            <a:spLocks noGrp="1"/>
          </p:cNvSpPr>
          <p:nvPr>
            <p:ph idx="1"/>
          </p:nvPr>
        </p:nvSpPr>
        <p:spPr>
          <a:xfrm>
            <a:off x="457200" y="1981200"/>
            <a:ext cx="8229600" cy="4042883"/>
          </a:xfrm>
        </p:spPr>
        <p:txBody>
          <a:bodyPr/>
          <a:lstStyle/>
          <a:p>
            <a:r>
              <a:rPr lang="en-US" dirty="0" smtClean="0"/>
              <a:t>Blames </a:t>
            </a:r>
            <a:r>
              <a:rPr lang="en-US" dirty="0"/>
              <a:t>disability/age for </a:t>
            </a:r>
            <a:r>
              <a:rPr lang="en-US" dirty="0" smtClean="0"/>
              <a:t>abuse</a:t>
            </a:r>
          </a:p>
          <a:p>
            <a:r>
              <a:rPr lang="en-US" dirty="0">
                <a:solidFill>
                  <a:prstClr val="black"/>
                </a:solidFill>
              </a:rPr>
              <a:t>Forces sex when individual may be unable to physically resist</a:t>
            </a:r>
            <a:endParaRPr lang="en-US" dirty="0"/>
          </a:p>
          <a:p>
            <a:r>
              <a:rPr lang="en-US" dirty="0">
                <a:solidFill>
                  <a:prstClr val="black"/>
                </a:solidFill>
              </a:rPr>
              <a:t>Uses medication to </a:t>
            </a:r>
            <a:r>
              <a:rPr lang="en-US" dirty="0" smtClean="0">
                <a:solidFill>
                  <a:prstClr val="black"/>
                </a:solidFill>
              </a:rPr>
              <a:t>control</a:t>
            </a:r>
            <a:endParaRPr lang="en-US" dirty="0">
              <a:solidFill>
                <a:prstClr val="black"/>
              </a:solidFill>
            </a:endParaRPr>
          </a:p>
          <a:p>
            <a:r>
              <a:rPr lang="en-US" dirty="0">
                <a:solidFill>
                  <a:prstClr val="black"/>
                </a:solidFill>
              </a:rPr>
              <a:t>Misuse of power of </a:t>
            </a:r>
            <a:r>
              <a:rPr lang="en-US" dirty="0" smtClean="0">
                <a:solidFill>
                  <a:prstClr val="black"/>
                </a:solidFill>
              </a:rPr>
              <a:t>attorney or seeks guardianship</a:t>
            </a:r>
          </a:p>
          <a:p>
            <a:r>
              <a:rPr lang="en-US" dirty="0" smtClean="0"/>
              <a:t>Isolates and won’t let others in house</a:t>
            </a:r>
            <a:endParaRPr lang="en-US" dirty="0"/>
          </a:p>
        </p:txBody>
      </p:sp>
    </p:spTree>
    <p:extLst>
      <p:ext uri="{BB962C8B-B14F-4D97-AF65-F5344CB8AC3E}">
        <p14:creationId xmlns:p14="http://schemas.microsoft.com/office/powerpoint/2010/main" val="339404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2020" y="2380153"/>
            <a:ext cx="8229600" cy="1143000"/>
          </a:xfrm>
        </p:spPr>
        <p:txBody>
          <a:bodyPr/>
          <a:lstStyle/>
          <a:p>
            <a:r>
              <a:rPr lang="en-US" dirty="0" smtClean="0"/>
              <a:t>QUESTIONS</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87098">
            <a:off x="6394144" y="891143"/>
            <a:ext cx="2466975" cy="184785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577">
            <a:off x="381000" y="3505200"/>
            <a:ext cx="2143125" cy="214312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523602">
            <a:off x="3598148" y="3652836"/>
            <a:ext cx="2466975" cy="18478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637518">
            <a:off x="857886" y="545861"/>
            <a:ext cx="1640337" cy="2131606"/>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953840">
            <a:off x="6467829" y="3256834"/>
            <a:ext cx="1590675" cy="2876550"/>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81306" y="211178"/>
            <a:ext cx="2143125" cy="2143125"/>
          </a:xfrm>
          <a:prstGeom prst="rect">
            <a:avLst/>
          </a:prstGeom>
        </p:spPr>
      </p:pic>
    </p:spTree>
    <p:extLst>
      <p:ext uri="{BB962C8B-B14F-4D97-AF65-F5344CB8AC3E}">
        <p14:creationId xmlns:p14="http://schemas.microsoft.com/office/powerpoint/2010/main" val="165914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1143000"/>
          </a:xfrm>
        </p:spPr>
        <p:txBody>
          <a:bodyPr>
            <a:noAutofit/>
          </a:bodyPr>
          <a:lstStyle/>
          <a:p>
            <a:r>
              <a:rPr lang="en-US" dirty="0" smtClean="0"/>
              <a:t>Call may NOT always present as Family Violence</a:t>
            </a:r>
            <a:endParaRPr lang="en-US" dirty="0"/>
          </a:p>
        </p:txBody>
      </p:sp>
      <p:sp>
        <p:nvSpPr>
          <p:cNvPr id="3" name="Content Placeholder 2"/>
          <p:cNvSpPr>
            <a:spLocks noGrp="1"/>
          </p:cNvSpPr>
          <p:nvPr>
            <p:ph idx="1"/>
          </p:nvPr>
        </p:nvSpPr>
        <p:spPr/>
        <p:txBody>
          <a:bodyPr>
            <a:normAutofit lnSpcReduction="10000"/>
          </a:bodyPr>
          <a:lstStyle/>
          <a:p>
            <a:r>
              <a:rPr lang="en-US" dirty="0" smtClean="0"/>
              <a:t>Call for medical help for injury</a:t>
            </a:r>
          </a:p>
          <a:p>
            <a:pPr lvl="1"/>
            <a:r>
              <a:rPr lang="en-US" dirty="0" smtClean="0"/>
              <a:t>How did it happen?</a:t>
            </a:r>
          </a:p>
          <a:p>
            <a:r>
              <a:rPr lang="en-US" dirty="0" smtClean="0"/>
              <a:t>Theft report from family member</a:t>
            </a:r>
          </a:p>
          <a:p>
            <a:pPr lvl="1"/>
            <a:r>
              <a:rPr lang="en-US" dirty="0" smtClean="0"/>
              <a:t>Victim doesn’t want the person arrested just want their things back</a:t>
            </a:r>
          </a:p>
          <a:p>
            <a:r>
              <a:rPr lang="en-US" dirty="0" smtClean="0"/>
              <a:t>Caller doesn’t want their partner outside their work- don’t want to talk to them</a:t>
            </a:r>
          </a:p>
          <a:p>
            <a:pPr lvl="1"/>
            <a:r>
              <a:rPr lang="en-US" dirty="0" smtClean="0"/>
              <a:t>Tell me more - what caused this? (could be  stalking, abuse, intimidation)</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0774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a:bodyPr>
          <a:lstStyle/>
          <a:p>
            <a:r>
              <a:rPr lang="en-US" dirty="0" smtClean="0"/>
              <a:t>The Victim</a:t>
            </a:r>
            <a:endParaRPr lang="en-US" dirty="0"/>
          </a:p>
        </p:txBody>
      </p:sp>
      <p:sp>
        <p:nvSpPr>
          <p:cNvPr id="3" name="Content Placeholder 2"/>
          <p:cNvSpPr>
            <a:spLocks noGrp="1"/>
          </p:cNvSpPr>
          <p:nvPr>
            <p:ph idx="1"/>
          </p:nvPr>
        </p:nvSpPr>
        <p:spPr>
          <a:xfrm>
            <a:off x="762000" y="1600200"/>
            <a:ext cx="7772400" cy="4525963"/>
          </a:xfrm>
        </p:spPr>
        <p:txBody>
          <a:bodyPr>
            <a:normAutofit/>
          </a:bodyPr>
          <a:lstStyle/>
          <a:p>
            <a:r>
              <a:rPr lang="en-US" dirty="0" smtClean="0"/>
              <a:t>Fearful, anxious</a:t>
            </a:r>
          </a:p>
          <a:p>
            <a:r>
              <a:rPr lang="en-US" dirty="0" smtClean="0"/>
              <a:t>Reluctant to respond when questioned or hesitates in providing info</a:t>
            </a:r>
          </a:p>
          <a:p>
            <a:r>
              <a:rPr lang="en-US" dirty="0" smtClean="0"/>
              <a:t>Flat affect and/or detached</a:t>
            </a:r>
          </a:p>
          <a:p>
            <a:r>
              <a:rPr lang="en-US" dirty="0" smtClean="0"/>
              <a:t>Reluctant to speak in front of their partner</a:t>
            </a:r>
          </a:p>
          <a:p>
            <a:r>
              <a:rPr lang="en-US" dirty="0" smtClean="0"/>
              <a:t>Injuries, unhealthy</a:t>
            </a:r>
          </a:p>
          <a:p>
            <a:endParaRPr lang="en-US" dirty="0"/>
          </a:p>
        </p:txBody>
      </p:sp>
    </p:spTree>
    <p:extLst>
      <p:ext uri="{BB962C8B-B14F-4D97-AF65-F5344CB8AC3E}">
        <p14:creationId xmlns:p14="http://schemas.microsoft.com/office/powerpoint/2010/main" val="103407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Family Violence Abuser</a:t>
            </a:r>
            <a:endParaRPr lang="en-US" dirty="0"/>
          </a:p>
        </p:txBody>
      </p:sp>
      <p:sp>
        <p:nvSpPr>
          <p:cNvPr id="3" name="Content Placeholder 2"/>
          <p:cNvSpPr>
            <a:spLocks noGrp="1"/>
          </p:cNvSpPr>
          <p:nvPr>
            <p:ph idx="1"/>
          </p:nvPr>
        </p:nvSpPr>
        <p:spPr/>
        <p:txBody>
          <a:bodyPr>
            <a:normAutofit/>
          </a:bodyPr>
          <a:lstStyle/>
          <a:p>
            <a:r>
              <a:rPr lang="en-US" dirty="0" smtClean="0"/>
              <a:t>Answers for or controls communication</a:t>
            </a:r>
          </a:p>
          <a:p>
            <a:r>
              <a:rPr lang="en-US" dirty="0" smtClean="0"/>
              <a:t>Denies or minimizes violence</a:t>
            </a:r>
          </a:p>
          <a:p>
            <a:r>
              <a:rPr lang="en-US" dirty="0" smtClean="0"/>
              <a:t>Talks about own problems</a:t>
            </a:r>
          </a:p>
          <a:p>
            <a:r>
              <a:rPr lang="en-US" dirty="0" smtClean="0"/>
              <a:t>Talks </a:t>
            </a:r>
            <a:r>
              <a:rPr lang="en-US" dirty="0"/>
              <a:t>about themselves as a </a:t>
            </a:r>
            <a:r>
              <a:rPr lang="en-US" dirty="0" smtClean="0"/>
              <a:t>martyr</a:t>
            </a:r>
          </a:p>
          <a:p>
            <a:r>
              <a:rPr lang="en-US" dirty="0" smtClean="0"/>
              <a:t>Speaks disrespectfully or belittles the victim </a:t>
            </a:r>
            <a:endParaRPr lang="en-US" dirty="0"/>
          </a:p>
          <a:p>
            <a:r>
              <a:rPr lang="en-US" dirty="0" smtClean="0"/>
              <a:t>Has a condescending attitude</a:t>
            </a:r>
          </a:p>
          <a:p>
            <a:endParaRPr lang="en-US" dirty="0" smtClean="0"/>
          </a:p>
          <a:p>
            <a:endParaRPr lang="en-US" dirty="0"/>
          </a:p>
        </p:txBody>
      </p:sp>
    </p:spTree>
    <p:extLst>
      <p:ext uri="{BB962C8B-B14F-4D97-AF65-F5344CB8AC3E}">
        <p14:creationId xmlns:p14="http://schemas.microsoft.com/office/powerpoint/2010/main" val="1386260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911 Calls</a:t>
            </a:r>
            <a:endParaRPr lang="en-US" dirty="0"/>
          </a:p>
        </p:txBody>
      </p:sp>
      <p:sp>
        <p:nvSpPr>
          <p:cNvPr id="3" name="Content Placeholder 2"/>
          <p:cNvSpPr>
            <a:spLocks noGrp="1"/>
          </p:cNvSpPr>
          <p:nvPr>
            <p:ph idx="1"/>
          </p:nvPr>
        </p:nvSpPr>
        <p:spPr/>
        <p:txBody>
          <a:bodyPr/>
          <a:lstStyle/>
          <a:p>
            <a:r>
              <a:rPr lang="en-US" dirty="0" smtClean="0">
                <a:hlinkClick r:id="rId3" tooltip="http://www.ncdsv.org/ncd_911.html&#10;Ctrl+Click or tap to follow the link"/>
              </a:rPr>
              <a:t>http://www.ncdsv.org/ncd_911.html</a:t>
            </a:r>
            <a:endParaRPr lang="en-US" dirty="0" smtClean="0"/>
          </a:p>
          <a:p>
            <a:pPr lvl="1"/>
            <a:r>
              <a:rPr lang="en-US" dirty="0" smtClean="0"/>
              <a:t>Family of Four – Child calls</a:t>
            </a:r>
          </a:p>
          <a:p>
            <a:pPr lvl="1"/>
            <a:r>
              <a:rPr lang="en-US" dirty="0" smtClean="0"/>
              <a:t>Newport News – women calls but then changes her mind</a:t>
            </a:r>
          </a:p>
          <a:p>
            <a:pPr lvl="1"/>
            <a:r>
              <a:rPr lang="en-US" dirty="0" smtClean="0"/>
              <a:t>The Physician – woman calls because she was being strangled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590800" y="381000"/>
            <a:ext cx="6400800" cy="5029200"/>
          </a:xfrm>
        </p:spPr>
        <p:txBody>
          <a:bodyPr>
            <a:normAutofit fontScale="70000" lnSpcReduction="20000"/>
          </a:bodyPr>
          <a:lstStyle/>
          <a:p>
            <a:r>
              <a:rPr lang="en-US" dirty="0" smtClean="0"/>
              <a:t>Mary Ratliff</a:t>
            </a:r>
          </a:p>
          <a:p>
            <a:r>
              <a:rPr lang="en-US" dirty="0" smtClean="0"/>
              <a:t>Program Director</a:t>
            </a:r>
          </a:p>
          <a:p>
            <a:r>
              <a:rPr lang="en-US" dirty="0" smtClean="0"/>
              <a:t>Illinois Family Violence Coordinating Council</a:t>
            </a:r>
          </a:p>
          <a:p>
            <a:endParaRPr lang="en-US" dirty="0" smtClean="0"/>
          </a:p>
          <a:p>
            <a:r>
              <a:rPr lang="en-US" dirty="0" smtClean="0"/>
              <a:t>Francesca </a:t>
            </a:r>
            <a:r>
              <a:rPr lang="en-US" dirty="0" err="1" smtClean="0"/>
              <a:t>Mazurkiewicz</a:t>
            </a:r>
            <a:endParaRPr lang="en-US" dirty="0"/>
          </a:p>
          <a:p>
            <a:r>
              <a:rPr lang="en-US" dirty="0" smtClean="0"/>
              <a:t>Training Division, Office of Emergency Management and Communications</a:t>
            </a:r>
          </a:p>
          <a:p>
            <a:r>
              <a:rPr lang="en-US" dirty="0" smtClean="0"/>
              <a:t>City of Chicago</a:t>
            </a:r>
            <a:endParaRPr lang="en-US" dirty="0"/>
          </a:p>
          <a:p>
            <a:endParaRPr lang="en-US" dirty="0" smtClean="0"/>
          </a:p>
          <a:p>
            <a:r>
              <a:rPr lang="en-US" dirty="0" smtClean="0"/>
              <a:t>Betsy Smith</a:t>
            </a:r>
            <a:endParaRPr lang="en-US" dirty="0"/>
          </a:p>
          <a:p>
            <a:r>
              <a:rPr lang="en-US" dirty="0" smtClean="0"/>
              <a:t>Supervisor, METCAD 9-1-1</a:t>
            </a:r>
          </a:p>
          <a:p>
            <a:r>
              <a:rPr lang="en-US" dirty="0" smtClean="0"/>
              <a:t>Champaign County</a:t>
            </a:r>
          </a:p>
          <a:p>
            <a:r>
              <a:rPr lang="en-US" dirty="0" smtClean="0"/>
              <a:t>Urbana, IL</a:t>
            </a:r>
          </a:p>
          <a:p>
            <a:endParaRPr lang="en-US" dirty="0" smtClean="0"/>
          </a:p>
        </p:txBody>
      </p:sp>
    </p:spTree>
    <p:extLst>
      <p:ext uri="{BB962C8B-B14F-4D97-AF65-F5344CB8AC3E}">
        <p14:creationId xmlns:p14="http://schemas.microsoft.com/office/powerpoint/2010/main" val="79920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 Background</a:t>
            </a:r>
            <a:endParaRPr lang="en-US" dirty="0"/>
          </a:p>
        </p:txBody>
      </p:sp>
      <p:sp>
        <p:nvSpPr>
          <p:cNvPr id="3" name="Content Placeholder 2"/>
          <p:cNvSpPr>
            <a:spLocks noGrp="1"/>
          </p:cNvSpPr>
          <p:nvPr>
            <p:ph idx="1"/>
          </p:nvPr>
        </p:nvSpPr>
        <p:spPr>
          <a:xfrm>
            <a:off x="457200" y="1600200"/>
            <a:ext cx="8229600" cy="4119083"/>
          </a:xfrm>
        </p:spPr>
        <p:txBody>
          <a:bodyPr>
            <a:normAutofit/>
          </a:bodyPr>
          <a:lstStyle/>
          <a:p>
            <a:pPr marL="0" indent="0">
              <a:buNone/>
            </a:pPr>
            <a:r>
              <a:rPr lang="en-US" dirty="0" smtClean="0"/>
              <a:t>Listen for background sounds to help assess the situation to “read between the lines” and be alert to clues of family violence.</a:t>
            </a:r>
          </a:p>
          <a:p>
            <a:pPr lvl="1"/>
            <a:r>
              <a:rPr lang="en-US" dirty="0" smtClean="0"/>
              <a:t>What do I hear which might be an indicator of family violence?</a:t>
            </a:r>
          </a:p>
          <a:p>
            <a:pPr lvl="1"/>
            <a:r>
              <a:rPr lang="en-US" dirty="0" smtClean="0"/>
              <a:t>What do I hear of background conversations that can help identify the issues?</a:t>
            </a:r>
          </a:p>
          <a:p>
            <a:pPr lvl="1"/>
            <a:r>
              <a:rPr lang="en-US" dirty="0" smtClean="0"/>
              <a:t>Tell me exactly what happened.</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52400"/>
            <a:ext cx="1625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89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(2)</a:t>
            </a:r>
            <a:endParaRPr lang="en-US" dirty="0"/>
          </a:p>
        </p:txBody>
      </p:sp>
      <p:sp>
        <p:nvSpPr>
          <p:cNvPr id="3" name="Content Placeholder 2"/>
          <p:cNvSpPr>
            <a:spLocks noGrp="1"/>
          </p:cNvSpPr>
          <p:nvPr>
            <p:ph idx="1"/>
          </p:nvPr>
        </p:nvSpPr>
        <p:spPr/>
        <p:txBody>
          <a:bodyPr>
            <a:normAutofit/>
          </a:bodyPr>
          <a:lstStyle/>
          <a:p>
            <a:r>
              <a:rPr lang="en-US" dirty="0" smtClean="0"/>
              <a:t>Collect as much information as possible before law enforcement arrives.</a:t>
            </a:r>
          </a:p>
          <a:p>
            <a:r>
              <a:rPr lang="en-US" dirty="0" smtClean="0"/>
              <a:t>Give family violence calls the same priority as other cases involving physical violence or life-threatening behaviors.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(3)</a:t>
            </a:r>
            <a:endParaRPr lang="en-US" dirty="0"/>
          </a:p>
        </p:txBody>
      </p:sp>
      <p:sp>
        <p:nvSpPr>
          <p:cNvPr id="3" name="Content Placeholder 2"/>
          <p:cNvSpPr>
            <a:spLocks noGrp="1"/>
          </p:cNvSpPr>
          <p:nvPr>
            <p:ph idx="1"/>
          </p:nvPr>
        </p:nvSpPr>
        <p:spPr/>
        <p:txBody>
          <a:bodyPr/>
          <a:lstStyle/>
          <a:p>
            <a:r>
              <a:rPr lang="en-US" dirty="0" smtClean="0"/>
              <a:t>The caller may need prompting to provide important details.  </a:t>
            </a:r>
          </a:p>
          <a:p>
            <a:r>
              <a:rPr lang="en-US" dirty="0" smtClean="0"/>
              <a:t>Person calling might be highly emotional and may not provide all necessary information.</a:t>
            </a:r>
          </a:p>
          <a:p>
            <a:r>
              <a:rPr lang="en-US" dirty="0" smtClean="0"/>
              <a:t>Try to calm the person down and ask questions to obtain needed information.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Whole Picture</a:t>
            </a:r>
            <a:endParaRPr lang="en-US" dirty="0"/>
          </a:p>
        </p:txBody>
      </p:sp>
      <p:sp>
        <p:nvSpPr>
          <p:cNvPr id="3" name="Content Placeholder 2"/>
          <p:cNvSpPr>
            <a:spLocks noGrp="1"/>
          </p:cNvSpPr>
          <p:nvPr>
            <p:ph idx="1"/>
          </p:nvPr>
        </p:nvSpPr>
        <p:spPr>
          <a:xfrm>
            <a:off x="685800" y="1498120"/>
            <a:ext cx="8001000" cy="4525963"/>
          </a:xfrm>
        </p:spPr>
        <p:txBody>
          <a:bodyPr>
            <a:normAutofit fontScale="92500" lnSpcReduction="20000"/>
          </a:bodyPr>
          <a:lstStyle/>
          <a:p>
            <a:pPr marL="0" indent="0">
              <a:buNone/>
            </a:pPr>
            <a:r>
              <a:rPr lang="en-US" dirty="0" smtClean="0"/>
              <a:t>Like a puzzle.  Connect all the pieces:</a:t>
            </a:r>
          </a:p>
          <a:p>
            <a:pPr marL="0" indent="0">
              <a:buNone/>
            </a:pPr>
            <a:endParaRPr lang="en-US" dirty="0"/>
          </a:p>
          <a:p>
            <a:pPr marL="0" indent="0" algn="r">
              <a:buNone/>
            </a:pPr>
            <a:r>
              <a:rPr lang="en-US" dirty="0" smtClean="0"/>
              <a:t>    Caller statements</a:t>
            </a:r>
          </a:p>
          <a:p>
            <a:pPr marL="0" indent="0" algn="r">
              <a:buNone/>
            </a:pPr>
            <a:r>
              <a:rPr lang="en-US" dirty="0" smtClean="0"/>
              <a:t>Injury/illness</a:t>
            </a:r>
          </a:p>
          <a:p>
            <a:pPr marL="0" indent="0" algn="r">
              <a:buNone/>
            </a:pPr>
            <a:r>
              <a:rPr lang="en-US" dirty="0" smtClean="0"/>
              <a:t>   Background Sounds/</a:t>
            </a:r>
          </a:p>
          <a:p>
            <a:pPr marL="0" indent="0" algn="r">
              <a:buNone/>
            </a:pPr>
            <a:r>
              <a:rPr lang="en-US" dirty="0" smtClean="0"/>
              <a:t>Conversations</a:t>
            </a:r>
          </a:p>
          <a:p>
            <a:pPr marL="0" indent="0" algn="r">
              <a:buNone/>
            </a:pPr>
            <a:r>
              <a:rPr lang="en-US" dirty="0" smtClean="0"/>
              <a:t>+  Others’ responses</a:t>
            </a:r>
          </a:p>
          <a:p>
            <a:pPr marL="0" indent="0">
              <a:buNone/>
            </a:pPr>
            <a:r>
              <a:rPr lang="en-US" dirty="0" smtClean="0"/>
              <a:t>			  --------------------------------------</a:t>
            </a:r>
          </a:p>
          <a:p>
            <a:pPr marL="0" indent="0">
              <a:buNone/>
            </a:pPr>
            <a:r>
              <a:rPr lang="en-US" dirty="0" smtClean="0"/>
              <a:t>				       =  Family violence</a:t>
            </a:r>
            <a:endParaRPr lang="en-US" dirty="0"/>
          </a:p>
        </p:txBody>
      </p:sp>
      <p:pic>
        <p:nvPicPr>
          <p:cNvPr id="1032" name="Picture 8" descr="D:\puzzlefour.jpg"/>
          <p:cNvPicPr>
            <a:picLocks noChangeAspect="1" noChangeArrowheads="1"/>
          </p:cNvPicPr>
          <p:nvPr/>
        </p:nvPicPr>
        <p:blipFill>
          <a:blip r:embed="rId3" cstate="print"/>
          <a:srcRect/>
          <a:stretch>
            <a:fillRect/>
          </a:stretch>
        </p:blipFill>
        <p:spPr bwMode="auto">
          <a:xfrm rot="-840000">
            <a:off x="902098" y="2504893"/>
            <a:ext cx="2962211" cy="2190379"/>
          </a:xfrm>
          <a:prstGeom prst="rect">
            <a:avLst/>
          </a:prstGeom>
          <a:noFill/>
        </p:spPr>
      </p:pic>
    </p:spTree>
    <p:extLst>
      <p:ext uri="{BB962C8B-B14F-4D97-AF65-F5344CB8AC3E}">
        <p14:creationId xmlns:p14="http://schemas.microsoft.com/office/powerpoint/2010/main" val="3136302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Victim – has more pieces of the puzzle you don’t have</a:t>
            </a:r>
            <a:endParaRPr lang="en-US" dirty="0"/>
          </a:p>
        </p:txBody>
      </p:sp>
      <p:sp>
        <p:nvSpPr>
          <p:cNvPr id="3" name="Content Placeholder 2"/>
          <p:cNvSpPr>
            <a:spLocks noGrp="1"/>
          </p:cNvSpPr>
          <p:nvPr>
            <p:ph idx="1"/>
          </p:nvPr>
        </p:nvSpPr>
        <p:spPr/>
        <p:txBody>
          <a:bodyPr/>
          <a:lstStyle/>
          <a:p>
            <a:r>
              <a:rPr lang="en-US" dirty="0" smtClean="0"/>
              <a:t>You may be concerned about physical injuries and caller is not clear how it happened.  </a:t>
            </a:r>
          </a:p>
          <a:p>
            <a:r>
              <a:rPr lang="en-US" dirty="0" smtClean="0"/>
              <a:t>You may see options for caller that they either don’t see or don’t feel are options for them at that time.</a:t>
            </a:r>
            <a:endParaRPr lang="en-US" dirty="0"/>
          </a:p>
        </p:txBody>
      </p:sp>
      <p:pic>
        <p:nvPicPr>
          <p:cNvPr id="1026" name="Picture 2" descr="https://encrypted-tbn0.gstatic.com/images?q=tbn:ANd9GcS08vkoiTbuafQKcAdI0ntijxkn-j_1lX79Y-xayNkVV7N0Aqyh4LkKKCrX">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400" y="4648200"/>
            <a:ext cx="1428750" cy="101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946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143000"/>
          </a:xfrm>
        </p:spPr>
        <p:txBody>
          <a:bodyPr>
            <a:normAutofit fontScale="90000"/>
          </a:bodyPr>
          <a:lstStyle/>
          <a:p>
            <a:r>
              <a:rPr lang="en-US" sz="4000" dirty="0" smtClean="0"/>
              <a:t>Victim may recall </a:t>
            </a:r>
            <a:br>
              <a:rPr lang="en-US" sz="4000" dirty="0" smtClean="0"/>
            </a:br>
            <a:r>
              <a:rPr lang="en-US" sz="4000" dirty="0" smtClean="0"/>
              <a:t>pieces of the puzzle:</a:t>
            </a:r>
            <a:r>
              <a:rPr lang="en-US" dirty="0" smtClean="0"/>
              <a:t> </a:t>
            </a:r>
            <a:br>
              <a:rPr lang="en-US" dirty="0" smtClean="0"/>
            </a:br>
            <a:endParaRPr lang="en-US" dirty="0"/>
          </a:p>
        </p:txBody>
      </p:sp>
      <p:sp>
        <p:nvSpPr>
          <p:cNvPr id="3" name="Content Placeholder 2"/>
          <p:cNvSpPr>
            <a:spLocks noGrp="1"/>
          </p:cNvSpPr>
          <p:nvPr>
            <p:ph idx="1"/>
          </p:nvPr>
        </p:nvSpPr>
        <p:spPr>
          <a:xfrm>
            <a:off x="908824" y="2894806"/>
            <a:ext cx="8229600" cy="4525963"/>
          </a:xfrm>
        </p:spPr>
        <p:txBody>
          <a:bodyPr/>
          <a:lstStyle/>
          <a:p>
            <a:r>
              <a:rPr lang="en-US" dirty="0" smtClean="0"/>
              <a:t>Over a period of time – not all at once</a:t>
            </a:r>
          </a:p>
          <a:p>
            <a:r>
              <a:rPr lang="en-US" dirty="0" smtClean="0"/>
              <a:t>Out of order – seems chaotic</a:t>
            </a:r>
            <a:endParaRPr lang="en-US" dirty="0"/>
          </a:p>
        </p:txBody>
      </p:sp>
      <p:pic>
        <p:nvPicPr>
          <p:cNvPr id="1026" name="Picture 2" descr="https://encrypted-tbn0.gstatic.com/images?q=tbn:ANd9GcS08vkoiTbuafQKcAdI0ntijxkn-j_1lX79Y-xayNkVV7N0Aqyh4LkKKCrX">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400" y="4648200"/>
            <a:ext cx="1428750" cy="101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517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2020" y="2380153"/>
            <a:ext cx="8229600" cy="1143000"/>
          </a:xfrm>
        </p:spPr>
        <p:txBody>
          <a:bodyPr/>
          <a:lstStyle/>
          <a:p>
            <a:r>
              <a:rPr lang="en-US" dirty="0" smtClean="0"/>
              <a:t>QUESTIONS</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87098">
            <a:off x="6394144" y="891143"/>
            <a:ext cx="2466975" cy="184785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577">
            <a:off x="381000" y="3505200"/>
            <a:ext cx="2143125" cy="214312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523602">
            <a:off x="3598148" y="3652836"/>
            <a:ext cx="2466975" cy="18478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637518">
            <a:off x="857886" y="545861"/>
            <a:ext cx="1640337" cy="2131606"/>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953840">
            <a:off x="6467829" y="3256834"/>
            <a:ext cx="1590675" cy="2876550"/>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81306" y="211178"/>
            <a:ext cx="2143125" cy="2143125"/>
          </a:xfrm>
          <a:prstGeom prst="rect">
            <a:avLst/>
          </a:prstGeom>
        </p:spPr>
      </p:pic>
    </p:spTree>
    <p:extLst>
      <p:ext uri="{BB962C8B-B14F-4D97-AF65-F5344CB8AC3E}">
        <p14:creationId xmlns:p14="http://schemas.microsoft.com/office/powerpoint/2010/main" val="1659143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228600"/>
            <a:ext cx="8229600" cy="838200"/>
          </a:xfrm>
        </p:spPr>
        <p:txBody>
          <a:bodyPr>
            <a:normAutofit/>
          </a:bodyPr>
          <a:lstStyle/>
          <a:p>
            <a:pPr eaLnBrk="1" hangingPunct="1">
              <a:defRPr/>
            </a:pPr>
            <a:r>
              <a:rPr lang="en-US" dirty="0" smtClean="0"/>
              <a:t>Response Procedures (1)</a:t>
            </a:r>
          </a:p>
        </p:txBody>
      </p:sp>
      <p:sp>
        <p:nvSpPr>
          <p:cNvPr id="13315" name="Rectangle 3"/>
          <p:cNvSpPr>
            <a:spLocks noGrp="1" noChangeArrowheads="1"/>
          </p:cNvSpPr>
          <p:nvPr>
            <p:ph type="body" idx="1"/>
          </p:nvPr>
        </p:nvSpPr>
        <p:spPr>
          <a:xfrm>
            <a:off x="457200" y="1066800"/>
            <a:ext cx="8229600" cy="5410200"/>
          </a:xfrm>
        </p:spPr>
        <p:txBody>
          <a:bodyPr>
            <a:normAutofit/>
          </a:bodyPr>
          <a:lstStyle/>
          <a:p>
            <a:pPr marL="0" indent="0">
              <a:buNone/>
              <a:defRPr/>
            </a:pPr>
            <a:r>
              <a:rPr lang="en-US" sz="3500" dirty="0" smtClean="0"/>
              <a:t>Upon receiving a call regarding family violence obtain the following information:</a:t>
            </a:r>
            <a:endParaRPr lang="en-US" sz="600" dirty="0" smtClean="0"/>
          </a:p>
          <a:p>
            <a:pPr marL="514350" indent="-514350">
              <a:buFont typeface="+mj-lt"/>
              <a:buAutoNum type="arabicPeriod"/>
              <a:defRPr/>
            </a:pPr>
            <a:r>
              <a:rPr lang="en-US" dirty="0" smtClean="0"/>
              <a:t>What is the emergency?</a:t>
            </a:r>
          </a:p>
          <a:p>
            <a:pPr marL="914400" lvl="1" indent="-514350">
              <a:defRPr/>
            </a:pPr>
            <a:r>
              <a:rPr lang="en-US" sz="3000" dirty="0" smtClean="0"/>
              <a:t>Exact location</a:t>
            </a:r>
          </a:p>
          <a:p>
            <a:pPr marL="514350" indent="-514350">
              <a:buFont typeface="+mj-lt"/>
              <a:buAutoNum type="arabicPeriod"/>
              <a:defRPr/>
            </a:pPr>
            <a:r>
              <a:rPr lang="en-US" dirty="0" smtClean="0"/>
              <a:t>Who am I speaking to?</a:t>
            </a:r>
          </a:p>
          <a:p>
            <a:pPr marL="514350" indent="-514350">
              <a:buFont typeface="+mj-lt"/>
              <a:buAutoNum type="arabicPeriod"/>
              <a:defRPr/>
            </a:pPr>
            <a:r>
              <a:rPr lang="en-US" dirty="0" smtClean="0"/>
              <a:t>What number can I use if I need to call you back? </a:t>
            </a:r>
          </a:p>
          <a:p>
            <a:pPr marL="514350" indent="-514350">
              <a:buFont typeface="+mj-lt"/>
              <a:buAutoNum type="arabicPeriod"/>
              <a:defRPr/>
            </a:pPr>
            <a:r>
              <a:rPr lang="en-US" dirty="0" smtClean="0"/>
              <a:t>Tell me what has happened?</a:t>
            </a:r>
          </a:p>
          <a:p>
            <a:pPr marL="514350" indent="-514350">
              <a:buNone/>
              <a:defRPr/>
            </a:pPr>
            <a:r>
              <a:rPr lang="en-US"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Procedures (2)</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5"/>
            </a:pPr>
            <a:endParaRPr lang="en-US" dirty="0" smtClean="0"/>
          </a:p>
          <a:p>
            <a:pPr marL="514350" indent="-514350">
              <a:buFont typeface="+mj-lt"/>
              <a:buAutoNum type="arabicPeriod" startAt="5"/>
              <a:defRPr/>
            </a:pPr>
            <a:r>
              <a:rPr lang="en-US" dirty="0" smtClean="0"/>
              <a:t>Has anyone been injured?</a:t>
            </a:r>
          </a:p>
          <a:p>
            <a:pPr marL="914400" lvl="1" indent="-514350">
              <a:defRPr/>
            </a:pPr>
            <a:r>
              <a:rPr lang="en-US" sz="3000" dirty="0" smtClean="0"/>
              <a:t>If yes is an ambulance needed?</a:t>
            </a:r>
          </a:p>
          <a:p>
            <a:pPr marL="514350" indent="-514350">
              <a:buFont typeface="+mj-lt"/>
              <a:buAutoNum type="arabicPeriod" startAt="5"/>
              <a:defRPr/>
            </a:pPr>
            <a:r>
              <a:rPr lang="en-US" dirty="0" smtClean="0"/>
              <a:t>Are you the victim? – if no, is caller a witness?</a:t>
            </a:r>
          </a:p>
          <a:p>
            <a:pPr marL="514350" indent="-514350">
              <a:buFont typeface="+mj-lt"/>
              <a:buAutoNum type="arabicPeriod" startAt="5"/>
            </a:pPr>
            <a:r>
              <a:rPr lang="en-US" dirty="0" smtClean="0"/>
              <a:t>Is the suspect present?</a:t>
            </a:r>
          </a:p>
          <a:p>
            <a:pPr marL="914400" lvl="1" indent="-514350"/>
            <a:r>
              <a:rPr lang="en-US" dirty="0" smtClean="0"/>
              <a:t>What is his/her name</a:t>
            </a:r>
          </a:p>
          <a:p>
            <a:pPr marL="914400" lvl="1" indent="-514350"/>
            <a:r>
              <a:rPr lang="en-US" dirty="0" smtClean="0"/>
              <a:t>Description(race, gender, clothing)</a:t>
            </a:r>
          </a:p>
          <a:p>
            <a:pPr marL="914400" lvl="1" indent="-514350"/>
            <a:r>
              <a:rPr lang="en-US" dirty="0" smtClean="0"/>
              <a:t>If suspect no longer present – possible whereabouts, time suspect left the scene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Procedures (3)</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8"/>
            </a:pPr>
            <a:r>
              <a:rPr lang="en-US" dirty="0" smtClean="0"/>
              <a:t>Are weapons present?</a:t>
            </a:r>
          </a:p>
          <a:p>
            <a:pPr marL="914400" lvl="1" indent="-514350"/>
            <a:r>
              <a:rPr lang="en-US" dirty="0" smtClean="0"/>
              <a:t>If yes, what kind</a:t>
            </a:r>
          </a:p>
          <a:p>
            <a:pPr marL="514350" indent="-514350">
              <a:buFont typeface="+mj-lt"/>
              <a:buAutoNum type="arabicPeriod" startAt="8"/>
            </a:pPr>
            <a:r>
              <a:rPr lang="en-US" dirty="0" smtClean="0"/>
              <a:t>Has anyone there been drinking or using drugs? </a:t>
            </a:r>
          </a:p>
          <a:p>
            <a:pPr marL="914400" lvl="1" indent="-514350"/>
            <a:r>
              <a:rPr lang="en-US" dirty="0" smtClean="0"/>
              <a:t>If yes, what substance</a:t>
            </a:r>
          </a:p>
          <a:p>
            <a:pPr marL="514350" indent="-514350">
              <a:buFont typeface="+mj-lt"/>
              <a:buAutoNum type="arabicPeriod" startAt="8"/>
            </a:pPr>
            <a:r>
              <a:rPr lang="en-US" dirty="0" smtClean="0"/>
              <a:t>Are children present?</a:t>
            </a:r>
          </a:p>
          <a:p>
            <a:pPr marL="914400" lvl="1" indent="-514350"/>
            <a:r>
              <a:rPr lang="en-US" dirty="0" smtClean="0"/>
              <a:t>If yes how many and what age</a:t>
            </a:r>
          </a:p>
          <a:p>
            <a:pPr marL="514350" indent="-514350">
              <a:buFont typeface="+mj-lt"/>
              <a:buAutoNum type="arabicPeriod" startAt="8"/>
            </a:pPr>
            <a:r>
              <a:rPr lang="en-US" dirty="0" smtClean="0"/>
              <a:t>Are other people present?</a:t>
            </a:r>
          </a:p>
          <a:p>
            <a:pPr marL="914400" lvl="1" indent="-514350"/>
            <a:r>
              <a:rPr lang="en-US" dirty="0" smtClean="0"/>
              <a:t>If yes how many? what relationship?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911 Telecommunicators</a:t>
            </a:r>
            <a:br>
              <a:rPr lang="en-US" dirty="0" smtClean="0"/>
            </a:br>
            <a:r>
              <a:rPr lang="en-US" dirty="0" smtClean="0"/>
              <a:t>Promising Practices Mini-Toolkit</a:t>
            </a:r>
            <a:endParaRPr lang="en-US" dirty="0"/>
          </a:p>
        </p:txBody>
      </p:sp>
      <p:sp>
        <p:nvSpPr>
          <p:cNvPr id="3" name="Content Placeholder 2"/>
          <p:cNvSpPr>
            <a:spLocks noGrp="1"/>
          </p:cNvSpPr>
          <p:nvPr>
            <p:ph idx="1"/>
          </p:nvPr>
        </p:nvSpPr>
        <p:spPr>
          <a:xfrm>
            <a:off x="457200" y="1676400"/>
            <a:ext cx="8229600" cy="4525963"/>
          </a:xfrm>
        </p:spPr>
        <p:txBody>
          <a:bodyPr/>
          <a:lstStyle/>
          <a:p>
            <a:pPr lvl="0"/>
            <a:r>
              <a:rPr lang="en-US" dirty="0" smtClean="0"/>
              <a:t>4 Sections</a:t>
            </a:r>
          </a:p>
          <a:p>
            <a:pPr lvl="1"/>
            <a:r>
              <a:rPr lang="en-US" dirty="0" smtClean="0"/>
              <a:t>Title </a:t>
            </a:r>
            <a:r>
              <a:rPr lang="en-US" dirty="0"/>
              <a:t>and Section pages (for those who want to print them all out)   </a:t>
            </a:r>
          </a:p>
          <a:p>
            <a:pPr lvl="1"/>
            <a:r>
              <a:rPr lang="en-US" dirty="0"/>
              <a:t>Quick Reference Guide Component   </a:t>
            </a:r>
          </a:p>
          <a:p>
            <a:pPr lvl="1"/>
            <a:r>
              <a:rPr lang="en-US" dirty="0"/>
              <a:t>Training Component </a:t>
            </a:r>
            <a:r>
              <a:rPr lang="en-US" dirty="0" smtClean="0"/>
              <a:t>(</a:t>
            </a:r>
            <a:r>
              <a:rPr lang="en-US" dirty="0"/>
              <a:t>including PowerPoint and handouts)</a:t>
            </a:r>
          </a:p>
          <a:p>
            <a:pPr lvl="1"/>
            <a:r>
              <a:rPr lang="en-US" dirty="0"/>
              <a:t>Resources Component</a:t>
            </a:r>
          </a:p>
          <a:p>
            <a:endParaRPr lang="en-US" dirty="0"/>
          </a:p>
        </p:txBody>
      </p:sp>
    </p:spTree>
    <p:extLst>
      <p:ext uri="{BB962C8B-B14F-4D97-AF65-F5344CB8AC3E}">
        <p14:creationId xmlns:p14="http://schemas.microsoft.com/office/powerpoint/2010/main" val="1569735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Response (4)</a:t>
            </a:r>
            <a:endParaRPr lang="en-US" dirty="0"/>
          </a:p>
        </p:txBody>
      </p:sp>
      <p:sp>
        <p:nvSpPr>
          <p:cNvPr id="3" name="Content Placeholder 2"/>
          <p:cNvSpPr>
            <a:spLocks noGrp="1"/>
          </p:cNvSpPr>
          <p:nvPr>
            <p:ph idx="1"/>
          </p:nvPr>
        </p:nvSpPr>
        <p:spPr>
          <a:xfrm>
            <a:off x="457200" y="1295400"/>
            <a:ext cx="8458200" cy="5257800"/>
          </a:xfrm>
        </p:spPr>
        <p:txBody>
          <a:bodyPr>
            <a:normAutofit fontScale="62500" lnSpcReduction="20000"/>
          </a:bodyPr>
          <a:lstStyle/>
          <a:p>
            <a:pPr marL="914400" indent="-914400">
              <a:buFont typeface="+mj-lt"/>
              <a:buAutoNum type="arabicPeriod" startAt="12"/>
            </a:pPr>
            <a:r>
              <a:rPr lang="en-US" sz="5100" dirty="0" smtClean="0"/>
              <a:t>Have the police been involved before?</a:t>
            </a:r>
          </a:p>
          <a:p>
            <a:pPr marL="1314450" lvl="1" indent="-914400"/>
            <a:r>
              <a:rPr lang="en-US" sz="4500" dirty="0" smtClean="0"/>
              <a:t>If yes, how many times</a:t>
            </a:r>
          </a:p>
          <a:p>
            <a:pPr marL="1314450" lvl="1" indent="-914400"/>
            <a:r>
              <a:rPr lang="en-US" sz="4500" dirty="0" smtClean="0"/>
              <a:t>When was the last time</a:t>
            </a:r>
          </a:p>
          <a:p>
            <a:pPr marL="1314450" lvl="1" indent="-914400"/>
            <a:r>
              <a:rPr lang="en-US" sz="4500" dirty="0" smtClean="0"/>
              <a:t>Names and addresses should be cross- referenced if possible to determine previous incidents</a:t>
            </a:r>
          </a:p>
          <a:p>
            <a:pPr marL="914400" indent="-914400">
              <a:buFont typeface="+mj-lt"/>
              <a:buAutoNum type="arabicPeriod" startAt="13"/>
            </a:pPr>
            <a:r>
              <a:rPr lang="en-US" sz="5100" dirty="0" smtClean="0"/>
              <a:t>Listen and be alert to things that might indicate a current order of protection or civil no contact order</a:t>
            </a:r>
          </a:p>
          <a:p>
            <a:pPr marL="514350" indent="-514350">
              <a:buNone/>
            </a:pPr>
            <a:endParaRPr lang="en-US" sz="2400" dirty="0" smtClean="0"/>
          </a:p>
          <a:p>
            <a:pPr marL="514350" indent="-514350">
              <a:buNone/>
            </a:pPr>
            <a:r>
              <a:rPr lang="en-US" sz="2400" dirty="0" smtClean="0"/>
              <a:t>Source: “Handling a Domestic Violence Call: In-service Training for Police Dispatchers”, New Jersey Division of Criminal Justice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14400"/>
          </a:xfrm>
        </p:spPr>
        <p:txBody>
          <a:bodyPr>
            <a:normAutofit fontScale="90000"/>
          </a:bodyPr>
          <a:lstStyle/>
          <a:p>
            <a:r>
              <a:rPr lang="en-US" dirty="0" smtClean="0"/>
              <a:t/>
            </a:r>
            <a:br>
              <a:rPr lang="en-US" dirty="0" smtClean="0"/>
            </a:br>
            <a:r>
              <a:rPr lang="en-US" sz="4000" dirty="0" smtClean="0"/>
              <a:t>Considerations when assessing call</a:t>
            </a:r>
            <a:endParaRPr lang="en-US" sz="4000" dirty="0"/>
          </a:p>
        </p:txBody>
      </p:sp>
      <p:sp>
        <p:nvSpPr>
          <p:cNvPr id="3" name="Content Placeholder 2"/>
          <p:cNvSpPr>
            <a:spLocks noGrp="1"/>
          </p:cNvSpPr>
          <p:nvPr>
            <p:ph idx="1"/>
          </p:nvPr>
        </p:nvSpPr>
        <p:spPr>
          <a:xfrm>
            <a:off x="381000" y="1371600"/>
            <a:ext cx="8382000" cy="4754563"/>
          </a:xfrm>
        </p:spPr>
        <p:txBody>
          <a:bodyPr>
            <a:normAutofit/>
          </a:bodyPr>
          <a:lstStyle/>
          <a:p>
            <a:r>
              <a:rPr lang="en-US" dirty="0" smtClean="0"/>
              <a:t>Could be victim, child, or third party/ neighbor</a:t>
            </a:r>
          </a:p>
          <a:p>
            <a:r>
              <a:rPr lang="en-US" dirty="0" smtClean="0"/>
              <a:t>Could be calm or very upset</a:t>
            </a:r>
          </a:p>
          <a:p>
            <a:r>
              <a:rPr lang="en-US" dirty="0" smtClean="0"/>
              <a:t>Might not be able to speak freely because offender is still there</a:t>
            </a:r>
          </a:p>
          <a:p>
            <a:r>
              <a:rPr lang="en-US" dirty="0" smtClean="0"/>
              <a:t>Might need medical attention but does not want to talk about what happened</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4039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Elicit Information Safely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Verify that it  is safe for the caller</a:t>
            </a:r>
          </a:p>
          <a:p>
            <a:pPr lvl="1"/>
            <a:r>
              <a:rPr lang="en-US" sz="3200" dirty="0" smtClean="0"/>
              <a:t>to remain on the line</a:t>
            </a:r>
          </a:p>
          <a:p>
            <a:pPr lvl="1"/>
            <a:r>
              <a:rPr lang="en-US" sz="3200" dirty="0" smtClean="0"/>
              <a:t>to speak freely</a:t>
            </a:r>
          </a:p>
          <a:p>
            <a:pPr lvl="1"/>
            <a:r>
              <a:rPr lang="en-US" sz="3200" dirty="0" smtClean="0"/>
              <a:t>If not free to speak ask yes or no questions</a:t>
            </a:r>
          </a:p>
          <a:p>
            <a:r>
              <a:rPr lang="en-US" dirty="0" smtClean="0"/>
              <a:t>Encourage the caller to tell what has happened</a:t>
            </a:r>
          </a:p>
          <a:p>
            <a:r>
              <a:rPr lang="en-US" dirty="0" smtClean="0"/>
              <a:t>Utilize strategies that promote safety</a:t>
            </a:r>
          </a:p>
          <a:p>
            <a:pPr lvl="1"/>
            <a:r>
              <a:rPr lang="en-US" sz="3200" dirty="0" smtClean="0"/>
              <a:t>Caller can set the phone down and keep as an open line</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151423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838200"/>
          </a:xfrm>
        </p:spPr>
        <p:txBody>
          <a:bodyPr>
            <a:normAutofit/>
          </a:bodyPr>
          <a:lstStyle/>
          <a:p>
            <a:r>
              <a:rPr lang="en-US" dirty="0" smtClean="0"/>
              <a:t>When caller is unable to talk clearly</a:t>
            </a:r>
            <a:endParaRPr lang="en-US" dirty="0"/>
          </a:p>
        </p:txBody>
      </p:sp>
      <p:sp>
        <p:nvSpPr>
          <p:cNvPr id="3" name="Content Placeholder 2"/>
          <p:cNvSpPr>
            <a:spLocks noGrp="1"/>
          </p:cNvSpPr>
          <p:nvPr>
            <p:ph idx="1"/>
          </p:nvPr>
        </p:nvSpPr>
        <p:spPr>
          <a:xfrm>
            <a:off x="457200" y="1066800"/>
            <a:ext cx="8229600" cy="4957283"/>
          </a:xfrm>
        </p:spPr>
        <p:txBody>
          <a:bodyPr>
            <a:normAutofit lnSpcReduction="10000"/>
          </a:bodyPr>
          <a:lstStyle/>
          <a:p>
            <a:r>
              <a:rPr lang="en-US" dirty="0" smtClean="0"/>
              <a:t>Could be because of fear, injury, disability or intoxication</a:t>
            </a:r>
          </a:p>
          <a:p>
            <a:r>
              <a:rPr lang="en-US" dirty="0" smtClean="0"/>
              <a:t>Could be from strangulation – if victim says they were choked that is strangulation and needs medical attention</a:t>
            </a:r>
          </a:p>
          <a:p>
            <a:r>
              <a:rPr lang="en-US" dirty="0" smtClean="0"/>
              <a:t>Slow down, simplify language and adjust response</a:t>
            </a:r>
          </a:p>
          <a:p>
            <a:pPr lvl="1"/>
            <a:r>
              <a:rPr lang="en-US" dirty="0" smtClean="0"/>
              <a:t>Ask caller to repeat it “what you have to say is very important and I want to understand”</a:t>
            </a:r>
          </a:p>
          <a:p>
            <a:pPr lvl="1"/>
            <a:r>
              <a:rPr lang="en-US" dirty="0" smtClean="0"/>
              <a:t>Try to calm caller “how can I help you?”</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859873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Deaf Callers</a:t>
            </a:r>
            <a:endParaRPr lang="en-US" dirty="0"/>
          </a:p>
        </p:txBody>
      </p:sp>
      <p:sp>
        <p:nvSpPr>
          <p:cNvPr id="3" name="Content Placeholder 2"/>
          <p:cNvSpPr>
            <a:spLocks noGrp="1"/>
          </p:cNvSpPr>
          <p:nvPr>
            <p:ph idx="1"/>
          </p:nvPr>
        </p:nvSpPr>
        <p:spPr/>
        <p:txBody>
          <a:bodyPr/>
          <a:lstStyle/>
          <a:p>
            <a:r>
              <a:rPr lang="en-US" dirty="0" smtClean="0"/>
              <a:t>Interpretation Services</a:t>
            </a:r>
          </a:p>
          <a:p>
            <a:pPr lvl="1"/>
            <a:r>
              <a:rPr lang="en-US" dirty="0" smtClean="0"/>
              <a:t>TTY/TDD - caller types the situation</a:t>
            </a:r>
          </a:p>
          <a:p>
            <a:pPr lvl="1"/>
            <a:r>
              <a:rPr lang="en-US" dirty="0" smtClean="0"/>
              <a:t>Video Relay Services - caller signs with interpreter and interpreter verbally relays the message </a:t>
            </a:r>
          </a:p>
          <a:p>
            <a:pPr lvl="1"/>
            <a:r>
              <a:rPr lang="en-US" dirty="0" smtClean="0"/>
              <a:t>Text-to-911-caller texts situation in message area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What to say to victims</a:t>
            </a:r>
            <a:endParaRPr lang="en-US" dirty="0"/>
          </a:p>
        </p:txBody>
      </p:sp>
      <p:sp>
        <p:nvSpPr>
          <p:cNvPr id="3" name="Content Placeholder 2"/>
          <p:cNvSpPr>
            <a:spLocks noGrp="1"/>
          </p:cNvSpPr>
          <p:nvPr>
            <p:ph idx="1"/>
          </p:nvPr>
        </p:nvSpPr>
        <p:spPr>
          <a:xfrm>
            <a:off x="457200" y="1371600"/>
            <a:ext cx="8229600" cy="4876800"/>
          </a:xfrm>
        </p:spPr>
        <p:txBody>
          <a:bodyPr>
            <a:normAutofit/>
          </a:bodyPr>
          <a:lstStyle/>
          <a:p>
            <a:r>
              <a:rPr lang="en-US" dirty="0" smtClean="0"/>
              <a:t>Compassion</a:t>
            </a:r>
          </a:p>
          <a:p>
            <a:pPr lvl="1"/>
            <a:r>
              <a:rPr lang="en-US" dirty="0" smtClean="0"/>
              <a:t>Validate feelings</a:t>
            </a:r>
          </a:p>
          <a:p>
            <a:pPr lvl="1"/>
            <a:r>
              <a:rPr lang="en-US" dirty="0" smtClean="0"/>
              <a:t>“I’m sorry this happened to you”</a:t>
            </a:r>
          </a:p>
          <a:p>
            <a:pPr lvl="1"/>
            <a:r>
              <a:rPr lang="en-US" dirty="0" smtClean="0"/>
              <a:t>“You don’t deserve to be treated this way”</a:t>
            </a:r>
          </a:p>
          <a:p>
            <a:pPr lvl="1"/>
            <a:r>
              <a:rPr lang="en-US" dirty="0"/>
              <a:t>“You have a right to be safe”</a:t>
            </a:r>
          </a:p>
          <a:p>
            <a:pPr lvl="1"/>
            <a:r>
              <a:rPr lang="en-US" dirty="0" smtClean="0"/>
              <a:t>“Help is available to you”</a:t>
            </a:r>
          </a:p>
          <a:p>
            <a:pPr lvl="1"/>
            <a:r>
              <a:rPr lang="en-US" dirty="0" smtClean="0"/>
              <a:t>“How can I help you?”</a:t>
            </a:r>
          </a:p>
          <a:p>
            <a:pPr lvl="1"/>
            <a:r>
              <a:rPr lang="en-US" dirty="0" smtClean="0"/>
              <a:t>Empathy and active listening skills</a:t>
            </a:r>
          </a:p>
        </p:txBody>
      </p:sp>
      <p:pic>
        <p:nvPicPr>
          <p:cNvPr id="33794" name="Picture 2" descr="C:\Users\Owner\Pictures\ems pic.png"/>
          <p:cNvPicPr>
            <a:picLocks noChangeAspect="1" noChangeArrowheads="1"/>
          </p:cNvPicPr>
          <p:nvPr/>
        </p:nvPicPr>
        <p:blipFill>
          <a:blip r:embed="rId3" cstate="print"/>
          <a:srcRect/>
          <a:stretch>
            <a:fillRect/>
          </a:stretch>
        </p:blipFill>
        <p:spPr bwMode="auto">
          <a:xfrm>
            <a:off x="7315200" y="228600"/>
            <a:ext cx="1647825" cy="1447800"/>
          </a:xfrm>
          <a:prstGeom prst="rect">
            <a:avLst/>
          </a:prstGeom>
          <a:noFill/>
        </p:spPr>
      </p:pic>
    </p:spTree>
    <p:extLst>
      <p:ext uri="{BB962C8B-B14F-4D97-AF65-F5344CB8AC3E}">
        <p14:creationId xmlns:p14="http://schemas.microsoft.com/office/powerpoint/2010/main" val="2322966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What not to say to victims</a:t>
            </a:r>
            <a:endParaRPr lang="en-US" dirty="0"/>
          </a:p>
        </p:txBody>
      </p:sp>
      <p:sp>
        <p:nvSpPr>
          <p:cNvPr id="3" name="Content Placeholder 2"/>
          <p:cNvSpPr>
            <a:spLocks noGrp="1"/>
          </p:cNvSpPr>
          <p:nvPr>
            <p:ph idx="1"/>
          </p:nvPr>
        </p:nvSpPr>
        <p:spPr>
          <a:xfrm>
            <a:off x="457200" y="1371600"/>
            <a:ext cx="8229600" cy="4876800"/>
          </a:xfrm>
        </p:spPr>
        <p:txBody>
          <a:bodyPr>
            <a:normAutofit/>
          </a:bodyPr>
          <a:lstStyle/>
          <a:p>
            <a:r>
              <a:rPr lang="en-US" dirty="0" smtClean="0"/>
              <a:t>“Why don’t you just leave?”</a:t>
            </a:r>
          </a:p>
          <a:p>
            <a:r>
              <a:rPr lang="en-US" dirty="0" smtClean="0"/>
              <a:t>“Why did you wait so long to get help?”</a:t>
            </a:r>
          </a:p>
          <a:p>
            <a:r>
              <a:rPr lang="en-US" dirty="0" smtClean="0"/>
              <a:t>“I think you should leave.”</a:t>
            </a:r>
          </a:p>
          <a:p>
            <a:r>
              <a:rPr lang="en-US" dirty="0" smtClean="0"/>
              <a:t>“What did you say or do that made him angry?”</a:t>
            </a:r>
          </a:p>
          <a:p>
            <a:r>
              <a:rPr lang="en-US" dirty="0" smtClean="0"/>
              <a:t>“Why do you put up with it?”</a:t>
            </a:r>
          </a:p>
        </p:txBody>
      </p:sp>
      <p:pic>
        <p:nvPicPr>
          <p:cNvPr id="33794" name="Picture 2" descr="C:\Users\Owner\Pictures\ems pic.png"/>
          <p:cNvPicPr>
            <a:picLocks noChangeAspect="1" noChangeArrowheads="1"/>
          </p:cNvPicPr>
          <p:nvPr/>
        </p:nvPicPr>
        <p:blipFill>
          <a:blip r:embed="rId3" cstate="print"/>
          <a:srcRect/>
          <a:stretch>
            <a:fillRect/>
          </a:stretch>
        </p:blipFill>
        <p:spPr bwMode="auto">
          <a:xfrm>
            <a:off x="7086600" y="228600"/>
            <a:ext cx="1647825" cy="1447800"/>
          </a:xfrm>
          <a:prstGeom prst="rect">
            <a:avLst/>
          </a:prstGeom>
          <a:noFill/>
        </p:spPr>
      </p:pic>
    </p:spTree>
    <p:extLst>
      <p:ext uri="{BB962C8B-B14F-4D97-AF65-F5344CB8AC3E}">
        <p14:creationId xmlns:p14="http://schemas.microsoft.com/office/powerpoint/2010/main" val="3298018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 y="152400"/>
            <a:ext cx="8229600" cy="1143000"/>
          </a:xfrm>
        </p:spPr>
        <p:txBody>
          <a:bodyPr/>
          <a:lstStyle/>
          <a:p>
            <a:r>
              <a:rPr lang="en-US" dirty="0" smtClean="0"/>
              <a:t>Safety Planning for Victims</a:t>
            </a:r>
            <a:endParaRPr lang="en-US" dirty="0"/>
          </a:p>
        </p:txBody>
      </p:sp>
      <p:sp>
        <p:nvSpPr>
          <p:cNvPr id="3" name="Content Placeholder 2"/>
          <p:cNvSpPr>
            <a:spLocks noGrp="1"/>
          </p:cNvSpPr>
          <p:nvPr>
            <p:ph idx="1"/>
          </p:nvPr>
        </p:nvSpPr>
        <p:spPr/>
        <p:txBody>
          <a:bodyPr/>
          <a:lstStyle/>
          <a:p>
            <a:r>
              <a:rPr lang="en-US" dirty="0" smtClean="0"/>
              <a:t>Friends/Family with whom they can stay</a:t>
            </a:r>
          </a:p>
          <a:p>
            <a:r>
              <a:rPr lang="en-US" dirty="0" smtClean="0"/>
              <a:t>Shelter</a:t>
            </a:r>
          </a:p>
          <a:p>
            <a:r>
              <a:rPr lang="en-US" dirty="0" smtClean="0"/>
              <a:t>Counseling</a:t>
            </a:r>
          </a:p>
          <a:p>
            <a:r>
              <a:rPr lang="en-US" dirty="0" smtClean="0"/>
              <a:t>Report to police</a:t>
            </a:r>
          </a:p>
          <a:p>
            <a:r>
              <a:rPr lang="en-US" dirty="0" smtClean="0"/>
              <a:t>Considerations for people with disabilities</a:t>
            </a:r>
          </a:p>
          <a:p>
            <a:pPr marL="0" indent="0">
              <a:buNone/>
            </a:pPr>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4572000"/>
            <a:ext cx="2090358" cy="1887854"/>
          </a:xfrm>
          <a:prstGeom prst="rect">
            <a:avLst/>
          </a:prstGeom>
        </p:spPr>
      </p:pic>
    </p:spTree>
    <p:extLst>
      <p:ext uri="{BB962C8B-B14F-4D97-AF65-F5344CB8AC3E}">
        <p14:creationId xmlns:p14="http://schemas.microsoft.com/office/powerpoint/2010/main" val="2449736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Family Violence Services</a:t>
            </a:r>
            <a:endParaRPr lang="en-US" dirty="0"/>
          </a:p>
        </p:txBody>
      </p:sp>
      <p:sp>
        <p:nvSpPr>
          <p:cNvPr id="3" name="Content Placeholder 2"/>
          <p:cNvSpPr>
            <a:spLocks noGrp="1"/>
          </p:cNvSpPr>
          <p:nvPr>
            <p:ph idx="1"/>
          </p:nvPr>
        </p:nvSpPr>
        <p:spPr/>
        <p:txBody>
          <a:bodyPr/>
          <a:lstStyle/>
          <a:p>
            <a:r>
              <a:rPr lang="en-US" dirty="0"/>
              <a:t>Domestic Violence Shelter and Victim Services</a:t>
            </a:r>
          </a:p>
          <a:p>
            <a:r>
              <a:rPr lang="en-US" dirty="0"/>
              <a:t>Adult Protective Services</a:t>
            </a:r>
          </a:p>
          <a:p>
            <a:r>
              <a:rPr lang="en-US" dirty="0"/>
              <a:t>Rape </a:t>
            </a:r>
            <a:r>
              <a:rPr lang="en-US" dirty="0" smtClean="0"/>
              <a:t>Crisis Centers</a:t>
            </a:r>
            <a:endParaRPr lang="en-US" dirty="0"/>
          </a:p>
        </p:txBody>
      </p:sp>
    </p:spTree>
    <p:extLst>
      <p:ext uri="{BB962C8B-B14F-4D97-AF65-F5344CB8AC3E}">
        <p14:creationId xmlns:p14="http://schemas.microsoft.com/office/powerpoint/2010/main" val="3475221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Services</a:t>
            </a:r>
            <a:endParaRPr lang="en-US" dirty="0"/>
          </a:p>
        </p:txBody>
      </p:sp>
      <p:sp>
        <p:nvSpPr>
          <p:cNvPr id="3" name="Content Placeholder 2"/>
          <p:cNvSpPr>
            <a:spLocks noGrp="1"/>
          </p:cNvSpPr>
          <p:nvPr>
            <p:ph idx="1"/>
          </p:nvPr>
        </p:nvSpPr>
        <p:spPr/>
        <p:txBody>
          <a:bodyPr/>
          <a:lstStyle/>
          <a:p>
            <a:r>
              <a:rPr lang="en-US" dirty="0" smtClean="0"/>
              <a:t>Care </a:t>
            </a:r>
            <a:r>
              <a:rPr lang="en-US" dirty="0"/>
              <a:t>Coordination Units</a:t>
            </a:r>
          </a:p>
          <a:p>
            <a:r>
              <a:rPr lang="en-US" dirty="0"/>
              <a:t>Centers for Independent Living</a:t>
            </a:r>
          </a:p>
          <a:p>
            <a:r>
              <a:rPr lang="en-US" dirty="0"/>
              <a:t>Disabilities Service Providers</a:t>
            </a:r>
          </a:p>
          <a:p>
            <a:endParaRPr lang="en-US" dirty="0"/>
          </a:p>
        </p:txBody>
      </p:sp>
    </p:spTree>
    <p:extLst>
      <p:ext uri="{BB962C8B-B14F-4D97-AF65-F5344CB8AC3E}">
        <p14:creationId xmlns:p14="http://schemas.microsoft.com/office/powerpoint/2010/main" val="71001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fontScale="90000"/>
          </a:bodyPr>
          <a:lstStyle/>
          <a:p>
            <a:r>
              <a:rPr lang="en-US" dirty="0" smtClean="0"/>
              <a:t>911 Telecommunicators</a:t>
            </a:r>
            <a:br>
              <a:rPr lang="en-US" dirty="0" smtClean="0"/>
            </a:br>
            <a:r>
              <a:rPr lang="en-US" dirty="0" smtClean="0"/>
              <a:t> Promising Practices Training Teams</a:t>
            </a:r>
            <a:endParaRPr lang="en-US" dirty="0"/>
          </a:p>
        </p:txBody>
      </p:sp>
      <p:sp>
        <p:nvSpPr>
          <p:cNvPr id="3" name="Content Placeholder 2"/>
          <p:cNvSpPr>
            <a:spLocks noGrp="1"/>
          </p:cNvSpPr>
          <p:nvPr>
            <p:ph idx="1"/>
          </p:nvPr>
        </p:nvSpPr>
        <p:spPr>
          <a:xfrm>
            <a:off x="457200" y="1295400"/>
            <a:ext cx="8229600" cy="4876800"/>
          </a:xfrm>
        </p:spPr>
        <p:txBody>
          <a:bodyPr>
            <a:normAutofit fontScale="85000" lnSpcReduction="20000"/>
          </a:bodyPr>
          <a:lstStyle/>
          <a:p>
            <a:r>
              <a:rPr lang="en-US" dirty="0" smtClean="0"/>
              <a:t>911 representative from your community</a:t>
            </a:r>
          </a:p>
          <a:p>
            <a:pPr lvl="1"/>
            <a:r>
              <a:rPr lang="en-US" dirty="0" smtClean="0"/>
              <a:t>911 </a:t>
            </a:r>
            <a:r>
              <a:rPr lang="en-US" dirty="0" err="1" smtClean="0"/>
              <a:t>Telecommunicator</a:t>
            </a:r>
            <a:endParaRPr lang="en-US" dirty="0" smtClean="0"/>
          </a:p>
          <a:p>
            <a:pPr lvl="1"/>
            <a:r>
              <a:rPr lang="en-US" dirty="0" smtClean="0"/>
              <a:t>911 Supervisor</a:t>
            </a:r>
          </a:p>
          <a:p>
            <a:pPr lvl="1"/>
            <a:r>
              <a:rPr lang="en-US" dirty="0" smtClean="0"/>
              <a:t>911 Trainer</a:t>
            </a:r>
          </a:p>
          <a:p>
            <a:r>
              <a:rPr lang="en-US" dirty="0" smtClean="0"/>
              <a:t>Ideally would have two or three of the following Protocol Training Team members present the training:</a:t>
            </a:r>
          </a:p>
          <a:p>
            <a:pPr lvl="1"/>
            <a:r>
              <a:rPr lang="en-US" dirty="0" smtClean="0"/>
              <a:t>911 representative</a:t>
            </a:r>
          </a:p>
          <a:p>
            <a:pPr lvl="1"/>
            <a:r>
              <a:rPr lang="en-US" dirty="0" smtClean="0"/>
              <a:t>DV advocate</a:t>
            </a:r>
          </a:p>
          <a:p>
            <a:pPr lvl="1"/>
            <a:r>
              <a:rPr lang="en-US" dirty="0" smtClean="0"/>
              <a:t>Law Enforcement</a:t>
            </a:r>
          </a:p>
          <a:p>
            <a:pPr lvl="1"/>
            <a:r>
              <a:rPr lang="en-US" dirty="0" smtClean="0"/>
              <a:t>Representative from Disabilities and/or Older Adult Agency</a:t>
            </a:r>
          </a:p>
          <a:p>
            <a:pPr lvl="1"/>
            <a:r>
              <a:rPr lang="en-US" dirty="0" smtClean="0"/>
              <a:t>Prosecutor</a:t>
            </a:r>
          </a:p>
        </p:txBody>
      </p:sp>
    </p:spTree>
    <p:extLst>
      <p:ext uri="{BB962C8B-B14F-4D97-AF65-F5344CB8AC3E}">
        <p14:creationId xmlns:p14="http://schemas.microsoft.com/office/powerpoint/2010/main" val="3273846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066800"/>
            <a:ext cx="8153400" cy="4525963"/>
          </a:xfrm>
        </p:spPr>
        <p:txBody>
          <a:bodyPr/>
          <a:lstStyle/>
          <a:p>
            <a:pPr algn="ctr">
              <a:buNone/>
            </a:pPr>
            <a:endParaRPr lang="en-US" dirty="0" smtClean="0"/>
          </a:p>
          <a:p>
            <a:pPr algn="ctr">
              <a:buNone/>
            </a:pPr>
            <a:r>
              <a:rPr lang="en-US" sz="3600" dirty="0" smtClean="0"/>
              <a:t>Thank you for what you do.</a:t>
            </a:r>
          </a:p>
          <a:p>
            <a:pPr>
              <a:buNone/>
            </a:pPr>
            <a:endParaRPr lang="en-US" sz="3600" dirty="0" smtClean="0"/>
          </a:p>
          <a:p>
            <a:pPr>
              <a:buNone/>
            </a:pPr>
            <a:endParaRPr lang="en-US" sz="3600" dirty="0" smtClean="0"/>
          </a:p>
          <a:p>
            <a:pPr algn="ctr">
              <a:buNone/>
            </a:pPr>
            <a:r>
              <a:rPr lang="en-US" sz="3600" i="1" dirty="0" smtClean="0"/>
              <a:t> YOU do make </a:t>
            </a:r>
          </a:p>
          <a:p>
            <a:pPr algn="ctr">
              <a:buNone/>
            </a:pPr>
            <a:r>
              <a:rPr lang="en-US" sz="3600" i="1" dirty="0" smtClean="0"/>
              <a:t>a difference in the lives of victims.</a:t>
            </a:r>
            <a:endParaRPr lang="en-US" sz="3600" i="1" dirty="0"/>
          </a:p>
        </p:txBody>
      </p:sp>
    </p:spTree>
    <p:extLst>
      <p:ext uri="{BB962C8B-B14F-4D97-AF65-F5344CB8AC3E}">
        <p14:creationId xmlns:p14="http://schemas.microsoft.com/office/powerpoint/2010/main" val="3774670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2020" y="2380153"/>
            <a:ext cx="8229600" cy="1143000"/>
          </a:xfrm>
        </p:spPr>
        <p:txBody>
          <a:bodyPr/>
          <a:lstStyle/>
          <a:p>
            <a:r>
              <a:rPr lang="en-US" dirty="0" smtClean="0"/>
              <a:t>QUESTIONS</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87098">
            <a:off x="6394144" y="891143"/>
            <a:ext cx="2466975" cy="184785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01577">
            <a:off x="381000" y="3505200"/>
            <a:ext cx="2143125" cy="214312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523602">
            <a:off x="3598148" y="3652836"/>
            <a:ext cx="2466975" cy="18478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637518">
            <a:off x="857886" y="545861"/>
            <a:ext cx="1640337" cy="2131606"/>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953840">
            <a:off x="6467829" y="3256834"/>
            <a:ext cx="1590675" cy="2876550"/>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81306" y="211178"/>
            <a:ext cx="2143125" cy="2143125"/>
          </a:xfrm>
          <a:prstGeom prst="rect">
            <a:avLst/>
          </a:prstGeom>
        </p:spPr>
      </p:pic>
    </p:spTree>
    <p:extLst>
      <p:ext uri="{BB962C8B-B14F-4D97-AF65-F5344CB8AC3E}">
        <p14:creationId xmlns:p14="http://schemas.microsoft.com/office/powerpoint/2010/main" val="1659143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43000" y="2438400"/>
            <a:ext cx="7010400" cy="2286000"/>
          </a:xfrm>
        </p:spPr>
        <p:txBody>
          <a:bodyPr>
            <a:normAutofit fontScale="70000" lnSpcReduction="20000"/>
          </a:bodyPr>
          <a:lstStyle/>
          <a:p>
            <a:r>
              <a:rPr lang="en-US" b="0" dirty="0">
                <a:solidFill>
                  <a:schemeClr val="tx1"/>
                </a:solidFill>
              </a:rPr>
              <a:t>This project was supported by Grant No. </a:t>
            </a:r>
            <a:r>
              <a:rPr lang="en-US" b="0" dirty="0" smtClean="0">
                <a:solidFill>
                  <a:schemeClr val="tx1"/>
                </a:solidFill>
              </a:rPr>
              <a:t>2014-WE-AX-0025 awarded </a:t>
            </a:r>
            <a:r>
              <a:rPr lang="en-US" b="0" dirty="0">
                <a:solidFill>
                  <a:schemeClr val="tx1"/>
                </a:solidFill>
              </a:rPr>
              <a:t>by the Office on Violence Against Women, U.S. Department of Justice.  The opinions, findings, conclusions, and recommendations expressed in this publication/program/exhibition are those of the author(s) and do not necessarily reflect the views of the Department of Justice, Office on Violence Against Women</a:t>
            </a:r>
          </a:p>
        </p:txBody>
      </p:sp>
    </p:spTree>
    <p:extLst>
      <p:ext uri="{BB962C8B-B14F-4D97-AF65-F5344CB8AC3E}">
        <p14:creationId xmlns:p14="http://schemas.microsoft.com/office/powerpoint/2010/main" val="3468457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0" y="-76200"/>
            <a:ext cx="8229600" cy="1066800"/>
          </a:xfrm>
        </p:spPr>
        <p:txBody>
          <a:bodyPr/>
          <a:lstStyle/>
          <a:p>
            <a:pPr eaLnBrk="1" hangingPunct="1"/>
            <a:r>
              <a:rPr lang="en-US" altLang="en-US" sz="3600" b="1" dirty="0" smtClean="0"/>
              <a:t>Acknowledgements</a:t>
            </a:r>
          </a:p>
        </p:txBody>
      </p:sp>
      <p:sp>
        <p:nvSpPr>
          <p:cNvPr id="55299" name="Rectangle 3"/>
          <p:cNvSpPr>
            <a:spLocks noGrp="1" noChangeArrowheads="1"/>
          </p:cNvSpPr>
          <p:nvPr>
            <p:ph idx="1"/>
          </p:nvPr>
        </p:nvSpPr>
        <p:spPr>
          <a:xfrm>
            <a:off x="373063" y="914400"/>
            <a:ext cx="8305800" cy="5715000"/>
          </a:xfrm>
        </p:spPr>
        <p:txBody>
          <a:bodyPr>
            <a:normAutofit/>
          </a:bodyPr>
          <a:lstStyle/>
          <a:p>
            <a:pPr eaLnBrk="1" hangingPunct="1">
              <a:buFont typeface="Wingdings" pitchFamily="2" charset="2"/>
              <a:buNone/>
            </a:pPr>
            <a:r>
              <a:rPr lang="en-US" altLang="en-US" sz="2400" dirty="0" smtClean="0"/>
              <a:t>Information and Resources provided by:</a:t>
            </a:r>
          </a:p>
          <a:p>
            <a:r>
              <a:rPr lang="en-US" altLang="en-US" sz="1800" dirty="0" smtClean="0"/>
              <a:t>IL  4</a:t>
            </a:r>
            <a:r>
              <a:rPr lang="en-US" altLang="en-US" sz="1800" baseline="30000" dirty="0" smtClean="0"/>
              <a:t>th</a:t>
            </a:r>
            <a:r>
              <a:rPr lang="en-US" altLang="en-US" sz="1800" dirty="0" smtClean="0"/>
              <a:t> Judicial Circuit FVCC Law Enforcement Committee/OVW Rural Grant Committee</a:t>
            </a:r>
          </a:p>
          <a:p>
            <a:r>
              <a:rPr lang="en-US" sz="1800" dirty="0" smtClean="0"/>
              <a:t>“Handling a Domestic Violence Call: In-service Training for Police Dispatchers”, New Jersey Division of Criminal Justice</a:t>
            </a:r>
          </a:p>
          <a:p>
            <a:r>
              <a:rPr lang="en-US" sz="1800" dirty="0" smtClean="0"/>
              <a:t>National Highway Traffic Safety Administration - Emergency Medical Dispatch: National Standard Curriculum, Module 2-Unit1, Pg 2-14, 2-15</a:t>
            </a:r>
          </a:p>
          <a:p>
            <a:r>
              <a:rPr lang="en-US" sz="1800" dirty="0" smtClean="0"/>
              <a:t>National Center on Domestic Violence and Sexual Assault - 911 / Emergency Call Taking Audio Recordings </a:t>
            </a:r>
            <a:r>
              <a:rPr lang="en-US" sz="1800" dirty="0" smtClean="0">
                <a:hlinkClick r:id="rId3" tooltip="http://www.ncdsv.org/ncd_911.html&#10;Ctrl+Click or tap to follow the link"/>
              </a:rPr>
              <a:t>http://www.ncdsv.org/ncd_911.html</a:t>
            </a:r>
            <a:endParaRPr lang="en-US" sz="1800" dirty="0" smtClean="0"/>
          </a:p>
          <a:p>
            <a:pPr>
              <a:buNone/>
            </a:pPr>
            <a:endParaRPr lang="en-US" sz="1800" dirty="0" smtClean="0"/>
          </a:p>
          <a:p>
            <a:endParaRPr lang="en-US" sz="1800" dirty="0" smtClean="0"/>
          </a:p>
          <a:p>
            <a:endParaRPr lang="en-US" altLang="en-US" sz="1800" dirty="0" smtClean="0"/>
          </a:p>
          <a:p>
            <a:endParaRPr lang="en-US" altLang="en-US" sz="1800" dirty="0" smtClean="0"/>
          </a:p>
          <a:p>
            <a:pPr eaLnBrk="1" hangingPunct="1">
              <a:buFont typeface="Wingdings" pitchFamily="2" charset="2"/>
              <a:buNone/>
            </a:pPr>
            <a:endParaRPr lang="en-US" altLang="en-US" sz="1800" dirty="0" smtClean="0"/>
          </a:p>
          <a:p>
            <a:pPr eaLnBrk="1" hangingPunct="1">
              <a:buFont typeface="Wingdings" pitchFamily="2" charset="2"/>
              <a:buNone/>
            </a:pPr>
            <a:endParaRPr lang="en-US" altLang="en-US" sz="2000" dirty="0" smtClean="0"/>
          </a:p>
        </p:txBody>
      </p:sp>
      <p:sp>
        <p:nvSpPr>
          <p:cNvPr id="55300" name="Line 4"/>
          <p:cNvSpPr>
            <a:spLocks noChangeShapeType="1"/>
          </p:cNvSpPr>
          <p:nvPr/>
        </p:nvSpPr>
        <p:spPr bwMode="auto">
          <a:xfrm>
            <a:off x="762000" y="762000"/>
            <a:ext cx="7315200" cy="0"/>
          </a:xfrm>
          <a:prstGeom prst="line">
            <a:avLst/>
          </a:prstGeom>
          <a:noFill/>
          <a:ln w="25400">
            <a:solidFill>
              <a:schemeClr val="tx1"/>
            </a:solidFill>
            <a:round/>
            <a:headEnd/>
            <a:tailEnd/>
          </a:ln>
        </p:spPr>
        <p:txBody>
          <a:bodyPr/>
          <a:lstStyle/>
          <a:p>
            <a:endParaRPr lang="en-US"/>
          </a:p>
        </p:txBody>
      </p:sp>
    </p:spTree>
    <p:extLst>
      <p:ext uri="{BB962C8B-B14F-4D97-AF65-F5344CB8AC3E}">
        <p14:creationId xmlns:p14="http://schemas.microsoft.com/office/powerpoint/2010/main" val="8362869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33400" y="609600"/>
            <a:ext cx="8229600" cy="4724400"/>
          </a:xfrm>
        </p:spPr>
        <p:txBody>
          <a:bodyPr>
            <a:normAutofit fontScale="92500" lnSpcReduction="10000"/>
          </a:bodyPr>
          <a:lstStyle/>
          <a:p>
            <a:r>
              <a:rPr lang="en-US" dirty="0" smtClean="0"/>
              <a:t>                    Mary Ratliff</a:t>
            </a:r>
          </a:p>
          <a:p>
            <a:r>
              <a:rPr lang="en-US" dirty="0"/>
              <a:t>	</a:t>
            </a:r>
            <a:r>
              <a:rPr lang="en-US" dirty="0" smtClean="0"/>
              <a:t>	   </a:t>
            </a:r>
            <a:r>
              <a:rPr lang="en-US" dirty="0" smtClean="0">
                <a:hlinkClick r:id="rId3"/>
              </a:rPr>
              <a:t>mary.ratliff@illinois.gov</a:t>
            </a:r>
            <a:endParaRPr lang="en-US" dirty="0" smtClean="0"/>
          </a:p>
          <a:p>
            <a:r>
              <a:rPr lang="en-US" dirty="0" smtClean="0"/>
              <a:t>                    (217) 524-4745</a:t>
            </a:r>
          </a:p>
          <a:p>
            <a:endParaRPr lang="en-US" dirty="0" smtClean="0"/>
          </a:p>
          <a:p>
            <a:r>
              <a:rPr lang="en-US" dirty="0" smtClean="0"/>
              <a:t>Francesca </a:t>
            </a:r>
            <a:r>
              <a:rPr lang="en-US" dirty="0" err="1" smtClean="0"/>
              <a:t>Mazurkiewicz</a:t>
            </a:r>
            <a:endParaRPr lang="en-US" dirty="0" smtClean="0"/>
          </a:p>
          <a:p>
            <a:r>
              <a:rPr lang="en-US" dirty="0">
                <a:hlinkClick r:id="rId4"/>
              </a:rPr>
              <a:t>f</a:t>
            </a:r>
            <a:r>
              <a:rPr lang="en-US" dirty="0" smtClean="0">
                <a:hlinkClick r:id="rId4"/>
              </a:rPr>
              <a:t>rancesca.mazurkiewicz@cityofchicago.org</a:t>
            </a:r>
            <a:endParaRPr lang="en-US" dirty="0" smtClean="0"/>
          </a:p>
          <a:p>
            <a:endParaRPr lang="en-US" dirty="0" smtClean="0"/>
          </a:p>
          <a:p>
            <a:r>
              <a:rPr lang="en-US" dirty="0" smtClean="0"/>
              <a:t>Betsy Smith</a:t>
            </a:r>
          </a:p>
          <a:p>
            <a:r>
              <a:rPr lang="en-US" dirty="0" smtClean="0">
                <a:hlinkClick r:id="rId5"/>
              </a:rPr>
              <a:t>Betsy.smith@champaignil.gov</a:t>
            </a:r>
            <a:r>
              <a:rPr lang="en-US" dirty="0" smtClean="0"/>
              <a:t>  </a:t>
            </a:r>
            <a:endParaRPr lang="en-US" dirty="0"/>
          </a:p>
        </p:txBody>
      </p:sp>
    </p:spTree>
    <p:extLst>
      <p:ext uri="{BB962C8B-B14F-4D97-AF65-F5344CB8AC3E}">
        <p14:creationId xmlns:p14="http://schemas.microsoft.com/office/powerpoint/2010/main" val="4074857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Autofit/>
          </a:bodyPr>
          <a:lstStyle/>
          <a:p>
            <a:r>
              <a:rPr lang="en-US" sz="4400" dirty="0" smtClean="0"/>
              <a:t>Illinois Family Violence </a:t>
            </a:r>
            <a:br>
              <a:rPr lang="en-US" sz="4400" dirty="0" smtClean="0"/>
            </a:br>
            <a:r>
              <a:rPr lang="en-US" sz="4400" dirty="0" smtClean="0"/>
              <a:t>Coordinating Council</a:t>
            </a:r>
            <a:endParaRPr lang="en-US" sz="4400" dirty="0"/>
          </a:p>
        </p:txBody>
      </p:sp>
      <p:sp>
        <p:nvSpPr>
          <p:cNvPr id="3" name="Content Placeholder 2"/>
          <p:cNvSpPr>
            <a:spLocks noGrp="1"/>
          </p:cNvSpPr>
          <p:nvPr>
            <p:ph idx="1"/>
          </p:nvPr>
        </p:nvSpPr>
        <p:spPr>
          <a:xfrm>
            <a:off x="457200" y="2133600"/>
            <a:ext cx="8229600" cy="3890483"/>
          </a:xfrm>
        </p:spPr>
        <p:txBody>
          <a:bodyPr/>
          <a:lstStyle/>
          <a:p>
            <a:pPr marL="0" indent="0" algn="ctr">
              <a:buNone/>
            </a:pPr>
            <a:endParaRPr lang="en-US" dirty="0" smtClean="0">
              <a:hlinkClick r:id="rId2"/>
            </a:endParaRPr>
          </a:p>
          <a:p>
            <a:pPr marL="0" indent="0" algn="ctr">
              <a:buNone/>
            </a:pPr>
            <a:endParaRPr lang="en-US" dirty="0">
              <a:hlinkClick r:id="rId2"/>
            </a:endParaRPr>
          </a:p>
          <a:p>
            <a:pPr marL="0" indent="0" algn="ctr">
              <a:buNone/>
            </a:pPr>
            <a:r>
              <a:rPr lang="en-US" dirty="0" smtClean="0">
                <a:hlinkClick r:id="rId2"/>
              </a:rPr>
              <a:t>http</a:t>
            </a:r>
            <a:r>
              <a:rPr lang="en-US" dirty="0">
                <a:hlinkClick r:id="rId2"/>
              </a:rPr>
              <a:t>://</a:t>
            </a:r>
            <a:r>
              <a:rPr lang="en-US" dirty="0" smtClean="0">
                <a:hlinkClick r:id="rId2"/>
              </a:rPr>
              <a:t>www.icjia.state.il.us/ifvcc</a:t>
            </a:r>
            <a:endParaRPr lang="en-US" dirty="0" smtClean="0"/>
          </a:p>
          <a:p>
            <a:pPr marL="0" indent="0">
              <a:buNone/>
            </a:pPr>
            <a:endParaRPr lang="en-US" dirty="0"/>
          </a:p>
        </p:txBody>
      </p:sp>
    </p:spTree>
    <p:extLst>
      <p:ext uri="{BB962C8B-B14F-4D97-AF65-F5344CB8AC3E}">
        <p14:creationId xmlns:p14="http://schemas.microsoft.com/office/powerpoint/2010/main" val="234606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Training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Notes on PowerPoint</a:t>
            </a:r>
          </a:p>
          <a:p>
            <a:r>
              <a:rPr lang="en-US" dirty="0" smtClean="0"/>
              <a:t>Handouts</a:t>
            </a:r>
          </a:p>
          <a:p>
            <a:r>
              <a:rPr lang="en-US" dirty="0" smtClean="0"/>
              <a:t>Customize PowerPoint for your local area</a:t>
            </a:r>
          </a:p>
          <a:p>
            <a:r>
              <a:rPr lang="en-US" dirty="0" smtClean="0"/>
              <a:t>Audience Participation</a:t>
            </a:r>
          </a:p>
          <a:p>
            <a:r>
              <a:rPr lang="en-US" dirty="0" smtClean="0"/>
              <a:t>Answer Questions periodically and at the end of presentation</a:t>
            </a:r>
          </a:p>
          <a:p>
            <a:r>
              <a:rPr lang="en-US" dirty="0" smtClean="0"/>
              <a:t>Include information on domestic violence, abuse against people with disabilities and abuse of older adults</a:t>
            </a:r>
            <a:endParaRPr lang="en-US" dirty="0"/>
          </a:p>
        </p:txBody>
      </p:sp>
    </p:spTree>
    <p:extLst>
      <p:ext uri="{BB962C8B-B14F-4D97-AF65-F5344CB8AC3E}">
        <p14:creationId xmlns:p14="http://schemas.microsoft.com/office/powerpoint/2010/main" val="385896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pPr marL="0" indent="0" algn="ctr">
              <a:buNone/>
            </a:pPr>
            <a:r>
              <a:rPr lang="en-US" sz="4000" dirty="0"/>
              <a:t>Your response to </a:t>
            </a:r>
            <a:r>
              <a:rPr lang="en-US" sz="4000" dirty="0" smtClean="0"/>
              <a:t>a family violence </a:t>
            </a:r>
            <a:r>
              <a:rPr lang="en-US" sz="4000" dirty="0"/>
              <a:t>call may effect the safety </a:t>
            </a:r>
            <a:r>
              <a:rPr lang="en-US" sz="4000" dirty="0" smtClean="0"/>
              <a:t>of the victim and community as well as victim’s future outreach for help.</a:t>
            </a:r>
          </a:p>
          <a:p>
            <a:pPr marL="0" indent="0" algn="ctr">
              <a:buNone/>
            </a:pPr>
            <a:endParaRPr lang="en-US" sz="4000" dirty="0"/>
          </a:p>
          <a:p>
            <a:endParaRPr lang="en-US" dirty="0"/>
          </a:p>
        </p:txBody>
      </p:sp>
    </p:spTree>
    <p:extLst>
      <p:ext uri="{BB962C8B-B14F-4D97-AF65-F5344CB8AC3E}">
        <p14:creationId xmlns:p14="http://schemas.microsoft.com/office/powerpoint/2010/main" val="265011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Role of 911 Telecommunicators</a:t>
            </a:r>
            <a:endParaRPr lang="en-US" dirty="0"/>
          </a:p>
        </p:txBody>
      </p:sp>
      <p:sp>
        <p:nvSpPr>
          <p:cNvPr id="5" name="Content Placeholder 4"/>
          <p:cNvSpPr>
            <a:spLocks noGrp="1"/>
          </p:cNvSpPr>
          <p:nvPr>
            <p:ph idx="1"/>
          </p:nvPr>
        </p:nvSpPr>
        <p:spPr/>
        <p:txBody>
          <a:bodyPr>
            <a:normAutofit lnSpcReduction="10000"/>
          </a:bodyPr>
          <a:lstStyle/>
          <a:p>
            <a:r>
              <a:rPr lang="en-US" sz="3500" dirty="0" smtClean="0"/>
              <a:t>First contact a victim has with services</a:t>
            </a:r>
          </a:p>
          <a:p>
            <a:r>
              <a:rPr lang="en-US" sz="3500" dirty="0" smtClean="0"/>
              <a:t>Identifying family violence situations –assessment of threat level and communicate to first responders</a:t>
            </a:r>
          </a:p>
          <a:p>
            <a:r>
              <a:rPr lang="en-US" sz="3500" dirty="0" smtClean="0"/>
              <a:t>Link between the victim and the responding officers</a:t>
            </a:r>
          </a:p>
          <a:p>
            <a:r>
              <a:rPr lang="en-US" sz="3500" dirty="0" smtClean="0"/>
              <a:t>Information provided is vital to law enforcement response.</a:t>
            </a:r>
          </a:p>
          <a:p>
            <a:endParaRPr lang="en-US" sz="3500" dirty="0" smtClean="0"/>
          </a:p>
          <a:p>
            <a:endParaRPr lang="en-US" sz="3500" dirty="0" smtClean="0"/>
          </a:p>
          <a:p>
            <a:pPr>
              <a:buNone/>
            </a:pPr>
            <a:endParaRPr lang="en-US" dirty="0" smtClean="0"/>
          </a:p>
        </p:txBody>
      </p:sp>
    </p:spTree>
    <p:extLst>
      <p:ext uri="{BB962C8B-B14F-4D97-AF65-F5344CB8AC3E}">
        <p14:creationId xmlns:p14="http://schemas.microsoft.com/office/powerpoint/2010/main" val="22996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Family Violence</a:t>
            </a:r>
            <a:endParaRPr lang="en-US" dirty="0"/>
          </a:p>
        </p:txBody>
      </p:sp>
      <p:sp>
        <p:nvSpPr>
          <p:cNvPr id="3" name="Content Placeholder 2"/>
          <p:cNvSpPr>
            <a:spLocks noGrp="1"/>
          </p:cNvSpPr>
          <p:nvPr>
            <p:ph idx="1"/>
          </p:nvPr>
        </p:nvSpPr>
        <p:spPr/>
        <p:txBody>
          <a:bodyPr/>
          <a:lstStyle/>
          <a:p>
            <a:r>
              <a:rPr lang="en-US" dirty="0" smtClean="0"/>
              <a:t>Relationship violence is a serious crime.</a:t>
            </a:r>
          </a:p>
          <a:p>
            <a:r>
              <a:rPr lang="en-US" dirty="0" smtClean="0"/>
              <a:t>Violence might take the form of violence against a partner, a person with a disability, an older adult, sexual assault and/or stalking.</a:t>
            </a:r>
          </a:p>
          <a:p>
            <a:r>
              <a:rPr lang="en-US" dirty="0" smtClean="0"/>
              <a:t>Law enforcement has an opportunity to stop the escalation of violence.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wner\Pictures\elderly man.png"/>
          <p:cNvPicPr>
            <a:picLocks noChangeAspect="1" noChangeArrowheads="1"/>
          </p:cNvPicPr>
          <p:nvPr/>
        </p:nvPicPr>
        <p:blipFill>
          <a:blip r:embed="rId3" cstate="print"/>
          <a:srcRect/>
          <a:stretch>
            <a:fillRect/>
          </a:stretch>
        </p:blipFill>
        <p:spPr bwMode="auto">
          <a:xfrm>
            <a:off x="609600" y="838200"/>
            <a:ext cx="2552700" cy="1790700"/>
          </a:xfrm>
          <a:prstGeom prst="rect">
            <a:avLst/>
          </a:prstGeom>
          <a:noFill/>
        </p:spPr>
      </p:pic>
      <p:pic>
        <p:nvPicPr>
          <p:cNvPr id="2051" name="Picture 3" descr="C:\Users\Owner\Pictures\woman with downs.jpg"/>
          <p:cNvPicPr>
            <a:picLocks noChangeAspect="1" noChangeArrowheads="1"/>
          </p:cNvPicPr>
          <p:nvPr/>
        </p:nvPicPr>
        <p:blipFill>
          <a:blip r:embed="rId4" cstate="print"/>
          <a:srcRect/>
          <a:stretch>
            <a:fillRect/>
          </a:stretch>
        </p:blipFill>
        <p:spPr bwMode="auto">
          <a:xfrm>
            <a:off x="6096000" y="4648200"/>
            <a:ext cx="2857500" cy="1600200"/>
          </a:xfrm>
          <a:prstGeom prst="rect">
            <a:avLst/>
          </a:prstGeom>
          <a:noFill/>
        </p:spPr>
      </p:pic>
      <p:pic>
        <p:nvPicPr>
          <p:cNvPr id="2052" name="Picture 4" descr="C:\Users\Owner\Pictures\woman.jpg"/>
          <p:cNvPicPr>
            <a:picLocks noChangeAspect="1" noChangeArrowheads="1"/>
          </p:cNvPicPr>
          <p:nvPr/>
        </p:nvPicPr>
        <p:blipFill>
          <a:blip r:embed="rId5" cstate="print"/>
          <a:srcRect/>
          <a:stretch>
            <a:fillRect/>
          </a:stretch>
        </p:blipFill>
        <p:spPr bwMode="auto">
          <a:xfrm>
            <a:off x="3429000" y="2743200"/>
            <a:ext cx="2600325" cy="1676400"/>
          </a:xfrm>
          <a:prstGeom prst="rect">
            <a:avLst/>
          </a:prstGeom>
          <a:noFill/>
        </p:spPr>
      </p:pic>
      <p:pic>
        <p:nvPicPr>
          <p:cNvPr id="2053" name="Picture 5" descr="C:\Users\Owner\Pictures\aa pic.jpg"/>
          <p:cNvPicPr>
            <a:picLocks noChangeAspect="1" noChangeArrowheads="1"/>
          </p:cNvPicPr>
          <p:nvPr/>
        </p:nvPicPr>
        <p:blipFill>
          <a:blip r:embed="rId6" cstate="print"/>
          <a:srcRect/>
          <a:stretch>
            <a:fillRect/>
          </a:stretch>
        </p:blipFill>
        <p:spPr bwMode="auto">
          <a:xfrm>
            <a:off x="6096000" y="762000"/>
            <a:ext cx="2628900" cy="1743075"/>
          </a:xfrm>
          <a:prstGeom prst="rect">
            <a:avLst/>
          </a:prstGeom>
          <a:noFill/>
        </p:spPr>
      </p:pic>
      <p:pic>
        <p:nvPicPr>
          <p:cNvPr id="2054" name="Picture 6" descr="C:\Users\Owner\Pictures\asian woman.jpg"/>
          <p:cNvPicPr>
            <a:picLocks noChangeAspect="1" noChangeArrowheads="1"/>
          </p:cNvPicPr>
          <p:nvPr/>
        </p:nvPicPr>
        <p:blipFill>
          <a:blip r:embed="rId7" cstate="print"/>
          <a:srcRect/>
          <a:stretch>
            <a:fillRect/>
          </a:stretch>
        </p:blipFill>
        <p:spPr bwMode="auto">
          <a:xfrm>
            <a:off x="457200" y="4114800"/>
            <a:ext cx="2619375" cy="17430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DCAcces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NDCAccess</Template>
  <TotalTime>21272</TotalTime>
  <Words>4950</Words>
  <Application>Microsoft Office PowerPoint</Application>
  <PresentationFormat>On-screen Show (4:3)</PresentationFormat>
  <Paragraphs>554</Paragraphs>
  <Slides>45</Slides>
  <Notes>44</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NDCAccess</vt:lpstr>
      <vt:lpstr>911 Telecommunicators Response to Family Violence</vt:lpstr>
      <vt:lpstr>PowerPoint Presentation</vt:lpstr>
      <vt:lpstr>911 Telecommunicators Promising Practices Mini-Toolkit</vt:lpstr>
      <vt:lpstr>911 Telecommunicators  Promising Practices Training Teams</vt:lpstr>
      <vt:lpstr>Tips for Training</vt:lpstr>
      <vt:lpstr>PowerPoint Presentation</vt:lpstr>
      <vt:lpstr>Role of 911 Telecommunicators</vt:lpstr>
      <vt:lpstr>Family Violence</vt:lpstr>
      <vt:lpstr>PowerPoint Presentation</vt:lpstr>
      <vt:lpstr>Power and Control Wheel</vt:lpstr>
      <vt:lpstr>P &amp; C activity</vt:lpstr>
      <vt:lpstr>How might power &amp; control look for a person with a disability or  older adult?</vt:lpstr>
      <vt:lpstr>Tactics – People with Disabilities and Older Adults (1)</vt:lpstr>
      <vt:lpstr>Tactics – People with Disabilities and Older Adults (2)</vt:lpstr>
      <vt:lpstr>QUESTIONS</vt:lpstr>
      <vt:lpstr>Call may NOT always present as Family Violence</vt:lpstr>
      <vt:lpstr>The Victim</vt:lpstr>
      <vt:lpstr>The Family Violence Abuser</vt:lpstr>
      <vt:lpstr>911 Calls</vt:lpstr>
      <vt:lpstr>The Call - Background</vt:lpstr>
      <vt:lpstr>The Call (2)</vt:lpstr>
      <vt:lpstr>The Call (3)</vt:lpstr>
      <vt:lpstr>Whole Picture</vt:lpstr>
      <vt:lpstr>Victim – has more pieces of the puzzle you don’t have</vt:lpstr>
      <vt:lpstr>Victim may recall  pieces of the puzzle:  </vt:lpstr>
      <vt:lpstr>QUESTIONS</vt:lpstr>
      <vt:lpstr>Response Procedures (1)</vt:lpstr>
      <vt:lpstr>Response Procedures (2)</vt:lpstr>
      <vt:lpstr>Response Procedures (3)</vt:lpstr>
      <vt:lpstr>Procedure Response (4)</vt:lpstr>
      <vt:lpstr> Considerations when assessing call</vt:lpstr>
      <vt:lpstr>Elicit Information Safely</vt:lpstr>
      <vt:lpstr>When caller is unable to talk clearly</vt:lpstr>
      <vt:lpstr>Working with Deaf Callers</vt:lpstr>
      <vt:lpstr>     What to say to victims</vt:lpstr>
      <vt:lpstr>   What not to say to victims</vt:lpstr>
      <vt:lpstr>Safety Planning for Victims</vt:lpstr>
      <vt:lpstr>Family Violence Services</vt:lpstr>
      <vt:lpstr>Support Services</vt:lpstr>
      <vt:lpstr>PowerPoint Presentation</vt:lpstr>
      <vt:lpstr>QUESTIONS</vt:lpstr>
      <vt:lpstr>PowerPoint Presentation</vt:lpstr>
      <vt:lpstr>Acknowledgements</vt:lpstr>
      <vt:lpstr>PowerPoint Presentation</vt:lpstr>
      <vt:lpstr>Illinois Family Violence  Coordinating Council</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PowerPoint</dc:title>
  <dc:creator>Leslie</dc:creator>
  <cp:lastModifiedBy>Ratliff, Mary</cp:lastModifiedBy>
  <cp:revision>191</cp:revision>
  <cp:lastPrinted>2016-06-23T15:03:21Z</cp:lastPrinted>
  <dcterms:created xsi:type="dcterms:W3CDTF">2012-06-26T18:48:01Z</dcterms:created>
  <dcterms:modified xsi:type="dcterms:W3CDTF">2016-06-24T20:36:07Z</dcterms:modified>
</cp:coreProperties>
</file>