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0"/>
  </p:notesMasterIdLst>
  <p:handoutMasterIdLst>
    <p:handoutMasterId r:id="rId31"/>
  </p:handoutMasterIdLst>
  <p:sldIdLst>
    <p:sldId id="256" r:id="rId2"/>
    <p:sldId id="324" r:id="rId3"/>
    <p:sldId id="323" r:id="rId4"/>
    <p:sldId id="299" r:id="rId5"/>
    <p:sldId id="325" r:id="rId6"/>
    <p:sldId id="326" r:id="rId7"/>
    <p:sldId id="327" r:id="rId8"/>
    <p:sldId id="328" r:id="rId9"/>
    <p:sldId id="329" r:id="rId10"/>
    <p:sldId id="330" r:id="rId11"/>
    <p:sldId id="331" r:id="rId12"/>
    <p:sldId id="319" r:id="rId13"/>
    <p:sldId id="346" r:id="rId14"/>
    <p:sldId id="348" r:id="rId15"/>
    <p:sldId id="298" r:id="rId16"/>
    <p:sldId id="332" r:id="rId17"/>
    <p:sldId id="333" r:id="rId18"/>
    <p:sldId id="334" r:id="rId19"/>
    <p:sldId id="335" r:id="rId20"/>
    <p:sldId id="336" r:id="rId21"/>
    <p:sldId id="337" r:id="rId22"/>
    <p:sldId id="338" r:id="rId23"/>
    <p:sldId id="347" r:id="rId24"/>
    <p:sldId id="339" r:id="rId25"/>
    <p:sldId id="340" r:id="rId26"/>
    <p:sldId id="341" r:id="rId27"/>
    <p:sldId id="343" r:id="rId28"/>
    <p:sldId id="345" r:id="rId29"/>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4601" autoAdjust="0"/>
  </p:normalViewPr>
  <p:slideViewPr>
    <p:cSldViewPr>
      <p:cViewPr varScale="1">
        <p:scale>
          <a:sx n="81" d="100"/>
          <a:sy n="81" d="100"/>
        </p:scale>
        <p:origin x="864"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D34B8EA-BE91-4D5A-8AAF-4DAC3C7A074D}"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724B5D31-A92E-4955-9744-65CE418DD8F0}">
      <dgm:prSet phldrT="[Text]" custT="1"/>
      <dgm:spPr/>
      <dgm:t>
        <a:bodyPr/>
        <a:lstStyle/>
        <a:p>
          <a:r>
            <a:rPr lang="en-US" sz="2000" dirty="0" smtClean="0"/>
            <a:t>Who should be on the registry?</a:t>
          </a:r>
          <a:endParaRPr lang="en-US" sz="2000" dirty="0"/>
        </a:p>
      </dgm:t>
    </dgm:pt>
    <dgm:pt modelId="{6804C0ED-F987-48BD-BCFA-96FD278537FE}" type="parTrans" cxnId="{245AFF2E-E7F6-42B2-A5EF-D6C8A99ECAEB}">
      <dgm:prSet/>
      <dgm:spPr/>
      <dgm:t>
        <a:bodyPr/>
        <a:lstStyle/>
        <a:p>
          <a:endParaRPr lang="en-US" sz="2000"/>
        </a:p>
      </dgm:t>
    </dgm:pt>
    <dgm:pt modelId="{8166CFF4-B261-4BE5-AF9A-86D8B3D89E5B}" type="sibTrans" cxnId="{245AFF2E-E7F6-42B2-A5EF-D6C8A99ECAEB}">
      <dgm:prSet/>
      <dgm:spPr/>
      <dgm:t>
        <a:bodyPr/>
        <a:lstStyle/>
        <a:p>
          <a:endParaRPr lang="en-US" sz="2000"/>
        </a:p>
      </dgm:t>
    </dgm:pt>
    <dgm:pt modelId="{989A1B06-E766-4C92-AD54-87EAA7F25FF3}">
      <dgm:prSet phldrT="[Text]" custT="1"/>
      <dgm:spPr/>
      <dgm:t>
        <a:bodyPr/>
        <a:lstStyle/>
        <a:p>
          <a:r>
            <a:rPr lang="en-US" sz="1800" dirty="0" smtClean="0"/>
            <a:t>Recidivism (</a:t>
          </a:r>
          <a:r>
            <a:rPr lang="en-US" sz="1800" dirty="0" err="1" smtClean="0"/>
            <a:t>Pryzbylski</a:t>
          </a:r>
          <a:r>
            <a:rPr lang="en-US" sz="1800" dirty="0" smtClean="0"/>
            <a:t>)</a:t>
          </a:r>
          <a:endParaRPr lang="en-US" sz="1800" dirty="0"/>
        </a:p>
      </dgm:t>
    </dgm:pt>
    <dgm:pt modelId="{9BF4D6D6-762A-4220-80CE-12C9FE53C6CD}" type="parTrans" cxnId="{4A9F367E-2854-41D9-A77E-44643094C607}">
      <dgm:prSet/>
      <dgm:spPr/>
      <dgm:t>
        <a:bodyPr/>
        <a:lstStyle/>
        <a:p>
          <a:endParaRPr lang="en-US" sz="2000"/>
        </a:p>
      </dgm:t>
    </dgm:pt>
    <dgm:pt modelId="{A0B9E811-7452-482C-A48E-2705E69A8C1D}" type="sibTrans" cxnId="{4A9F367E-2854-41D9-A77E-44643094C607}">
      <dgm:prSet/>
      <dgm:spPr/>
      <dgm:t>
        <a:bodyPr/>
        <a:lstStyle/>
        <a:p>
          <a:endParaRPr lang="en-US" sz="2000"/>
        </a:p>
      </dgm:t>
    </dgm:pt>
    <dgm:pt modelId="{D99E9745-2DDE-48CF-A8FE-7B7F3DD9145F}">
      <dgm:prSet phldrT="[Text]" custT="1"/>
      <dgm:spPr/>
      <dgm:t>
        <a:bodyPr/>
        <a:lstStyle/>
        <a:p>
          <a:r>
            <a:rPr lang="en-US" sz="1800" dirty="0" smtClean="0"/>
            <a:t>Risk Assessments (Hanson)</a:t>
          </a:r>
          <a:endParaRPr lang="en-US" sz="1800" dirty="0"/>
        </a:p>
      </dgm:t>
    </dgm:pt>
    <dgm:pt modelId="{C7AEDDB4-A26F-49D1-9B83-292B8A55B025}" type="parTrans" cxnId="{2DE00A9C-1CF7-40A9-AF75-E63F3F943D9E}">
      <dgm:prSet/>
      <dgm:spPr/>
      <dgm:t>
        <a:bodyPr/>
        <a:lstStyle/>
        <a:p>
          <a:endParaRPr lang="en-US" sz="2000"/>
        </a:p>
      </dgm:t>
    </dgm:pt>
    <dgm:pt modelId="{9836B7AD-2619-4C15-B23A-4718F9F2DF97}" type="sibTrans" cxnId="{2DE00A9C-1CF7-40A9-AF75-E63F3F943D9E}">
      <dgm:prSet/>
      <dgm:spPr/>
      <dgm:t>
        <a:bodyPr/>
        <a:lstStyle/>
        <a:p>
          <a:endParaRPr lang="en-US" sz="2000"/>
        </a:p>
      </dgm:t>
    </dgm:pt>
    <dgm:pt modelId="{609F0427-E42E-4710-877E-4AD4E55512E1}">
      <dgm:prSet phldrT="[Text]" custT="1"/>
      <dgm:spPr/>
      <dgm:t>
        <a:bodyPr/>
        <a:lstStyle/>
        <a:p>
          <a:r>
            <a:rPr lang="en-US" sz="2000" dirty="0" smtClean="0"/>
            <a:t>How should the registry be structured?</a:t>
          </a:r>
          <a:endParaRPr lang="en-US" sz="2000" dirty="0"/>
        </a:p>
      </dgm:t>
    </dgm:pt>
    <dgm:pt modelId="{5EA77A9D-3958-4AF4-B96E-BD159AFEF48E}" type="parTrans" cxnId="{6A8B6199-F5AD-4BF2-9BF2-6FFB33124D5D}">
      <dgm:prSet/>
      <dgm:spPr/>
      <dgm:t>
        <a:bodyPr/>
        <a:lstStyle/>
        <a:p>
          <a:endParaRPr lang="en-US" sz="2000"/>
        </a:p>
      </dgm:t>
    </dgm:pt>
    <dgm:pt modelId="{17A5AF52-CC6D-4511-8851-5A6E2AD45921}" type="sibTrans" cxnId="{6A8B6199-F5AD-4BF2-9BF2-6FFB33124D5D}">
      <dgm:prSet/>
      <dgm:spPr/>
      <dgm:t>
        <a:bodyPr/>
        <a:lstStyle/>
        <a:p>
          <a:endParaRPr lang="en-US" sz="2000"/>
        </a:p>
      </dgm:t>
    </dgm:pt>
    <dgm:pt modelId="{07848835-5E7F-4759-AF71-AA395402D62A}">
      <dgm:prSet phldrT="[Text]" custT="1"/>
      <dgm:spPr/>
      <dgm:t>
        <a:bodyPr/>
        <a:lstStyle/>
        <a:p>
          <a:r>
            <a:rPr lang="en-US" sz="1800" dirty="0" smtClean="0"/>
            <a:t>Risk Assessments (Hanson)</a:t>
          </a:r>
          <a:endParaRPr lang="en-US" sz="1800" dirty="0"/>
        </a:p>
      </dgm:t>
    </dgm:pt>
    <dgm:pt modelId="{DE8FA85A-2E76-452C-8B8E-B79E0AEE4B40}" type="parTrans" cxnId="{7FE0BF75-3E1E-48F9-BCD0-57E509A69FB2}">
      <dgm:prSet/>
      <dgm:spPr/>
      <dgm:t>
        <a:bodyPr/>
        <a:lstStyle/>
        <a:p>
          <a:endParaRPr lang="en-US" sz="2000"/>
        </a:p>
      </dgm:t>
    </dgm:pt>
    <dgm:pt modelId="{41467770-2891-4042-B815-38D476D437FE}" type="sibTrans" cxnId="{7FE0BF75-3E1E-48F9-BCD0-57E509A69FB2}">
      <dgm:prSet/>
      <dgm:spPr/>
      <dgm:t>
        <a:bodyPr/>
        <a:lstStyle/>
        <a:p>
          <a:endParaRPr lang="en-US" sz="2000"/>
        </a:p>
      </dgm:t>
    </dgm:pt>
    <dgm:pt modelId="{859E53FD-167E-4E94-875B-92A02FBD597C}">
      <dgm:prSet phldrT="[Text]" custT="1"/>
      <dgm:spPr/>
      <dgm:t>
        <a:bodyPr/>
        <a:lstStyle/>
        <a:p>
          <a:r>
            <a:rPr lang="en-US" sz="2000" dirty="0" smtClean="0"/>
            <a:t>How should the registry work?</a:t>
          </a:r>
          <a:endParaRPr lang="en-US" sz="2000" dirty="0"/>
        </a:p>
      </dgm:t>
    </dgm:pt>
    <dgm:pt modelId="{DAEC3BE5-468E-4759-8625-561D77F98F44}" type="parTrans" cxnId="{278CE35A-D739-453A-82F9-698A5092EDB5}">
      <dgm:prSet/>
      <dgm:spPr/>
      <dgm:t>
        <a:bodyPr/>
        <a:lstStyle/>
        <a:p>
          <a:endParaRPr lang="en-US" sz="2000"/>
        </a:p>
      </dgm:t>
    </dgm:pt>
    <dgm:pt modelId="{E6BCF634-8C96-4BB1-BF64-5F4BFD1F7FE2}" type="sibTrans" cxnId="{278CE35A-D739-453A-82F9-698A5092EDB5}">
      <dgm:prSet/>
      <dgm:spPr/>
      <dgm:t>
        <a:bodyPr/>
        <a:lstStyle/>
        <a:p>
          <a:endParaRPr lang="en-US" sz="2000"/>
        </a:p>
      </dgm:t>
    </dgm:pt>
    <dgm:pt modelId="{B047D346-97B4-47D1-B277-BECCC4E4FCE9}">
      <dgm:prSet phldrT="[Text]" custT="1"/>
      <dgm:spPr/>
      <dgm:t>
        <a:bodyPr/>
        <a:lstStyle/>
        <a:p>
          <a:r>
            <a:rPr lang="en-US" sz="1800" dirty="0" smtClean="0"/>
            <a:t>Registration Notification (</a:t>
          </a:r>
          <a:r>
            <a:rPr lang="en-US" sz="1800" dirty="0" err="1" smtClean="0"/>
            <a:t>Lobanov-Rostovsky</a:t>
          </a:r>
          <a:r>
            <a:rPr lang="en-US" sz="1800" dirty="0" smtClean="0"/>
            <a:t>)</a:t>
          </a:r>
          <a:endParaRPr lang="en-US" sz="1800" dirty="0"/>
        </a:p>
      </dgm:t>
    </dgm:pt>
    <dgm:pt modelId="{39FEEDEB-CB76-4882-8C63-A4249DFE7A9F}" type="parTrans" cxnId="{4013987F-A355-44D4-8CE0-E487BE4F908F}">
      <dgm:prSet/>
      <dgm:spPr/>
      <dgm:t>
        <a:bodyPr/>
        <a:lstStyle/>
        <a:p>
          <a:endParaRPr lang="en-US" sz="2000"/>
        </a:p>
      </dgm:t>
    </dgm:pt>
    <dgm:pt modelId="{4E8979FC-07F4-4764-A172-EF7D0DABCB82}" type="sibTrans" cxnId="{4013987F-A355-44D4-8CE0-E487BE4F908F}">
      <dgm:prSet/>
      <dgm:spPr/>
      <dgm:t>
        <a:bodyPr/>
        <a:lstStyle/>
        <a:p>
          <a:endParaRPr lang="en-US" sz="2000"/>
        </a:p>
      </dgm:t>
    </dgm:pt>
    <dgm:pt modelId="{06A94086-BA26-4AA6-8CA1-269F32942F74}">
      <dgm:prSet phldrT="[Text]" custT="1"/>
      <dgm:spPr/>
      <dgm:t>
        <a:bodyPr/>
        <a:lstStyle/>
        <a:p>
          <a:r>
            <a:rPr lang="en-US" sz="1800" dirty="0" smtClean="0"/>
            <a:t>Residency Restrictions (</a:t>
          </a:r>
          <a:r>
            <a:rPr lang="en-US" sz="1800" dirty="0" err="1" smtClean="0"/>
            <a:t>Lovanov-Rostovsky</a:t>
          </a:r>
          <a:r>
            <a:rPr lang="en-US" sz="1800" dirty="0" smtClean="0"/>
            <a:t>)</a:t>
          </a:r>
          <a:endParaRPr lang="en-US" sz="1800" dirty="0"/>
        </a:p>
      </dgm:t>
    </dgm:pt>
    <dgm:pt modelId="{AC6F245C-F74C-410A-BEDB-D9400BCF84D9}" type="parTrans" cxnId="{2C481C2A-96D3-498D-AD3E-93BF4214670D}">
      <dgm:prSet/>
      <dgm:spPr/>
      <dgm:t>
        <a:bodyPr/>
        <a:lstStyle/>
        <a:p>
          <a:endParaRPr lang="en-US" sz="2000"/>
        </a:p>
      </dgm:t>
    </dgm:pt>
    <dgm:pt modelId="{81990996-AF0D-4C79-9B67-8BBE8D31C8AF}" type="sibTrans" cxnId="{2C481C2A-96D3-498D-AD3E-93BF4214670D}">
      <dgm:prSet/>
      <dgm:spPr/>
      <dgm:t>
        <a:bodyPr/>
        <a:lstStyle/>
        <a:p>
          <a:endParaRPr lang="en-US" sz="2000"/>
        </a:p>
      </dgm:t>
    </dgm:pt>
    <dgm:pt modelId="{D37AB875-CDDC-47FA-9873-1FB193CE0ACA}">
      <dgm:prSet custT="1"/>
      <dgm:spPr/>
      <dgm:t>
        <a:bodyPr/>
        <a:lstStyle/>
        <a:p>
          <a:r>
            <a:rPr lang="en-US" sz="2000" dirty="0" smtClean="0"/>
            <a:t>What restrictions or other requirements should exist?</a:t>
          </a:r>
          <a:endParaRPr lang="en-US" sz="2000" dirty="0"/>
        </a:p>
      </dgm:t>
    </dgm:pt>
    <dgm:pt modelId="{C2E9CEF4-AEE2-4264-8278-B84BB2F9FFE7}" type="parTrans" cxnId="{55CADC94-67A6-41E9-BDAD-A1435B86B349}">
      <dgm:prSet/>
      <dgm:spPr/>
      <dgm:t>
        <a:bodyPr/>
        <a:lstStyle/>
        <a:p>
          <a:endParaRPr lang="en-US" sz="2000"/>
        </a:p>
      </dgm:t>
    </dgm:pt>
    <dgm:pt modelId="{192EF83E-5467-4E70-A245-93218CA47F46}" type="sibTrans" cxnId="{55CADC94-67A6-41E9-BDAD-A1435B86B349}">
      <dgm:prSet/>
      <dgm:spPr/>
      <dgm:t>
        <a:bodyPr/>
        <a:lstStyle/>
        <a:p>
          <a:endParaRPr lang="en-US" sz="2000"/>
        </a:p>
      </dgm:t>
    </dgm:pt>
    <dgm:pt modelId="{8390488A-7929-4D7C-A720-F7CD1F899AAE}">
      <dgm:prSet custT="1"/>
      <dgm:spPr/>
      <dgm:t>
        <a:bodyPr/>
        <a:lstStyle/>
        <a:p>
          <a:r>
            <a:rPr lang="en-US" sz="1800" dirty="0" smtClean="0"/>
            <a:t>Risk Assessments (Hanson)</a:t>
          </a:r>
          <a:endParaRPr lang="en-US" sz="1800" dirty="0"/>
        </a:p>
      </dgm:t>
    </dgm:pt>
    <dgm:pt modelId="{74B73B4A-E397-4DB4-AA37-E4E2D587AEAF}" type="parTrans" cxnId="{2A116A79-931F-45E7-9BF9-596BEAD77A7F}">
      <dgm:prSet/>
      <dgm:spPr/>
      <dgm:t>
        <a:bodyPr/>
        <a:lstStyle/>
        <a:p>
          <a:endParaRPr lang="en-US" sz="2000"/>
        </a:p>
      </dgm:t>
    </dgm:pt>
    <dgm:pt modelId="{9D63E7CC-3A2E-4466-95E8-47393119B189}" type="sibTrans" cxnId="{2A116A79-931F-45E7-9BF9-596BEAD77A7F}">
      <dgm:prSet/>
      <dgm:spPr/>
      <dgm:t>
        <a:bodyPr/>
        <a:lstStyle/>
        <a:p>
          <a:endParaRPr lang="en-US" sz="2000"/>
        </a:p>
      </dgm:t>
    </dgm:pt>
    <dgm:pt modelId="{FBF74642-8079-4ACB-8F9F-B825FFC2F18E}">
      <dgm:prSet custT="1"/>
      <dgm:spPr/>
      <dgm:t>
        <a:bodyPr/>
        <a:lstStyle/>
        <a:p>
          <a:r>
            <a:rPr lang="en-US" sz="1800" dirty="0" smtClean="0"/>
            <a:t>Treatment (</a:t>
          </a:r>
          <a:r>
            <a:rPr lang="en-US" sz="1800" dirty="0" err="1" smtClean="0"/>
            <a:t>Pryzbylski</a:t>
          </a:r>
          <a:r>
            <a:rPr lang="en-US" sz="1800" dirty="0" smtClean="0"/>
            <a:t>)</a:t>
          </a:r>
          <a:endParaRPr lang="en-US" sz="1800" dirty="0"/>
        </a:p>
      </dgm:t>
    </dgm:pt>
    <dgm:pt modelId="{2B533478-F17C-4A52-8DB2-58B8C1166586}" type="parTrans" cxnId="{5B0BC695-6119-4B7F-B368-8E9521C53A34}">
      <dgm:prSet/>
      <dgm:spPr/>
      <dgm:t>
        <a:bodyPr/>
        <a:lstStyle/>
        <a:p>
          <a:endParaRPr lang="en-US" sz="2000"/>
        </a:p>
      </dgm:t>
    </dgm:pt>
    <dgm:pt modelId="{E92B5731-5CA3-40FC-B4A9-B5A9E18DDECA}" type="sibTrans" cxnId="{5B0BC695-6119-4B7F-B368-8E9521C53A34}">
      <dgm:prSet/>
      <dgm:spPr/>
      <dgm:t>
        <a:bodyPr/>
        <a:lstStyle/>
        <a:p>
          <a:endParaRPr lang="en-US" sz="2000"/>
        </a:p>
      </dgm:t>
    </dgm:pt>
    <dgm:pt modelId="{3A2BFC75-E14A-4975-BB3C-E1C710EA353A}">
      <dgm:prSet custT="1"/>
      <dgm:spPr/>
      <dgm:t>
        <a:bodyPr/>
        <a:lstStyle/>
        <a:p>
          <a:r>
            <a:rPr lang="en-US" sz="1800" dirty="0" smtClean="0"/>
            <a:t>Residency Restrictions (</a:t>
          </a:r>
          <a:r>
            <a:rPr lang="en-US" sz="1800" dirty="0" err="1" smtClean="0"/>
            <a:t>Lovanov-Rostovsky</a:t>
          </a:r>
          <a:r>
            <a:rPr lang="en-US" sz="1800" dirty="0" smtClean="0"/>
            <a:t>)</a:t>
          </a:r>
          <a:endParaRPr lang="en-US" sz="1800" dirty="0"/>
        </a:p>
      </dgm:t>
    </dgm:pt>
    <dgm:pt modelId="{40893AD8-5DD0-4729-9125-3FD83EB2C865}" type="parTrans" cxnId="{A7B20DC4-8586-44C7-9A37-F2C0C04B0398}">
      <dgm:prSet/>
      <dgm:spPr/>
      <dgm:t>
        <a:bodyPr/>
        <a:lstStyle/>
        <a:p>
          <a:endParaRPr lang="en-US" sz="2000"/>
        </a:p>
      </dgm:t>
    </dgm:pt>
    <dgm:pt modelId="{FD074653-09E5-4698-8B2F-3A2AEEBE1107}" type="sibTrans" cxnId="{A7B20DC4-8586-44C7-9A37-F2C0C04B0398}">
      <dgm:prSet/>
      <dgm:spPr/>
      <dgm:t>
        <a:bodyPr/>
        <a:lstStyle/>
        <a:p>
          <a:endParaRPr lang="en-US" sz="2000"/>
        </a:p>
      </dgm:t>
    </dgm:pt>
    <dgm:pt modelId="{137E69AB-211B-4816-84B9-8D5C77A6D5B6}" type="pres">
      <dgm:prSet presAssocID="{1D34B8EA-BE91-4D5A-8AAF-4DAC3C7A074D}" presName="Name0" presStyleCnt="0">
        <dgm:presLayoutVars>
          <dgm:dir/>
          <dgm:animLvl val="lvl"/>
          <dgm:resizeHandles val="exact"/>
        </dgm:presLayoutVars>
      </dgm:prSet>
      <dgm:spPr/>
      <dgm:t>
        <a:bodyPr/>
        <a:lstStyle/>
        <a:p>
          <a:endParaRPr lang="en-US"/>
        </a:p>
      </dgm:t>
    </dgm:pt>
    <dgm:pt modelId="{D4F6ED6A-DC3F-467C-A9A3-7B3839DE22D0}" type="pres">
      <dgm:prSet presAssocID="{724B5D31-A92E-4955-9744-65CE418DD8F0}" presName="linNode" presStyleCnt="0"/>
      <dgm:spPr/>
    </dgm:pt>
    <dgm:pt modelId="{84528EBD-5331-427D-B3A9-601F9399BE8B}" type="pres">
      <dgm:prSet presAssocID="{724B5D31-A92E-4955-9744-65CE418DD8F0}" presName="parentText" presStyleLbl="node1" presStyleIdx="0" presStyleCnt="4">
        <dgm:presLayoutVars>
          <dgm:chMax val="1"/>
          <dgm:bulletEnabled val="1"/>
        </dgm:presLayoutVars>
      </dgm:prSet>
      <dgm:spPr/>
      <dgm:t>
        <a:bodyPr/>
        <a:lstStyle/>
        <a:p>
          <a:endParaRPr lang="en-US"/>
        </a:p>
      </dgm:t>
    </dgm:pt>
    <dgm:pt modelId="{AC896A14-22A8-4505-AF57-CF427122D0FE}" type="pres">
      <dgm:prSet presAssocID="{724B5D31-A92E-4955-9744-65CE418DD8F0}" presName="descendantText" presStyleLbl="alignAccFollowNode1" presStyleIdx="0" presStyleCnt="4">
        <dgm:presLayoutVars>
          <dgm:bulletEnabled val="1"/>
        </dgm:presLayoutVars>
      </dgm:prSet>
      <dgm:spPr/>
      <dgm:t>
        <a:bodyPr/>
        <a:lstStyle/>
        <a:p>
          <a:endParaRPr lang="en-US"/>
        </a:p>
      </dgm:t>
    </dgm:pt>
    <dgm:pt modelId="{97B59F2A-47E2-4631-AEAC-5731B31BA682}" type="pres">
      <dgm:prSet presAssocID="{8166CFF4-B261-4BE5-AF9A-86D8B3D89E5B}" presName="sp" presStyleCnt="0"/>
      <dgm:spPr/>
    </dgm:pt>
    <dgm:pt modelId="{2AFDC753-E639-4442-B394-FA226338A1D6}" type="pres">
      <dgm:prSet presAssocID="{609F0427-E42E-4710-877E-4AD4E55512E1}" presName="linNode" presStyleCnt="0"/>
      <dgm:spPr/>
    </dgm:pt>
    <dgm:pt modelId="{9B76CAB2-820A-4985-85FF-79CFCFCA2F2B}" type="pres">
      <dgm:prSet presAssocID="{609F0427-E42E-4710-877E-4AD4E55512E1}" presName="parentText" presStyleLbl="node1" presStyleIdx="1" presStyleCnt="4">
        <dgm:presLayoutVars>
          <dgm:chMax val="1"/>
          <dgm:bulletEnabled val="1"/>
        </dgm:presLayoutVars>
      </dgm:prSet>
      <dgm:spPr/>
      <dgm:t>
        <a:bodyPr/>
        <a:lstStyle/>
        <a:p>
          <a:endParaRPr lang="en-US"/>
        </a:p>
      </dgm:t>
    </dgm:pt>
    <dgm:pt modelId="{1842AFD2-342D-4A70-BA85-D012AA10280C}" type="pres">
      <dgm:prSet presAssocID="{609F0427-E42E-4710-877E-4AD4E55512E1}" presName="descendantText" presStyleLbl="alignAccFollowNode1" presStyleIdx="1" presStyleCnt="4">
        <dgm:presLayoutVars>
          <dgm:bulletEnabled val="1"/>
        </dgm:presLayoutVars>
      </dgm:prSet>
      <dgm:spPr/>
      <dgm:t>
        <a:bodyPr/>
        <a:lstStyle/>
        <a:p>
          <a:endParaRPr lang="en-US"/>
        </a:p>
      </dgm:t>
    </dgm:pt>
    <dgm:pt modelId="{017E752E-E975-488B-86C4-B22F6E8C54C6}" type="pres">
      <dgm:prSet presAssocID="{17A5AF52-CC6D-4511-8851-5A6E2AD45921}" presName="sp" presStyleCnt="0"/>
      <dgm:spPr/>
    </dgm:pt>
    <dgm:pt modelId="{E2D6CF78-13A9-4E5B-9A38-44159A54DE6E}" type="pres">
      <dgm:prSet presAssocID="{859E53FD-167E-4E94-875B-92A02FBD597C}" presName="linNode" presStyleCnt="0"/>
      <dgm:spPr/>
    </dgm:pt>
    <dgm:pt modelId="{F8ACDEAA-318E-4AF7-BF27-8067D0DE9D31}" type="pres">
      <dgm:prSet presAssocID="{859E53FD-167E-4E94-875B-92A02FBD597C}" presName="parentText" presStyleLbl="node1" presStyleIdx="2" presStyleCnt="4">
        <dgm:presLayoutVars>
          <dgm:chMax val="1"/>
          <dgm:bulletEnabled val="1"/>
        </dgm:presLayoutVars>
      </dgm:prSet>
      <dgm:spPr/>
      <dgm:t>
        <a:bodyPr/>
        <a:lstStyle/>
        <a:p>
          <a:endParaRPr lang="en-US"/>
        </a:p>
      </dgm:t>
    </dgm:pt>
    <dgm:pt modelId="{65FF6229-E37D-4A18-BA50-BA74BE28033E}" type="pres">
      <dgm:prSet presAssocID="{859E53FD-167E-4E94-875B-92A02FBD597C}" presName="descendantText" presStyleLbl="alignAccFollowNode1" presStyleIdx="2" presStyleCnt="4">
        <dgm:presLayoutVars>
          <dgm:bulletEnabled val="1"/>
        </dgm:presLayoutVars>
      </dgm:prSet>
      <dgm:spPr/>
      <dgm:t>
        <a:bodyPr/>
        <a:lstStyle/>
        <a:p>
          <a:endParaRPr lang="en-US"/>
        </a:p>
      </dgm:t>
    </dgm:pt>
    <dgm:pt modelId="{CA7F758C-880A-4828-BD8B-8B236280449E}" type="pres">
      <dgm:prSet presAssocID="{E6BCF634-8C96-4BB1-BF64-5F4BFD1F7FE2}" presName="sp" presStyleCnt="0"/>
      <dgm:spPr/>
    </dgm:pt>
    <dgm:pt modelId="{1702C6DC-0C26-432C-83C0-16C8F117D862}" type="pres">
      <dgm:prSet presAssocID="{D37AB875-CDDC-47FA-9873-1FB193CE0ACA}" presName="linNode" presStyleCnt="0"/>
      <dgm:spPr/>
    </dgm:pt>
    <dgm:pt modelId="{388E2545-FE7E-4F0F-B844-3C8C42DBDCD1}" type="pres">
      <dgm:prSet presAssocID="{D37AB875-CDDC-47FA-9873-1FB193CE0ACA}" presName="parentText" presStyleLbl="node1" presStyleIdx="3" presStyleCnt="4">
        <dgm:presLayoutVars>
          <dgm:chMax val="1"/>
          <dgm:bulletEnabled val="1"/>
        </dgm:presLayoutVars>
      </dgm:prSet>
      <dgm:spPr/>
      <dgm:t>
        <a:bodyPr/>
        <a:lstStyle/>
        <a:p>
          <a:endParaRPr lang="en-US"/>
        </a:p>
      </dgm:t>
    </dgm:pt>
    <dgm:pt modelId="{555AF1A9-CCC8-4FF5-B379-7FD5AB2B66B2}" type="pres">
      <dgm:prSet presAssocID="{D37AB875-CDDC-47FA-9873-1FB193CE0ACA}" presName="descendantText" presStyleLbl="alignAccFollowNode1" presStyleIdx="3" presStyleCnt="4">
        <dgm:presLayoutVars>
          <dgm:bulletEnabled val="1"/>
        </dgm:presLayoutVars>
      </dgm:prSet>
      <dgm:spPr/>
      <dgm:t>
        <a:bodyPr/>
        <a:lstStyle/>
        <a:p>
          <a:endParaRPr lang="en-US"/>
        </a:p>
      </dgm:t>
    </dgm:pt>
  </dgm:ptLst>
  <dgm:cxnLst>
    <dgm:cxn modelId="{45D218A6-C799-4033-A22F-7915B537B7B4}" type="presOf" srcId="{FBF74642-8079-4ACB-8F9F-B825FFC2F18E}" destId="{555AF1A9-CCC8-4FF5-B379-7FD5AB2B66B2}" srcOrd="0" destOrd="1" presId="urn:microsoft.com/office/officeart/2005/8/layout/vList5"/>
    <dgm:cxn modelId="{E85F5054-15D9-400B-88A2-4517C11BE11F}" type="presOf" srcId="{1D34B8EA-BE91-4D5A-8AAF-4DAC3C7A074D}" destId="{137E69AB-211B-4816-84B9-8D5C77A6D5B6}" srcOrd="0" destOrd="0" presId="urn:microsoft.com/office/officeart/2005/8/layout/vList5"/>
    <dgm:cxn modelId="{A5EC4B8F-2989-4871-B38E-1FA3948004FF}" type="presOf" srcId="{07848835-5E7F-4759-AF71-AA395402D62A}" destId="{1842AFD2-342D-4A70-BA85-D012AA10280C}" srcOrd="0" destOrd="0" presId="urn:microsoft.com/office/officeart/2005/8/layout/vList5"/>
    <dgm:cxn modelId="{EF22752F-49B9-43A6-88F2-DA9BE1C2F42B}" type="presOf" srcId="{609F0427-E42E-4710-877E-4AD4E55512E1}" destId="{9B76CAB2-820A-4985-85FF-79CFCFCA2F2B}" srcOrd="0" destOrd="0" presId="urn:microsoft.com/office/officeart/2005/8/layout/vList5"/>
    <dgm:cxn modelId="{96293F3A-E528-4AE7-84CC-94543C7FA55D}" type="presOf" srcId="{8390488A-7929-4D7C-A720-F7CD1F899AAE}" destId="{555AF1A9-CCC8-4FF5-B379-7FD5AB2B66B2}" srcOrd="0" destOrd="0" presId="urn:microsoft.com/office/officeart/2005/8/layout/vList5"/>
    <dgm:cxn modelId="{4F4A1805-C759-4A16-8DA7-88A3F1B1F9F1}" type="presOf" srcId="{989A1B06-E766-4C92-AD54-87EAA7F25FF3}" destId="{AC896A14-22A8-4505-AF57-CF427122D0FE}" srcOrd="0" destOrd="0" presId="urn:microsoft.com/office/officeart/2005/8/layout/vList5"/>
    <dgm:cxn modelId="{55CADC94-67A6-41E9-BDAD-A1435B86B349}" srcId="{1D34B8EA-BE91-4D5A-8AAF-4DAC3C7A074D}" destId="{D37AB875-CDDC-47FA-9873-1FB193CE0ACA}" srcOrd="3" destOrd="0" parTransId="{C2E9CEF4-AEE2-4264-8278-B84BB2F9FFE7}" sibTransId="{192EF83E-5467-4E70-A245-93218CA47F46}"/>
    <dgm:cxn modelId="{245AFF2E-E7F6-42B2-A5EF-D6C8A99ECAEB}" srcId="{1D34B8EA-BE91-4D5A-8AAF-4DAC3C7A074D}" destId="{724B5D31-A92E-4955-9744-65CE418DD8F0}" srcOrd="0" destOrd="0" parTransId="{6804C0ED-F987-48BD-BCFA-96FD278537FE}" sibTransId="{8166CFF4-B261-4BE5-AF9A-86D8B3D89E5B}"/>
    <dgm:cxn modelId="{6A8B6199-F5AD-4BF2-9BF2-6FFB33124D5D}" srcId="{1D34B8EA-BE91-4D5A-8AAF-4DAC3C7A074D}" destId="{609F0427-E42E-4710-877E-4AD4E55512E1}" srcOrd="1" destOrd="0" parTransId="{5EA77A9D-3958-4AF4-B96E-BD159AFEF48E}" sibTransId="{17A5AF52-CC6D-4511-8851-5A6E2AD45921}"/>
    <dgm:cxn modelId="{A1018A5A-E920-4031-9416-6A87C13DC90B}" type="presOf" srcId="{06A94086-BA26-4AA6-8CA1-269F32942F74}" destId="{65FF6229-E37D-4A18-BA50-BA74BE28033E}" srcOrd="0" destOrd="1" presId="urn:microsoft.com/office/officeart/2005/8/layout/vList5"/>
    <dgm:cxn modelId="{D1BA4BAD-A73B-4E2A-8474-3EDD5D3ECDA8}" type="presOf" srcId="{D37AB875-CDDC-47FA-9873-1FB193CE0ACA}" destId="{388E2545-FE7E-4F0F-B844-3C8C42DBDCD1}" srcOrd="0" destOrd="0" presId="urn:microsoft.com/office/officeart/2005/8/layout/vList5"/>
    <dgm:cxn modelId="{2DE00A9C-1CF7-40A9-AF75-E63F3F943D9E}" srcId="{724B5D31-A92E-4955-9744-65CE418DD8F0}" destId="{D99E9745-2DDE-48CF-A8FE-7B7F3DD9145F}" srcOrd="1" destOrd="0" parTransId="{C7AEDDB4-A26F-49D1-9B83-292B8A55B025}" sibTransId="{9836B7AD-2619-4C15-B23A-4718F9F2DF97}"/>
    <dgm:cxn modelId="{278CE35A-D739-453A-82F9-698A5092EDB5}" srcId="{1D34B8EA-BE91-4D5A-8AAF-4DAC3C7A074D}" destId="{859E53FD-167E-4E94-875B-92A02FBD597C}" srcOrd="2" destOrd="0" parTransId="{DAEC3BE5-468E-4759-8625-561D77F98F44}" sibTransId="{E6BCF634-8C96-4BB1-BF64-5F4BFD1F7FE2}"/>
    <dgm:cxn modelId="{2238A949-D490-43AD-9963-5F8654C84109}" type="presOf" srcId="{B047D346-97B4-47D1-B277-BECCC4E4FCE9}" destId="{65FF6229-E37D-4A18-BA50-BA74BE28033E}" srcOrd="0" destOrd="0" presId="urn:microsoft.com/office/officeart/2005/8/layout/vList5"/>
    <dgm:cxn modelId="{7FE0BF75-3E1E-48F9-BCD0-57E509A69FB2}" srcId="{609F0427-E42E-4710-877E-4AD4E55512E1}" destId="{07848835-5E7F-4759-AF71-AA395402D62A}" srcOrd="0" destOrd="0" parTransId="{DE8FA85A-2E76-452C-8B8E-B79E0AEE4B40}" sibTransId="{41467770-2891-4042-B815-38D476D437FE}"/>
    <dgm:cxn modelId="{2C481C2A-96D3-498D-AD3E-93BF4214670D}" srcId="{859E53FD-167E-4E94-875B-92A02FBD597C}" destId="{06A94086-BA26-4AA6-8CA1-269F32942F74}" srcOrd="1" destOrd="0" parTransId="{AC6F245C-F74C-410A-BEDB-D9400BCF84D9}" sibTransId="{81990996-AF0D-4C79-9B67-8BBE8D31C8AF}"/>
    <dgm:cxn modelId="{A7B20DC4-8586-44C7-9A37-F2C0C04B0398}" srcId="{D37AB875-CDDC-47FA-9873-1FB193CE0ACA}" destId="{3A2BFC75-E14A-4975-BB3C-E1C710EA353A}" srcOrd="2" destOrd="0" parTransId="{40893AD8-5DD0-4729-9125-3FD83EB2C865}" sibTransId="{FD074653-09E5-4698-8B2F-3A2AEEBE1107}"/>
    <dgm:cxn modelId="{494F4AC8-C505-4E48-8D6E-F08E989803D1}" type="presOf" srcId="{724B5D31-A92E-4955-9744-65CE418DD8F0}" destId="{84528EBD-5331-427D-B3A9-601F9399BE8B}" srcOrd="0" destOrd="0" presId="urn:microsoft.com/office/officeart/2005/8/layout/vList5"/>
    <dgm:cxn modelId="{4A9F367E-2854-41D9-A77E-44643094C607}" srcId="{724B5D31-A92E-4955-9744-65CE418DD8F0}" destId="{989A1B06-E766-4C92-AD54-87EAA7F25FF3}" srcOrd="0" destOrd="0" parTransId="{9BF4D6D6-762A-4220-80CE-12C9FE53C6CD}" sibTransId="{A0B9E811-7452-482C-A48E-2705E69A8C1D}"/>
    <dgm:cxn modelId="{8AFCFDDB-78F6-4608-A2B3-5603FB8449EA}" type="presOf" srcId="{3A2BFC75-E14A-4975-BB3C-E1C710EA353A}" destId="{555AF1A9-CCC8-4FF5-B379-7FD5AB2B66B2}" srcOrd="0" destOrd="2" presId="urn:microsoft.com/office/officeart/2005/8/layout/vList5"/>
    <dgm:cxn modelId="{4C9A4063-CAB6-4770-A4DE-E5402D6DF813}" type="presOf" srcId="{859E53FD-167E-4E94-875B-92A02FBD597C}" destId="{F8ACDEAA-318E-4AF7-BF27-8067D0DE9D31}" srcOrd="0" destOrd="0" presId="urn:microsoft.com/office/officeart/2005/8/layout/vList5"/>
    <dgm:cxn modelId="{5B0BC695-6119-4B7F-B368-8E9521C53A34}" srcId="{D37AB875-CDDC-47FA-9873-1FB193CE0ACA}" destId="{FBF74642-8079-4ACB-8F9F-B825FFC2F18E}" srcOrd="1" destOrd="0" parTransId="{2B533478-F17C-4A52-8DB2-58B8C1166586}" sibTransId="{E92B5731-5CA3-40FC-B4A9-B5A9E18DDECA}"/>
    <dgm:cxn modelId="{1EC783BB-F95D-4C0F-BA40-C823B1F38465}" type="presOf" srcId="{D99E9745-2DDE-48CF-A8FE-7B7F3DD9145F}" destId="{AC896A14-22A8-4505-AF57-CF427122D0FE}" srcOrd="0" destOrd="1" presId="urn:microsoft.com/office/officeart/2005/8/layout/vList5"/>
    <dgm:cxn modelId="{2A116A79-931F-45E7-9BF9-596BEAD77A7F}" srcId="{D37AB875-CDDC-47FA-9873-1FB193CE0ACA}" destId="{8390488A-7929-4D7C-A720-F7CD1F899AAE}" srcOrd="0" destOrd="0" parTransId="{74B73B4A-E397-4DB4-AA37-E4E2D587AEAF}" sibTransId="{9D63E7CC-3A2E-4466-95E8-47393119B189}"/>
    <dgm:cxn modelId="{4013987F-A355-44D4-8CE0-E487BE4F908F}" srcId="{859E53FD-167E-4E94-875B-92A02FBD597C}" destId="{B047D346-97B4-47D1-B277-BECCC4E4FCE9}" srcOrd="0" destOrd="0" parTransId="{39FEEDEB-CB76-4882-8C63-A4249DFE7A9F}" sibTransId="{4E8979FC-07F4-4764-A172-EF7D0DABCB82}"/>
    <dgm:cxn modelId="{E6DBEAC0-7092-4E6F-BF49-2B5E52A7EF91}" type="presParOf" srcId="{137E69AB-211B-4816-84B9-8D5C77A6D5B6}" destId="{D4F6ED6A-DC3F-467C-A9A3-7B3839DE22D0}" srcOrd="0" destOrd="0" presId="urn:microsoft.com/office/officeart/2005/8/layout/vList5"/>
    <dgm:cxn modelId="{2D41A3C9-D6BB-49F7-8068-CD8666367219}" type="presParOf" srcId="{D4F6ED6A-DC3F-467C-A9A3-7B3839DE22D0}" destId="{84528EBD-5331-427D-B3A9-601F9399BE8B}" srcOrd="0" destOrd="0" presId="urn:microsoft.com/office/officeart/2005/8/layout/vList5"/>
    <dgm:cxn modelId="{B0D748B7-EA98-4433-95CB-3C32F82CA5DE}" type="presParOf" srcId="{D4F6ED6A-DC3F-467C-A9A3-7B3839DE22D0}" destId="{AC896A14-22A8-4505-AF57-CF427122D0FE}" srcOrd="1" destOrd="0" presId="urn:microsoft.com/office/officeart/2005/8/layout/vList5"/>
    <dgm:cxn modelId="{F2DE2864-1D1F-420E-B79A-47AD5B5576AE}" type="presParOf" srcId="{137E69AB-211B-4816-84B9-8D5C77A6D5B6}" destId="{97B59F2A-47E2-4631-AEAC-5731B31BA682}" srcOrd="1" destOrd="0" presId="urn:microsoft.com/office/officeart/2005/8/layout/vList5"/>
    <dgm:cxn modelId="{D4413B0A-774E-4865-8FFD-D9B51F7BE199}" type="presParOf" srcId="{137E69AB-211B-4816-84B9-8D5C77A6D5B6}" destId="{2AFDC753-E639-4442-B394-FA226338A1D6}" srcOrd="2" destOrd="0" presId="urn:microsoft.com/office/officeart/2005/8/layout/vList5"/>
    <dgm:cxn modelId="{826CDE25-9014-4FCF-964E-32F5943971FE}" type="presParOf" srcId="{2AFDC753-E639-4442-B394-FA226338A1D6}" destId="{9B76CAB2-820A-4985-85FF-79CFCFCA2F2B}" srcOrd="0" destOrd="0" presId="urn:microsoft.com/office/officeart/2005/8/layout/vList5"/>
    <dgm:cxn modelId="{9520A42E-BA1C-424E-8CD1-78B1ACAD1EA2}" type="presParOf" srcId="{2AFDC753-E639-4442-B394-FA226338A1D6}" destId="{1842AFD2-342D-4A70-BA85-D012AA10280C}" srcOrd="1" destOrd="0" presId="urn:microsoft.com/office/officeart/2005/8/layout/vList5"/>
    <dgm:cxn modelId="{05B0D07D-92AF-4B6C-A9F3-8BDFEBEA4776}" type="presParOf" srcId="{137E69AB-211B-4816-84B9-8D5C77A6D5B6}" destId="{017E752E-E975-488B-86C4-B22F6E8C54C6}" srcOrd="3" destOrd="0" presId="urn:microsoft.com/office/officeart/2005/8/layout/vList5"/>
    <dgm:cxn modelId="{35C7D641-B7F3-4684-A1B4-E7A09F186273}" type="presParOf" srcId="{137E69AB-211B-4816-84B9-8D5C77A6D5B6}" destId="{E2D6CF78-13A9-4E5B-9A38-44159A54DE6E}" srcOrd="4" destOrd="0" presId="urn:microsoft.com/office/officeart/2005/8/layout/vList5"/>
    <dgm:cxn modelId="{C400ED72-17F6-4DC5-91F3-EA481E4E84A6}" type="presParOf" srcId="{E2D6CF78-13A9-4E5B-9A38-44159A54DE6E}" destId="{F8ACDEAA-318E-4AF7-BF27-8067D0DE9D31}" srcOrd="0" destOrd="0" presId="urn:microsoft.com/office/officeart/2005/8/layout/vList5"/>
    <dgm:cxn modelId="{4C7E43C1-B472-4586-9179-92BAC02CC93A}" type="presParOf" srcId="{E2D6CF78-13A9-4E5B-9A38-44159A54DE6E}" destId="{65FF6229-E37D-4A18-BA50-BA74BE28033E}" srcOrd="1" destOrd="0" presId="urn:microsoft.com/office/officeart/2005/8/layout/vList5"/>
    <dgm:cxn modelId="{11098EB7-2C7D-479B-8912-C23AC00A12CF}" type="presParOf" srcId="{137E69AB-211B-4816-84B9-8D5C77A6D5B6}" destId="{CA7F758C-880A-4828-BD8B-8B236280449E}" srcOrd="5" destOrd="0" presId="urn:microsoft.com/office/officeart/2005/8/layout/vList5"/>
    <dgm:cxn modelId="{451B2747-7748-461E-BA9B-AF70C99F42E4}" type="presParOf" srcId="{137E69AB-211B-4816-84B9-8D5C77A6D5B6}" destId="{1702C6DC-0C26-432C-83C0-16C8F117D862}" srcOrd="6" destOrd="0" presId="urn:microsoft.com/office/officeart/2005/8/layout/vList5"/>
    <dgm:cxn modelId="{3E6F2971-1C98-4CEF-99FD-C56613312F6E}" type="presParOf" srcId="{1702C6DC-0C26-432C-83C0-16C8F117D862}" destId="{388E2545-FE7E-4F0F-B844-3C8C42DBDCD1}" srcOrd="0" destOrd="0" presId="urn:microsoft.com/office/officeart/2005/8/layout/vList5"/>
    <dgm:cxn modelId="{0A41DBBD-0154-4112-ABE2-C432A13494D6}" type="presParOf" srcId="{1702C6DC-0C26-432C-83C0-16C8F117D862}" destId="{555AF1A9-CCC8-4FF5-B379-7FD5AB2B66B2}"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atin typeface="Arial" charset="0"/>
              </a:defRPr>
            </a:lvl1pPr>
          </a:lstStyle>
          <a:p>
            <a:pPr>
              <a:defRPr/>
            </a:pPr>
            <a:fld id="{9E5F014A-4075-478D-A07E-B4429ECADA63}" type="datetimeFigureOut">
              <a:rPr lang="en-US"/>
              <a:pPr>
                <a:defRPr/>
              </a:pPr>
              <a:t>6/14/2017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atin typeface="Arial" charset="0"/>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0AFCDD04-679B-4AAB-AE6F-A0B1F3EAAABD}" type="slidenum">
              <a:rPr lang="en-US" altLang="en-US"/>
              <a:pPr/>
              <a:t>‹#›</a:t>
            </a:fld>
            <a:endParaRPr lang="en-US" altLang="en-US"/>
          </a:p>
        </p:txBody>
      </p:sp>
    </p:spTree>
    <p:extLst>
      <p:ext uri="{BB962C8B-B14F-4D97-AF65-F5344CB8AC3E}">
        <p14:creationId xmlns:p14="http://schemas.microsoft.com/office/powerpoint/2010/main" val="257806252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3B878FF2-302B-43BA-B1DC-092BACEA9C88}" type="datetimeFigureOut">
              <a:rPr lang="en-US"/>
              <a:pPr>
                <a:defRPr/>
              </a:pPr>
              <a:t>6/14/2017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anose="020F0502020204030204" pitchFamily="34" charset="0"/>
              </a:defRPr>
            </a:lvl1pPr>
          </a:lstStyle>
          <a:p>
            <a:fld id="{2BA1BCA7-36ED-4D0D-80A2-E06FD3B32326}" type="slidenum">
              <a:rPr lang="en-US" altLang="en-US"/>
              <a:pPr/>
              <a:t>‹#›</a:t>
            </a:fld>
            <a:endParaRPr lang="en-US" altLang="en-US"/>
          </a:p>
        </p:txBody>
      </p:sp>
    </p:spTree>
    <p:extLst>
      <p:ext uri="{BB962C8B-B14F-4D97-AF65-F5344CB8AC3E}">
        <p14:creationId xmlns:p14="http://schemas.microsoft.com/office/powerpoint/2010/main" val="3933498570"/>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Four</a:t>
            </a:r>
            <a:r>
              <a:rPr lang="en-US" baseline="0" dirty="0" smtClean="0"/>
              <a:t> key research questions: </a:t>
            </a:r>
          </a:p>
          <a:p>
            <a:endParaRPr lang="en-US" dirty="0" smtClean="0"/>
          </a:p>
          <a:p>
            <a:r>
              <a:rPr lang="en-US" dirty="0" smtClean="0"/>
              <a:t>Who should be on the registry?</a:t>
            </a:r>
          </a:p>
          <a:p>
            <a:r>
              <a:rPr lang="en-US" dirty="0" smtClean="0"/>
              <a:t>How</a:t>
            </a:r>
            <a:r>
              <a:rPr lang="en-US" baseline="0" dirty="0" smtClean="0"/>
              <a:t> they should get on the registry?</a:t>
            </a:r>
          </a:p>
          <a:p>
            <a:r>
              <a:rPr lang="en-US" baseline="0" dirty="0" smtClean="0"/>
              <a:t>How the registry should work?</a:t>
            </a:r>
          </a:p>
          <a:p>
            <a:r>
              <a:rPr lang="en-US" baseline="0" dirty="0" smtClean="0"/>
              <a:t>What restrictions and other requirements, such as treatment, should be placed on persons convicted of sex offenses?</a:t>
            </a:r>
          </a:p>
        </p:txBody>
      </p:sp>
      <p:sp>
        <p:nvSpPr>
          <p:cNvPr id="4" name="Slide Number Placeholder 3"/>
          <p:cNvSpPr>
            <a:spLocks noGrp="1"/>
          </p:cNvSpPr>
          <p:nvPr>
            <p:ph type="sldNum" sz="quarter" idx="10"/>
          </p:nvPr>
        </p:nvSpPr>
        <p:spPr/>
        <p:txBody>
          <a:bodyPr/>
          <a:lstStyle/>
          <a:p>
            <a:fld id="{2BA1BCA7-36ED-4D0D-80A2-E06FD3B32326}" type="slidenum">
              <a:rPr lang="en-US" altLang="en-US" smtClean="0"/>
              <a:pPr/>
              <a:t>4</a:t>
            </a:fld>
            <a:endParaRPr lang="en-US" altLang="en-US"/>
          </a:p>
        </p:txBody>
      </p:sp>
    </p:spTree>
    <p:extLst>
      <p:ext uri="{BB962C8B-B14F-4D97-AF65-F5344CB8AC3E}">
        <p14:creationId xmlns:p14="http://schemas.microsoft.com/office/powerpoint/2010/main" val="22768507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1_Title Slide">
    <p:spTree>
      <p:nvGrpSpPr>
        <p:cNvPr id="1" name=""/>
        <p:cNvGrpSpPr/>
        <p:nvPr/>
      </p:nvGrpSpPr>
      <p:grpSpPr>
        <a:xfrm>
          <a:off x="0" y="0"/>
          <a:ext cx="0" cy="0"/>
          <a:chOff x="0" y="0"/>
          <a:chExt cx="0" cy="0"/>
        </a:xfrm>
      </p:grpSpPr>
      <p:sp>
        <p:nvSpPr>
          <p:cNvPr id="20482" name="Rectangle 2"/>
          <p:cNvSpPr>
            <a:spLocks noGrp="1"/>
          </p:cNvSpPr>
          <p:nvPr/>
        </p:nvSpPr>
        <p:spPr bwMode="auto">
          <a:xfrm>
            <a:off x="457200" y="990600"/>
            <a:ext cx="8229600" cy="914400"/>
          </a:xfrm>
          <a:prstGeom prst="rect">
            <a:avLst/>
          </a:prstGeom>
        </p:spPr>
        <p:txBody>
          <a:bodyPr anchor="ctr"/>
          <a:lstStyle>
            <a:lvl1pPr algn="ctr" eaLnBrk="0" hangingPunct="0">
              <a:defRPr sz="4400">
                <a:solidFill>
                  <a:schemeClr val="tx1"/>
                </a:solidFill>
                <a:latin typeface="Calibri" panose="020F0502020204030204" pitchFamily="34" charset="0"/>
              </a:defRPr>
            </a:lvl1pPr>
            <a:lvl2pPr algn="ctr" eaLnBrk="0" hangingPunct="0">
              <a:defRPr sz="4400">
                <a:solidFill>
                  <a:schemeClr val="tx1"/>
                </a:solidFill>
                <a:latin typeface="Calibri" panose="020F0502020204030204" pitchFamily="34" charset="0"/>
              </a:defRPr>
            </a:lvl2pPr>
            <a:lvl3pPr algn="ctr" eaLnBrk="0" hangingPunct="0">
              <a:defRPr sz="4400">
                <a:solidFill>
                  <a:schemeClr val="tx1"/>
                </a:solidFill>
                <a:latin typeface="Calibri" panose="020F0502020204030204" pitchFamily="34" charset="0"/>
              </a:defRPr>
            </a:lvl3pPr>
            <a:lvl4pPr algn="ctr" eaLnBrk="0" hangingPunct="0">
              <a:defRPr sz="4400">
                <a:solidFill>
                  <a:schemeClr val="tx1"/>
                </a:solidFill>
                <a:latin typeface="Calibri" panose="020F0502020204030204" pitchFamily="34" charset="0"/>
              </a:defRPr>
            </a:lvl4pPr>
            <a:lvl5pPr algn="ctr" eaLnBrk="0" hangingPunct="0">
              <a:defRPr sz="4400">
                <a:solidFill>
                  <a:schemeClr val="tx1"/>
                </a:solidFill>
                <a:latin typeface="Calibri" panose="020F0502020204030204" pitchFamily="34" charset="0"/>
              </a:defRPr>
            </a:lvl5pPr>
            <a:lvl6pPr marL="457200" algn="ctr" eaLnBrk="0" fontAlgn="base" hangingPunct="0">
              <a:spcBef>
                <a:spcPct val="0"/>
              </a:spcBef>
              <a:spcAft>
                <a:spcPct val="0"/>
              </a:spcAft>
              <a:defRPr sz="4400">
                <a:solidFill>
                  <a:schemeClr val="tx1"/>
                </a:solidFill>
                <a:latin typeface="Calibri" panose="020F0502020204030204" pitchFamily="34" charset="0"/>
              </a:defRPr>
            </a:lvl6pPr>
            <a:lvl7pPr marL="914400" algn="ctr" eaLnBrk="0" fontAlgn="base" hangingPunct="0">
              <a:spcBef>
                <a:spcPct val="0"/>
              </a:spcBef>
              <a:spcAft>
                <a:spcPct val="0"/>
              </a:spcAft>
              <a:defRPr sz="4400">
                <a:solidFill>
                  <a:schemeClr val="tx1"/>
                </a:solidFill>
                <a:latin typeface="Calibri" panose="020F0502020204030204" pitchFamily="34" charset="0"/>
              </a:defRPr>
            </a:lvl7pPr>
            <a:lvl8pPr marL="1371600" algn="ctr" eaLnBrk="0" fontAlgn="base" hangingPunct="0">
              <a:spcBef>
                <a:spcPct val="0"/>
              </a:spcBef>
              <a:spcAft>
                <a:spcPct val="0"/>
              </a:spcAft>
              <a:defRPr sz="4400">
                <a:solidFill>
                  <a:schemeClr val="tx1"/>
                </a:solidFill>
                <a:latin typeface="Calibri" panose="020F0502020204030204" pitchFamily="34" charset="0"/>
              </a:defRPr>
            </a:lvl8pPr>
            <a:lvl9pPr marL="1828800" algn="ctr" eaLnBrk="0" fontAlgn="base" hangingPunct="0">
              <a:spcBef>
                <a:spcPct val="0"/>
              </a:spcBef>
              <a:spcAft>
                <a:spcPct val="0"/>
              </a:spcAft>
              <a:defRPr sz="4400">
                <a:solidFill>
                  <a:schemeClr val="tx1"/>
                </a:solidFill>
                <a:latin typeface="Calibri" panose="020F0502020204030204" pitchFamily="34" charset="0"/>
              </a:defRPr>
            </a:lvl9pPr>
          </a:lstStyle>
          <a:p>
            <a:endParaRPr lang="en-US" altLang="en-US"/>
          </a:p>
        </p:txBody>
      </p:sp>
      <p:sp>
        <p:nvSpPr>
          <p:cNvPr id="20483" name="Rectangle 3"/>
          <p:cNvSpPr>
            <a:spLocks noGrp="1"/>
          </p:cNvSpPr>
          <p:nvPr/>
        </p:nvSpPr>
        <p:spPr bwMode="auto">
          <a:xfrm>
            <a:off x="457200" y="2286000"/>
            <a:ext cx="8229600" cy="3840163"/>
          </a:xfrm>
          <a:prstGeom prst="rect">
            <a:avLst/>
          </a:prstGeom>
        </p:spPr>
        <p:txBody>
          <a:bodyPr/>
          <a:lstStyle>
            <a:lvl1pPr algn="ctr" eaLnBrk="0" hangingPunct="0">
              <a:spcBef>
                <a:spcPct val="20000"/>
              </a:spcBef>
              <a:buFont typeface="Arial" panose="020B0604020202020204" pitchFamily="34" charset="0"/>
              <a:defRPr sz="3200">
                <a:solidFill>
                  <a:schemeClr val="tx1"/>
                </a:solidFill>
                <a:latin typeface="Calibri" panose="020F0502020204030204" pitchFamily="34" charset="0"/>
              </a:defRPr>
            </a:lvl1pPr>
            <a:lvl2pPr algn="ctr" eaLnBrk="0" hangingPunct="0">
              <a:spcBef>
                <a:spcPct val="20000"/>
              </a:spcBef>
              <a:buFont typeface="Arial" panose="020B0604020202020204" pitchFamily="34" charset="0"/>
              <a:defRPr sz="2800">
                <a:solidFill>
                  <a:schemeClr val="tx1"/>
                </a:solidFill>
                <a:latin typeface="Calibri" panose="020F0502020204030204" pitchFamily="34" charset="0"/>
              </a:defRPr>
            </a:lvl2pPr>
            <a:lvl3pPr algn="ctr" eaLnBrk="0" hangingPunct="0">
              <a:spcBef>
                <a:spcPct val="20000"/>
              </a:spcBef>
              <a:buFont typeface="Arial" panose="020B0604020202020204" pitchFamily="34" charset="0"/>
              <a:defRPr sz="2400">
                <a:solidFill>
                  <a:schemeClr val="tx1"/>
                </a:solidFill>
                <a:latin typeface="Calibri" panose="020F0502020204030204" pitchFamily="34" charset="0"/>
              </a:defRPr>
            </a:lvl3pPr>
            <a:lvl4pPr algn="ctr" eaLnBrk="0" hangingPunct="0">
              <a:spcBef>
                <a:spcPct val="20000"/>
              </a:spcBef>
              <a:buFont typeface="Arial" panose="020B0604020202020204" pitchFamily="34" charset="0"/>
              <a:defRPr sz="2000">
                <a:solidFill>
                  <a:schemeClr val="tx1"/>
                </a:solidFill>
                <a:latin typeface="Calibri" panose="020F0502020204030204" pitchFamily="34" charset="0"/>
              </a:defRPr>
            </a:lvl4pPr>
            <a:lvl5pPr algn="ctr" eaLnBrk="0" hangingPunct="0">
              <a:spcBef>
                <a:spcPct val="20000"/>
              </a:spcBef>
              <a:buFont typeface="Arial" panose="020B0604020202020204" pitchFamily="34" charset="0"/>
              <a:defRPr sz="2000">
                <a:solidFill>
                  <a:schemeClr val="tx1"/>
                </a:solidFill>
                <a:latin typeface="Calibri" panose="020F0502020204030204" pitchFamily="34" charset="0"/>
              </a:defRPr>
            </a:lvl5pPr>
            <a:lvl6pPr algn="ctr" eaLnBrk="0" fontAlgn="base" hangingPunct="0">
              <a:spcBef>
                <a:spcPct val="20000"/>
              </a:spcBef>
              <a:spcAft>
                <a:spcPct val="0"/>
              </a:spcAft>
              <a:buFont typeface="Arial" panose="020B0604020202020204" pitchFamily="34" charset="0"/>
              <a:defRPr sz="2000">
                <a:solidFill>
                  <a:schemeClr val="tx1"/>
                </a:solidFill>
                <a:latin typeface="Calibri" panose="020F0502020204030204" pitchFamily="34" charset="0"/>
              </a:defRPr>
            </a:lvl6pPr>
            <a:lvl7pPr algn="ctr" eaLnBrk="0" fontAlgn="base" hangingPunct="0">
              <a:spcBef>
                <a:spcPct val="20000"/>
              </a:spcBef>
              <a:spcAft>
                <a:spcPct val="0"/>
              </a:spcAft>
              <a:buFont typeface="Arial" panose="020B0604020202020204" pitchFamily="34" charset="0"/>
              <a:defRPr sz="2000">
                <a:solidFill>
                  <a:schemeClr val="tx1"/>
                </a:solidFill>
                <a:latin typeface="Calibri" panose="020F0502020204030204" pitchFamily="34" charset="0"/>
              </a:defRPr>
            </a:lvl7pPr>
            <a:lvl8pPr algn="ctr" eaLnBrk="0" fontAlgn="base" hangingPunct="0">
              <a:spcBef>
                <a:spcPct val="20000"/>
              </a:spcBef>
              <a:spcAft>
                <a:spcPct val="0"/>
              </a:spcAft>
              <a:buFont typeface="Arial" panose="020B0604020202020204" pitchFamily="34" charset="0"/>
              <a:defRPr sz="2000">
                <a:solidFill>
                  <a:schemeClr val="tx1"/>
                </a:solidFill>
                <a:latin typeface="Calibri" panose="020F0502020204030204" pitchFamily="34" charset="0"/>
              </a:defRPr>
            </a:lvl8pPr>
            <a:lvl9pPr algn="ctr" eaLnBrk="0" fontAlgn="base" hangingPunct="0">
              <a:spcBef>
                <a:spcPct val="20000"/>
              </a:spcBef>
              <a:spcAft>
                <a:spcPct val="0"/>
              </a:spcAft>
              <a:buFont typeface="Arial" panose="020B0604020202020204" pitchFamily="34" charset="0"/>
              <a:defRPr sz="2000">
                <a:solidFill>
                  <a:schemeClr val="tx1"/>
                </a:solidFill>
                <a:latin typeface="Calibri" panose="020F0502020204030204" pitchFamily="34" charset="0"/>
              </a:defRPr>
            </a:lvl9pPr>
          </a:lstStyle>
          <a:p>
            <a:pPr marL="342900" indent="-342900" algn="l">
              <a:buFont typeface="Arial" panose="020B0604020202020204" pitchFamily="34" charset="0"/>
              <a:buChar char="•"/>
            </a:pPr>
            <a:endParaRPr lang="en-US"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Footer Placeholder 4"/>
          <p:cNvSpPr>
            <a:spLocks noGrp="1"/>
          </p:cNvSpPr>
          <p:nvPr>
            <p:ph type="ftr" sz="quarter" idx="10"/>
          </p:nvPr>
        </p:nvSpPr>
        <p:spPr/>
        <p:txBody>
          <a:bodyPr/>
          <a:lstStyle>
            <a:lvl1pPr>
              <a:defRPr/>
            </a:lvl1pPr>
          </a:lstStyle>
          <a:p>
            <a:fld id="{20D0EAAA-6D7F-4571-B92A-95FFA4AEE662}" type="datetime1">
              <a:rPr lang="en-US" altLang="en-US"/>
              <a:pPr/>
              <a:t>6/14/2017</a:t>
            </a:fld>
            <a:r>
              <a:rPr lang="en-US" altLang="en-US"/>
              <a:t> | Illinois Criminal Justice Information Authority | </a:t>
            </a:r>
            <a:fld id="{63930561-DE25-477B-90FF-BB8023CEB7A3}" type="slidenum">
              <a:rPr lang="en-US" altLang="en-US"/>
              <a:pPr/>
              <a:t>‹#›</a:t>
            </a:fld>
            <a:endParaRPr lang="en-US" altLang="en-US"/>
          </a:p>
        </p:txBody>
      </p:sp>
    </p:spTree>
    <p:extLst>
      <p:ext uri="{BB962C8B-B14F-4D97-AF65-F5344CB8AC3E}">
        <p14:creationId xmlns:p14="http://schemas.microsoft.com/office/powerpoint/2010/main" val="16592315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Footer Placeholder 4"/>
          <p:cNvSpPr>
            <a:spLocks noGrp="1"/>
          </p:cNvSpPr>
          <p:nvPr>
            <p:ph type="ftr" sz="quarter" idx="10"/>
          </p:nvPr>
        </p:nvSpPr>
        <p:spPr/>
        <p:txBody>
          <a:bodyPr/>
          <a:lstStyle>
            <a:lvl1pPr>
              <a:defRPr/>
            </a:lvl1pPr>
          </a:lstStyle>
          <a:p>
            <a:fld id="{20D0EAAA-6D7F-4571-B92A-95FFA4AEE662}" type="datetime1">
              <a:rPr lang="en-US" altLang="en-US"/>
              <a:pPr/>
              <a:t>6/14/2017</a:t>
            </a:fld>
            <a:r>
              <a:rPr lang="en-US" altLang="en-US"/>
              <a:t> | Illinois Criminal Justice Information Authority | </a:t>
            </a:r>
            <a:fld id="{54C79691-5F9A-428B-B937-9EC73782F484}" type="slidenum">
              <a:rPr lang="en-US" altLang="en-US"/>
              <a:pPr/>
              <a:t>‹#›</a:t>
            </a:fld>
            <a:endParaRPr lang="en-US" altLang="en-US"/>
          </a:p>
        </p:txBody>
      </p:sp>
    </p:spTree>
    <p:extLst>
      <p:ext uri="{BB962C8B-B14F-4D97-AF65-F5344CB8AC3E}">
        <p14:creationId xmlns:p14="http://schemas.microsoft.com/office/powerpoint/2010/main" val="32513534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4"/>
          <p:cNvSpPr>
            <a:spLocks noGrp="1"/>
          </p:cNvSpPr>
          <p:nvPr>
            <p:ph type="ftr" sz="quarter" idx="10"/>
          </p:nvPr>
        </p:nvSpPr>
        <p:spPr/>
        <p:txBody>
          <a:bodyPr/>
          <a:lstStyle>
            <a:lvl1pPr>
              <a:defRPr/>
            </a:lvl1pPr>
          </a:lstStyle>
          <a:p>
            <a:fld id="{20D0EAAA-6D7F-4571-B92A-95FFA4AEE662}" type="datetime1">
              <a:rPr lang="en-US" altLang="en-US"/>
              <a:pPr/>
              <a:t>6/14/2017</a:t>
            </a:fld>
            <a:r>
              <a:rPr lang="en-US" altLang="en-US"/>
              <a:t> | Illinois Criminal Justice Information Authority | </a:t>
            </a:r>
            <a:fld id="{8EB49FF1-5BDE-41A6-ABAC-B2A94C7681C0}" type="slidenum">
              <a:rPr lang="en-US" altLang="en-US"/>
              <a:pPr/>
              <a:t>‹#›</a:t>
            </a:fld>
            <a:endParaRPr lang="en-US" altLang="en-US"/>
          </a:p>
        </p:txBody>
      </p:sp>
    </p:spTree>
    <p:extLst>
      <p:ext uri="{BB962C8B-B14F-4D97-AF65-F5344CB8AC3E}">
        <p14:creationId xmlns:p14="http://schemas.microsoft.com/office/powerpoint/2010/main" val="24904918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4"/>
          <p:cNvSpPr>
            <a:spLocks noGrp="1"/>
          </p:cNvSpPr>
          <p:nvPr>
            <p:ph type="ftr" sz="quarter" idx="10"/>
          </p:nvPr>
        </p:nvSpPr>
        <p:spPr/>
        <p:txBody>
          <a:bodyPr/>
          <a:lstStyle>
            <a:lvl1pPr>
              <a:defRPr/>
            </a:lvl1pPr>
          </a:lstStyle>
          <a:p>
            <a:fld id="{20D0EAAA-6D7F-4571-B92A-95FFA4AEE662}" type="datetime1">
              <a:rPr lang="en-US" altLang="en-US"/>
              <a:pPr/>
              <a:t>6/14/2017</a:t>
            </a:fld>
            <a:r>
              <a:rPr lang="en-US" altLang="en-US"/>
              <a:t> | Illinois Criminal Justice Information Authority | </a:t>
            </a:r>
            <a:fld id="{511EC8D8-4D53-4074-869D-5B548BEF22EE}" type="slidenum">
              <a:rPr lang="en-US" altLang="en-US"/>
              <a:pPr/>
              <a:t>‹#›</a:t>
            </a:fld>
            <a:endParaRPr lang="en-US" altLang="en-US"/>
          </a:p>
        </p:txBody>
      </p:sp>
    </p:spTree>
    <p:extLst>
      <p:ext uri="{BB962C8B-B14F-4D97-AF65-F5344CB8AC3E}">
        <p14:creationId xmlns:p14="http://schemas.microsoft.com/office/powerpoint/2010/main" val="1354377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Footer Placeholder 4"/>
          <p:cNvSpPr>
            <a:spLocks noGrp="1"/>
          </p:cNvSpPr>
          <p:nvPr>
            <p:ph type="ftr" sz="quarter" idx="10"/>
          </p:nvPr>
        </p:nvSpPr>
        <p:spPr/>
        <p:txBody>
          <a:bodyPr/>
          <a:lstStyle>
            <a:lvl1pPr>
              <a:defRPr/>
            </a:lvl1pPr>
          </a:lstStyle>
          <a:p>
            <a:fld id="{20D0EAAA-6D7F-4571-B92A-95FFA4AEE662}" type="datetime1">
              <a:rPr lang="en-US" altLang="en-US"/>
              <a:pPr/>
              <a:t>6/14/2017</a:t>
            </a:fld>
            <a:r>
              <a:rPr lang="en-US" altLang="en-US"/>
              <a:t> | Illinois Criminal Justice Information Authority | </a:t>
            </a:r>
            <a:fld id="{86B9425A-C2BD-4CD1-AFAD-18F4E98F7F2C}" type="slidenum">
              <a:rPr lang="en-US" altLang="en-US"/>
              <a:pPr/>
              <a:t>‹#›</a:t>
            </a:fld>
            <a:endParaRPr lang="en-US" altLang="en-US"/>
          </a:p>
        </p:txBody>
      </p:sp>
    </p:spTree>
    <p:extLst>
      <p:ext uri="{BB962C8B-B14F-4D97-AF65-F5344CB8AC3E}">
        <p14:creationId xmlns:p14="http://schemas.microsoft.com/office/powerpoint/2010/main" val="10005528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Footer Placeholder 4"/>
          <p:cNvSpPr>
            <a:spLocks noGrp="1"/>
          </p:cNvSpPr>
          <p:nvPr>
            <p:ph type="ftr" sz="quarter" idx="10"/>
          </p:nvPr>
        </p:nvSpPr>
        <p:spPr/>
        <p:txBody>
          <a:bodyPr/>
          <a:lstStyle>
            <a:lvl1pPr>
              <a:defRPr/>
            </a:lvl1pPr>
          </a:lstStyle>
          <a:p>
            <a:fld id="{20D0EAAA-6D7F-4571-B92A-95FFA4AEE662}" type="datetime1">
              <a:rPr lang="en-US" altLang="en-US"/>
              <a:pPr/>
              <a:t>6/14/2017</a:t>
            </a:fld>
            <a:r>
              <a:rPr lang="en-US" altLang="en-US"/>
              <a:t> | Illinois Criminal Justice Information Authority | </a:t>
            </a:r>
            <a:fld id="{3B6D76FF-2A9D-4BE0-8245-E720E9B0AE4A}" type="slidenum">
              <a:rPr lang="en-US" altLang="en-US"/>
              <a:pPr/>
              <a:t>‹#›</a:t>
            </a:fld>
            <a:endParaRPr lang="en-US" altLang="en-US"/>
          </a:p>
        </p:txBody>
      </p:sp>
    </p:spTree>
    <p:extLst>
      <p:ext uri="{BB962C8B-B14F-4D97-AF65-F5344CB8AC3E}">
        <p14:creationId xmlns:p14="http://schemas.microsoft.com/office/powerpoint/2010/main" val="8436964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4"/>
          <p:cNvSpPr>
            <a:spLocks noGrp="1"/>
          </p:cNvSpPr>
          <p:nvPr>
            <p:ph type="ftr" sz="quarter" idx="10"/>
          </p:nvPr>
        </p:nvSpPr>
        <p:spPr/>
        <p:txBody>
          <a:bodyPr/>
          <a:lstStyle>
            <a:lvl1pPr>
              <a:defRPr/>
            </a:lvl1pPr>
          </a:lstStyle>
          <a:p>
            <a:fld id="{20D0EAAA-6D7F-4571-B92A-95FFA4AEE662}" type="datetime1">
              <a:rPr lang="en-US" altLang="en-US"/>
              <a:pPr/>
              <a:t>6/14/2017</a:t>
            </a:fld>
            <a:r>
              <a:rPr lang="en-US" altLang="en-US"/>
              <a:t> | Illinois Criminal Justice Information Authority | </a:t>
            </a:r>
            <a:fld id="{923017FE-FFFC-40F8-9C10-45494E7FB86D}" type="slidenum">
              <a:rPr lang="en-US" altLang="en-US"/>
              <a:pPr/>
              <a:t>‹#›</a:t>
            </a:fld>
            <a:endParaRPr lang="en-US" altLang="en-US"/>
          </a:p>
        </p:txBody>
      </p:sp>
    </p:spTree>
    <p:extLst>
      <p:ext uri="{BB962C8B-B14F-4D97-AF65-F5344CB8AC3E}">
        <p14:creationId xmlns:p14="http://schemas.microsoft.com/office/powerpoint/2010/main" val="3187306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Footer Placeholder 4"/>
          <p:cNvSpPr>
            <a:spLocks noGrp="1"/>
          </p:cNvSpPr>
          <p:nvPr>
            <p:ph type="ftr" sz="quarter" idx="10"/>
          </p:nvPr>
        </p:nvSpPr>
        <p:spPr/>
        <p:txBody>
          <a:bodyPr/>
          <a:lstStyle>
            <a:lvl1pPr>
              <a:defRPr/>
            </a:lvl1pPr>
          </a:lstStyle>
          <a:p>
            <a:fld id="{20D0EAAA-6D7F-4571-B92A-95FFA4AEE662}" type="datetime1">
              <a:rPr lang="en-US" altLang="en-US"/>
              <a:pPr/>
              <a:t>6/14/2017</a:t>
            </a:fld>
            <a:r>
              <a:rPr lang="en-US" altLang="en-US"/>
              <a:t> | Illinois Criminal Justice Information Authority | </a:t>
            </a:r>
            <a:fld id="{198BD004-6BCA-46DD-9989-77C3D871B47B}" type="slidenum">
              <a:rPr lang="en-US" altLang="en-US"/>
              <a:pPr/>
              <a:t>‹#›</a:t>
            </a:fld>
            <a:endParaRPr lang="en-US" altLang="en-US"/>
          </a:p>
        </p:txBody>
      </p:sp>
    </p:spTree>
    <p:extLst>
      <p:ext uri="{BB962C8B-B14F-4D97-AF65-F5344CB8AC3E}">
        <p14:creationId xmlns:p14="http://schemas.microsoft.com/office/powerpoint/2010/main" val="8474234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Footer Placeholder 4"/>
          <p:cNvSpPr>
            <a:spLocks noGrp="1"/>
          </p:cNvSpPr>
          <p:nvPr>
            <p:ph type="ftr" sz="quarter" idx="10"/>
          </p:nvPr>
        </p:nvSpPr>
        <p:spPr/>
        <p:txBody>
          <a:bodyPr/>
          <a:lstStyle>
            <a:lvl1pPr>
              <a:defRPr/>
            </a:lvl1pPr>
          </a:lstStyle>
          <a:p>
            <a:fld id="{20D0EAAA-6D7F-4571-B92A-95FFA4AEE662}" type="datetime1">
              <a:rPr lang="en-US" altLang="en-US"/>
              <a:pPr/>
              <a:t>6/14/2017</a:t>
            </a:fld>
            <a:r>
              <a:rPr lang="en-US" altLang="en-US"/>
              <a:t> | Illinois Criminal Justice Information Authority | </a:t>
            </a:r>
            <a:fld id="{C3E4771E-6CE9-4A40-9AFF-D501967E6404}" type="slidenum">
              <a:rPr lang="en-US" altLang="en-US"/>
              <a:pPr/>
              <a:t>‹#›</a:t>
            </a:fld>
            <a:endParaRPr lang="en-US" altLang="en-US"/>
          </a:p>
        </p:txBody>
      </p:sp>
    </p:spTree>
    <p:extLst>
      <p:ext uri="{BB962C8B-B14F-4D97-AF65-F5344CB8AC3E}">
        <p14:creationId xmlns:p14="http://schemas.microsoft.com/office/powerpoint/2010/main" val="38595519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0"/>
          </p:nvPr>
        </p:nvSpPr>
        <p:spPr/>
        <p:txBody>
          <a:bodyPr/>
          <a:lstStyle>
            <a:lvl1pPr>
              <a:defRPr/>
            </a:lvl1pPr>
          </a:lstStyle>
          <a:p>
            <a:fld id="{20D0EAAA-6D7F-4571-B92A-95FFA4AEE662}" type="datetime1">
              <a:rPr lang="en-US" altLang="en-US"/>
              <a:pPr/>
              <a:t>6/14/2017</a:t>
            </a:fld>
            <a:r>
              <a:rPr lang="en-US" altLang="en-US"/>
              <a:t> | Illinois Criminal Justice Information Authority | </a:t>
            </a:r>
            <a:fld id="{A55ED1C3-0653-4A22-8496-8FF8DAB960BA}" type="slidenum">
              <a:rPr lang="en-US" altLang="en-US"/>
              <a:pPr/>
              <a:t>‹#›</a:t>
            </a:fld>
            <a:endParaRPr lang="en-US" altLang="en-US"/>
          </a:p>
        </p:txBody>
      </p:sp>
    </p:spTree>
    <p:extLst>
      <p:ext uri="{BB962C8B-B14F-4D97-AF65-F5344CB8AC3E}">
        <p14:creationId xmlns:p14="http://schemas.microsoft.com/office/powerpoint/2010/main" val="14696664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990600"/>
            <a:ext cx="8229600" cy="6858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752600"/>
            <a:ext cx="4040188" cy="4984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285999"/>
            <a:ext cx="4040188" cy="38401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8200" y="1752600"/>
            <a:ext cx="4041775" cy="4984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45025" y="2285999"/>
            <a:ext cx="4041775" cy="38401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Footer Placeholder 4"/>
          <p:cNvSpPr>
            <a:spLocks noGrp="1"/>
          </p:cNvSpPr>
          <p:nvPr>
            <p:ph type="ftr" sz="quarter" idx="10"/>
          </p:nvPr>
        </p:nvSpPr>
        <p:spPr/>
        <p:txBody>
          <a:bodyPr/>
          <a:lstStyle>
            <a:lvl1pPr>
              <a:defRPr/>
            </a:lvl1pPr>
          </a:lstStyle>
          <a:p>
            <a:fld id="{20D0EAAA-6D7F-4571-B92A-95FFA4AEE662}" type="datetime1">
              <a:rPr lang="en-US" altLang="en-US"/>
              <a:pPr/>
              <a:t>6/14/2017</a:t>
            </a:fld>
            <a:r>
              <a:rPr lang="en-US" altLang="en-US"/>
              <a:t> | Illinois Criminal Justice Information Authority | </a:t>
            </a:r>
            <a:fld id="{28EF9538-C50C-41DE-BE75-C099587DB74C}" type="slidenum">
              <a:rPr lang="en-US" altLang="en-US"/>
              <a:pPr/>
              <a:t>‹#›</a:t>
            </a:fld>
            <a:endParaRPr lang="en-US" altLang="en-US"/>
          </a:p>
        </p:txBody>
      </p:sp>
    </p:spTree>
    <p:extLst>
      <p:ext uri="{BB962C8B-B14F-4D97-AF65-F5344CB8AC3E}">
        <p14:creationId xmlns:p14="http://schemas.microsoft.com/office/powerpoint/2010/main" val="1648531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Footer Placeholder 4"/>
          <p:cNvSpPr>
            <a:spLocks noGrp="1"/>
          </p:cNvSpPr>
          <p:nvPr>
            <p:ph type="ftr" sz="quarter" idx="10"/>
          </p:nvPr>
        </p:nvSpPr>
        <p:spPr/>
        <p:txBody>
          <a:bodyPr/>
          <a:lstStyle>
            <a:lvl1pPr>
              <a:defRPr/>
            </a:lvl1pPr>
          </a:lstStyle>
          <a:p>
            <a:fld id="{20D0EAAA-6D7F-4571-B92A-95FFA4AEE662}" type="datetime1">
              <a:rPr lang="en-US" altLang="en-US"/>
              <a:pPr/>
              <a:t>6/14/2017</a:t>
            </a:fld>
            <a:r>
              <a:rPr lang="en-US" altLang="en-US"/>
              <a:t> | Illinois Criminal Justice Information Authority | </a:t>
            </a:r>
            <a:fld id="{FA309485-7D63-493E-A326-577B19330945}" type="slidenum">
              <a:rPr lang="en-US" altLang="en-US"/>
              <a:pPr/>
              <a:t>‹#›</a:t>
            </a:fld>
            <a:endParaRPr lang="en-US" altLang="en-US"/>
          </a:p>
        </p:txBody>
      </p:sp>
    </p:spTree>
    <p:extLst>
      <p:ext uri="{BB962C8B-B14F-4D97-AF65-F5344CB8AC3E}">
        <p14:creationId xmlns:p14="http://schemas.microsoft.com/office/powerpoint/2010/main" val="25894821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4"/>
          <p:cNvSpPr>
            <a:spLocks noGrp="1"/>
          </p:cNvSpPr>
          <p:nvPr>
            <p:ph type="ftr" sz="quarter" idx="10"/>
          </p:nvPr>
        </p:nvSpPr>
        <p:spPr/>
        <p:txBody>
          <a:bodyPr/>
          <a:lstStyle>
            <a:lvl1pPr>
              <a:defRPr/>
            </a:lvl1pPr>
          </a:lstStyle>
          <a:p>
            <a:fld id="{20D0EAAA-6D7F-4571-B92A-95FFA4AEE662}" type="datetime1">
              <a:rPr lang="en-US" altLang="en-US"/>
              <a:pPr/>
              <a:t>6/14/2017</a:t>
            </a:fld>
            <a:r>
              <a:rPr lang="en-US" altLang="en-US"/>
              <a:t> | Illinois Criminal Justice Information Authority | </a:t>
            </a:r>
            <a:fld id="{FD291A18-E6EB-45E0-B40A-6ED18FB18619}" type="slidenum">
              <a:rPr lang="en-US" altLang="en-US"/>
              <a:pPr/>
              <a:t>‹#›</a:t>
            </a:fld>
            <a:endParaRPr lang="en-US" altLang="en-US"/>
          </a:p>
        </p:txBody>
      </p:sp>
    </p:spTree>
    <p:extLst>
      <p:ext uri="{BB962C8B-B14F-4D97-AF65-F5344CB8AC3E}">
        <p14:creationId xmlns:p14="http://schemas.microsoft.com/office/powerpoint/2010/main" val="13761203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26" name="Picture 7"/>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0" y="6334125"/>
            <a:ext cx="9144000" cy="523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027" name="Picture 9"/>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0" y="6334125"/>
            <a:ext cx="9144000" cy="523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028" name="Picture 7"/>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0" y="6334125"/>
            <a:ext cx="9144000" cy="523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029" name="Title Placeholder 1"/>
          <p:cNvSpPr>
            <a:spLocks noGrp="1"/>
          </p:cNvSpPr>
          <p:nvPr>
            <p:ph type="title"/>
          </p:nvPr>
        </p:nvSpPr>
        <p:spPr bwMode="auto">
          <a:xfrm>
            <a:off x="457200" y="990600"/>
            <a:ext cx="8229600" cy="914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30" name="Text Placeholder 2"/>
          <p:cNvSpPr>
            <a:spLocks noGrp="1"/>
          </p:cNvSpPr>
          <p:nvPr>
            <p:ph type="body" idx="1"/>
          </p:nvPr>
        </p:nvSpPr>
        <p:spPr bwMode="auto">
          <a:xfrm>
            <a:off x="457200" y="2286000"/>
            <a:ext cx="8229600" cy="38401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5" name="Footer Placeholder 4"/>
          <p:cNvSpPr>
            <a:spLocks noGrp="1"/>
          </p:cNvSpPr>
          <p:nvPr>
            <p:ph type="ftr" sz="quarter" idx="3"/>
          </p:nvPr>
        </p:nvSpPr>
        <p:spPr>
          <a:xfrm>
            <a:off x="1828800" y="6400800"/>
            <a:ext cx="5486400" cy="365125"/>
          </a:xfrm>
          <a:prstGeom prst="rect">
            <a:avLst/>
          </a:prstGeom>
        </p:spPr>
        <p:txBody>
          <a:bodyPr vert="horz" wrap="square" lIns="91440" tIns="45720" rIns="91440" bIns="45720" numCol="1" anchor="ctr" anchorCtr="0" compatLnSpc="1">
            <a:prstTxWarp prst="textNoShape">
              <a:avLst/>
            </a:prstTxWarp>
          </a:bodyPr>
          <a:lstStyle>
            <a:lvl1pPr algn="ctr">
              <a:defRPr sz="1300">
                <a:solidFill>
                  <a:schemeClr val="bg2"/>
                </a:solidFill>
                <a:latin typeface="Times New Roman" panose="02020603050405020304" pitchFamily="18" charset="0"/>
                <a:cs typeface="Times New Roman" panose="02020603050405020304" pitchFamily="18" charset="0"/>
              </a:defRPr>
            </a:lvl1pPr>
          </a:lstStyle>
          <a:p>
            <a:fld id="{20D0EAAA-6D7F-4571-B92A-95FFA4AEE662}" type="datetime1">
              <a:rPr lang="en-US" altLang="en-US"/>
              <a:pPr/>
              <a:t>6/14/2017</a:t>
            </a:fld>
            <a:r>
              <a:rPr lang="en-US" altLang="en-US"/>
              <a:t> | Illinois Criminal Justice Information Authority | </a:t>
            </a:r>
            <a:fld id="{51CE1B12-F55B-4DB0-A831-6293FD0DB22C}" type="slidenum">
              <a:rPr lang="en-US" altLang="en-US"/>
              <a:pPr/>
              <a:t>‹#›</a:t>
            </a:fld>
            <a:endParaRPr lang="en-US" altLang="en-US"/>
          </a:p>
        </p:txBody>
      </p:sp>
      <p:pic>
        <p:nvPicPr>
          <p:cNvPr id="1032" name="Picture 5"/>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0" y="0"/>
            <a:ext cx="9144000" cy="962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033" name="Picture 5"/>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0" y="0"/>
            <a:ext cx="9144000" cy="962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034" name="Picture 5"/>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0" y="0"/>
            <a:ext cx="9144000" cy="962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035" name="Picture 12"/>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8229600" y="76200"/>
            <a:ext cx="808038" cy="838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63" r:id="rId1"/>
    <p:sldLayoutId id="2147483776" r:id="rId2"/>
    <p:sldLayoutId id="2147483775" r:id="rId3"/>
    <p:sldLayoutId id="2147483774" r:id="rId4"/>
    <p:sldLayoutId id="2147483773" r:id="rId5"/>
    <p:sldLayoutId id="2147483772" r:id="rId6"/>
    <p:sldLayoutId id="2147483771" r:id="rId7"/>
    <p:sldLayoutId id="2147483770" r:id="rId8"/>
    <p:sldLayoutId id="2147483769" r:id="rId9"/>
    <p:sldLayoutId id="2147483768" r:id="rId10"/>
    <p:sldLayoutId id="2147483767" r:id="rId11"/>
    <p:sldLayoutId id="2147483766" r:id="rId12"/>
    <p:sldLayoutId id="2147483765" r:id="rId13"/>
    <p:sldLayoutId id="2147483764" r:id="rId14"/>
  </p:sldLayoutIdLst>
  <p:hf hdr="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ctrTitle"/>
          </p:nvPr>
        </p:nvSpPr>
        <p:spPr>
          <a:xfrm>
            <a:off x="685800" y="1295400"/>
            <a:ext cx="7772400" cy="2305051"/>
          </a:xfrm>
        </p:spPr>
        <p:txBody>
          <a:bodyPr/>
          <a:lstStyle/>
          <a:p>
            <a:r>
              <a:rPr lang="en-US" altLang="en-US" dirty="0"/>
              <a:t>Sex Offenses &amp; </a:t>
            </a:r>
            <a:br>
              <a:rPr lang="en-US" altLang="en-US" dirty="0"/>
            </a:br>
            <a:r>
              <a:rPr lang="en-US" altLang="en-US" dirty="0"/>
              <a:t>Sex Offender Registration </a:t>
            </a:r>
            <a:br>
              <a:rPr lang="en-US" altLang="en-US" dirty="0"/>
            </a:br>
            <a:r>
              <a:rPr lang="en-US" altLang="en-US" dirty="0"/>
              <a:t>Task Force</a:t>
            </a:r>
          </a:p>
        </p:txBody>
      </p:sp>
      <p:sp>
        <p:nvSpPr>
          <p:cNvPr id="3" name="Subtitle 2"/>
          <p:cNvSpPr>
            <a:spLocks noGrp="1"/>
          </p:cNvSpPr>
          <p:nvPr>
            <p:ph type="subTitle" idx="1"/>
          </p:nvPr>
        </p:nvSpPr>
        <p:spPr/>
        <p:txBody>
          <a:bodyPr/>
          <a:lstStyle/>
          <a:p>
            <a:pPr>
              <a:buFont typeface="Arial" charset="0"/>
              <a:buNone/>
              <a:defRPr/>
            </a:pPr>
            <a:r>
              <a:rPr lang="en-US" sz="2400" u="sng" dirty="0"/>
              <a:t>ICJIA Staff</a:t>
            </a:r>
          </a:p>
          <a:p>
            <a:pPr>
              <a:buFont typeface="Arial" charset="0"/>
              <a:buNone/>
              <a:defRPr/>
            </a:pPr>
            <a:r>
              <a:rPr lang="en-US" sz="2400" dirty="0"/>
              <a:t>John Maki, Executive Director</a:t>
            </a:r>
          </a:p>
          <a:p>
            <a:pPr>
              <a:buFont typeface="Arial" charset="0"/>
              <a:buNone/>
              <a:defRPr/>
            </a:pPr>
            <a:r>
              <a:rPr lang="en-US" sz="2400" dirty="0" smtClean="0"/>
              <a:t>Megan Alderden, Associate Director</a:t>
            </a:r>
          </a:p>
          <a:p>
            <a:pPr>
              <a:buFont typeface="Arial" charset="0"/>
              <a:buNone/>
              <a:defRPr/>
            </a:pPr>
            <a:r>
              <a:rPr lang="en-US" sz="2400" dirty="0" smtClean="0"/>
              <a:t>Erin Sheridan, Research Analyst</a:t>
            </a:r>
            <a:endParaRPr lang="en-US" sz="2400" dirty="0"/>
          </a:p>
        </p:txBody>
      </p:sp>
      <p:sp>
        <p:nvSpPr>
          <p:cNvPr id="3076" name="Footer Placeholder 3"/>
          <p:cNvSpPr>
            <a:spLocks noGrp="1"/>
          </p:cNvSpPr>
          <p:nvPr>
            <p:ph type="ftr" sz="quarter" idx="10"/>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F16DE09A-559A-46E7-B8F1-A438ACB34EC4}" type="datetime1">
              <a:rPr lang="en-US" altLang="en-US" smtClean="0">
                <a:solidFill>
                  <a:schemeClr val="bg2"/>
                </a:solidFill>
                <a:latin typeface="Times New Roman" panose="02020603050405020304" pitchFamily="18" charset="0"/>
              </a:rPr>
              <a:pPr eaLnBrk="1" hangingPunct="1"/>
              <a:t>6/14/2017</a:t>
            </a:fld>
            <a:r>
              <a:rPr lang="en-US" altLang="en-US">
                <a:solidFill>
                  <a:schemeClr val="bg2"/>
                </a:solidFill>
                <a:latin typeface="Times New Roman" panose="02020603050405020304" pitchFamily="18" charset="0"/>
              </a:rPr>
              <a:t> | Illinois Criminal Justice Information Authority | </a:t>
            </a:r>
            <a:fld id="{1106EC11-75E8-428D-AA4D-F7FC9A685A9A}" type="slidenum">
              <a:rPr lang="en-US" altLang="en-US" smtClean="0">
                <a:solidFill>
                  <a:schemeClr val="bg2"/>
                </a:solidFill>
                <a:latin typeface="Times New Roman" panose="02020603050405020304" pitchFamily="18" charset="0"/>
              </a:rPr>
              <a:pPr eaLnBrk="1" hangingPunct="1"/>
              <a:t>1</a:t>
            </a:fld>
            <a:endParaRPr lang="en-US" altLang="en-US">
              <a:solidFill>
                <a:schemeClr val="bg2"/>
              </a:solidFill>
              <a:latin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fld id="{20D0EAAA-6D7F-4571-B92A-95FFA4AEE662}" type="datetime1">
              <a:rPr lang="en-US" altLang="en-US" smtClean="0"/>
              <a:pPr/>
              <a:t>6/14/2017</a:t>
            </a:fld>
            <a:r>
              <a:rPr lang="en-US" altLang="en-US" smtClean="0"/>
              <a:t> | Illinois Criminal Justice Information Authority | </a:t>
            </a:r>
            <a:fld id="{923017FE-FFFC-40F8-9C10-45494E7FB86D}" type="slidenum">
              <a:rPr lang="en-US" altLang="en-US" smtClean="0"/>
              <a:pPr/>
              <a:t>10</a:t>
            </a:fld>
            <a:endParaRPr lang="en-US" altLang="en-US"/>
          </a:p>
        </p:txBody>
      </p:sp>
      <p:sp>
        <p:nvSpPr>
          <p:cNvPr id="5" name="Content Placeholder 2"/>
          <p:cNvSpPr txBox="1">
            <a:spLocks/>
          </p:cNvSpPr>
          <p:nvPr/>
        </p:nvSpPr>
        <p:spPr>
          <a:xfrm>
            <a:off x="381000" y="2133600"/>
            <a:ext cx="8686800" cy="4222751"/>
          </a:xfrm>
          <a:prstGeom prst="rect">
            <a:avLst/>
          </a:prstGeom>
        </p:spPr>
        <p:txBody>
          <a:bodyPr vert="horz" lIns="91440" tIns="45720" rIns="91440" bIns="45720" rtlCol="0">
            <a:normAutofit lnSpcReduction="10000"/>
          </a:bodyPr>
          <a:lstStyle>
            <a:lvl1pPr marL="457200" indent="-457200" algn="l" defTabSz="914400" rtl="0" eaLnBrk="1" latinLnBrk="0" hangingPunct="1">
              <a:spcBef>
                <a:spcPct val="20000"/>
              </a:spcBef>
              <a:buClrTx/>
              <a:buFont typeface="Wingdings" pitchFamily="2" charset="2"/>
              <a:buChar char="§"/>
              <a:defRPr lang="en-US" sz="2800" b="0" kern="1200" dirty="0" smtClean="0">
                <a:solidFill>
                  <a:schemeClr val="tx1">
                    <a:lumMod val="85000"/>
                    <a:lumOff val="15000"/>
                  </a:schemeClr>
                </a:solidFill>
                <a:effectLst/>
                <a:latin typeface="Calibri Light" panose="020F0302020204030204" pitchFamily="34" charset="0"/>
                <a:ea typeface="+mn-ea"/>
                <a:cs typeface="Times New Roman" pitchFamily="18" charset="0"/>
              </a:defRPr>
            </a:lvl1pPr>
            <a:lvl2pPr marL="914400" indent="-457200" algn="l" defTabSz="914400" rtl="0" eaLnBrk="1" latinLnBrk="0" hangingPunct="1">
              <a:spcBef>
                <a:spcPct val="20000"/>
              </a:spcBef>
              <a:buClrTx/>
              <a:buSzPct val="50000"/>
              <a:buFont typeface="Wingdings" panose="05000000000000000000" pitchFamily="2" charset="2"/>
              <a:buChar char="Ø"/>
              <a:defRPr lang="en-US" sz="2400" b="0" kern="1200" dirty="0" smtClean="0">
                <a:solidFill>
                  <a:schemeClr val="tx1">
                    <a:lumMod val="85000"/>
                    <a:lumOff val="15000"/>
                  </a:schemeClr>
                </a:solidFill>
                <a:effectLst/>
                <a:latin typeface="Calibri Light" panose="020F0302020204030204" pitchFamily="34" charset="0"/>
                <a:ea typeface="+mn-ea"/>
                <a:cs typeface="Times New Roman" pitchFamily="18" charset="0"/>
              </a:defRPr>
            </a:lvl2pPr>
            <a:lvl3pPr marL="1257300" indent="-342900" algn="l" defTabSz="914400" rtl="0" eaLnBrk="1" latinLnBrk="0" hangingPunct="1">
              <a:spcBef>
                <a:spcPct val="20000"/>
              </a:spcBef>
              <a:buClrTx/>
              <a:buFont typeface="Wingdings" panose="05000000000000000000" pitchFamily="2" charset="2"/>
              <a:buChar char="§"/>
              <a:defRPr lang="en-US" sz="2000" b="0" kern="1200" dirty="0" smtClean="0">
                <a:solidFill>
                  <a:schemeClr val="tx1">
                    <a:lumMod val="85000"/>
                    <a:lumOff val="15000"/>
                  </a:schemeClr>
                </a:solidFill>
                <a:effectLst/>
                <a:latin typeface="Calibri Light" panose="020F0302020204030204" pitchFamily="34" charset="0"/>
                <a:ea typeface="+mn-ea"/>
                <a:cs typeface="Times New Roman" pitchFamily="18" charset="0"/>
              </a:defRPr>
            </a:lvl3pPr>
            <a:lvl4pPr marL="1714500" indent="-342900" algn="l" defTabSz="914400" rtl="0" eaLnBrk="1" latinLnBrk="0" hangingPunct="1">
              <a:spcBef>
                <a:spcPct val="20000"/>
              </a:spcBef>
              <a:buClrTx/>
              <a:buSzPct val="50000"/>
              <a:buFont typeface="Wingdings" pitchFamily="2" charset="2"/>
              <a:buChar char="Ø"/>
              <a:defRPr lang="en-US" sz="1800" b="0" kern="1200" dirty="0" smtClean="0">
                <a:solidFill>
                  <a:schemeClr val="tx1">
                    <a:lumMod val="85000"/>
                    <a:lumOff val="15000"/>
                  </a:schemeClr>
                </a:solidFill>
                <a:effectLst/>
                <a:latin typeface="Calibri Light" panose="020F0302020204030204" pitchFamily="34" charset="0"/>
                <a:ea typeface="+mn-ea"/>
                <a:cs typeface="Times New Roman" pitchFamily="18" charset="0"/>
              </a:defRPr>
            </a:lvl4pPr>
            <a:lvl5pPr marL="2171700" indent="-342900" algn="l" defTabSz="914400" rtl="0" eaLnBrk="1" latinLnBrk="0" hangingPunct="1">
              <a:spcBef>
                <a:spcPct val="20000"/>
              </a:spcBef>
              <a:buClrTx/>
              <a:buFont typeface="Wingdings" pitchFamily="2" charset="2"/>
              <a:buChar char="v"/>
              <a:defRPr lang="en-US" sz="2000" b="0" kern="1200" dirty="0">
                <a:solidFill>
                  <a:schemeClr val="tx1"/>
                </a:solidFill>
                <a:latin typeface="Calibri" panose="020F0502020204030204" pitchFamily="34" charset="0"/>
                <a:ea typeface="+mn-ea"/>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600"/>
              </a:spcBef>
            </a:pPr>
            <a:r>
              <a:rPr lang="en-US" sz="2400" dirty="0" smtClean="0">
                <a:latin typeface="+mn-lt"/>
              </a:rPr>
              <a:t>No reduction in sexual re-offense</a:t>
            </a:r>
          </a:p>
          <a:p>
            <a:pPr>
              <a:spcBef>
                <a:spcPts val="600"/>
              </a:spcBef>
            </a:pPr>
            <a:endParaRPr lang="en-US" sz="2400" dirty="0" smtClean="0">
              <a:latin typeface="+mn-lt"/>
            </a:endParaRPr>
          </a:p>
          <a:p>
            <a:pPr>
              <a:spcBef>
                <a:spcPts val="600"/>
              </a:spcBef>
            </a:pPr>
            <a:r>
              <a:rPr lang="en-US" sz="2400" dirty="0" smtClean="0">
                <a:latin typeface="+mn-lt"/>
              </a:rPr>
              <a:t>No reduction in sex crime rate</a:t>
            </a:r>
          </a:p>
          <a:p>
            <a:pPr>
              <a:spcBef>
                <a:spcPts val="600"/>
              </a:spcBef>
            </a:pPr>
            <a:endParaRPr lang="en-US" sz="2400" dirty="0" smtClean="0">
              <a:latin typeface="+mn-lt"/>
            </a:endParaRPr>
          </a:p>
          <a:p>
            <a:pPr>
              <a:spcBef>
                <a:spcPts val="600"/>
              </a:spcBef>
            </a:pPr>
            <a:r>
              <a:rPr lang="en-US" sz="2400" dirty="0" smtClean="0">
                <a:latin typeface="+mn-lt"/>
              </a:rPr>
              <a:t>No deterrence for sexual re-offending</a:t>
            </a:r>
          </a:p>
          <a:p>
            <a:pPr>
              <a:spcBef>
                <a:spcPts val="600"/>
              </a:spcBef>
            </a:pPr>
            <a:endParaRPr lang="en-US" sz="2400" dirty="0" smtClean="0">
              <a:latin typeface="+mn-lt"/>
            </a:endParaRPr>
          </a:p>
          <a:p>
            <a:pPr>
              <a:spcBef>
                <a:spcPts val="600"/>
              </a:spcBef>
            </a:pPr>
            <a:r>
              <a:rPr lang="en-US" sz="2400" dirty="0" smtClean="0">
                <a:latin typeface="+mn-lt"/>
              </a:rPr>
              <a:t>Most offenders meet victims (not strangers) in private residence</a:t>
            </a:r>
          </a:p>
          <a:p>
            <a:pPr>
              <a:spcBef>
                <a:spcPts val="600"/>
              </a:spcBef>
            </a:pPr>
            <a:endParaRPr lang="en-US" sz="2400" dirty="0" smtClean="0">
              <a:latin typeface="+mn-lt"/>
            </a:endParaRPr>
          </a:p>
          <a:p>
            <a:pPr>
              <a:spcBef>
                <a:spcPts val="600"/>
              </a:spcBef>
            </a:pPr>
            <a:r>
              <a:rPr lang="en-US" sz="2400" dirty="0" smtClean="0">
                <a:latin typeface="+mn-lt"/>
              </a:rPr>
              <a:t>Offenders report negative effects like limited housing, increased homelessness, and loss of family support</a:t>
            </a:r>
            <a:endParaRPr lang="en-US" sz="2400" dirty="0">
              <a:latin typeface="+mn-lt"/>
            </a:endParaRPr>
          </a:p>
          <a:p>
            <a:pPr>
              <a:lnSpc>
                <a:spcPct val="110000"/>
              </a:lnSpc>
              <a:spcBef>
                <a:spcPts val="600"/>
              </a:spcBef>
            </a:pPr>
            <a:endParaRPr lang="en-US" sz="2400" dirty="0"/>
          </a:p>
        </p:txBody>
      </p:sp>
      <p:sp>
        <p:nvSpPr>
          <p:cNvPr id="6" name="Title 1"/>
          <p:cNvSpPr txBox="1">
            <a:spLocks/>
          </p:cNvSpPr>
          <p:nvPr/>
        </p:nvSpPr>
        <p:spPr>
          <a:xfrm>
            <a:off x="76200" y="914400"/>
            <a:ext cx="8991600" cy="1066800"/>
          </a:xfrm>
          <a:prstGeom prst="rect">
            <a:avLst/>
          </a:prstGeom>
          <a:noFill/>
          <a:ln>
            <a:noFill/>
          </a:ln>
        </p:spPr>
        <p:txBody>
          <a:bodyPr vert="horz" lIns="91440" tIns="45720" rIns="91440" bIns="45720" rtlCol="0" anchor="b">
            <a:noAutofit/>
          </a:bodyPr>
          <a:lstStyle>
            <a:lvl1pPr algn="l" defTabSz="914400" rtl="0" eaLnBrk="1" latinLnBrk="0" hangingPunct="1">
              <a:spcBef>
                <a:spcPct val="0"/>
              </a:spcBef>
              <a:buNone/>
              <a:defRPr lang="en-US" sz="3500" b="1" i="1" kern="1200" spc="0" dirty="0">
                <a:solidFill>
                  <a:srgbClr val="003366"/>
                </a:solidFill>
                <a:effectLst/>
                <a:latin typeface="+mj-lt"/>
                <a:ea typeface="Segoe UI" pitchFamily="34" charset="0"/>
                <a:cs typeface="Segoe UI" pitchFamily="34" charset="0"/>
              </a:defRPr>
            </a:lvl1pPr>
          </a:lstStyle>
          <a:p>
            <a:pPr algn="ctr"/>
            <a:r>
              <a:rPr lang="en-US" sz="3200" i="0" dirty="0" smtClean="0">
                <a:solidFill>
                  <a:schemeClr val="accent4"/>
                </a:solidFill>
              </a:rPr>
              <a:t>Chris </a:t>
            </a:r>
            <a:r>
              <a:rPr lang="en-US" sz="3200" i="0" dirty="0" err="1" smtClean="0">
                <a:solidFill>
                  <a:schemeClr val="accent4"/>
                </a:solidFill>
              </a:rPr>
              <a:t>Lobanov-Rostovsky’s</a:t>
            </a:r>
            <a:r>
              <a:rPr lang="en-US" sz="3200" i="0" dirty="0" smtClean="0">
                <a:solidFill>
                  <a:schemeClr val="accent4"/>
                </a:solidFill>
              </a:rPr>
              <a:t> Residency Restrictions</a:t>
            </a:r>
          </a:p>
          <a:p>
            <a:pPr algn="ctr"/>
            <a:r>
              <a:rPr lang="en-US" sz="3200" i="0" dirty="0" smtClean="0">
                <a:solidFill>
                  <a:schemeClr val="tx1"/>
                </a:solidFill>
              </a:rPr>
              <a:t>Conclusions and Policy Implications</a:t>
            </a:r>
            <a:endParaRPr lang="en-US" sz="3200" i="0" dirty="0">
              <a:solidFill>
                <a:schemeClr val="tx1"/>
              </a:solidFill>
            </a:endParaRPr>
          </a:p>
        </p:txBody>
      </p:sp>
    </p:spTree>
    <p:extLst>
      <p:ext uri="{BB962C8B-B14F-4D97-AF65-F5344CB8AC3E}">
        <p14:creationId xmlns:p14="http://schemas.microsoft.com/office/powerpoint/2010/main" val="33257857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fld id="{20D0EAAA-6D7F-4571-B92A-95FFA4AEE662}" type="datetime1">
              <a:rPr lang="en-US" altLang="en-US" smtClean="0"/>
              <a:pPr/>
              <a:t>6/14/2017</a:t>
            </a:fld>
            <a:r>
              <a:rPr lang="en-US" altLang="en-US" smtClean="0"/>
              <a:t> | Illinois Criminal Justice Information Authority | </a:t>
            </a:r>
            <a:fld id="{923017FE-FFFC-40F8-9C10-45494E7FB86D}" type="slidenum">
              <a:rPr lang="en-US" altLang="en-US" smtClean="0"/>
              <a:pPr/>
              <a:t>11</a:t>
            </a:fld>
            <a:endParaRPr lang="en-US" altLang="en-US"/>
          </a:p>
        </p:txBody>
      </p:sp>
      <p:sp>
        <p:nvSpPr>
          <p:cNvPr id="5" name="Title 1"/>
          <p:cNvSpPr txBox="1">
            <a:spLocks/>
          </p:cNvSpPr>
          <p:nvPr/>
        </p:nvSpPr>
        <p:spPr>
          <a:xfrm>
            <a:off x="76200" y="914400"/>
            <a:ext cx="8991600" cy="1066800"/>
          </a:xfrm>
          <a:prstGeom prst="rect">
            <a:avLst/>
          </a:prstGeom>
          <a:noFill/>
          <a:ln>
            <a:noFill/>
          </a:ln>
        </p:spPr>
        <p:txBody>
          <a:bodyPr vert="horz" lIns="91440" tIns="45720" rIns="91440" bIns="45720" rtlCol="0" anchor="b">
            <a:noAutofit/>
          </a:bodyPr>
          <a:lstStyle>
            <a:lvl1pPr algn="l" defTabSz="914400" rtl="0" eaLnBrk="1" latinLnBrk="0" hangingPunct="1">
              <a:spcBef>
                <a:spcPct val="0"/>
              </a:spcBef>
              <a:buNone/>
              <a:defRPr lang="en-US" sz="3500" b="1" i="1" kern="1200" spc="0" dirty="0">
                <a:solidFill>
                  <a:srgbClr val="003366"/>
                </a:solidFill>
                <a:effectLst/>
                <a:latin typeface="+mj-lt"/>
                <a:ea typeface="Segoe UI" pitchFamily="34" charset="0"/>
                <a:cs typeface="Segoe UI" pitchFamily="34" charset="0"/>
              </a:defRPr>
            </a:lvl1pPr>
          </a:lstStyle>
          <a:p>
            <a:pPr algn="ctr"/>
            <a:r>
              <a:rPr lang="en-US" sz="3200" i="0" dirty="0" smtClean="0">
                <a:solidFill>
                  <a:srgbClr val="00B0F0"/>
                </a:solidFill>
              </a:rPr>
              <a:t>Recap of Research</a:t>
            </a:r>
          </a:p>
          <a:p>
            <a:pPr algn="ctr"/>
            <a:r>
              <a:rPr lang="en-US" sz="3200" i="0" dirty="0" smtClean="0">
                <a:solidFill>
                  <a:schemeClr val="tx1"/>
                </a:solidFill>
              </a:rPr>
              <a:t>Main Conclusions and Policy Implications</a:t>
            </a:r>
          </a:p>
        </p:txBody>
      </p:sp>
      <p:sp>
        <p:nvSpPr>
          <p:cNvPr id="6" name="Content Placeholder 2"/>
          <p:cNvSpPr txBox="1">
            <a:spLocks/>
          </p:cNvSpPr>
          <p:nvPr/>
        </p:nvSpPr>
        <p:spPr>
          <a:xfrm>
            <a:off x="76200" y="2133600"/>
            <a:ext cx="8991600" cy="4222751"/>
          </a:xfrm>
          <a:prstGeom prst="rect">
            <a:avLst/>
          </a:prstGeom>
        </p:spPr>
        <p:txBody>
          <a:bodyPr vert="horz" lIns="91440" tIns="45720" rIns="91440" bIns="45720" rtlCol="0">
            <a:normAutofit lnSpcReduction="10000"/>
          </a:bodyPr>
          <a:lstStyle>
            <a:lvl1pPr marL="457200" indent="-457200" algn="l" defTabSz="914400" rtl="0" eaLnBrk="1" latinLnBrk="0" hangingPunct="1">
              <a:spcBef>
                <a:spcPct val="20000"/>
              </a:spcBef>
              <a:buClrTx/>
              <a:buFont typeface="Wingdings" pitchFamily="2" charset="2"/>
              <a:buChar char="§"/>
              <a:defRPr lang="en-US" sz="2800" b="0" kern="1200" dirty="0" smtClean="0">
                <a:solidFill>
                  <a:schemeClr val="tx1">
                    <a:lumMod val="85000"/>
                    <a:lumOff val="15000"/>
                  </a:schemeClr>
                </a:solidFill>
                <a:effectLst/>
                <a:latin typeface="Calibri Light" panose="020F0302020204030204" pitchFamily="34" charset="0"/>
                <a:ea typeface="+mn-ea"/>
                <a:cs typeface="Times New Roman" pitchFamily="18" charset="0"/>
              </a:defRPr>
            </a:lvl1pPr>
            <a:lvl2pPr marL="914400" indent="-457200" algn="l" defTabSz="914400" rtl="0" eaLnBrk="1" latinLnBrk="0" hangingPunct="1">
              <a:spcBef>
                <a:spcPct val="20000"/>
              </a:spcBef>
              <a:buClrTx/>
              <a:buSzPct val="50000"/>
              <a:buFont typeface="Wingdings" panose="05000000000000000000" pitchFamily="2" charset="2"/>
              <a:buChar char="Ø"/>
              <a:defRPr lang="en-US" sz="2400" b="0" kern="1200" dirty="0" smtClean="0">
                <a:solidFill>
                  <a:schemeClr val="tx1">
                    <a:lumMod val="85000"/>
                    <a:lumOff val="15000"/>
                  </a:schemeClr>
                </a:solidFill>
                <a:effectLst/>
                <a:latin typeface="Calibri Light" panose="020F0302020204030204" pitchFamily="34" charset="0"/>
                <a:ea typeface="+mn-ea"/>
                <a:cs typeface="Times New Roman" pitchFamily="18" charset="0"/>
              </a:defRPr>
            </a:lvl2pPr>
            <a:lvl3pPr marL="1257300" indent="-342900" algn="l" defTabSz="914400" rtl="0" eaLnBrk="1" latinLnBrk="0" hangingPunct="1">
              <a:spcBef>
                <a:spcPct val="20000"/>
              </a:spcBef>
              <a:buClrTx/>
              <a:buFont typeface="Wingdings" panose="05000000000000000000" pitchFamily="2" charset="2"/>
              <a:buChar char="§"/>
              <a:defRPr lang="en-US" sz="2000" b="0" kern="1200" dirty="0" smtClean="0">
                <a:solidFill>
                  <a:schemeClr val="tx1">
                    <a:lumMod val="85000"/>
                    <a:lumOff val="15000"/>
                  </a:schemeClr>
                </a:solidFill>
                <a:effectLst/>
                <a:latin typeface="Calibri Light" panose="020F0302020204030204" pitchFamily="34" charset="0"/>
                <a:ea typeface="+mn-ea"/>
                <a:cs typeface="Times New Roman" pitchFamily="18" charset="0"/>
              </a:defRPr>
            </a:lvl3pPr>
            <a:lvl4pPr marL="1714500" indent="-342900" algn="l" defTabSz="914400" rtl="0" eaLnBrk="1" latinLnBrk="0" hangingPunct="1">
              <a:spcBef>
                <a:spcPct val="20000"/>
              </a:spcBef>
              <a:buClrTx/>
              <a:buSzPct val="50000"/>
              <a:buFont typeface="Wingdings" pitchFamily="2" charset="2"/>
              <a:buChar char="Ø"/>
              <a:defRPr lang="en-US" sz="1800" b="0" kern="1200" dirty="0" smtClean="0">
                <a:solidFill>
                  <a:schemeClr val="tx1">
                    <a:lumMod val="85000"/>
                    <a:lumOff val="15000"/>
                  </a:schemeClr>
                </a:solidFill>
                <a:effectLst/>
                <a:latin typeface="Calibri Light" panose="020F0302020204030204" pitchFamily="34" charset="0"/>
                <a:ea typeface="+mn-ea"/>
                <a:cs typeface="Times New Roman" pitchFamily="18" charset="0"/>
              </a:defRPr>
            </a:lvl4pPr>
            <a:lvl5pPr marL="2171700" indent="-342900" algn="l" defTabSz="914400" rtl="0" eaLnBrk="1" latinLnBrk="0" hangingPunct="1">
              <a:spcBef>
                <a:spcPct val="20000"/>
              </a:spcBef>
              <a:buClrTx/>
              <a:buFont typeface="Wingdings" pitchFamily="2" charset="2"/>
              <a:buChar char="v"/>
              <a:defRPr lang="en-US" sz="2000" b="0" kern="1200" dirty="0">
                <a:solidFill>
                  <a:schemeClr val="tx1"/>
                </a:solidFill>
                <a:latin typeface="Calibri" panose="020F0502020204030204" pitchFamily="34" charset="0"/>
                <a:ea typeface="+mn-ea"/>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600"/>
              </a:spcBef>
            </a:pPr>
            <a:r>
              <a:rPr lang="en-US" sz="2400" dirty="0" smtClean="0">
                <a:latin typeface="+mn-lt"/>
              </a:rPr>
              <a:t>Risk-assessments should be utilized to differentiate offender’s risk-levels to both notify the public of persons with the highest-risk as well as inform offender supervision and treatment</a:t>
            </a:r>
          </a:p>
          <a:p>
            <a:pPr>
              <a:spcBef>
                <a:spcPts val="600"/>
              </a:spcBef>
            </a:pPr>
            <a:endParaRPr lang="en-US" sz="2400" dirty="0" smtClean="0">
              <a:latin typeface="+mn-lt"/>
            </a:endParaRPr>
          </a:p>
          <a:p>
            <a:pPr>
              <a:spcBef>
                <a:spcPts val="600"/>
              </a:spcBef>
            </a:pPr>
            <a:r>
              <a:rPr lang="en-US" sz="2400" dirty="0">
                <a:latin typeface="+mn-lt"/>
              </a:rPr>
              <a:t>Recidivism rates vary for different types of sex offenders – they should not be treated as a homogenous </a:t>
            </a:r>
            <a:r>
              <a:rPr lang="en-US" sz="2400" dirty="0" smtClean="0">
                <a:latin typeface="+mn-lt"/>
              </a:rPr>
              <a:t>group</a:t>
            </a:r>
          </a:p>
          <a:p>
            <a:pPr>
              <a:spcBef>
                <a:spcPts val="600"/>
              </a:spcBef>
            </a:pPr>
            <a:endParaRPr lang="en-US" sz="2400" dirty="0">
              <a:latin typeface="+mn-lt"/>
            </a:endParaRPr>
          </a:p>
          <a:p>
            <a:pPr>
              <a:spcBef>
                <a:spcPts val="600"/>
              </a:spcBef>
            </a:pPr>
            <a:r>
              <a:rPr lang="en-US" sz="2400" dirty="0">
                <a:latin typeface="+mn-lt"/>
              </a:rPr>
              <a:t>Treatment does work and should be </a:t>
            </a:r>
            <a:r>
              <a:rPr lang="en-US" sz="2400" dirty="0" smtClean="0">
                <a:latin typeface="+mn-lt"/>
              </a:rPr>
              <a:t>utilized</a:t>
            </a:r>
          </a:p>
          <a:p>
            <a:pPr>
              <a:spcBef>
                <a:spcPts val="600"/>
              </a:spcBef>
            </a:pPr>
            <a:endParaRPr lang="en-US" sz="2400" dirty="0" smtClean="0">
              <a:latin typeface="+mn-lt"/>
            </a:endParaRPr>
          </a:p>
          <a:p>
            <a:pPr>
              <a:spcBef>
                <a:spcPts val="600"/>
              </a:spcBef>
            </a:pPr>
            <a:r>
              <a:rPr lang="en-US" sz="2400" dirty="0" smtClean="0">
                <a:latin typeface="+mn-lt"/>
              </a:rPr>
              <a:t>Residency restrictions do not reduce recidivism and have negative consequences for offenders</a:t>
            </a:r>
            <a:endParaRPr lang="en-US" sz="2400" dirty="0">
              <a:latin typeface="+mn-lt"/>
            </a:endParaRPr>
          </a:p>
        </p:txBody>
      </p:sp>
    </p:spTree>
    <p:extLst>
      <p:ext uri="{BB962C8B-B14F-4D97-AF65-F5344CB8AC3E}">
        <p14:creationId xmlns:p14="http://schemas.microsoft.com/office/powerpoint/2010/main" val="38677174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2057400"/>
            <a:ext cx="8991600" cy="4267200"/>
          </a:xfrm>
        </p:spPr>
        <p:txBody>
          <a:bodyPr/>
          <a:lstStyle/>
          <a:p>
            <a:pPr marL="0" indent="0" eaLnBrk="1" fontAlgn="t" hangingPunct="1">
              <a:spcBef>
                <a:spcPts val="0"/>
              </a:spcBef>
              <a:spcAft>
                <a:spcPts val="0"/>
              </a:spcAft>
              <a:buNone/>
            </a:pPr>
            <a:r>
              <a:rPr lang="en-US" sz="2400" dirty="0" smtClean="0"/>
              <a:t>Conviction-based registry</a:t>
            </a:r>
          </a:p>
          <a:p>
            <a:pPr lvl="1" eaLnBrk="1" fontAlgn="t" hangingPunct="1">
              <a:spcBef>
                <a:spcPts val="0"/>
              </a:spcBef>
              <a:spcAft>
                <a:spcPts val="0"/>
              </a:spcAft>
            </a:pPr>
            <a:r>
              <a:rPr lang="en-US" sz="2000" dirty="0" smtClean="0"/>
              <a:t>Risk-assessments are not utilized to decide who goes on the public registry </a:t>
            </a:r>
            <a:endParaRPr lang="en-US" sz="1800" dirty="0" smtClean="0"/>
          </a:p>
          <a:p>
            <a:pPr marL="0" indent="0" eaLnBrk="1" fontAlgn="t" hangingPunct="1">
              <a:spcBef>
                <a:spcPts val="0"/>
              </a:spcBef>
              <a:spcAft>
                <a:spcPts val="0"/>
              </a:spcAft>
              <a:buNone/>
            </a:pPr>
            <a:endParaRPr lang="en-US" sz="2400" dirty="0" smtClean="0"/>
          </a:p>
          <a:p>
            <a:pPr marL="0" indent="0" eaLnBrk="1" fontAlgn="t" hangingPunct="1">
              <a:spcBef>
                <a:spcPts val="0"/>
              </a:spcBef>
              <a:spcAft>
                <a:spcPts val="0"/>
              </a:spcAft>
              <a:buNone/>
            </a:pPr>
            <a:r>
              <a:rPr lang="en-US" sz="2400" dirty="0" smtClean="0"/>
              <a:t>Two conviction-based “tiers”</a:t>
            </a:r>
            <a:endParaRPr lang="en-US" sz="2400" dirty="0"/>
          </a:p>
          <a:p>
            <a:pPr lvl="1" eaLnBrk="1" fontAlgn="t" hangingPunct="1">
              <a:spcBef>
                <a:spcPts val="0"/>
              </a:spcBef>
              <a:spcAft>
                <a:spcPts val="0"/>
              </a:spcAft>
            </a:pPr>
            <a:r>
              <a:rPr lang="en-US" sz="2000" dirty="0" smtClean="0"/>
              <a:t>10-year registrants</a:t>
            </a:r>
          </a:p>
          <a:p>
            <a:pPr lvl="1" eaLnBrk="1" fontAlgn="t" hangingPunct="1">
              <a:spcBef>
                <a:spcPts val="0"/>
              </a:spcBef>
              <a:spcAft>
                <a:spcPts val="0"/>
              </a:spcAft>
            </a:pPr>
            <a:r>
              <a:rPr lang="en-US" sz="2000" dirty="0" smtClean="0"/>
              <a:t>Lifetime registrants (Also referred to statutorily as “sexual predators”)</a:t>
            </a:r>
            <a:endParaRPr lang="en-US" sz="1600" dirty="0" smtClean="0"/>
          </a:p>
          <a:p>
            <a:pPr lvl="1" eaLnBrk="1" fontAlgn="t" hangingPunct="1">
              <a:spcBef>
                <a:spcPts val="0"/>
              </a:spcBef>
              <a:spcAft>
                <a:spcPts val="0"/>
              </a:spcAft>
            </a:pPr>
            <a:r>
              <a:rPr lang="en-US" sz="2000" dirty="0"/>
              <a:t>Risk-assessments are not utilized to decide </a:t>
            </a:r>
            <a:r>
              <a:rPr lang="en-US" sz="2000" dirty="0" smtClean="0"/>
              <a:t>what tier someone falls on</a:t>
            </a:r>
            <a:endParaRPr lang="en-US" sz="2000" dirty="0"/>
          </a:p>
          <a:p>
            <a:pPr lvl="1" eaLnBrk="1" fontAlgn="t" hangingPunct="1">
              <a:spcBef>
                <a:spcPts val="0"/>
              </a:spcBef>
              <a:spcAft>
                <a:spcPts val="0"/>
              </a:spcAft>
            </a:pPr>
            <a:endParaRPr lang="en-US" sz="1800" dirty="0"/>
          </a:p>
          <a:p>
            <a:pPr marL="0" indent="0" eaLnBrk="1" fontAlgn="t" hangingPunct="1">
              <a:spcBef>
                <a:spcPts val="0"/>
              </a:spcBef>
              <a:spcAft>
                <a:spcPts val="0"/>
              </a:spcAft>
              <a:buNone/>
            </a:pPr>
            <a:r>
              <a:rPr lang="en-US" sz="2400" dirty="0" smtClean="0"/>
              <a:t>Residency Restrictions</a:t>
            </a:r>
            <a:endParaRPr lang="en-US" sz="2400" dirty="0"/>
          </a:p>
          <a:p>
            <a:pPr lvl="1" eaLnBrk="1" fontAlgn="t" hangingPunct="1">
              <a:spcBef>
                <a:spcPts val="0"/>
              </a:spcBef>
              <a:spcAft>
                <a:spcPts val="0"/>
              </a:spcAft>
            </a:pPr>
            <a:r>
              <a:rPr lang="en-US" sz="2000" dirty="0" smtClean="0"/>
              <a:t>Certain offenders cannot live within 500 feet of </a:t>
            </a:r>
            <a:r>
              <a:rPr lang="en-US" sz="2000" dirty="0" smtClean="0"/>
              <a:t>schools, </a:t>
            </a:r>
            <a:r>
              <a:rPr lang="en-US" sz="2000" dirty="0" smtClean="0"/>
              <a:t>playgrounds, daycares, facility providing services to those under 18</a:t>
            </a:r>
          </a:p>
          <a:p>
            <a:pPr lvl="1" eaLnBrk="1" fontAlgn="t" hangingPunct="1">
              <a:spcBef>
                <a:spcPts val="0"/>
              </a:spcBef>
              <a:spcAft>
                <a:spcPts val="0"/>
              </a:spcAft>
            </a:pPr>
            <a:r>
              <a:rPr lang="en-US" sz="2000" dirty="0"/>
              <a:t>C</a:t>
            </a:r>
            <a:r>
              <a:rPr lang="en-US" sz="2000" dirty="0" smtClean="0"/>
              <a:t>annot live at same address as another registrant</a:t>
            </a:r>
          </a:p>
        </p:txBody>
      </p:sp>
      <p:sp>
        <p:nvSpPr>
          <p:cNvPr id="4" name="Footer Placeholder 3"/>
          <p:cNvSpPr>
            <a:spLocks noGrp="1"/>
          </p:cNvSpPr>
          <p:nvPr>
            <p:ph type="ftr" sz="quarter" idx="10"/>
          </p:nvPr>
        </p:nvSpPr>
        <p:spPr/>
        <p:txBody>
          <a:bodyPr/>
          <a:lstStyle/>
          <a:p>
            <a:fld id="{20D0EAAA-6D7F-4571-B92A-95FFA4AEE662}" type="datetime1">
              <a:rPr lang="en-US" altLang="en-US" smtClean="0"/>
              <a:pPr/>
              <a:t>6/14/2017</a:t>
            </a:fld>
            <a:r>
              <a:rPr lang="en-US" altLang="en-US" smtClean="0"/>
              <a:t> | Illinois Criminal Justice Information Authority | </a:t>
            </a:r>
            <a:fld id="{923017FE-FFFC-40F8-9C10-45494E7FB86D}" type="slidenum">
              <a:rPr lang="en-US" altLang="en-US" smtClean="0"/>
              <a:pPr/>
              <a:t>12</a:t>
            </a:fld>
            <a:endParaRPr lang="en-US" altLang="en-US"/>
          </a:p>
        </p:txBody>
      </p:sp>
      <p:sp>
        <p:nvSpPr>
          <p:cNvPr id="8" name="Title 1"/>
          <p:cNvSpPr txBox="1">
            <a:spLocks/>
          </p:cNvSpPr>
          <p:nvPr/>
        </p:nvSpPr>
        <p:spPr>
          <a:xfrm>
            <a:off x="76200" y="914400"/>
            <a:ext cx="8991600" cy="1066800"/>
          </a:xfrm>
          <a:prstGeom prst="rect">
            <a:avLst/>
          </a:prstGeom>
          <a:noFill/>
          <a:ln>
            <a:noFill/>
          </a:ln>
        </p:spPr>
        <p:txBody>
          <a:bodyPr vert="horz" lIns="91440" tIns="45720" rIns="91440" bIns="45720" rtlCol="0" anchor="b">
            <a:noAutofit/>
          </a:bodyPr>
          <a:lstStyle>
            <a:lvl1pPr algn="l" defTabSz="914400" rtl="0" eaLnBrk="1" latinLnBrk="0" hangingPunct="1">
              <a:spcBef>
                <a:spcPct val="0"/>
              </a:spcBef>
              <a:buNone/>
              <a:defRPr lang="en-US" sz="3500" b="1" i="1" kern="1200" spc="0" dirty="0">
                <a:solidFill>
                  <a:srgbClr val="003366"/>
                </a:solidFill>
                <a:effectLst/>
                <a:latin typeface="+mj-lt"/>
                <a:ea typeface="Segoe UI" pitchFamily="34" charset="0"/>
                <a:cs typeface="Segoe UI" pitchFamily="34" charset="0"/>
              </a:defRPr>
            </a:lvl1pPr>
          </a:lstStyle>
          <a:p>
            <a:pPr algn="ctr"/>
            <a:r>
              <a:rPr lang="en-US" sz="3200" i="0" dirty="0" smtClean="0">
                <a:solidFill>
                  <a:srgbClr val="00B0F0"/>
                </a:solidFill>
              </a:rPr>
              <a:t>Recap of Illinois</a:t>
            </a:r>
          </a:p>
          <a:p>
            <a:pPr algn="ctr"/>
            <a:r>
              <a:rPr lang="en-US" sz="3200" i="0" dirty="0" smtClean="0">
                <a:solidFill>
                  <a:schemeClr val="tx1"/>
                </a:solidFill>
              </a:rPr>
              <a:t>Current Practices</a:t>
            </a:r>
          </a:p>
        </p:txBody>
      </p:sp>
    </p:spTree>
    <p:extLst>
      <p:ext uri="{BB962C8B-B14F-4D97-AF65-F5344CB8AC3E}">
        <p14:creationId xmlns:p14="http://schemas.microsoft.com/office/powerpoint/2010/main" val="14287900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ctrTitle"/>
          </p:nvPr>
        </p:nvSpPr>
        <p:spPr>
          <a:xfrm>
            <a:off x="685800" y="1600200"/>
            <a:ext cx="7772400" cy="2305051"/>
          </a:xfrm>
        </p:spPr>
        <p:txBody>
          <a:bodyPr/>
          <a:lstStyle/>
          <a:p>
            <a:r>
              <a:rPr lang="en-US" altLang="en-US" dirty="0" smtClean="0"/>
              <a:t>Policies for Discussion</a:t>
            </a:r>
            <a:br>
              <a:rPr lang="en-US" altLang="en-US" dirty="0" smtClean="0"/>
            </a:br>
            <a:r>
              <a:rPr lang="en-US" altLang="en-US" dirty="0" smtClean="0"/>
              <a:t>and Voting</a:t>
            </a:r>
            <a:endParaRPr lang="en-US" altLang="en-US" dirty="0"/>
          </a:p>
        </p:txBody>
      </p:sp>
      <p:sp>
        <p:nvSpPr>
          <p:cNvPr id="3076" name="Footer Placeholder 3"/>
          <p:cNvSpPr>
            <a:spLocks noGrp="1"/>
          </p:cNvSpPr>
          <p:nvPr>
            <p:ph type="ftr" sz="quarter" idx="10"/>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F16DE09A-559A-46E7-B8F1-A438ACB34EC4}" type="datetime1">
              <a:rPr lang="en-US" altLang="en-US" smtClean="0">
                <a:solidFill>
                  <a:schemeClr val="bg2"/>
                </a:solidFill>
                <a:latin typeface="Times New Roman" panose="02020603050405020304" pitchFamily="18" charset="0"/>
              </a:rPr>
              <a:pPr eaLnBrk="1" hangingPunct="1"/>
              <a:t>6/14/2017</a:t>
            </a:fld>
            <a:r>
              <a:rPr lang="en-US" altLang="en-US">
                <a:solidFill>
                  <a:schemeClr val="bg2"/>
                </a:solidFill>
                <a:latin typeface="Times New Roman" panose="02020603050405020304" pitchFamily="18" charset="0"/>
              </a:rPr>
              <a:t> | Illinois Criminal Justice Information Authority | </a:t>
            </a:r>
            <a:fld id="{1106EC11-75E8-428D-AA4D-F7FC9A685A9A}" type="slidenum">
              <a:rPr lang="en-US" altLang="en-US" smtClean="0">
                <a:solidFill>
                  <a:schemeClr val="bg2"/>
                </a:solidFill>
                <a:latin typeface="Times New Roman" panose="02020603050405020304" pitchFamily="18" charset="0"/>
              </a:rPr>
              <a:pPr eaLnBrk="1" hangingPunct="1"/>
              <a:t>13</a:t>
            </a:fld>
            <a:endParaRPr lang="en-US" altLang="en-US">
              <a:solidFill>
                <a:schemeClr val="bg2"/>
              </a:solidFill>
              <a:latin typeface="Times New Roman" panose="02020603050405020304" pitchFamily="18" charset="0"/>
            </a:endParaRPr>
          </a:p>
        </p:txBody>
      </p:sp>
      <p:sp>
        <p:nvSpPr>
          <p:cNvPr id="2" name="Subtitle 1"/>
          <p:cNvSpPr>
            <a:spLocks noGrp="1"/>
          </p:cNvSpPr>
          <p:nvPr>
            <p:ph type="subTitle" idx="1"/>
          </p:nvPr>
        </p:nvSpPr>
        <p:spPr>
          <a:xfrm>
            <a:off x="1371600" y="4343400"/>
            <a:ext cx="6400800" cy="1752600"/>
          </a:xfrm>
        </p:spPr>
        <p:txBody>
          <a:bodyPr/>
          <a:lstStyle/>
          <a:p>
            <a:r>
              <a:rPr lang="en-US" dirty="0" smtClean="0"/>
              <a:t>June 14, 2017</a:t>
            </a:r>
            <a:endParaRPr lang="en-US" dirty="0"/>
          </a:p>
        </p:txBody>
      </p:sp>
    </p:spTree>
    <p:extLst>
      <p:ext uri="{BB962C8B-B14F-4D97-AF65-F5344CB8AC3E}">
        <p14:creationId xmlns:p14="http://schemas.microsoft.com/office/powerpoint/2010/main" val="11170334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066800"/>
            <a:ext cx="8430718" cy="5257800"/>
          </a:xfrm>
        </p:spPr>
        <p:txBody>
          <a:bodyPr/>
          <a:lstStyle/>
          <a:p>
            <a:pPr marL="514350" indent="-514350">
              <a:buFont typeface="+mj-lt"/>
              <a:buAutoNum type="alphaUcPeriod" startAt="4"/>
            </a:pPr>
            <a:r>
              <a:rPr lang="en-US" sz="2600" b="1" dirty="0" smtClean="0"/>
              <a:t>Infrastructure Concerns</a:t>
            </a:r>
          </a:p>
          <a:p>
            <a:pPr marL="514350" indent="-514350">
              <a:buFont typeface="+mj-lt"/>
              <a:buAutoNum type="alphaUcPeriod" startAt="4"/>
            </a:pPr>
            <a:endParaRPr lang="en-US" sz="2600" b="1" dirty="0" smtClean="0"/>
          </a:p>
          <a:p>
            <a:pPr marL="457200" indent="-457200">
              <a:buFont typeface="+mj-lt"/>
              <a:buAutoNum type="arabicParenR"/>
            </a:pPr>
            <a:r>
              <a:rPr lang="en-US" sz="2500" dirty="0" smtClean="0"/>
              <a:t>Restructure and Strengthen SOMB</a:t>
            </a:r>
          </a:p>
          <a:p>
            <a:pPr marL="457200" indent="-457200">
              <a:buFont typeface="+mj-lt"/>
              <a:buAutoNum type="arabicParenR"/>
            </a:pPr>
            <a:endParaRPr lang="en-US" sz="2400" dirty="0" smtClean="0"/>
          </a:p>
          <a:p>
            <a:pPr marL="457200" indent="-457200">
              <a:buFont typeface="+mj-lt"/>
              <a:buAutoNum type="alphaLcPeriod"/>
            </a:pPr>
            <a:r>
              <a:rPr lang="en-US" sz="2400" dirty="0" smtClean="0"/>
              <a:t>Establish </a:t>
            </a:r>
            <a:r>
              <a:rPr lang="en-US" sz="2400" dirty="0"/>
              <a:t>SOMB as an independent agency that is staffed and directed by an expert with a clinical background specializing in sex offender assessment and treatment</a:t>
            </a:r>
            <a:r>
              <a:rPr lang="en-US" sz="2400" dirty="0" smtClean="0"/>
              <a:t>.</a:t>
            </a:r>
          </a:p>
          <a:p>
            <a:pPr marL="457200" indent="-457200">
              <a:buFont typeface="+mj-lt"/>
              <a:buAutoNum type="alphaLcPeriod"/>
            </a:pPr>
            <a:endParaRPr lang="en-US" sz="2400" dirty="0"/>
          </a:p>
          <a:p>
            <a:pPr marL="457200" indent="-457200">
              <a:buFont typeface="+mj-lt"/>
              <a:buAutoNum type="alphaLcPeriod"/>
            </a:pPr>
            <a:r>
              <a:rPr lang="en-US" sz="2400" dirty="0" smtClean="0"/>
              <a:t>Add training </a:t>
            </a:r>
            <a:r>
              <a:rPr lang="en-US" sz="2400" dirty="0"/>
              <a:t>around the registry (including judicial training) as a function of SOMB.</a:t>
            </a:r>
          </a:p>
          <a:p>
            <a:pPr marL="0" lvl="0" indent="0">
              <a:buNone/>
            </a:pPr>
            <a:endParaRPr lang="en-US" sz="2400" dirty="0"/>
          </a:p>
        </p:txBody>
      </p:sp>
      <p:sp>
        <p:nvSpPr>
          <p:cNvPr id="4" name="Footer Placeholder 3"/>
          <p:cNvSpPr>
            <a:spLocks noGrp="1"/>
          </p:cNvSpPr>
          <p:nvPr>
            <p:ph type="ftr" sz="quarter" idx="10"/>
          </p:nvPr>
        </p:nvSpPr>
        <p:spPr/>
        <p:txBody>
          <a:bodyPr/>
          <a:lstStyle/>
          <a:p>
            <a:fld id="{20D0EAAA-6D7F-4571-B92A-95FFA4AEE662}" type="datetime1">
              <a:rPr lang="en-US" altLang="en-US" smtClean="0"/>
              <a:pPr/>
              <a:t>6/14/2017</a:t>
            </a:fld>
            <a:r>
              <a:rPr lang="en-US" altLang="en-US" smtClean="0"/>
              <a:t> | Illinois Criminal Justice Information Authority | </a:t>
            </a:r>
            <a:fld id="{923017FE-FFFC-40F8-9C10-45494E7FB86D}" type="slidenum">
              <a:rPr lang="en-US" altLang="en-US" smtClean="0"/>
              <a:pPr/>
              <a:t>14</a:t>
            </a:fld>
            <a:endParaRPr lang="en-US" altLang="en-US"/>
          </a:p>
        </p:txBody>
      </p:sp>
    </p:spTree>
    <p:extLst>
      <p:ext uri="{BB962C8B-B14F-4D97-AF65-F5344CB8AC3E}">
        <p14:creationId xmlns:p14="http://schemas.microsoft.com/office/powerpoint/2010/main" val="18719347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066800"/>
            <a:ext cx="8430718" cy="5257800"/>
          </a:xfrm>
        </p:spPr>
        <p:txBody>
          <a:bodyPr/>
          <a:lstStyle/>
          <a:p>
            <a:pPr marL="457200" indent="-457200">
              <a:buAutoNum type="alphaUcPeriod"/>
            </a:pPr>
            <a:r>
              <a:rPr lang="en-US" sz="2600" b="1" dirty="0" smtClean="0"/>
              <a:t>Utilize </a:t>
            </a:r>
            <a:r>
              <a:rPr lang="en-US" sz="2600" b="1" dirty="0"/>
              <a:t>Risk-Assessments Post Conviction for Treatment and Management </a:t>
            </a:r>
            <a:r>
              <a:rPr lang="en-US" sz="2600" b="1" dirty="0" smtClean="0"/>
              <a:t>Purposes</a:t>
            </a:r>
          </a:p>
          <a:p>
            <a:pPr marL="457200" indent="-457200">
              <a:buFont typeface="+mj-lt"/>
              <a:buAutoNum type="arabicParenR"/>
            </a:pPr>
            <a:r>
              <a:rPr lang="en-US" sz="2400" dirty="0" smtClean="0"/>
              <a:t>Illinois </a:t>
            </a:r>
            <a:r>
              <a:rPr lang="en-US" sz="2400" dirty="0"/>
              <a:t>should use validated, structured risk assessments to identify </a:t>
            </a:r>
            <a:r>
              <a:rPr lang="en-US" sz="2400" dirty="0" smtClean="0"/>
              <a:t>risk to </a:t>
            </a:r>
            <a:r>
              <a:rPr lang="en-US" sz="2400" dirty="0"/>
              <a:t>sexually reoffend as well as general offending risk</a:t>
            </a:r>
            <a:r>
              <a:rPr lang="en-US" sz="2400" dirty="0" smtClean="0"/>
              <a:t>.</a:t>
            </a:r>
          </a:p>
          <a:p>
            <a:pPr marL="457200" indent="-457200">
              <a:buFont typeface="+mj-lt"/>
              <a:buAutoNum type="alphaLcPeriod"/>
            </a:pPr>
            <a:r>
              <a:rPr lang="en-US" sz="2400" dirty="0"/>
              <a:t>The risk assessments should be used to place an offender into a category or </a:t>
            </a:r>
            <a:r>
              <a:rPr lang="en-US" sz="2400" dirty="0" smtClean="0"/>
              <a:t>tier:</a:t>
            </a:r>
            <a:endParaRPr lang="en-US" sz="2400" dirty="0"/>
          </a:p>
          <a:p>
            <a:pPr marL="0" indent="0">
              <a:buNone/>
            </a:pPr>
            <a:endParaRPr lang="en-US" sz="2000" dirty="0"/>
          </a:p>
          <a:p>
            <a:pPr marL="0" lvl="0" indent="0">
              <a:buNone/>
            </a:pPr>
            <a:endParaRPr lang="en-US" sz="2400" dirty="0"/>
          </a:p>
        </p:txBody>
      </p:sp>
      <p:sp>
        <p:nvSpPr>
          <p:cNvPr id="4" name="Footer Placeholder 3"/>
          <p:cNvSpPr>
            <a:spLocks noGrp="1"/>
          </p:cNvSpPr>
          <p:nvPr>
            <p:ph type="ftr" sz="quarter" idx="10"/>
          </p:nvPr>
        </p:nvSpPr>
        <p:spPr/>
        <p:txBody>
          <a:bodyPr/>
          <a:lstStyle/>
          <a:p>
            <a:fld id="{20D0EAAA-6D7F-4571-B92A-95FFA4AEE662}" type="datetime1">
              <a:rPr lang="en-US" altLang="en-US" smtClean="0"/>
              <a:pPr/>
              <a:t>6/14/2017</a:t>
            </a:fld>
            <a:r>
              <a:rPr lang="en-US" altLang="en-US" smtClean="0"/>
              <a:t> | Illinois Criminal Justice Information Authority | </a:t>
            </a:r>
            <a:fld id="{923017FE-FFFC-40F8-9C10-45494E7FB86D}" type="slidenum">
              <a:rPr lang="en-US" altLang="en-US" smtClean="0"/>
              <a:pPr/>
              <a:t>15</a:t>
            </a:fld>
            <a:endParaRPr lang="en-US" altLang="en-US"/>
          </a:p>
        </p:txBody>
      </p:sp>
      <p:pic>
        <p:nvPicPr>
          <p:cNvPr id="9" name="Picture 8"/>
          <p:cNvPicPr/>
          <p:nvPr/>
        </p:nvPicPr>
        <p:blipFill>
          <a:blip r:embed="rId2"/>
          <a:stretch>
            <a:fillRect/>
          </a:stretch>
        </p:blipFill>
        <p:spPr>
          <a:xfrm>
            <a:off x="1193965" y="3917868"/>
            <a:ext cx="6756070" cy="2406732"/>
          </a:xfrm>
          <a:prstGeom prst="rect">
            <a:avLst/>
          </a:prstGeom>
        </p:spPr>
      </p:pic>
    </p:spTree>
    <p:extLst>
      <p:ext uri="{BB962C8B-B14F-4D97-AF65-F5344CB8AC3E}">
        <p14:creationId xmlns:p14="http://schemas.microsoft.com/office/powerpoint/2010/main" val="9287926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066800"/>
            <a:ext cx="8430718" cy="5257800"/>
          </a:xfrm>
        </p:spPr>
        <p:txBody>
          <a:bodyPr/>
          <a:lstStyle/>
          <a:p>
            <a:pPr marL="457200" indent="-457200">
              <a:buAutoNum type="alphaUcPeriod"/>
            </a:pPr>
            <a:r>
              <a:rPr lang="en-US" sz="2600" b="1" i="1" dirty="0" smtClean="0">
                <a:solidFill>
                  <a:schemeClr val="bg1">
                    <a:lumMod val="65000"/>
                  </a:schemeClr>
                </a:solidFill>
              </a:rPr>
              <a:t>Utilize </a:t>
            </a:r>
            <a:r>
              <a:rPr lang="en-US" sz="2600" b="1" i="1" dirty="0">
                <a:solidFill>
                  <a:schemeClr val="bg1">
                    <a:lumMod val="65000"/>
                  </a:schemeClr>
                </a:solidFill>
              </a:rPr>
              <a:t>Risk-Assessments Post Conviction for Treatment and Management </a:t>
            </a:r>
            <a:r>
              <a:rPr lang="en-US" sz="2600" b="1" i="1" dirty="0" smtClean="0">
                <a:solidFill>
                  <a:schemeClr val="bg1">
                    <a:lumMod val="65000"/>
                  </a:schemeClr>
                </a:solidFill>
              </a:rPr>
              <a:t>Purposes</a:t>
            </a:r>
          </a:p>
          <a:p>
            <a:pPr marL="457200" indent="-457200">
              <a:buFont typeface="+mj-lt"/>
              <a:buAutoNum type="arabicParenR"/>
            </a:pPr>
            <a:r>
              <a:rPr lang="en-US" sz="2400" i="1" dirty="0" smtClean="0">
                <a:solidFill>
                  <a:schemeClr val="bg1">
                    <a:lumMod val="65000"/>
                  </a:schemeClr>
                </a:solidFill>
              </a:rPr>
              <a:t>Illinois </a:t>
            </a:r>
            <a:r>
              <a:rPr lang="en-US" sz="2400" i="1" dirty="0">
                <a:solidFill>
                  <a:schemeClr val="bg1">
                    <a:lumMod val="65000"/>
                  </a:schemeClr>
                </a:solidFill>
              </a:rPr>
              <a:t>should use validated, structured risk assessments to identify risk </a:t>
            </a:r>
            <a:r>
              <a:rPr lang="en-US" sz="2400" i="1" dirty="0" smtClean="0">
                <a:solidFill>
                  <a:schemeClr val="bg1">
                    <a:lumMod val="65000"/>
                  </a:schemeClr>
                </a:solidFill>
              </a:rPr>
              <a:t>  to </a:t>
            </a:r>
            <a:r>
              <a:rPr lang="en-US" sz="2400" i="1" dirty="0">
                <a:solidFill>
                  <a:schemeClr val="bg1">
                    <a:lumMod val="65000"/>
                  </a:schemeClr>
                </a:solidFill>
              </a:rPr>
              <a:t>sexually reoffend as well as general offending </a:t>
            </a:r>
            <a:r>
              <a:rPr lang="en-US" sz="2400" i="1" dirty="0" smtClean="0">
                <a:solidFill>
                  <a:schemeClr val="bg1">
                    <a:lumMod val="65000"/>
                  </a:schemeClr>
                </a:solidFill>
              </a:rPr>
              <a:t>risk.</a:t>
            </a:r>
          </a:p>
          <a:p>
            <a:pPr marL="457200" indent="-457200">
              <a:buFont typeface="+mj-lt"/>
              <a:buAutoNum type="alphaLcPeriod" startAt="2"/>
            </a:pPr>
            <a:r>
              <a:rPr lang="en-US" sz="2400" dirty="0" smtClean="0"/>
              <a:t>The </a:t>
            </a:r>
            <a:r>
              <a:rPr lang="en-US" sz="2400" dirty="0"/>
              <a:t>state should standardize the risk assessment process to promote consistency across those conducting the assessments. This includes specifying which validated, structured risk assessments are most appropriate. One possible method involves combining usage of the Static-99R (for static factors) with the STABLE-2007 (for quality of psychological and community adjustment) to assess persons and place them into risk categories/tiers.</a:t>
            </a:r>
          </a:p>
          <a:p>
            <a:pPr marL="0" indent="0">
              <a:buNone/>
            </a:pPr>
            <a:endParaRPr lang="en-US" sz="2000" dirty="0"/>
          </a:p>
          <a:p>
            <a:pPr marL="0" lvl="0" indent="0">
              <a:buNone/>
            </a:pPr>
            <a:endParaRPr lang="en-US" sz="2400" dirty="0"/>
          </a:p>
        </p:txBody>
      </p:sp>
      <p:sp>
        <p:nvSpPr>
          <p:cNvPr id="4" name="Footer Placeholder 3"/>
          <p:cNvSpPr>
            <a:spLocks noGrp="1"/>
          </p:cNvSpPr>
          <p:nvPr>
            <p:ph type="ftr" sz="quarter" idx="10"/>
          </p:nvPr>
        </p:nvSpPr>
        <p:spPr/>
        <p:txBody>
          <a:bodyPr/>
          <a:lstStyle/>
          <a:p>
            <a:fld id="{20D0EAAA-6D7F-4571-B92A-95FFA4AEE662}" type="datetime1">
              <a:rPr lang="en-US" altLang="en-US" smtClean="0"/>
              <a:pPr/>
              <a:t>6/14/2017</a:t>
            </a:fld>
            <a:r>
              <a:rPr lang="en-US" altLang="en-US" smtClean="0"/>
              <a:t> | Illinois Criminal Justice Information Authority | </a:t>
            </a:r>
            <a:fld id="{923017FE-FFFC-40F8-9C10-45494E7FB86D}" type="slidenum">
              <a:rPr lang="en-US" altLang="en-US" smtClean="0"/>
              <a:pPr/>
              <a:t>16</a:t>
            </a:fld>
            <a:endParaRPr lang="en-US" altLang="en-US"/>
          </a:p>
        </p:txBody>
      </p:sp>
    </p:spTree>
    <p:extLst>
      <p:ext uri="{BB962C8B-B14F-4D97-AF65-F5344CB8AC3E}">
        <p14:creationId xmlns:p14="http://schemas.microsoft.com/office/powerpoint/2010/main" val="6821537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066800"/>
            <a:ext cx="8430718" cy="5257800"/>
          </a:xfrm>
        </p:spPr>
        <p:txBody>
          <a:bodyPr/>
          <a:lstStyle/>
          <a:p>
            <a:pPr marL="457200" indent="-457200">
              <a:buAutoNum type="alphaUcPeriod"/>
            </a:pPr>
            <a:r>
              <a:rPr lang="en-US" sz="2600" b="1" i="1" dirty="0" smtClean="0">
                <a:solidFill>
                  <a:schemeClr val="bg1">
                    <a:lumMod val="65000"/>
                  </a:schemeClr>
                </a:solidFill>
              </a:rPr>
              <a:t>Utilize </a:t>
            </a:r>
            <a:r>
              <a:rPr lang="en-US" sz="2600" b="1" i="1" dirty="0">
                <a:solidFill>
                  <a:schemeClr val="bg1">
                    <a:lumMod val="65000"/>
                  </a:schemeClr>
                </a:solidFill>
              </a:rPr>
              <a:t>Risk-Assessments Post Conviction for Treatment and Management </a:t>
            </a:r>
            <a:r>
              <a:rPr lang="en-US" sz="2600" b="1" i="1" dirty="0" smtClean="0">
                <a:solidFill>
                  <a:schemeClr val="bg1">
                    <a:lumMod val="65000"/>
                  </a:schemeClr>
                </a:solidFill>
              </a:rPr>
              <a:t>Purposes</a:t>
            </a:r>
          </a:p>
          <a:p>
            <a:pPr marL="457200" indent="-457200">
              <a:buAutoNum type="alphaUcPeriod"/>
            </a:pPr>
            <a:endParaRPr lang="en-US" sz="2600" b="1" dirty="0" smtClean="0"/>
          </a:p>
          <a:p>
            <a:pPr marL="457200" indent="-457200">
              <a:buFont typeface="+mj-lt"/>
              <a:buAutoNum type="arabicParenR" startAt="2"/>
            </a:pPr>
            <a:r>
              <a:rPr lang="en-US" sz="2400" dirty="0"/>
              <a:t>Risk assessments should be administered after conviction by state certified treatment providers, and re-administered ideally once a year, but minimally every two years.</a:t>
            </a:r>
          </a:p>
          <a:p>
            <a:pPr marL="0" indent="0">
              <a:buNone/>
            </a:pPr>
            <a:endParaRPr lang="en-US" sz="2000" dirty="0"/>
          </a:p>
          <a:p>
            <a:pPr marL="0" lvl="0" indent="0">
              <a:buNone/>
            </a:pPr>
            <a:endParaRPr lang="en-US" sz="2400" dirty="0"/>
          </a:p>
        </p:txBody>
      </p:sp>
      <p:sp>
        <p:nvSpPr>
          <p:cNvPr id="4" name="Footer Placeholder 3"/>
          <p:cNvSpPr>
            <a:spLocks noGrp="1"/>
          </p:cNvSpPr>
          <p:nvPr>
            <p:ph type="ftr" sz="quarter" idx="10"/>
          </p:nvPr>
        </p:nvSpPr>
        <p:spPr/>
        <p:txBody>
          <a:bodyPr/>
          <a:lstStyle/>
          <a:p>
            <a:fld id="{20D0EAAA-6D7F-4571-B92A-95FFA4AEE662}" type="datetime1">
              <a:rPr lang="en-US" altLang="en-US" smtClean="0"/>
              <a:pPr/>
              <a:t>6/14/2017</a:t>
            </a:fld>
            <a:r>
              <a:rPr lang="en-US" altLang="en-US" smtClean="0"/>
              <a:t> | Illinois Criminal Justice Information Authority | </a:t>
            </a:r>
            <a:fld id="{923017FE-FFFC-40F8-9C10-45494E7FB86D}" type="slidenum">
              <a:rPr lang="en-US" altLang="en-US" smtClean="0"/>
              <a:pPr/>
              <a:t>17</a:t>
            </a:fld>
            <a:endParaRPr lang="en-US" altLang="en-US"/>
          </a:p>
        </p:txBody>
      </p:sp>
    </p:spTree>
    <p:extLst>
      <p:ext uri="{BB962C8B-B14F-4D97-AF65-F5344CB8AC3E}">
        <p14:creationId xmlns:p14="http://schemas.microsoft.com/office/powerpoint/2010/main" val="9926512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066800"/>
            <a:ext cx="8430718" cy="5257800"/>
          </a:xfrm>
        </p:spPr>
        <p:txBody>
          <a:bodyPr/>
          <a:lstStyle/>
          <a:p>
            <a:pPr marL="457200" indent="-457200">
              <a:buAutoNum type="alphaUcPeriod"/>
            </a:pPr>
            <a:r>
              <a:rPr lang="en-US" sz="2600" b="1" i="1" dirty="0" smtClean="0">
                <a:solidFill>
                  <a:schemeClr val="bg1">
                    <a:lumMod val="65000"/>
                  </a:schemeClr>
                </a:solidFill>
              </a:rPr>
              <a:t>Utilize </a:t>
            </a:r>
            <a:r>
              <a:rPr lang="en-US" sz="2600" b="1" i="1" dirty="0">
                <a:solidFill>
                  <a:schemeClr val="bg1">
                    <a:lumMod val="65000"/>
                  </a:schemeClr>
                </a:solidFill>
              </a:rPr>
              <a:t>Risk-Assessments Post Conviction for Treatment and Management </a:t>
            </a:r>
            <a:r>
              <a:rPr lang="en-US" sz="2600" b="1" i="1" dirty="0" smtClean="0">
                <a:solidFill>
                  <a:schemeClr val="bg1">
                    <a:lumMod val="65000"/>
                  </a:schemeClr>
                </a:solidFill>
              </a:rPr>
              <a:t>Purposes</a:t>
            </a:r>
          </a:p>
          <a:p>
            <a:pPr marL="457200" indent="-457200">
              <a:buAutoNum type="alphaUcPeriod"/>
            </a:pPr>
            <a:endParaRPr lang="en-US" sz="2600" b="1" dirty="0" smtClean="0"/>
          </a:p>
          <a:p>
            <a:pPr marL="457200" lvl="0" indent="-457200">
              <a:buFont typeface="+mj-lt"/>
              <a:buAutoNum type="arabicParenR" startAt="3"/>
            </a:pPr>
            <a:r>
              <a:rPr lang="en-US" sz="2400" dirty="0"/>
              <a:t>Risk assessments should be used to guide management and treatment plans, not just identify risk.</a:t>
            </a:r>
          </a:p>
          <a:p>
            <a:pPr marL="0" indent="0">
              <a:buNone/>
            </a:pPr>
            <a:endParaRPr lang="en-US" sz="2000" dirty="0"/>
          </a:p>
          <a:p>
            <a:pPr marL="0" lvl="0" indent="0">
              <a:buNone/>
            </a:pPr>
            <a:endParaRPr lang="en-US" sz="2400" dirty="0"/>
          </a:p>
        </p:txBody>
      </p:sp>
      <p:sp>
        <p:nvSpPr>
          <p:cNvPr id="4" name="Footer Placeholder 3"/>
          <p:cNvSpPr>
            <a:spLocks noGrp="1"/>
          </p:cNvSpPr>
          <p:nvPr>
            <p:ph type="ftr" sz="quarter" idx="10"/>
          </p:nvPr>
        </p:nvSpPr>
        <p:spPr/>
        <p:txBody>
          <a:bodyPr/>
          <a:lstStyle/>
          <a:p>
            <a:fld id="{20D0EAAA-6D7F-4571-B92A-95FFA4AEE662}" type="datetime1">
              <a:rPr lang="en-US" altLang="en-US" smtClean="0"/>
              <a:pPr/>
              <a:t>6/14/2017</a:t>
            </a:fld>
            <a:r>
              <a:rPr lang="en-US" altLang="en-US" smtClean="0"/>
              <a:t> | Illinois Criminal Justice Information Authority | </a:t>
            </a:r>
            <a:fld id="{923017FE-FFFC-40F8-9C10-45494E7FB86D}" type="slidenum">
              <a:rPr lang="en-US" altLang="en-US" smtClean="0"/>
              <a:pPr/>
              <a:t>18</a:t>
            </a:fld>
            <a:endParaRPr lang="en-US" altLang="en-US"/>
          </a:p>
        </p:txBody>
      </p:sp>
    </p:spTree>
    <p:extLst>
      <p:ext uri="{BB962C8B-B14F-4D97-AF65-F5344CB8AC3E}">
        <p14:creationId xmlns:p14="http://schemas.microsoft.com/office/powerpoint/2010/main" val="18288717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066800"/>
            <a:ext cx="8430718" cy="5257800"/>
          </a:xfrm>
        </p:spPr>
        <p:txBody>
          <a:bodyPr/>
          <a:lstStyle/>
          <a:p>
            <a:pPr marL="457200" indent="-457200">
              <a:buAutoNum type="alphaUcPeriod"/>
            </a:pPr>
            <a:r>
              <a:rPr lang="en-US" sz="2600" b="1" i="1" dirty="0" smtClean="0">
                <a:solidFill>
                  <a:schemeClr val="bg1">
                    <a:lumMod val="65000"/>
                  </a:schemeClr>
                </a:solidFill>
              </a:rPr>
              <a:t>Utilize </a:t>
            </a:r>
            <a:r>
              <a:rPr lang="en-US" sz="2600" b="1" i="1" dirty="0">
                <a:solidFill>
                  <a:schemeClr val="bg1">
                    <a:lumMod val="65000"/>
                  </a:schemeClr>
                </a:solidFill>
              </a:rPr>
              <a:t>Risk-Assessments Post Conviction for Treatment and Management </a:t>
            </a:r>
            <a:r>
              <a:rPr lang="en-US" sz="2600" b="1" i="1" dirty="0" smtClean="0">
                <a:solidFill>
                  <a:schemeClr val="bg1">
                    <a:lumMod val="65000"/>
                  </a:schemeClr>
                </a:solidFill>
              </a:rPr>
              <a:t>Purposes</a:t>
            </a:r>
          </a:p>
          <a:p>
            <a:pPr marL="457200" indent="-457200">
              <a:buAutoNum type="alphaUcPeriod"/>
            </a:pPr>
            <a:endParaRPr lang="en-US" sz="2600" b="1" dirty="0" smtClean="0"/>
          </a:p>
          <a:p>
            <a:pPr marL="457200" lvl="0" indent="-457200">
              <a:buFont typeface="+mj-lt"/>
              <a:buAutoNum type="arabicParenR" startAt="4"/>
            </a:pPr>
            <a:r>
              <a:rPr lang="en-US" sz="2400" dirty="0"/>
              <a:t>Treatment should be informed by risk-assessments.</a:t>
            </a:r>
          </a:p>
          <a:p>
            <a:pPr marL="0" indent="0">
              <a:buNone/>
            </a:pPr>
            <a:endParaRPr lang="en-US" sz="2000" dirty="0"/>
          </a:p>
          <a:p>
            <a:pPr marL="0" lvl="0" indent="0">
              <a:buNone/>
            </a:pPr>
            <a:endParaRPr lang="en-US" sz="2400" dirty="0"/>
          </a:p>
        </p:txBody>
      </p:sp>
      <p:sp>
        <p:nvSpPr>
          <p:cNvPr id="4" name="Footer Placeholder 3"/>
          <p:cNvSpPr>
            <a:spLocks noGrp="1"/>
          </p:cNvSpPr>
          <p:nvPr>
            <p:ph type="ftr" sz="quarter" idx="10"/>
          </p:nvPr>
        </p:nvSpPr>
        <p:spPr/>
        <p:txBody>
          <a:bodyPr/>
          <a:lstStyle/>
          <a:p>
            <a:fld id="{20D0EAAA-6D7F-4571-B92A-95FFA4AEE662}" type="datetime1">
              <a:rPr lang="en-US" altLang="en-US" smtClean="0"/>
              <a:pPr/>
              <a:t>6/14/2017</a:t>
            </a:fld>
            <a:r>
              <a:rPr lang="en-US" altLang="en-US" smtClean="0"/>
              <a:t> | Illinois Criminal Justice Information Authority | </a:t>
            </a:r>
            <a:fld id="{923017FE-FFFC-40F8-9C10-45494E7FB86D}" type="slidenum">
              <a:rPr lang="en-US" altLang="en-US" smtClean="0"/>
              <a:pPr/>
              <a:t>19</a:t>
            </a:fld>
            <a:endParaRPr lang="en-US" altLang="en-US"/>
          </a:p>
        </p:txBody>
      </p:sp>
    </p:spTree>
    <p:extLst>
      <p:ext uri="{BB962C8B-B14F-4D97-AF65-F5344CB8AC3E}">
        <p14:creationId xmlns:p14="http://schemas.microsoft.com/office/powerpoint/2010/main" val="40577907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1234282"/>
            <a:ext cx="8229600" cy="914400"/>
          </a:xfrm>
        </p:spPr>
        <p:txBody>
          <a:bodyPr/>
          <a:lstStyle/>
          <a:p>
            <a:r>
              <a:rPr lang="en-US" dirty="0" smtClean="0"/>
              <a:t>Sex Offender Task Force Charge</a:t>
            </a:r>
            <a:endParaRPr lang="en-US" dirty="0"/>
          </a:p>
        </p:txBody>
      </p:sp>
      <p:sp>
        <p:nvSpPr>
          <p:cNvPr id="6" name="Content Placeholder 5"/>
          <p:cNvSpPr>
            <a:spLocks noGrp="1"/>
          </p:cNvSpPr>
          <p:nvPr>
            <p:ph idx="1"/>
          </p:nvPr>
        </p:nvSpPr>
        <p:spPr/>
        <p:txBody>
          <a:bodyPr/>
          <a:lstStyle/>
          <a:p>
            <a:pPr marL="0" indent="0">
              <a:buNone/>
            </a:pPr>
            <a:r>
              <a:rPr lang="en-US" sz="2800" dirty="0" smtClean="0"/>
              <a:t>“The </a:t>
            </a:r>
            <a:r>
              <a:rPr lang="en-US" sz="2800" dirty="0"/>
              <a:t>Sex Offenses and Sex Offender Registration Task Force is charged with ensuring law enforcement and communities are able to identify high-risk sex offenders and focus on monitoring those offenders to protect victims, improve public safety, and maintain the seriousness of each  offense so that law enforcement and communities are able to identify and monitor high-risk sex </a:t>
            </a:r>
            <a:r>
              <a:rPr lang="en-US" sz="2800" dirty="0" smtClean="0"/>
              <a:t>offenders.” </a:t>
            </a:r>
            <a:endParaRPr lang="en-US" sz="2800" dirty="0"/>
          </a:p>
        </p:txBody>
      </p:sp>
      <p:sp>
        <p:nvSpPr>
          <p:cNvPr id="4" name="Footer Placeholder 3"/>
          <p:cNvSpPr>
            <a:spLocks noGrp="1"/>
          </p:cNvSpPr>
          <p:nvPr>
            <p:ph type="ftr" sz="quarter" idx="10"/>
          </p:nvPr>
        </p:nvSpPr>
        <p:spPr/>
        <p:txBody>
          <a:bodyPr/>
          <a:lstStyle/>
          <a:p>
            <a:fld id="{20D0EAAA-6D7F-4571-B92A-95FFA4AEE662}" type="datetime1">
              <a:rPr lang="en-US" altLang="en-US" smtClean="0"/>
              <a:pPr/>
              <a:t>6/14/2017</a:t>
            </a:fld>
            <a:r>
              <a:rPr lang="en-US" altLang="en-US" smtClean="0"/>
              <a:t> | Illinois Criminal Justice Information Authority | </a:t>
            </a:r>
            <a:fld id="{3B6D76FF-2A9D-4BE0-8245-E720E9B0AE4A}" type="slidenum">
              <a:rPr lang="en-US" altLang="en-US" smtClean="0"/>
              <a:pPr/>
              <a:t>2</a:t>
            </a:fld>
            <a:endParaRPr lang="en-US" altLang="en-US"/>
          </a:p>
        </p:txBody>
      </p:sp>
    </p:spTree>
    <p:extLst>
      <p:ext uri="{BB962C8B-B14F-4D97-AF65-F5344CB8AC3E}">
        <p14:creationId xmlns:p14="http://schemas.microsoft.com/office/powerpoint/2010/main" val="19714596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066800"/>
            <a:ext cx="8430718" cy="5257800"/>
          </a:xfrm>
        </p:spPr>
        <p:txBody>
          <a:bodyPr/>
          <a:lstStyle/>
          <a:p>
            <a:pPr marL="457200" indent="-457200">
              <a:buAutoNum type="alphaUcPeriod"/>
            </a:pPr>
            <a:r>
              <a:rPr lang="en-US" sz="2600" b="1" i="1" dirty="0" smtClean="0">
                <a:solidFill>
                  <a:schemeClr val="bg1">
                    <a:lumMod val="65000"/>
                  </a:schemeClr>
                </a:solidFill>
              </a:rPr>
              <a:t>Utilize </a:t>
            </a:r>
            <a:r>
              <a:rPr lang="en-US" sz="2600" b="1" i="1" dirty="0">
                <a:solidFill>
                  <a:schemeClr val="bg1">
                    <a:lumMod val="65000"/>
                  </a:schemeClr>
                </a:solidFill>
              </a:rPr>
              <a:t>Risk-Assessments Post Conviction for Treatment and Management </a:t>
            </a:r>
            <a:r>
              <a:rPr lang="en-US" sz="2600" b="1" i="1" dirty="0" smtClean="0">
                <a:solidFill>
                  <a:schemeClr val="bg1">
                    <a:lumMod val="65000"/>
                  </a:schemeClr>
                </a:solidFill>
              </a:rPr>
              <a:t>Purposes</a:t>
            </a:r>
          </a:p>
          <a:p>
            <a:pPr marL="457200" indent="-457200">
              <a:buAutoNum type="alphaUcPeriod"/>
            </a:pPr>
            <a:endParaRPr lang="en-US" sz="2600" b="1" dirty="0" smtClean="0"/>
          </a:p>
          <a:p>
            <a:pPr marL="457200" lvl="0" indent="-457200">
              <a:buFont typeface="+mj-lt"/>
              <a:buAutoNum type="arabicParenR" startAt="5"/>
            </a:pPr>
            <a:r>
              <a:rPr lang="en-US" sz="2400" dirty="0"/>
              <a:t>Variations from the validated, structured risk assessment scores should be documented and explained. The risk assessment results should be one factor considered by treatment providers or those supervising sex offenders in the community.</a:t>
            </a:r>
          </a:p>
          <a:p>
            <a:pPr marL="0" indent="0">
              <a:buNone/>
            </a:pPr>
            <a:endParaRPr lang="en-US" sz="2000" dirty="0"/>
          </a:p>
          <a:p>
            <a:pPr marL="0" lvl="0" indent="0">
              <a:buNone/>
            </a:pPr>
            <a:endParaRPr lang="en-US" sz="2400" dirty="0"/>
          </a:p>
        </p:txBody>
      </p:sp>
      <p:sp>
        <p:nvSpPr>
          <p:cNvPr id="4" name="Footer Placeholder 3"/>
          <p:cNvSpPr>
            <a:spLocks noGrp="1"/>
          </p:cNvSpPr>
          <p:nvPr>
            <p:ph type="ftr" sz="quarter" idx="10"/>
          </p:nvPr>
        </p:nvSpPr>
        <p:spPr/>
        <p:txBody>
          <a:bodyPr/>
          <a:lstStyle/>
          <a:p>
            <a:fld id="{20D0EAAA-6D7F-4571-B92A-95FFA4AEE662}" type="datetime1">
              <a:rPr lang="en-US" altLang="en-US" smtClean="0"/>
              <a:pPr/>
              <a:t>6/14/2017</a:t>
            </a:fld>
            <a:r>
              <a:rPr lang="en-US" altLang="en-US" smtClean="0"/>
              <a:t> | Illinois Criminal Justice Information Authority | </a:t>
            </a:r>
            <a:fld id="{923017FE-FFFC-40F8-9C10-45494E7FB86D}" type="slidenum">
              <a:rPr lang="en-US" altLang="en-US" smtClean="0"/>
              <a:pPr/>
              <a:t>20</a:t>
            </a:fld>
            <a:endParaRPr lang="en-US" altLang="en-US"/>
          </a:p>
        </p:txBody>
      </p:sp>
    </p:spTree>
    <p:extLst>
      <p:ext uri="{BB962C8B-B14F-4D97-AF65-F5344CB8AC3E}">
        <p14:creationId xmlns:p14="http://schemas.microsoft.com/office/powerpoint/2010/main" val="32085060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066800"/>
            <a:ext cx="8430718" cy="5257800"/>
          </a:xfrm>
        </p:spPr>
        <p:txBody>
          <a:bodyPr/>
          <a:lstStyle/>
          <a:p>
            <a:pPr marL="514350" indent="-514350">
              <a:buFont typeface="+mj-lt"/>
              <a:buAutoNum type="alphaUcPeriod" startAt="2"/>
            </a:pPr>
            <a:r>
              <a:rPr lang="en-US" sz="2600" b="1" dirty="0" smtClean="0"/>
              <a:t>Reform Current Registry</a:t>
            </a:r>
          </a:p>
          <a:p>
            <a:pPr marL="457200" indent="-457200">
              <a:buFont typeface="+mj-lt"/>
              <a:buAutoNum type="arabicParenR"/>
            </a:pPr>
            <a:r>
              <a:rPr lang="en-US" sz="2400" dirty="0" smtClean="0"/>
              <a:t>Use a registry tier system </a:t>
            </a:r>
            <a:r>
              <a:rPr lang="en-US" sz="2400" dirty="0"/>
              <a:t>that reflects actual risk of sexual re-offending (informed by the risk-assessment conducted post-conviction).</a:t>
            </a:r>
            <a:endParaRPr lang="en-US" sz="2400" dirty="0" smtClean="0"/>
          </a:p>
          <a:p>
            <a:pPr marL="457200" indent="-457200">
              <a:buFont typeface="+mj-lt"/>
              <a:buAutoNum type="alphaLcPeriod"/>
            </a:pPr>
            <a:r>
              <a:rPr lang="en-US" sz="2400" dirty="0" smtClean="0"/>
              <a:t>The </a:t>
            </a:r>
            <a:r>
              <a:rPr lang="en-US" sz="2400" dirty="0"/>
              <a:t>different tiers should differentiate lengths of time on the public </a:t>
            </a:r>
            <a:r>
              <a:rPr lang="en-US" sz="2400" dirty="0" smtClean="0"/>
              <a:t>registry:</a:t>
            </a:r>
            <a:endParaRPr lang="en-US" sz="2000" dirty="0"/>
          </a:p>
          <a:p>
            <a:pPr marL="0" lvl="0" indent="0">
              <a:buNone/>
            </a:pPr>
            <a:endParaRPr lang="en-US" sz="2400" dirty="0"/>
          </a:p>
        </p:txBody>
      </p:sp>
      <p:sp>
        <p:nvSpPr>
          <p:cNvPr id="4" name="Footer Placeholder 3"/>
          <p:cNvSpPr>
            <a:spLocks noGrp="1"/>
          </p:cNvSpPr>
          <p:nvPr>
            <p:ph type="ftr" sz="quarter" idx="10"/>
          </p:nvPr>
        </p:nvSpPr>
        <p:spPr/>
        <p:txBody>
          <a:bodyPr/>
          <a:lstStyle/>
          <a:p>
            <a:fld id="{20D0EAAA-6D7F-4571-B92A-95FFA4AEE662}" type="datetime1">
              <a:rPr lang="en-US" altLang="en-US" smtClean="0"/>
              <a:pPr/>
              <a:t>6/14/2017</a:t>
            </a:fld>
            <a:r>
              <a:rPr lang="en-US" altLang="en-US" smtClean="0"/>
              <a:t> | Illinois Criminal Justice Information Authority | </a:t>
            </a:r>
            <a:fld id="{923017FE-FFFC-40F8-9C10-45494E7FB86D}" type="slidenum">
              <a:rPr lang="en-US" altLang="en-US" smtClean="0"/>
              <a:pPr/>
              <a:t>21</a:t>
            </a:fld>
            <a:endParaRPr lang="en-US" altLang="en-US"/>
          </a:p>
        </p:txBody>
      </p:sp>
      <p:pic>
        <p:nvPicPr>
          <p:cNvPr id="5" name="Picture 4"/>
          <p:cNvPicPr/>
          <p:nvPr/>
        </p:nvPicPr>
        <p:blipFill>
          <a:blip r:embed="rId2"/>
          <a:stretch>
            <a:fillRect/>
          </a:stretch>
        </p:blipFill>
        <p:spPr>
          <a:xfrm>
            <a:off x="2729459" y="3429000"/>
            <a:ext cx="3429000" cy="2895600"/>
          </a:xfrm>
          <a:prstGeom prst="rect">
            <a:avLst/>
          </a:prstGeom>
        </p:spPr>
      </p:pic>
    </p:spTree>
    <p:extLst>
      <p:ext uri="{BB962C8B-B14F-4D97-AF65-F5344CB8AC3E}">
        <p14:creationId xmlns:p14="http://schemas.microsoft.com/office/powerpoint/2010/main" val="10017423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066800"/>
            <a:ext cx="8430718" cy="5257800"/>
          </a:xfrm>
        </p:spPr>
        <p:txBody>
          <a:bodyPr/>
          <a:lstStyle/>
          <a:p>
            <a:pPr marL="514350" indent="-514350">
              <a:buFont typeface="+mj-lt"/>
              <a:buAutoNum type="alphaUcPeriod" startAt="2"/>
            </a:pPr>
            <a:r>
              <a:rPr lang="en-US" sz="2600" b="1" i="1" dirty="0" smtClean="0">
                <a:solidFill>
                  <a:schemeClr val="bg1">
                    <a:lumMod val="65000"/>
                  </a:schemeClr>
                </a:solidFill>
              </a:rPr>
              <a:t>Reform Current Registry</a:t>
            </a:r>
          </a:p>
          <a:p>
            <a:pPr marL="457200" indent="-457200">
              <a:buFont typeface="+mj-lt"/>
              <a:buAutoNum type="arabicParenR"/>
            </a:pPr>
            <a:r>
              <a:rPr lang="en-US" sz="2400" i="1" dirty="0" smtClean="0">
                <a:solidFill>
                  <a:schemeClr val="bg1">
                    <a:lumMod val="65000"/>
                  </a:schemeClr>
                </a:solidFill>
              </a:rPr>
              <a:t>Use a registry tier system </a:t>
            </a:r>
            <a:r>
              <a:rPr lang="en-US" sz="2400" i="1" dirty="0">
                <a:solidFill>
                  <a:schemeClr val="bg1">
                    <a:lumMod val="65000"/>
                  </a:schemeClr>
                </a:solidFill>
              </a:rPr>
              <a:t>that reflects actual risk of sexual re-offending (informed by the risk-assessment conducted post-conviction).</a:t>
            </a:r>
            <a:endParaRPr lang="en-US" sz="2400" i="1" dirty="0" smtClean="0">
              <a:solidFill>
                <a:schemeClr val="bg1">
                  <a:lumMod val="65000"/>
                </a:schemeClr>
              </a:solidFill>
            </a:endParaRPr>
          </a:p>
          <a:p>
            <a:pPr marL="457200" indent="-457200">
              <a:buFont typeface="+mj-lt"/>
              <a:buAutoNum type="alphaLcPeriod" startAt="2"/>
            </a:pPr>
            <a:r>
              <a:rPr lang="en-US" sz="2400" dirty="0" smtClean="0"/>
              <a:t>In </a:t>
            </a:r>
            <a:r>
              <a:rPr lang="en-US" sz="2400" dirty="0"/>
              <a:t>addition to the lower levels automatically coming off the public registry after their set duration (i.e. 5 years, 10 years, etc.), registrants should be allowed the potential to be removed from the public registry (i.e. petition to be removed if they meet certain criteria).</a:t>
            </a:r>
          </a:p>
          <a:p>
            <a:pPr marL="0" lvl="0" indent="0">
              <a:buNone/>
            </a:pPr>
            <a:endParaRPr lang="en-US" sz="2400" dirty="0"/>
          </a:p>
        </p:txBody>
      </p:sp>
      <p:sp>
        <p:nvSpPr>
          <p:cNvPr id="4" name="Footer Placeholder 3"/>
          <p:cNvSpPr>
            <a:spLocks noGrp="1"/>
          </p:cNvSpPr>
          <p:nvPr>
            <p:ph type="ftr" sz="quarter" idx="10"/>
          </p:nvPr>
        </p:nvSpPr>
        <p:spPr/>
        <p:txBody>
          <a:bodyPr/>
          <a:lstStyle/>
          <a:p>
            <a:fld id="{20D0EAAA-6D7F-4571-B92A-95FFA4AEE662}" type="datetime1">
              <a:rPr lang="en-US" altLang="en-US" smtClean="0"/>
              <a:pPr/>
              <a:t>6/14/2017</a:t>
            </a:fld>
            <a:r>
              <a:rPr lang="en-US" altLang="en-US" smtClean="0"/>
              <a:t> | Illinois Criminal Justice Information Authority | </a:t>
            </a:r>
            <a:fld id="{923017FE-FFFC-40F8-9C10-45494E7FB86D}" type="slidenum">
              <a:rPr lang="en-US" altLang="en-US" smtClean="0"/>
              <a:pPr/>
              <a:t>22</a:t>
            </a:fld>
            <a:endParaRPr lang="en-US" altLang="en-US"/>
          </a:p>
        </p:txBody>
      </p:sp>
    </p:spTree>
    <p:extLst>
      <p:ext uri="{BB962C8B-B14F-4D97-AF65-F5344CB8AC3E}">
        <p14:creationId xmlns:p14="http://schemas.microsoft.com/office/powerpoint/2010/main" val="15359878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066800"/>
            <a:ext cx="8430718" cy="5257800"/>
          </a:xfrm>
        </p:spPr>
        <p:txBody>
          <a:bodyPr/>
          <a:lstStyle/>
          <a:p>
            <a:pPr marL="514350" indent="-514350">
              <a:buFont typeface="+mj-lt"/>
              <a:buAutoNum type="alphaUcPeriod" startAt="2"/>
            </a:pPr>
            <a:r>
              <a:rPr lang="en-US" sz="2600" b="1" i="1" dirty="0" smtClean="0">
                <a:solidFill>
                  <a:schemeClr val="bg1">
                    <a:lumMod val="65000"/>
                  </a:schemeClr>
                </a:solidFill>
              </a:rPr>
              <a:t>Reform Current Registry</a:t>
            </a:r>
          </a:p>
          <a:p>
            <a:pPr marL="514350" indent="-514350">
              <a:buFont typeface="+mj-lt"/>
              <a:buAutoNum type="alphaUcPeriod" startAt="2"/>
            </a:pPr>
            <a:endParaRPr lang="en-US" sz="2600" b="1" i="1" dirty="0" smtClean="0">
              <a:solidFill>
                <a:schemeClr val="bg1">
                  <a:lumMod val="65000"/>
                </a:schemeClr>
              </a:solidFill>
            </a:endParaRPr>
          </a:p>
          <a:p>
            <a:pPr marL="457200" indent="-457200">
              <a:buFont typeface="+mj-lt"/>
              <a:buAutoNum type="arabicParenR" startAt="2"/>
            </a:pPr>
            <a:r>
              <a:rPr lang="en-US" sz="2400" dirty="0" smtClean="0"/>
              <a:t>Improve </a:t>
            </a:r>
            <a:r>
              <a:rPr lang="en-US" sz="2400" dirty="0"/>
              <a:t>the accuracy of the terminology currently used for lifetime registrants by referring to them as “Lifetime Registrant” instead of “Sexual Predator.”</a:t>
            </a:r>
            <a:endParaRPr lang="en-US" sz="2400" dirty="0" smtClean="0"/>
          </a:p>
          <a:p>
            <a:pPr marL="457200" indent="-457200">
              <a:buFont typeface="+mj-lt"/>
              <a:buAutoNum type="arabicParenR" startAt="2"/>
            </a:pPr>
            <a:endParaRPr lang="en-US" sz="2400" dirty="0" smtClean="0"/>
          </a:p>
          <a:p>
            <a:pPr marL="0" lvl="0" indent="0">
              <a:buNone/>
            </a:pPr>
            <a:endParaRPr lang="en-US" sz="2400" dirty="0"/>
          </a:p>
        </p:txBody>
      </p:sp>
      <p:sp>
        <p:nvSpPr>
          <p:cNvPr id="4" name="Footer Placeholder 3"/>
          <p:cNvSpPr>
            <a:spLocks noGrp="1"/>
          </p:cNvSpPr>
          <p:nvPr>
            <p:ph type="ftr" sz="quarter" idx="10"/>
          </p:nvPr>
        </p:nvSpPr>
        <p:spPr/>
        <p:txBody>
          <a:bodyPr/>
          <a:lstStyle/>
          <a:p>
            <a:fld id="{20D0EAAA-6D7F-4571-B92A-95FFA4AEE662}" type="datetime1">
              <a:rPr lang="en-US" altLang="en-US" smtClean="0"/>
              <a:pPr/>
              <a:t>6/14/2017</a:t>
            </a:fld>
            <a:r>
              <a:rPr lang="en-US" altLang="en-US" smtClean="0"/>
              <a:t> | Illinois Criminal Justice Information Authority | </a:t>
            </a:r>
            <a:fld id="{923017FE-FFFC-40F8-9C10-45494E7FB86D}" type="slidenum">
              <a:rPr lang="en-US" altLang="en-US" smtClean="0"/>
              <a:pPr/>
              <a:t>23</a:t>
            </a:fld>
            <a:endParaRPr lang="en-US" altLang="en-US"/>
          </a:p>
        </p:txBody>
      </p:sp>
    </p:spTree>
    <p:extLst>
      <p:ext uri="{BB962C8B-B14F-4D97-AF65-F5344CB8AC3E}">
        <p14:creationId xmlns:p14="http://schemas.microsoft.com/office/powerpoint/2010/main" val="25122542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066800"/>
            <a:ext cx="8430718" cy="5257800"/>
          </a:xfrm>
        </p:spPr>
        <p:txBody>
          <a:bodyPr/>
          <a:lstStyle/>
          <a:p>
            <a:pPr marL="514350" indent="-514350">
              <a:buFont typeface="+mj-lt"/>
              <a:buAutoNum type="alphaUcPeriod" startAt="2"/>
            </a:pPr>
            <a:r>
              <a:rPr lang="en-US" sz="2600" b="1" i="1" dirty="0" smtClean="0">
                <a:solidFill>
                  <a:schemeClr val="bg1">
                    <a:lumMod val="65000"/>
                  </a:schemeClr>
                </a:solidFill>
              </a:rPr>
              <a:t>Reform Current Registry</a:t>
            </a:r>
          </a:p>
          <a:p>
            <a:pPr marL="514350" indent="-514350">
              <a:buFont typeface="+mj-lt"/>
              <a:buAutoNum type="alphaUcPeriod" startAt="2"/>
            </a:pPr>
            <a:endParaRPr lang="en-US" sz="2600" b="1" i="1" dirty="0" smtClean="0">
              <a:solidFill>
                <a:schemeClr val="bg1">
                  <a:lumMod val="65000"/>
                </a:schemeClr>
              </a:solidFill>
            </a:endParaRPr>
          </a:p>
          <a:p>
            <a:pPr marL="457200" indent="-457200">
              <a:buFont typeface="+mj-lt"/>
              <a:buAutoNum type="arabicParenR" startAt="3"/>
            </a:pPr>
            <a:r>
              <a:rPr lang="en-US" sz="2400" dirty="0" smtClean="0"/>
              <a:t>The public </a:t>
            </a:r>
            <a:r>
              <a:rPr lang="en-US" sz="2400" dirty="0"/>
              <a:t>registry should only contain persons convicted of a sex offense</a:t>
            </a:r>
            <a:r>
              <a:rPr lang="en-US" sz="2400" dirty="0" smtClean="0"/>
              <a:t>.</a:t>
            </a:r>
          </a:p>
          <a:p>
            <a:pPr marL="457200" indent="-457200">
              <a:buFont typeface="+mj-lt"/>
              <a:buAutoNum type="alphaLcPeriod"/>
            </a:pPr>
            <a:r>
              <a:rPr lang="en-US" sz="2400" dirty="0" smtClean="0"/>
              <a:t>Remove </a:t>
            </a:r>
            <a:r>
              <a:rPr lang="en-US" sz="2400" dirty="0"/>
              <a:t>persons convicted of murder from the sex offender registry </a:t>
            </a:r>
            <a:r>
              <a:rPr lang="en-US" sz="2400" dirty="0" smtClean="0"/>
              <a:t>act.</a:t>
            </a:r>
          </a:p>
          <a:p>
            <a:pPr marL="457200" indent="-457200">
              <a:buFont typeface="+mj-lt"/>
              <a:buAutoNum type="alphaLcPeriod"/>
            </a:pPr>
            <a:r>
              <a:rPr lang="en-US" sz="2400" dirty="0" smtClean="0"/>
              <a:t>Remove </a:t>
            </a:r>
            <a:r>
              <a:rPr lang="en-US" sz="2400" dirty="0"/>
              <a:t>statutory requirements that stipulate any new felony (not for a sex offense) triggers retroactive registration for certain </a:t>
            </a:r>
            <a:r>
              <a:rPr lang="en-US" sz="2400" dirty="0" smtClean="0"/>
              <a:t>individuals.</a:t>
            </a:r>
            <a:endParaRPr lang="en-US" sz="2400" dirty="0"/>
          </a:p>
          <a:p>
            <a:pPr marL="457200" indent="-457200">
              <a:buFont typeface="+mj-lt"/>
              <a:buAutoNum type="arabicParenR" startAt="3"/>
            </a:pPr>
            <a:endParaRPr lang="en-US" sz="2400" dirty="0" smtClean="0"/>
          </a:p>
          <a:p>
            <a:pPr marL="0" lvl="0" indent="0">
              <a:buNone/>
            </a:pPr>
            <a:endParaRPr lang="en-US" sz="2400" dirty="0"/>
          </a:p>
        </p:txBody>
      </p:sp>
      <p:sp>
        <p:nvSpPr>
          <p:cNvPr id="4" name="Footer Placeholder 3"/>
          <p:cNvSpPr>
            <a:spLocks noGrp="1"/>
          </p:cNvSpPr>
          <p:nvPr>
            <p:ph type="ftr" sz="quarter" idx="10"/>
          </p:nvPr>
        </p:nvSpPr>
        <p:spPr/>
        <p:txBody>
          <a:bodyPr/>
          <a:lstStyle/>
          <a:p>
            <a:fld id="{20D0EAAA-6D7F-4571-B92A-95FFA4AEE662}" type="datetime1">
              <a:rPr lang="en-US" altLang="en-US" smtClean="0"/>
              <a:pPr/>
              <a:t>6/14/2017</a:t>
            </a:fld>
            <a:r>
              <a:rPr lang="en-US" altLang="en-US" smtClean="0"/>
              <a:t> | Illinois Criminal Justice Information Authority | </a:t>
            </a:r>
            <a:fld id="{923017FE-FFFC-40F8-9C10-45494E7FB86D}" type="slidenum">
              <a:rPr lang="en-US" altLang="en-US" smtClean="0"/>
              <a:pPr/>
              <a:t>24</a:t>
            </a:fld>
            <a:endParaRPr lang="en-US" altLang="en-US"/>
          </a:p>
        </p:txBody>
      </p:sp>
    </p:spTree>
    <p:extLst>
      <p:ext uri="{BB962C8B-B14F-4D97-AF65-F5344CB8AC3E}">
        <p14:creationId xmlns:p14="http://schemas.microsoft.com/office/powerpoint/2010/main" val="234495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066800"/>
            <a:ext cx="8430718" cy="5257800"/>
          </a:xfrm>
        </p:spPr>
        <p:txBody>
          <a:bodyPr/>
          <a:lstStyle/>
          <a:p>
            <a:pPr marL="514350" indent="-514350">
              <a:buFont typeface="+mj-lt"/>
              <a:buAutoNum type="alphaUcPeriod" startAt="3"/>
            </a:pPr>
            <a:r>
              <a:rPr lang="en-US" sz="2600" b="1" dirty="0" smtClean="0"/>
              <a:t>Lessen Current Restrictions</a:t>
            </a:r>
          </a:p>
          <a:p>
            <a:pPr marL="514350" indent="-514350">
              <a:buFont typeface="+mj-lt"/>
              <a:buAutoNum type="alphaUcPeriod" startAt="3"/>
            </a:pPr>
            <a:endParaRPr lang="en-US" sz="2600" b="1" dirty="0" smtClean="0"/>
          </a:p>
          <a:p>
            <a:pPr marL="457200" indent="-457200">
              <a:buFont typeface="+mj-lt"/>
              <a:buAutoNum type="arabicParenR"/>
            </a:pPr>
            <a:r>
              <a:rPr lang="en-US" sz="2400" dirty="0" smtClean="0"/>
              <a:t>Limit residence </a:t>
            </a:r>
            <a:r>
              <a:rPr lang="en-US" sz="2400" dirty="0"/>
              <a:t>restrictions for persons convicted of a sex offense to only while they are on the public registry</a:t>
            </a:r>
            <a:r>
              <a:rPr lang="en-US" sz="2400" dirty="0" smtClean="0"/>
              <a:t>.</a:t>
            </a:r>
          </a:p>
          <a:p>
            <a:pPr marL="457200" indent="-457200">
              <a:buFont typeface="+mj-lt"/>
              <a:buAutoNum type="arabicParenR"/>
            </a:pPr>
            <a:endParaRPr lang="en-US" sz="2400" dirty="0" smtClean="0"/>
          </a:p>
          <a:p>
            <a:pPr marL="457200" indent="-457200">
              <a:buFont typeface="+mj-lt"/>
              <a:buAutoNum type="alphaLcPeriod"/>
            </a:pPr>
            <a:r>
              <a:rPr lang="en-US" sz="2400" dirty="0" smtClean="0"/>
              <a:t>Tailor </a:t>
            </a:r>
            <a:r>
              <a:rPr lang="en-US" sz="2400" dirty="0"/>
              <a:t>restrictions to the different tiers, with the highest risk tiers having the most restrictions</a:t>
            </a:r>
            <a:r>
              <a:rPr lang="en-US" sz="2000" dirty="0"/>
              <a:t>.</a:t>
            </a:r>
          </a:p>
          <a:p>
            <a:pPr marL="0" lvl="0" indent="0">
              <a:buNone/>
            </a:pPr>
            <a:endParaRPr lang="en-US" sz="2400" dirty="0"/>
          </a:p>
        </p:txBody>
      </p:sp>
      <p:sp>
        <p:nvSpPr>
          <p:cNvPr id="4" name="Footer Placeholder 3"/>
          <p:cNvSpPr>
            <a:spLocks noGrp="1"/>
          </p:cNvSpPr>
          <p:nvPr>
            <p:ph type="ftr" sz="quarter" idx="10"/>
          </p:nvPr>
        </p:nvSpPr>
        <p:spPr/>
        <p:txBody>
          <a:bodyPr/>
          <a:lstStyle/>
          <a:p>
            <a:fld id="{20D0EAAA-6D7F-4571-B92A-95FFA4AEE662}" type="datetime1">
              <a:rPr lang="en-US" altLang="en-US" smtClean="0"/>
              <a:pPr/>
              <a:t>6/14/2017</a:t>
            </a:fld>
            <a:r>
              <a:rPr lang="en-US" altLang="en-US" smtClean="0"/>
              <a:t> | Illinois Criminal Justice Information Authority | </a:t>
            </a:r>
            <a:fld id="{923017FE-FFFC-40F8-9C10-45494E7FB86D}" type="slidenum">
              <a:rPr lang="en-US" altLang="en-US" smtClean="0"/>
              <a:pPr/>
              <a:t>25</a:t>
            </a:fld>
            <a:endParaRPr lang="en-US" altLang="en-US"/>
          </a:p>
        </p:txBody>
      </p:sp>
    </p:spTree>
    <p:extLst>
      <p:ext uri="{BB962C8B-B14F-4D97-AF65-F5344CB8AC3E}">
        <p14:creationId xmlns:p14="http://schemas.microsoft.com/office/powerpoint/2010/main" val="7640916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066800"/>
            <a:ext cx="8430718" cy="1371600"/>
          </a:xfrm>
        </p:spPr>
        <p:txBody>
          <a:bodyPr/>
          <a:lstStyle/>
          <a:p>
            <a:pPr marL="514350" indent="-514350">
              <a:buFont typeface="+mj-lt"/>
              <a:buAutoNum type="alphaUcPeriod" startAt="3"/>
            </a:pPr>
            <a:r>
              <a:rPr lang="en-US" sz="2600" b="1" i="1" dirty="0" smtClean="0">
                <a:solidFill>
                  <a:schemeClr val="bg1">
                    <a:lumMod val="65000"/>
                  </a:schemeClr>
                </a:solidFill>
              </a:rPr>
              <a:t>Lessen Current Restrictions</a:t>
            </a:r>
            <a:endParaRPr lang="en-US" sz="2600" b="1" dirty="0" smtClean="0"/>
          </a:p>
          <a:p>
            <a:pPr marL="457200" indent="-457200">
              <a:buFont typeface="+mj-lt"/>
              <a:buAutoNum type="arabicParenR" startAt="2"/>
            </a:pPr>
            <a:r>
              <a:rPr lang="en-US" sz="2500" dirty="0" smtClean="0"/>
              <a:t>Revise </a:t>
            </a:r>
            <a:r>
              <a:rPr lang="en-US" sz="2500" dirty="0"/>
              <a:t>the time on Mandatory Supervised Release (MSR) for persons convicted of sex offenses</a:t>
            </a:r>
            <a:r>
              <a:rPr lang="en-US" sz="2500" dirty="0" smtClean="0"/>
              <a:t>.</a:t>
            </a:r>
            <a:endParaRPr lang="en-US" sz="2400" dirty="0" smtClean="0"/>
          </a:p>
          <a:p>
            <a:pPr marL="0" lvl="0" indent="0">
              <a:buNone/>
            </a:pPr>
            <a:endParaRPr lang="en-US" sz="2400" dirty="0"/>
          </a:p>
        </p:txBody>
      </p:sp>
      <p:sp>
        <p:nvSpPr>
          <p:cNvPr id="4" name="Footer Placeholder 3"/>
          <p:cNvSpPr>
            <a:spLocks noGrp="1"/>
          </p:cNvSpPr>
          <p:nvPr>
            <p:ph type="ftr" sz="quarter" idx="10"/>
          </p:nvPr>
        </p:nvSpPr>
        <p:spPr/>
        <p:txBody>
          <a:bodyPr/>
          <a:lstStyle/>
          <a:p>
            <a:fld id="{20D0EAAA-6D7F-4571-B92A-95FFA4AEE662}" type="datetime1">
              <a:rPr lang="en-US" altLang="en-US" smtClean="0"/>
              <a:pPr/>
              <a:t>6/14/2017</a:t>
            </a:fld>
            <a:r>
              <a:rPr lang="en-US" altLang="en-US" smtClean="0"/>
              <a:t> | Illinois Criminal Justice Information Authority | </a:t>
            </a:r>
            <a:fld id="{923017FE-FFFC-40F8-9C10-45494E7FB86D}" type="slidenum">
              <a:rPr lang="en-US" altLang="en-US" smtClean="0"/>
              <a:pPr/>
              <a:t>26</a:t>
            </a:fld>
            <a:endParaRPr lang="en-US" altLang="en-US"/>
          </a:p>
        </p:txBody>
      </p:sp>
      <p:sp>
        <p:nvSpPr>
          <p:cNvPr id="2" name="Rectangle 1"/>
          <p:cNvSpPr/>
          <p:nvPr/>
        </p:nvSpPr>
        <p:spPr>
          <a:xfrm>
            <a:off x="234538" y="2441368"/>
            <a:ext cx="4870862" cy="3816429"/>
          </a:xfrm>
          <a:prstGeom prst="rect">
            <a:avLst/>
          </a:prstGeom>
        </p:spPr>
        <p:txBody>
          <a:bodyPr wrap="square">
            <a:spAutoFit/>
          </a:bodyPr>
          <a:lstStyle/>
          <a:p>
            <a:pPr marL="457200" indent="-457200">
              <a:buFont typeface="+mj-lt"/>
              <a:buAutoNum type="alphaLcPeriod"/>
            </a:pPr>
            <a:r>
              <a:rPr lang="en-US" sz="2200" dirty="0">
                <a:latin typeface="+mn-lt"/>
              </a:rPr>
              <a:t>Those individuals determined to be not the highest risk (i.e., Tiers 1-3), as determined by a validated, structured risk assessment, should have maximum MSR sentences of 3 years.</a:t>
            </a:r>
          </a:p>
          <a:p>
            <a:pPr marL="457200" indent="-457200">
              <a:buFont typeface="+mj-lt"/>
              <a:buAutoNum type="alphaLcPeriod"/>
            </a:pPr>
            <a:r>
              <a:rPr lang="en-US" sz="2200" dirty="0">
                <a:latin typeface="+mn-lt"/>
              </a:rPr>
              <a:t>Only the highest risk individuals (e.g., Tier </a:t>
            </a:r>
            <a:r>
              <a:rPr lang="en-US" sz="2200" dirty="0" err="1">
                <a:latin typeface="+mn-lt"/>
              </a:rPr>
              <a:t>IVa</a:t>
            </a:r>
            <a:r>
              <a:rPr lang="en-US" sz="2200" dirty="0">
                <a:latin typeface="+mn-lt"/>
              </a:rPr>
              <a:t> and </a:t>
            </a:r>
            <a:r>
              <a:rPr lang="en-US" sz="2200" dirty="0" err="1">
                <a:latin typeface="+mn-lt"/>
              </a:rPr>
              <a:t>IVb</a:t>
            </a:r>
            <a:r>
              <a:rPr lang="en-US" sz="2200" dirty="0">
                <a:latin typeface="+mn-lt"/>
              </a:rPr>
              <a:t>), as determined by a validated, structured risk assessment, should have MSR sentences beyond 3 years.</a:t>
            </a:r>
          </a:p>
        </p:txBody>
      </p:sp>
      <p:pic>
        <p:nvPicPr>
          <p:cNvPr id="6" name="Picture 5"/>
          <p:cNvPicPr/>
          <p:nvPr/>
        </p:nvPicPr>
        <p:blipFill>
          <a:blip r:embed="rId2"/>
          <a:stretch>
            <a:fillRect/>
          </a:stretch>
        </p:blipFill>
        <p:spPr>
          <a:xfrm>
            <a:off x="5181600" y="2543798"/>
            <a:ext cx="3810000" cy="3352800"/>
          </a:xfrm>
          <a:prstGeom prst="rect">
            <a:avLst/>
          </a:prstGeom>
        </p:spPr>
      </p:pic>
    </p:spTree>
    <p:extLst>
      <p:ext uri="{BB962C8B-B14F-4D97-AF65-F5344CB8AC3E}">
        <p14:creationId xmlns:p14="http://schemas.microsoft.com/office/powerpoint/2010/main" val="34776012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066800"/>
            <a:ext cx="8430718" cy="5257800"/>
          </a:xfrm>
        </p:spPr>
        <p:txBody>
          <a:bodyPr/>
          <a:lstStyle/>
          <a:p>
            <a:pPr marL="514350" indent="-514350">
              <a:buFont typeface="+mj-lt"/>
              <a:buAutoNum type="alphaUcPeriod" startAt="3"/>
            </a:pPr>
            <a:r>
              <a:rPr lang="en-US" sz="2600" b="1" i="1" dirty="0" smtClean="0">
                <a:solidFill>
                  <a:schemeClr val="bg1">
                    <a:lumMod val="65000"/>
                  </a:schemeClr>
                </a:solidFill>
              </a:rPr>
              <a:t>Lessen Current Restrictions</a:t>
            </a:r>
          </a:p>
          <a:p>
            <a:pPr marL="514350" indent="-514350">
              <a:buFont typeface="+mj-lt"/>
              <a:buAutoNum type="alphaUcPeriod" startAt="3"/>
            </a:pPr>
            <a:endParaRPr lang="en-US" sz="2600" b="1" dirty="0" smtClean="0"/>
          </a:p>
          <a:p>
            <a:pPr marL="457200" indent="-457200">
              <a:buFont typeface="+mj-lt"/>
              <a:buAutoNum type="arabicParenR" startAt="3"/>
            </a:pPr>
            <a:r>
              <a:rPr lang="en-US" sz="2500" dirty="0" smtClean="0"/>
              <a:t>Implement </a:t>
            </a:r>
            <a:r>
              <a:rPr lang="en-US" sz="2500" dirty="0"/>
              <a:t>sanctions for those who take information from the registry, </a:t>
            </a:r>
            <a:r>
              <a:rPr lang="en-US" sz="2500" u="sng" dirty="0"/>
              <a:t>do not</a:t>
            </a:r>
            <a:r>
              <a:rPr lang="en-US" sz="2500" dirty="0"/>
              <a:t> keep it updated or current, and share it with others.</a:t>
            </a:r>
            <a:endParaRPr lang="en-US" sz="2500" dirty="0" smtClean="0"/>
          </a:p>
          <a:p>
            <a:pPr marL="457200" indent="-457200">
              <a:buFont typeface="+mj-lt"/>
              <a:buAutoNum type="arabicParenR" startAt="3"/>
            </a:pPr>
            <a:endParaRPr lang="en-US" sz="2400" dirty="0" smtClean="0"/>
          </a:p>
          <a:p>
            <a:pPr marL="0" lvl="0" indent="0">
              <a:buNone/>
            </a:pPr>
            <a:endParaRPr lang="en-US" sz="2400" dirty="0"/>
          </a:p>
        </p:txBody>
      </p:sp>
      <p:sp>
        <p:nvSpPr>
          <p:cNvPr id="4" name="Footer Placeholder 3"/>
          <p:cNvSpPr>
            <a:spLocks noGrp="1"/>
          </p:cNvSpPr>
          <p:nvPr>
            <p:ph type="ftr" sz="quarter" idx="10"/>
          </p:nvPr>
        </p:nvSpPr>
        <p:spPr/>
        <p:txBody>
          <a:bodyPr/>
          <a:lstStyle/>
          <a:p>
            <a:fld id="{20D0EAAA-6D7F-4571-B92A-95FFA4AEE662}" type="datetime1">
              <a:rPr lang="en-US" altLang="en-US" smtClean="0"/>
              <a:pPr/>
              <a:t>6/14/2017</a:t>
            </a:fld>
            <a:r>
              <a:rPr lang="en-US" altLang="en-US" smtClean="0"/>
              <a:t> | Illinois Criminal Justice Information Authority | </a:t>
            </a:r>
            <a:fld id="{923017FE-FFFC-40F8-9C10-45494E7FB86D}" type="slidenum">
              <a:rPr lang="en-US" altLang="en-US" smtClean="0"/>
              <a:pPr/>
              <a:t>27</a:t>
            </a:fld>
            <a:endParaRPr lang="en-US" altLang="en-US"/>
          </a:p>
        </p:txBody>
      </p:sp>
    </p:spTree>
    <p:extLst>
      <p:ext uri="{BB962C8B-B14F-4D97-AF65-F5344CB8AC3E}">
        <p14:creationId xmlns:p14="http://schemas.microsoft.com/office/powerpoint/2010/main" val="714724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066800"/>
            <a:ext cx="8430718" cy="5257800"/>
          </a:xfrm>
        </p:spPr>
        <p:txBody>
          <a:bodyPr/>
          <a:lstStyle/>
          <a:p>
            <a:pPr marL="514350" indent="-514350">
              <a:buFont typeface="+mj-lt"/>
              <a:buAutoNum type="alphaUcPeriod" startAt="4"/>
            </a:pPr>
            <a:r>
              <a:rPr lang="en-US" sz="2600" b="1" dirty="0" smtClean="0"/>
              <a:t>Infrastructure Concerns</a:t>
            </a:r>
          </a:p>
          <a:p>
            <a:pPr marL="514350" indent="-514350">
              <a:buFont typeface="+mj-lt"/>
              <a:buAutoNum type="alphaUcPeriod" startAt="4"/>
            </a:pPr>
            <a:endParaRPr lang="en-US" sz="2600" b="1" dirty="0" smtClean="0"/>
          </a:p>
          <a:p>
            <a:pPr marL="457200" indent="-457200">
              <a:buFont typeface="+mj-lt"/>
              <a:buAutoNum type="arabicParenR"/>
            </a:pPr>
            <a:r>
              <a:rPr lang="en-US" sz="2500" dirty="0" smtClean="0"/>
              <a:t>Research and Evaluation</a:t>
            </a:r>
          </a:p>
          <a:p>
            <a:pPr marL="457200" indent="-457200">
              <a:buFont typeface="+mj-lt"/>
              <a:buAutoNum type="arabicParenR"/>
            </a:pPr>
            <a:endParaRPr lang="en-US" sz="2400" dirty="0" smtClean="0"/>
          </a:p>
          <a:p>
            <a:pPr marL="457200" indent="-457200">
              <a:buFont typeface="+mj-lt"/>
              <a:buAutoNum type="alphaLcPeriod"/>
            </a:pPr>
            <a:r>
              <a:rPr lang="en-US" sz="2400" dirty="0" smtClean="0"/>
              <a:t>Use research </a:t>
            </a:r>
            <a:r>
              <a:rPr lang="en-US" sz="2400" dirty="0"/>
              <a:t>to inform the creation of policy as well as to evaluate how policies are implemented and their impact.</a:t>
            </a:r>
          </a:p>
          <a:p>
            <a:pPr marL="0" lvl="0" indent="0">
              <a:buNone/>
            </a:pPr>
            <a:endParaRPr lang="en-US" sz="2400" dirty="0"/>
          </a:p>
        </p:txBody>
      </p:sp>
      <p:sp>
        <p:nvSpPr>
          <p:cNvPr id="4" name="Footer Placeholder 3"/>
          <p:cNvSpPr>
            <a:spLocks noGrp="1"/>
          </p:cNvSpPr>
          <p:nvPr>
            <p:ph type="ftr" sz="quarter" idx="10"/>
          </p:nvPr>
        </p:nvSpPr>
        <p:spPr/>
        <p:txBody>
          <a:bodyPr/>
          <a:lstStyle/>
          <a:p>
            <a:fld id="{20D0EAAA-6D7F-4571-B92A-95FFA4AEE662}" type="datetime1">
              <a:rPr lang="en-US" altLang="en-US" smtClean="0"/>
              <a:pPr/>
              <a:t>6/14/2017</a:t>
            </a:fld>
            <a:r>
              <a:rPr lang="en-US" altLang="en-US" smtClean="0"/>
              <a:t> | Illinois Criminal Justice Information Authority | </a:t>
            </a:r>
            <a:fld id="{923017FE-FFFC-40F8-9C10-45494E7FB86D}" type="slidenum">
              <a:rPr lang="en-US" altLang="en-US" smtClean="0"/>
              <a:pPr/>
              <a:t>28</a:t>
            </a:fld>
            <a:endParaRPr lang="en-US" altLang="en-US"/>
          </a:p>
        </p:txBody>
      </p:sp>
    </p:spTree>
    <p:extLst>
      <p:ext uri="{BB962C8B-B14F-4D97-AF65-F5344CB8AC3E}">
        <p14:creationId xmlns:p14="http://schemas.microsoft.com/office/powerpoint/2010/main" val="15122909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0601"/>
            <a:ext cx="8229600" cy="563563"/>
          </a:xfrm>
        </p:spPr>
        <p:txBody>
          <a:bodyPr/>
          <a:lstStyle/>
          <a:p>
            <a:r>
              <a:rPr lang="en-US" sz="2800" b="1" dirty="0"/>
              <a:t>Guiding Principles </a:t>
            </a:r>
          </a:p>
        </p:txBody>
      </p:sp>
      <p:sp>
        <p:nvSpPr>
          <p:cNvPr id="3" name="Content Placeholder 2"/>
          <p:cNvSpPr>
            <a:spLocks noGrp="1"/>
          </p:cNvSpPr>
          <p:nvPr>
            <p:ph idx="1"/>
          </p:nvPr>
        </p:nvSpPr>
        <p:spPr>
          <a:xfrm>
            <a:off x="76200" y="1447800"/>
            <a:ext cx="8915400" cy="4953000"/>
          </a:xfrm>
        </p:spPr>
        <p:txBody>
          <a:bodyPr/>
          <a:lstStyle/>
          <a:p>
            <a:pPr marL="0" marR="0">
              <a:spcBef>
                <a:spcPts val="0"/>
              </a:spcBef>
              <a:spcAft>
                <a:spcPts val="0"/>
              </a:spcAft>
            </a:pPr>
            <a:r>
              <a:rPr lang="en-US" sz="1800" b="1" dirty="0">
                <a:ea typeface="Times New Roman" panose="02020603050405020304" pitchFamily="18" charset="0"/>
              </a:rPr>
              <a:t>Protect Public Safety: </a:t>
            </a:r>
            <a:endParaRPr lang="en-US" sz="1800" dirty="0">
              <a:ea typeface="Times New Roman" panose="02020603050405020304" pitchFamily="18" charset="0"/>
            </a:endParaRPr>
          </a:p>
          <a:p>
            <a:pPr marL="400050" lvl="1">
              <a:spcBef>
                <a:spcPts val="0"/>
              </a:spcBef>
              <a:spcAft>
                <a:spcPts val="0"/>
              </a:spcAft>
            </a:pPr>
            <a:r>
              <a:rPr lang="en-US" sz="1400" dirty="0">
                <a:ea typeface="Times New Roman" panose="02020603050405020304" pitchFamily="18" charset="0"/>
              </a:rPr>
              <a:t>Policies for people with sex offenses must enhance community safety.</a:t>
            </a:r>
            <a:endParaRPr lang="en-US" sz="1000" dirty="0">
              <a:ea typeface="Times New Roman" panose="02020603050405020304" pitchFamily="18" charset="0"/>
            </a:endParaRPr>
          </a:p>
          <a:p>
            <a:pPr marL="0" marR="0" indent="0">
              <a:spcBef>
                <a:spcPts val="0"/>
              </a:spcBef>
              <a:spcAft>
                <a:spcPts val="0"/>
              </a:spcAft>
              <a:buNone/>
            </a:pPr>
            <a:endParaRPr lang="en-US" sz="1000" dirty="0">
              <a:ea typeface="Times New Roman" panose="02020603050405020304" pitchFamily="18" charset="0"/>
            </a:endParaRPr>
          </a:p>
          <a:p>
            <a:pPr marL="0" marR="0">
              <a:spcBef>
                <a:spcPts val="0"/>
              </a:spcBef>
              <a:spcAft>
                <a:spcPts val="0"/>
              </a:spcAft>
            </a:pPr>
            <a:r>
              <a:rPr lang="en-US" sz="1800" b="1" dirty="0">
                <a:ea typeface="Times New Roman" panose="02020603050405020304" pitchFamily="18" charset="0"/>
              </a:rPr>
              <a:t>Use Evidence-Informed Practices: </a:t>
            </a:r>
            <a:endParaRPr lang="en-US" sz="1800" dirty="0">
              <a:ea typeface="Times New Roman" panose="02020603050405020304" pitchFamily="18" charset="0"/>
            </a:endParaRPr>
          </a:p>
          <a:p>
            <a:pPr marL="400050" lvl="1">
              <a:spcBef>
                <a:spcPts val="0"/>
              </a:spcBef>
              <a:spcAft>
                <a:spcPts val="0"/>
              </a:spcAft>
            </a:pPr>
            <a:r>
              <a:rPr lang="en-US" sz="1400" dirty="0">
                <a:ea typeface="Times New Roman" panose="02020603050405020304" pitchFamily="18" charset="0"/>
              </a:rPr>
              <a:t>Illinois laws and policies should be informed by research and practices shown to protect victims and reduce future offenses.</a:t>
            </a:r>
            <a:endParaRPr lang="en-US" sz="1000" dirty="0">
              <a:ea typeface="Times New Roman" panose="02020603050405020304" pitchFamily="18" charset="0"/>
            </a:endParaRPr>
          </a:p>
          <a:p>
            <a:pPr marL="114300" lvl="1" indent="0">
              <a:spcBef>
                <a:spcPts val="0"/>
              </a:spcBef>
              <a:spcAft>
                <a:spcPts val="0"/>
              </a:spcAft>
              <a:buNone/>
            </a:pPr>
            <a:r>
              <a:rPr lang="en-US" sz="1000" dirty="0">
                <a:ea typeface="Times New Roman" panose="02020603050405020304" pitchFamily="18" charset="0"/>
              </a:rPr>
              <a:t> </a:t>
            </a:r>
          </a:p>
          <a:p>
            <a:pPr marL="0" marR="0">
              <a:spcBef>
                <a:spcPts val="0"/>
              </a:spcBef>
              <a:spcAft>
                <a:spcPts val="0"/>
              </a:spcAft>
            </a:pPr>
            <a:r>
              <a:rPr lang="en-US" sz="1800" b="1" dirty="0">
                <a:ea typeface="Times New Roman" panose="02020603050405020304" pitchFamily="18" charset="0"/>
              </a:rPr>
              <a:t>Allocate Resources Efficiently: </a:t>
            </a:r>
            <a:endParaRPr lang="en-US" sz="1800" dirty="0">
              <a:ea typeface="Times New Roman" panose="02020603050405020304" pitchFamily="18" charset="0"/>
            </a:endParaRPr>
          </a:p>
          <a:p>
            <a:pPr marL="400050" lvl="1">
              <a:spcBef>
                <a:spcPts val="0"/>
              </a:spcBef>
              <a:spcAft>
                <a:spcPts val="0"/>
              </a:spcAft>
            </a:pPr>
            <a:r>
              <a:rPr lang="en-US" sz="1400" dirty="0">
                <a:ea typeface="Times New Roman" panose="02020603050405020304" pitchFamily="18" charset="0"/>
              </a:rPr>
              <a:t>The state’s limited public resources should be invested in programs that do the most to prevent offending, lower recidivism, and improve outcomes for victims, families, and communities. Funding priority should be given to strategies that have demonstrated success.</a:t>
            </a:r>
            <a:endParaRPr lang="en-US" sz="1000" dirty="0">
              <a:ea typeface="Times New Roman" panose="02020603050405020304" pitchFamily="18" charset="0"/>
            </a:endParaRPr>
          </a:p>
          <a:p>
            <a:pPr marL="0" marR="0" indent="0">
              <a:spcBef>
                <a:spcPts val="0"/>
              </a:spcBef>
              <a:spcAft>
                <a:spcPts val="0"/>
              </a:spcAft>
              <a:buNone/>
            </a:pPr>
            <a:r>
              <a:rPr lang="en-US" sz="1000" dirty="0">
                <a:ea typeface="Times New Roman" panose="02020603050405020304" pitchFamily="18" charset="0"/>
              </a:rPr>
              <a:t> </a:t>
            </a:r>
          </a:p>
          <a:p>
            <a:pPr marL="0" marR="0">
              <a:spcBef>
                <a:spcPts val="0"/>
              </a:spcBef>
              <a:spcAft>
                <a:spcPts val="0"/>
              </a:spcAft>
            </a:pPr>
            <a:r>
              <a:rPr lang="en-US" sz="1800" b="1" dirty="0">
                <a:ea typeface="Times New Roman" panose="02020603050405020304" pitchFamily="18" charset="0"/>
              </a:rPr>
              <a:t>Make Decisions Based on Assessments: </a:t>
            </a:r>
            <a:endParaRPr lang="en-US" sz="1800" dirty="0">
              <a:ea typeface="Times New Roman" panose="02020603050405020304" pitchFamily="18" charset="0"/>
            </a:endParaRPr>
          </a:p>
          <a:p>
            <a:pPr marL="400050" lvl="1">
              <a:spcBef>
                <a:spcPts val="0"/>
              </a:spcBef>
              <a:spcAft>
                <a:spcPts val="0"/>
              </a:spcAft>
            </a:pPr>
            <a:r>
              <a:rPr lang="en-US" sz="1400" dirty="0">
                <a:ea typeface="Times New Roman" panose="02020603050405020304" pitchFamily="18" charset="0"/>
              </a:rPr>
              <a:t>To better protect communities, law enforcement agencies must be able to differentiate between people who have high, moderate, and low risks and needs. Individualized assessments should be the basis for determining appropriate sanctions, treatment, and supervision.</a:t>
            </a:r>
            <a:endParaRPr lang="en-US" sz="1000" dirty="0">
              <a:ea typeface="Times New Roman" panose="02020603050405020304" pitchFamily="18" charset="0"/>
            </a:endParaRPr>
          </a:p>
          <a:p>
            <a:pPr marL="0" marR="0" indent="0">
              <a:spcBef>
                <a:spcPts val="0"/>
              </a:spcBef>
              <a:spcAft>
                <a:spcPts val="0"/>
              </a:spcAft>
              <a:buNone/>
            </a:pPr>
            <a:r>
              <a:rPr lang="en-US" sz="1000" dirty="0">
                <a:ea typeface="Times New Roman" panose="02020603050405020304" pitchFamily="18" charset="0"/>
              </a:rPr>
              <a:t> </a:t>
            </a:r>
          </a:p>
          <a:p>
            <a:pPr marL="0" marR="0">
              <a:spcBef>
                <a:spcPts val="0"/>
              </a:spcBef>
              <a:spcAft>
                <a:spcPts val="0"/>
              </a:spcAft>
            </a:pPr>
            <a:r>
              <a:rPr lang="en-US" sz="1800" b="1" dirty="0">
                <a:ea typeface="Times New Roman" panose="02020603050405020304" pitchFamily="18" charset="0"/>
              </a:rPr>
              <a:t>Hold Individuals and Systems Accountable: </a:t>
            </a:r>
            <a:endParaRPr lang="en-US" sz="1800" dirty="0">
              <a:ea typeface="Times New Roman" panose="02020603050405020304" pitchFamily="18" charset="0"/>
            </a:endParaRPr>
          </a:p>
          <a:p>
            <a:pPr marL="400050" lvl="1">
              <a:spcBef>
                <a:spcPts val="0"/>
              </a:spcBef>
              <a:spcAft>
                <a:spcPts val="0"/>
              </a:spcAft>
            </a:pPr>
            <a:r>
              <a:rPr lang="en-US" sz="1400" dirty="0">
                <a:ea typeface="Times New Roman" panose="02020603050405020304" pitchFamily="18" charset="0"/>
              </a:rPr>
              <a:t>People must be held accountable for the harm they have caused to victims and communities with punishment that is proportional to the offense. The justice system also must be held accountable for preventing offending, reducing recidivism, increasing public safety, wisely using scarce resources, and supporting people in their efforts to lead positive and productive lives.</a:t>
            </a:r>
          </a:p>
          <a:p>
            <a:endParaRPr lang="en-US" dirty="0"/>
          </a:p>
        </p:txBody>
      </p:sp>
      <p:sp>
        <p:nvSpPr>
          <p:cNvPr id="4" name="Footer Placeholder 3"/>
          <p:cNvSpPr>
            <a:spLocks noGrp="1"/>
          </p:cNvSpPr>
          <p:nvPr>
            <p:ph type="ftr" sz="quarter" idx="10"/>
          </p:nvPr>
        </p:nvSpPr>
        <p:spPr/>
        <p:txBody>
          <a:bodyPr/>
          <a:lstStyle/>
          <a:p>
            <a:fld id="{20D0EAAA-6D7F-4571-B92A-95FFA4AEE662}" type="datetime1">
              <a:rPr lang="en-US" altLang="en-US" smtClean="0"/>
              <a:pPr/>
              <a:t>6/14/2017</a:t>
            </a:fld>
            <a:r>
              <a:rPr lang="en-US" altLang="en-US"/>
              <a:t> | Illinois Criminal Justice Information Authority | </a:t>
            </a:r>
            <a:fld id="{923017FE-FFFC-40F8-9C10-45494E7FB86D}" type="slidenum">
              <a:rPr lang="en-US" altLang="en-US" smtClean="0"/>
              <a:pPr/>
              <a:t>3</a:t>
            </a:fld>
            <a:endParaRPr lang="en-US" altLang="en-US"/>
          </a:p>
        </p:txBody>
      </p:sp>
    </p:spTree>
    <p:extLst>
      <p:ext uri="{BB962C8B-B14F-4D97-AF65-F5344CB8AC3E}">
        <p14:creationId xmlns:p14="http://schemas.microsoft.com/office/powerpoint/2010/main" val="38712815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6700" y="838200"/>
            <a:ext cx="8458200" cy="762000"/>
          </a:xfrm>
        </p:spPr>
        <p:txBody>
          <a:bodyPr/>
          <a:lstStyle/>
          <a:p>
            <a:r>
              <a:rPr lang="en-US" sz="3200" b="1" dirty="0" smtClean="0"/>
              <a:t>Recap of the Research</a:t>
            </a:r>
            <a:endParaRPr lang="en-US" sz="3200" b="1" dirty="0"/>
          </a:p>
        </p:txBody>
      </p:sp>
      <p:sp>
        <p:nvSpPr>
          <p:cNvPr id="4" name="Footer Placeholder 3"/>
          <p:cNvSpPr>
            <a:spLocks noGrp="1"/>
          </p:cNvSpPr>
          <p:nvPr>
            <p:ph type="ftr" sz="quarter" idx="10"/>
          </p:nvPr>
        </p:nvSpPr>
        <p:spPr/>
        <p:txBody>
          <a:bodyPr/>
          <a:lstStyle/>
          <a:p>
            <a:fld id="{20D0EAAA-6D7F-4571-B92A-95FFA4AEE662}" type="datetime1">
              <a:rPr lang="en-US" altLang="en-US" smtClean="0"/>
              <a:pPr/>
              <a:t>6/14/2017</a:t>
            </a:fld>
            <a:r>
              <a:rPr lang="en-US" altLang="en-US" dirty="0" smtClean="0"/>
              <a:t> | Illinois Criminal Justice Information Authority | </a:t>
            </a:r>
            <a:fld id="{923017FE-FFFC-40F8-9C10-45494E7FB86D}" type="slidenum">
              <a:rPr lang="en-US" altLang="en-US" smtClean="0"/>
              <a:pPr/>
              <a:t>4</a:t>
            </a:fld>
            <a:endParaRPr lang="en-US" altLang="en-US" dirty="0"/>
          </a:p>
        </p:txBody>
      </p:sp>
      <p:graphicFrame>
        <p:nvGraphicFramePr>
          <p:cNvPr id="6" name="Diagram 5"/>
          <p:cNvGraphicFramePr/>
          <p:nvPr>
            <p:extLst>
              <p:ext uri="{D42A27DB-BD31-4B8C-83A1-F6EECF244321}">
                <p14:modId xmlns:p14="http://schemas.microsoft.com/office/powerpoint/2010/main" val="784777131"/>
              </p:ext>
            </p:extLst>
          </p:nvPr>
        </p:nvGraphicFramePr>
        <p:xfrm>
          <a:off x="381000" y="1595284"/>
          <a:ext cx="8343900" cy="460149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062250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fld id="{20D0EAAA-6D7F-4571-B92A-95FFA4AEE662}" type="datetime1">
              <a:rPr lang="en-US" altLang="en-US" smtClean="0"/>
              <a:pPr/>
              <a:t>6/14/2017</a:t>
            </a:fld>
            <a:r>
              <a:rPr lang="en-US" altLang="en-US" smtClean="0"/>
              <a:t> | Illinois Criminal Justice Information Authority | </a:t>
            </a:r>
            <a:fld id="{923017FE-FFFC-40F8-9C10-45494E7FB86D}" type="slidenum">
              <a:rPr lang="en-US" altLang="en-US" smtClean="0"/>
              <a:pPr/>
              <a:t>5</a:t>
            </a:fld>
            <a:endParaRPr lang="en-US" altLang="en-US"/>
          </a:p>
        </p:txBody>
      </p:sp>
      <p:sp>
        <p:nvSpPr>
          <p:cNvPr id="5" name="Content Placeholder 2"/>
          <p:cNvSpPr txBox="1">
            <a:spLocks/>
          </p:cNvSpPr>
          <p:nvPr/>
        </p:nvSpPr>
        <p:spPr>
          <a:xfrm>
            <a:off x="76200" y="2209800"/>
            <a:ext cx="8991600" cy="3962400"/>
          </a:xfrm>
          <a:prstGeom prst="rect">
            <a:avLst/>
          </a:prstGeom>
        </p:spPr>
        <p:txBody>
          <a:bodyPr vert="horz" lIns="91440" tIns="45720" rIns="91440" bIns="45720" rtlCol="0">
            <a:noAutofit/>
          </a:bodyPr>
          <a:lstStyle>
            <a:lvl1pPr marL="457200" indent="-457200" algn="l" defTabSz="914400" rtl="0" eaLnBrk="1" latinLnBrk="0" hangingPunct="1">
              <a:spcBef>
                <a:spcPct val="20000"/>
              </a:spcBef>
              <a:buClrTx/>
              <a:buFont typeface="Wingdings" pitchFamily="2" charset="2"/>
              <a:buChar char="§"/>
              <a:defRPr lang="en-US" sz="2800" b="0" kern="1200" dirty="0" smtClean="0">
                <a:solidFill>
                  <a:schemeClr val="tx1">
                    <a:lumMod val="85000"/>
                    <a:lumOff val="15000"/>
                  </a:schemeClr>
                </a:solidFill>
                <a:effectLst/>
                <a:latin typeface="Calibri Light" panose="020F0302020204030204" pitchFamily="34" charset="0"/>
                <a:ea typeface="+mn-ea"/>
                <a:cs typeface="Times New Roman" pitchFamily="18" charset="0"/>
              </a:defRPr>
            </a:lvl1pPr>
            <a:lvl2pPr marL="914400" indent="-457200" algn="l" defTabSz="914400" rtl="0" eaLnBrk="1" latinLnBrk="0" hangingPunct="1">
              <a:spcBef>
                <a:spcPct val="20000"/>
              </a:spcBef>
              <a:buClrTx/>
              <a:buSzPct val="50000"/>
              <a:buFont typeface="Wingdings" panose="05000000000000000000" pitchFamily="2" charset="2"/>
              <a:buChar char="Ø"/>
              <a:defRPr lang="en-US" sz="2400" b="0" kern="1200" dirty="0" smtClean="0">
                <a:solidFill>
                  <a:schemeClr val="tx1">
                    <a:lumMod val="85000"/>
                    <a:lumOff val="15000"/>
                  </a:schemeClr>
                </a:solidFill>
                <a:effectLst/>
                <a:latin typeface="Calibri Light" panose="020F0302020204030204" pitchFamily="34" charset="0"/>
                <a:ea typeface="+mn-ea"/>
                <a:cs typeface="Times New Roman" pitchFamily="18" charset="0"/>
              </a:defRPr>
            </a:lvl2pPr>
            <a:lvl3pPr marL="1257300" indent="-342900" algn="l" defTabSz="914400" rtl="0" eaLnBrk="1" latinLnBrk="0" hangingPunct="1">
              <a:spcBef>
                <a:spcPct val="20000"/>
              </a:spcBef>
              <a:buClrTx/>
              <a:buFont typeface="Wingdings" panose="05000000000000000000" pitchFamily="2" charset="2"/>
              <a:buChar char="§"/>
              <a:defRPr lang="en-US" sz="2000" b="0" kern="1200" dirty="0" smtClean="0">
                <a:solidFill>
                  <a:schemeClr val="tx1">
                    <a:lumMod val="85000"/>
                    <a:lumOff val="15000"/>
                  </a:schemeClr>
                </a:solidFill>
                <a:effectLst/>
                <a:latin typeface="Calibri Light" panose="020F0302020204030204" pitchFamily="34" charset="0"/>
                <a:ea typeface="+mn-ea"/>
                <a:cs typeface="Times New Roman" pitchFamily="18" charset="0"/>
              </a:defRPr>
            </a:lvl3pPr>
            <a:lvl4pPr marL="1714500" indent="-342900" algn="l" defTabSz="914400" rtl="0" eaLnBrk="1" latinLnBrk="0" hangingPunct="1">
              <a:spcBef>
                <a:spcPct val="20000"/>
              </a:spcBef>
              <a:buClrTx/>
              <a:buSzPct val="50000"/>
              <a:buFont typeface="Wingdings" pitchFamily="2" charset="2"/>
              <a:buChar char="Ø"/>
              <a:defRPr lang="en-US" sz="1800" b="0" kern="1200" dirty="0" smtClean="0">
                <a:solidFill>
                  <a:schemeClr val="tx1">
                    <a:lumMod val="85000"/>
                    <a:lumOff val="15000"/>
                  </a:schemeClr>
                </a:solidFill>
                <a:effectLst/>
                <a:latin typeface="Calibri Light" panose="020F0302020204030204" pitchFamily="34" charset="0"/>
                <a:ea typeface="+mn-ea"/>
                <a:cs typeface="Times New Roman" pitchFamily="18" charset="0"/>
              </a:defRPr>
            </a:lvl4pPr>
            <a:lvl5pPr marL="2171700" indent="-342900" algn="l" defTabSz="914400" rtl="0" eaLnBrk="1" latinLnBrk="0" hangingPunct="1">
              <a:spcBef>
                <a:spcPct val="20000"/>
              </a:spcBef>
              <a:buClrTx/>
              <a:buFont typeface="Wingdings" pitchFamily="2" charset="2"/>
              <a:buChar char="v"/>
              <a:defRPr lang="en-US" sz="2000" b="0" kern="1200" dirty="0">
                <a:solidFill>
                  <a:schemeClr val="tx1"/>
                </a:solidFill>
                <a:latin typeface="Calibri" panose="020F0502020204030204" pitchFamily="34" charset="0"/>
                <a:ea typeface="+mn-ea"/>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600"/>
              </a:spcBef>
            </a:pPr>
            <a:r>
              <a:rPr lang="en-US" sz="2400" dirty="0">
                <a:latin typeface="+mn-lt"/>
              </a:rPr>
              <a:t>Different types of sex offenders have markedly different rates of </a:t>
            </a:r>
            <a:r>
              <a:rPr lang="en-US" sz="2400" dirty="0" smtClean="0">
                <a:latin typeface="+mn-lt"/>
              </a:rPr>
              <a:t>recidivism</a:t>
            </a:r>
          </a:p>
          <a:p>
            <a:pPr>
              <a:spcBef>
                <a:spcPts val="600"/>
              </a:spcBef>
            </a:pPr>
            <a:endParaRPr lang="en-US" sz="2400" dirty="0" smtClean="0">
              <a:latin typeface="+mn-lt"/>
            </a:endParaRPr>
          </a:p>
          <a:p>
            <a:pPr>
              <a:spcBef>
                <a:spcPts val="600"/>
              </a:spcBef>
            </a:pPr>
            <a:r>
              <a:rPr lang="en-US" sz="2400" dirty="0" smtClean="0">
                <a:latin typeface="+mn-lt"/>
              </a:rPr>
              <a:t>Research </a:t>
            </a:r>
            <a:r>
              <a:rPr lang="en-US" sz="2400" dirty="0">
                <a:latin typeface="+mn-lt"/>
              </a:rPr>
              <a:t>suggests that different recidivism reduction policies and practices are needed for different types of sex </a:t>
            </a:r>
            <a:r>
              <a:rPr lang="en-US" sz="2400" dirty="0" smtClean="0">
                <a:latin typeface="+mn-lt"/>
              </a:rPr>
              <a:t>offenders</a:t>
            </a:r>
          </a:p>
          <a:p>
            <a:pPr>
              <a:spcBef>
                <a:spcPts val="600"/>
              </a:spcBef>
            </a:pPr>
            <a:endParaRPr lang="en-US" sz="2400" dirty="0">
              <a:latin typeface="+mn-lt"/>
            </a:endParaRPr>
          </a:p>
          <a:p>
            <a:pPr>
              <a:spcBef>
                <a:spcPts val="600"/>
              </a:spcBef>
            </a:pPr>
            <a:r>
              <a:rPr lang="en-US" sz="2400" dirty="0">
                <a:latin typeface="+mn-lt"/>
              </a:rPr>
              <a:t>Policies and practices that take into account the differential reoffending risks posed by different types of sex offenders are likely to be more effective and cost-beneficial than those that treat sex offenders as a largely homogenous group </a:t>
            </a:r>
          </a:p>
          <a:p>
            <a:pPr>
              <a:spcBef>
                <a:spcPts val="600"/>
              </a:spcBef>
            </a:pPr>
            <a:endParaRPr lang="en-US" sz="2400" dirty="0"/>
          </a:p>
        </p:txBody>
      </p:sp>
      <p:sp>
        <p:nvSpPr>
          <p:cNvPr id="6" name="Title 1"/>
          <p:cNvSpPr txBox="1">
            <a:spLocks/>
          </p:cNvSpPr>
          <p:nvPr/>
        </p:nvSpPr>
        <p:spPr>
          <a:xfrm>
            <a:off x="76200" y="914400"/>
            <a:ext cx="8991600" cy="1066800"/>
          </a:xfrm>
          <a:prstGeom prst="rect">
            <a:avLst/>
          </a:prstGeom>
          <a:noFill/>
          <a:ln>
            <a:noFill/>
          </a:ln>
        </p:spPr>
        <p:txBody>
          <a:bodyPr vert="horz" lIns="91440" tIns="45720" rIns="91440" bIns="45720" rtlCol="0" anchor="b">
            <a:noAutofit/>
          </a:bodyPr>
          <a:lstStyle>
            <a:lvl1pPr algn="l" defTabSz="914400" rtl="0" eaLnBrk="1" latinLnBrk="0" hangingPunct="1">
              <a:spcBef>
                <a:spcPct val="0"/>
              </a:spcBef>
              <a:buNone/>
              <a:defRPr lang="en-US" sz="3500" b="1" i="1" kern="1200" spc="0" dirty="0">
                <a:solidFill>
                  <a:srgbClr val="003366"/>
                </a:solidFill>
                <a:effectLst/>
                <a:latin typeface="+mj-lt"/>
                <a:ea typeface="Segoe UI" pitchFamily="34" charset="0"/>
                <a:cs typeface="Segoe UI" pitchFamily="34" charset="0"/>
              </a:defRPr>
            </a:lvl1pPr>
          </a:lstStyle>
          <a:p>
            <a:pPr algn="ctr"/>
            <a:r>
              <a:rPr lang="en-US" sz="3200" i="0" dirty="0" smtClean="0">
                <a:solidFill>
                  <a:schemeClr val="accent5">
                    <a:lumMod val="75000"/>
                  </a:schemeClr>
                </a:solidFill>
              </a:rPr>
              <a:t>Roger </a:t>
            </a:r>
            <a:r>
              <a:rPr lang="en-US" sz="3200" i="0" dirty="0">
                <a:solidFill>
                  <a:schemeClr val="accent5">
                    <a:lumMod val="75000"/>
                  </a:schemeClr>
                </a:solidFill>
              </a:rPr>
              <a:t>Przybylski’s</a:t>
            </a:r>
            <a:r>
              <a:rPr lang="en-US" sz="3200" i="0" dirty="0" smtClean="0">
                <a:solidFill>
                  <a:schemeClr val="accent5">
                    <a:lumMod val="75000"/>
                  </a:schemeClr>
                </a:solidFill>
              </a:rPr>
              <a:t> Recidivism</a:t>
            </a:r>
          </a:p>
          <a:p>
            <a:pPr algn="ctr"/>
            <a:r>
              <a:rPr lang="en-US" sz="3200" i="0" dirty="0" smtClean="0">
                <a:solidFill>
                  <a:schemeClr val="tx1"/>
                </a:solidFill>
              </a:rPr>
              <a:t>Conclusions and Policy Implications</a:t>
            </a:r>
            <a:endParaRPr lang="en-US" sz="3200" i="0" dirty="0">
              <a:solidFill>
                <a:schemeClr val="tx1"/>
              </a:solidFill>
            </a:endParaRPr>
          </a:p>
        </p:txBody>
      </p:sp>
    </p:spTree>
    <p:extLst>
      <p:ext uri="{BB962C8B-B14F-4D97-AF65-F5344CB8AC3E}">
        <p14:creationId xmlns:p14="http://schemas.microsoft.com/office/powerpoint/2010/main" val="6383735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fld id="{20D0EAAA-6D7F-4571-B92A-95FFA4AEE662}" type="datetime1">
              <a:rPr lang="en-US" altLang="en-US" smtClean="0"/>
              <a:pPr/>
              <a:t>6/14/2017</a:t>
            </a:fld>
            <a:r>
              <a:rPr lang="en-US" altLang="en-US" smtClean="0"/>
              <a:t> | Illinois Criminal Justice Information Authority | </a:t>
            </a:r>
            <a:fld id="{923017FE-FFFC-40F8-9C10-45494E7FB86D}" type="slidenum">
              <a:rPr lang="en-US" altLang="en-US" smtClean="0"/>
              <a:pPr/>
              <a:t>6</a:t>
            </a:fld>
            <a:endParaRPr lang="en-US" altLang="en-US"/>
          </a:p>
        </p:txBody>
      </p:sp>
      <p:sp>
        <p:nvSpPr>
          <p:cNvPr id="5" name="Content Placeholder 2"/>
          <p:cNvSpPr txBox="1">
            <a:spLocks/>
          </p:cNvSpPr>
          <p:nvPr/>
        </p:nvSpPr>
        <p:spPr>
          <a:xfrm>
            <a:off x="76200" y="2209800"/>
            <a:ext cx="8991600" cy="3886200"/>
          </a:xfrm>
          <a:prstGeom prst="rect">
            <a:avLst/>
          </a:prstGeom>
        </p:spPr>
        <p:txBody>
          <a:bodyPr vert="horz" lIns="91440" tIns="45720" rIns="91440" bIns="45720" rtlCol="0">
            <a:normAutofit/>
          </a:bodyPr>
          <a:lstStyle>
            <a:lvl1pPr marL="457200" indent="-457200" algn="l" defTabSz="914400" rtl="0" eaLnBrk="1" latinLnBrk="0" hangingPunct="1">
              <a:spcBef>
                <a:spcPct val="20000"/>
              </a:spcBef>
              <a:buClrTx/>
              <a:buFont typeface="Wingdings" pitchFamily="2" charset="2"/>
              <a:buChar char="§"/>
              <a:defRPr lang="en-US" sz="2800" b="0" kern="1200" dirty="0" smtClean="0">
                <a:solidFill>
                  <a:schemeClr val="tx1">
                    <a:lumMod val="85000"/>
                    <a:lumOff val="15000"/>
                  </a:schemeClr>
                </a:solidFill>
                <a:effectLst/>
                <a:latin typeface="Calibri Light" panose="020F0302020204030204" pitchFamily="34" charset="0"/>
                <a:ea typeface="+mn-ea"/>
                <a:cs typeface="Times New Roman" pitchFamily="18" charset="0"/>
              </a:defRPr>
            </a:lvl1pPr>
            <a:lvl2pPr marL="914400" indent="-457200" algn="l" defTabSz="914400" rtl="0" eaLnBrk="1" latinLnBrk="0" hangingPunct="1">
              <a:spcBef>
                <a:spcPct val="20000"/>
              </a:spcBef>
              <a:buClrTx/>
              <a:buSzPct val="50000"/>
              <a:buFont typeface="Wingdings" panose="05000000000000000000" pitchFamily="2" charset="2"/>
              <a:buChar char="Ø"/>
              <a:defRPr lang="en-US" sz="2400" b="0" kern="1200" dirty="0" smtClean="0">
                <a:solidFill>
                  <a:schemeClr val="tx1">
                    <a:lumMod val="85000"/>
                    <a:lumOff val="15000"/>
                  </a:schemeClr>
                </a:solidFill>
                <a:effectLst/>
                <a:latin typeface="Calibri Light" panose="020F0302020204030204" pitchFamily="34" charset="0"/>
                <a:ea typeface="+mn-ea"/>
                <a:cs typeface="Times New Roman" pitchFamily="18" charset="0"/>
              </a:defRPr>
            </a:lvl2pPr>
            <a:lvl3pPr marL="1257300" indent="-342900" algn="l" defTabSz="914400" rtl="0" eaLnBrk="1" latinLnBrk="0" hangingPunct="1">
              <a:spcBef>
                <a:spcPct val="20000"/>
              </a:spcBef>
              <a:buClrTx/>
              <a:buFont typeface="Wingdings" panose="05000000000000000000" pitchFamily="2" charset="2"/>
              <a:buChar char="§"/>
              <a:defRPr lang="en-US" sz="2000" b="0" kern="1200" dirty="0" smtClean="0">
                <a:solidFill>
                  <a:schemeClr val="tx1">
                    <a:lumMod val="85000"/>
                    <a:lumOff val="15000"/>
                  </a:schemeClr>
                </a:solidFill>
                <a:effectLst/>
                <a:latin typeface="Calibri Light" panose="020F0302020204030204" pitchFamily="34" charset="0"/>
                <a:ea typeface="+mn-ea"/>
                <a:cs typeface="Times New Roman" pitchFamily="18" charset="0"/>
              </a:defRPr>
            </a:lvl3pPr>
            <a:lvl4pPr marL="1714500" indent="-342900" algn="l" defTabSz="914400" rtl="0" eaLnBrk="1" latinLnBrk="0" hangingPunct="1">
              <a:spcBef>
                <a:spcPct val="20000"/>
              </a:spcBef>
              <a:buClrTx/>
              <a:buSzPct val="50000"/>
              <a:buFont typeface="Wingdings" pitchFamily="2" charset="2"/>
              <a:buChar char="Ø"/>
              <a:defRPr lang="en-US" sz="1800" b="0" kern="1200" dirty="0" smtClean="0">
                <a:solidFill>
                  <a:schemeClr val="tx1">
                    <a:lumMod val="85000"/>
                    <a:lumOff val="15000"/>
                  </a:schemeClr>
                </a:solidFill>
                <a:effectLst/>
                <a:latin typeface="Calibri Light" panose="020F0302020204030204" pitchFamily="34" charset="0"/>
                <a:ea typeface="+mn-ea"/>
                <a:cs typeface="Times New Roman" pitchFamily="18" charset="0"/>
              </a:defRPr>
            </a:lvl4pPr>
            <a:lvl5pPr marL="2171700" indent="-342900" algn="l" defTabSz="914400" rtl="0" eaLnBrk="1" latinLnBrk="0" hangingPunct="1">
              <a:spcBef>
                <a:spcPct val="20000"/>
              </a:spcBef>
              <a:buClrTx/>
              <a:buFont typeface="Wingdings" pitchFamily="2" charset="2"/>
              <a:buChar char="v"/>
              <a:defRPr lang="en-US" sz="2000" b="0" kern="1200" dirty="0">
                <a:solidFill>
                  <a:schemeClr val="tx1"/>
                </a:solidFill>
                <a:latin typeface="Calibri" panose="020F0502020204030204" pitchFamily="34" charset="0"/>
                <a:ea typeface="+mn-ea"/>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600"/>
              </a:spcBef>
            </a:pPr>
            <a:r>
              <a:rPr lang="en-US" sz="2400" dirty="0" smtClean="0">
                <a:latin typeface="+mn-lt"/>
              </a:rPr>
              <a:t>Evidence </a:t>
            </a:r>
            <a:r>
              <a:rPr lang="en-US" sz="2400" dirty="0">
                <a:latin typeface="+mn-lt"/>
              </a:rPr>
              <a:t>suggests that treatment can and does work</a:t>
            </a:r>
          </a:p>
          <a:p>
            <a:pPr>
              <a:spcBef>
                <a:spcPts val="600"/>
              </a:spcBef>
            </a:pPr>
            <a:endParaRPr lang="en-US" sz="2400" dirty="0" smtClean="0">
              <a:latin typeface="+mn-lt"/>
            </a:endParaRPr>
          </a:p>
          <a:p>
            <a:pPr>
              <a:spcBef>
                <a:spcPts val="600"/>
              </a:spcBef>
            </a:pPr>
            <a:r>
              <a:rPr lang="en-US" sz="2400" dirty="0" smtClean="0">
                <a:latin typeface="+mn-lt"/>
              </a:rPr>
              <a:t>Rather </a:t>
            </a:r>
            <a:r>
              <a:rPr lang="en-US" sz="2400" dirty="0">
                <a:latin typeface="+mn-lt"/>
              </a:rPr>
              <a:t>than following a one size fits all approach, treatment is apt to be most effective when it is tailored to the risks, needs and offense dynamics of individual sex offenders</a:t>
            </a:r>
          </a:p>
          <a:p>
            <a:pPr>
              <a:spcBef>
                <a:spcPts val="600"/>
              </a:spcBef>
            </a:pPr>
            <a:endParaRPr lang="en-US" sz="2400" dirty="0"/>
          </a:p>
          <a:p>
            <a:pPr>
              <a:lnSpc>
                <a:spcPct val="110000"/>
              </a:lnSpc>
              <a:spcBef>
                <a:spcPts val="600"/>
              </a:spcBef>
            </a:pPr>
            <a:endParaRPr lang="en-US" sz="2400" dirty="0"/>
          </a:p>
          <a:p>
            <a:pPr>
              <a:lnSpc>
                <a:spcPct val="110000"/>
              </a:lnSpc>
              <a:spcBef>
                <a:spcPts val="600"/>
              </a:spcBef>
            </a:pPr>
            <a:endParaRPr lang="en-US" sz="2400" dirty="0"/>
          </a:p>
        </p:txBody>
      </p:sp>
      <p:sp>
        <p:nvSpPr>
          <p:cNvPr id="6" name="Title 1"/>
          <p:cNvSpPr txBox="1">
            <a:spLocks/>
          </p:cNvSpPr>
          <p:nvPr/>
        </p:nvSpPr>
        <p:spPr>
          <a:xfrm>
            <a:off x="76200" y="914400"/>
            <a:ext cx="8991600" cy="1066800"/>
          </a:xfrm>
          <a:prstGeom prst="rect">
            <a:avLst/>
          </a:prstGeom>
          <a:noFill/>
          <a:ln>
            <a:noFill/>
          </a:ln>
        </p:spPr>
        <p:txBody>
          <a:bodyPr vert="horz" lIns="91440" tIns="45720" rIns="91440" bIns="45720" rtlCol="0" anchor="b">
            <a:noAutofit/>
          </a:bodyPr>
          <a:lstStyle>
            <a:lvl1pPr algn="l" defTabSz="914400" rtl="0" eaLnBrk="1" latinLnBrk="0" hangingPunct="1">
              <a:spcBef>
                <a:spcPct val="0"/>
              </a:spcBef>
              <a:buNone/>
              <a:defRPr lang="en-US" sz="3500" b="1" i="1" kern="1200" spc="0" dirty="0">
                <a:solidFill>
                  <a:srgbClr val="003366"/>
                </a:solidFill>
                <a:effectLst/>
                <a:latin typeface="+mj-lt"/>
                <a:ea typeface="Segoe UI" pitchFamily="34" charset="0"/>
                <a:cs typeface="Segoe UI" pitchFamily="34" charset="0"/>
              </a:defRPr>
            </a:lvl1pPr>
          </a:lstStyle>
          <a:p>
            <a:pPr algn="ctr"/>
            <a:r>
              <a:rPr lang="en-US" sz="3200" i="0" dirty="0" smtClean="0">
                <a:solidFill>
                  <a:schemeClr val="accent5">
                    <a:lumMod val="75000"/>
                  </a:schemeClr>
                </a:solidFill>
              </a:rPr>
              <a:t>Roger </a:t>
            </a:r>
            <a:r>
              <a:rPr lang="en-US" sz="3200" i="0" dirty="0">
                <a:solidFill>
                  <a:schemeClr val="accent5">
                    <a:lumMod val="75000"/>
                  </a:schemeClr>
                </a:solidFill>
              </a:rPr>
              <a:t>Przybylski’s</a:t>
            </a:r>
            <a:r>
              <a:rPr lang="en-US" sz="3200" i="0" dirty="0" smtClean="0">
                <a:solidFill>
                  <a:schemeClr val="accent5">
                    <a:lumMod val="75000"/>
                  </a:schemeClr>
                </a:solidFill>
              </a:rPr>
              <a:t> Treatment</a:t>
            </a:r>
          </a:p>
          <a:p>
            <a:pPr algn="ctr"/>
            <a:r>
              <a:rPr lang="en-US" sz="3200" i="0" dirty="0" smtClean="0">
                <a:solidFill>
                  <a:schemeClr val="tx1"/>
                </a:solidFill>
              </a:rPr>
              <a:t>Conclusions and Policy Implications</a:t>
            </a:r>
            <a:endParaRPr lang="en-US" sz="3200" i="0" dirty="0">
              <a:solidFill>
                <a:schemeClr val="tx1"/>
              </a:solidFill>
            </a:endParaRPr>
          </a:p>
        </p:txBody>
      </p:sp>
    </p:spTree>
    <p:extLst>
      <p:ext uri="{BB962C8B-B14F-4D97-AF65-F5344CB8AC3E}">
        <p14:creationId xmlns:p14="http://schemas.microsoft.com/office/powerpoint/2010/main" val="18563829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fld id="{20D0EAAA-6D7F-4571-B92A-95FFA4AEE662}" type="datetime1">
              <a:rPr lang="en-US" altLang="en-US" smtClean="0"/>
              <a:pPr/>
              <a:t>6/14/2017</a:t>
            </a:fld>
            <a:r>
              <a:rPr lang="en-US" altLang="en-US" smtClean="0"/>
              <a:t> | Illinois Criminal Justice Information Authority | </a:t>
            </a:r>
            <a:fld id="{923017FE-FFFC-40F8-9C10-45494E7FB86D}" type="slidenum">
              <a:rPr lang="en-US" altLang="en-US" smtClean="0"/>
              <a:pPr/>
              <a:t>7</a:t>
            </a:fld>
            <a:endParaRPr lang="en-US" altLang="en-US"/>
          </a:p>
        </p:txBody>
      </p:sp>
      <p:sp>
        <p:nvSpPr>
          <p:cNvPr id="5" name="Title 1"/>
          <p:cNvSpPr txBox="1">
            <a:spLocks/>
          </p:cNvSpPr>
          <p:nvPr/>
        </p:nvSpPr>
        <p:spPr>
          <a:xfrm>
            <a:off x="76200" y="914400"/>
            <a:ext cx="8991600" cy="1066800"/>
          </a:xfrm>
          <a:prstGeom prst="rect">
            <a:avLst/>
          </a:prstGeom>
          <a:noFill/>
          <a:ln>
            <a:noFill/>
          </a:ln>
        </p:spPr>
        <p:txBody>
          <a:bodyPr vert="horz" lIns="91440" tIns="45720" rIns="91440" bIns="45720" rtlCol="0" anchor="b">
            <a:noAutofit/>
          </a:bodyPr>
          <a:lstStyle>
            <a:lvl1pPr algn="l" defTabSz="914400" rtl="0" eaLnBrk="1" latinLnBrk="0" hangingPunct="1">
              <a:spcBef>
                <a:spcPct val="0"/>
              </a:spcBef>
              <a:buNone/>
              <a:defRPr lang="en-US" sz="3500" b="1" i="1" kern="1200" spc="0" dirty="0">
                <a:solidFill>
                  <a:srgbClr val="003366"/>
                </a:solidFill>
                <a:effectLst/>
                <a:latin typeface="+mj-lt"/>
                <a:ea typeface="Segoe UI" pitchFamily="34" charset="0"/>
                <a:cs typeface="Segoe UI" pitchFamily="34" charset="0"/>
              </a:defRPr>
            </a:lvl1pPr>
          </a:lstStyle>
          <a:p>
            <a:pPr algn="ctr"/>
            <a:r>
              <a:rPr lang="en-US" sz="3200" i="0" dirty="0" smtClean="0">
                <a:solidFill>
                  <a:schemeClr val="accent3">
                    <a:lumMod val="75000"/>
                  </a:schemeClr>
                </a:solidFill>
              </a:rPr>
              <a:t>R. Karl Hanson’s Risk-Assessment</a:t>
            </a:r>
          </a:p>
          <a:p>
            <a:pPr algn="ctr"/>
            <a:r>
              <a:rPr lang="en-US" sz="3200" i="0" dirty="0" smtClean="0">
                <a:solidFill>
                  <a:schemeClr val="tx1"/>
                </a:solidFill>
              </a:rPr>
              <a:t>Conclusions and Policy Implications</a:t>
            </a:r>
            <a:endParaRPr lang="en-US" sz="3200" i="0" dirty="0">
              <a:solidFill>
                <a:schemeClr val="tx1"/>
              </a:solidFill>
            </a:endParaRPr>
          </a:p>
        </p:txBody>
      </p:sp>
      <p:sp>
        <p:nvSpPr>
          <p:cNvPr id="6" name="Rectangle 1"/>
          <p:cNvSpPr>
            <a:spLocks noChangeArrowheads="1"/>
          </p:cNvSpPr>
          <p:nvPr/>
        </p:nvSpPr>
        <p:spPr bwMode="auto">
          <a:xfrm>
            <a:off x="228600" y="1981200"/>
            <a:ext cx="8915400" cy="42165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CA" altLang="zh-CN" sz="2000" b="0" i="0" u="none" strike="noStrike" cap="none" normalizeH="0" baseline="0" dirty="0" smtClean="0">
                <a:ln>
                  <a:noFill/>
                </a:ln>
                <a:effectLst/>
                <a:latin typeface="+mn-lt"/>
                <a:ea typeface="SimSun" panose="02010600030101010101" pitchFamily="2" charset="-122"/>
                <a:cs typeface="SimSun" panose="02010600030101010101" pitchFamily="2" charset="-122"/>
              </a:rPr>
              <a:t>Risk assessment should inform not only the likelihood of recidivism, but also risk management strategies</a:t>
            </a:r>
          </a:p>
          <a:p>
            <a:pPr marL="800100" lvl="1" indent="-342900" eaLnBrk="0" hangingPunct="0">
              <a:buFont typeface="Arial" panose="020B0604020202020204" pitchFamily="34" charset="0"/>
              <a:buChar char="•"/>
            </a:pPr>
            <a:r>
              <a:rPr lang="en-CA" altLang="zh-CN" dirty="0" smtClean="0">
                <a:latin typeface="+mn-lt"/>
                <a:ea typeface="SimSun" panose="02010600030101010101" pitchFamily="2" charset="-122"/>
                <a:cs typeface="SimSun" panose="02010600030101010101" pitchFamily="2" charset="-122"/>
              </a:rPr>
              <a:t>Treatment </a:t>
            </a:r>
            <a:r>
              <a:rPr lang="en-CA" altLang="zh-CN" dirty="0">
                <a:latin typeface="+mn-lt"/>
                <a:ea typeface="SimSun" panose="02010600030101010101" pitchFamily="2" charset="-122"/>
                <a:cs typeface="SimSun" panose="02010600030101010101" pitchFamily="2" charset="-122"/>
              </a:rPr>
              <a:t>and change focussed community supervision lower the risk of individuals in the community</a:t>
            </a:r>
            <a:r>
              <a:rPr lang="en-CA" altLang="zh-CN" dirty="0" smtClean="0">
                <a:latin typeface="+mn-lt"/>
                <a:ea typeface="SimSun" panose="02010600030101010101" pitchFamily="2" charset="-122"/>
                <a:cs typeface="SimSun" panose="02010600030101010101" pitchFamily="2" charset="-122"/>
              </a:rPr>
              <a:t>.</a:t>
            </a:r>
          </a:p>
          <a:p>
            <a:pPr marL="800100" lvl="1" indent="-342900" eaLnBrk="0" hangingPunct="0">
              <a:buFont typeface="Arial" panose="020B0604020202020204" pitchFamily="34" charset="0"/>
              <a:buChar char="•"/>
            </a:pPr>
            <a:r>
              <a:rPr lang="en-CA" altLang="zh-CN" dirty="0">
                <a:latin typeface="+mn-lt"/>
                <a:ea typeface="SimSun" panose="02010600030101010101" pitchFamily="2" charset="-122"/>
                <a:cs typeface="SimSun" panose="02010600030101010101" pitchFamily="2" charset="-122"/>
              </a:rPr>
              <a:t>Good release planning promotes effective </a:t>
            </a:r>
            <a:r>
              <a:rPr lang="en-CA" altLang="zh-CN" dirty="0" smtClean="0">
                <a:latin typeface="+mn-lt"/>
                <a:ea typeface="SimSun" panose="02010600030101010101" pitchFamily="2" charset="-122"/>
                <a:cs typeface="SimSun" panose="02010600030101010101" pitchFamily="2" charset="-122"/>
              </a:rPr>
              <a:t>reintegration</a:t>
            </a:r>
            <a:endParaRPr lang="en-CA" altLang="zh-CN" dirty="0">
              <a:latin typeface="+mn-lt"/>
            </a:endParaRPr>
          </a:p>
          <a:p>
            <a:pPr marR="0" lvl="0" algn="l" defTabSz="914400" rtl="0" eaLnBrk="0" fontAlgn="base" latinLnBrk="0" hangingPunct="0">
              <a:lnSpc>
                <a:spcPct val="100000"/>
              </a:lnSpc>
              <a:spcBef>
                <a:spcPct val="0"/>
              </a:spcBef>
              <a:spcAft>
                <a:spcPct val="0"/>
              </a:spcAft>
              <a:buClrTx/>
              <a:buSzTx/>
              <a:tabLst/>
            </a:pPr>
            <a:endParaRPr kumimoji="0" lang="en-US" altLang="zh-CN" sz="2000" b="0" i="0" u="none" strike="noStrike" cap="none" normalizeH="0" baseline="0" dirty="0" smtClean="0">
              <a:ln>
                <a:noFill/>
              </a:ln>
              <a:effectLst/>
              <a:latin typeface="+mn-lt"/>
              <a:ea typeface="SimSun" panose="02010600030101010101" pitchFamily="2" charset="-122"/>
              <a:cs typeface="SimSun" panose="02010600030101010101" pitchFamily="2" charset="-122"/>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lang="en-CA" altLang="zh-CN" sz="2000" dirty="0">
                <a:latin typeface="+mn-lt"/>
                <a:ea typeface="SimSun" panose="02010600030101010101" pitchFamily="2" charset="-122"/>
                <a:cs typeface="SimSun" panose="02010600030101010101" pitchFamily="2" charset="-122"/>
              </a:rPr>
              <a:t>Risk</a:t>
            </a:r>
            <a:r>
              <a:rPr kumimoji="0" lang="en-CA" altLang="zh-CN" sz="2000" b="0" i="0" u="none" strike="noStrike" cap="none" normalizeH="0" baseline="0" dirty="0" smtClean="0">
                <a:ln>
                  <a:noFill/>
                </a:ln>
                <a:effectLst/>
                <a:latin typeface="+mn-lt"/>
                <a:ea typeface="SimSun" panose="02010600030101010101" pitchFamily="2" charset="-122"/>
                <a:cs typeface="SimSun" panose="02010600030101010101" pitchFamily="2" charset="-122"/>
              </a:rPr>
              <a:t> assessments need to be regularly updated – ideally once a year, minimally once every two years.</a:t>
            </a:r>
            <a:endParaRPr kumimoji="0" lang="en-US" altLang="zh-CN" sz="2000" b="0" i="0" u="none" strike="noStrike" cap="none" normalizeH="0" baseline="0" dirty="0" smtClean="0">
              <a:ln>
                <a:noFill/>
              </a:ln>
              <a:effectLst/>
              <a:latin typeface="+mn-lt"/>
              <a:ea typeface="SimSun" panose="02010600030101010101" pitchFamily="2" charset="-122"/>
              <a:cs typeface="SimSun" panose="02010600030101010101" pitchFamily="2" charset="-122"/>
            </a:endParaRPr>
          </a:p>
          <a:p>
            <a:pPr marL="800100" lvl="1" indent="-342900" eaLnBrk="0" hangingPunct="0">
              <a:buFont typeface="Arial" panose="020B0604020202020204" pitchFamily="34" charset="0"/>
              <a:buChar char="•"/>
            </a:pPr>
            <a:r>
              <a:rPr kumimoji="0" lang="en-CA" altLang="zh-CN" b="0" i="0" u="none" strike="noStrike" cap="none" normalizeH="0" baseline="0" dirty="0" smtClean="0">
                <a:ln>
                  <a:noFill/>
                </a:ln>
                <a:effectLst/>
                <a:latin typeface="+mn-lt"/>
                <a:ea typeface="SimSun" panose="02010600030101010101" pitchFamily="2" charset="-122"/>
                <a:cs typeface="SimSun" panose="02010600030101010101" pitchFamily="2" charset="-122"/>
              </a:rPr>
              <a:t>Risk increases with new offences and poor community adjustment; risk decreases the longer individuals remain offence-free in the community.</a:t>
            </a:r>
            <a:endParaRPr lang="en-US" altLang="zh-CN" dirty="0">
              <a:latin typeface="+mn-lt"/>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zh-CN" sz="2000" b="0" i="0" u="none" strike="noStrike" cap="none" normalizeH="0" baseline="0" dirty="0" smtClean="0">
              <a:ln>
                <a:noFill/>
              </a:ln>
              <a:effectLst/>
              <a:latin typeface="+mn-lt"/>
              <a:ea typeface="SimSun" panose="02010600030101010101" pitchFamily="2" charset="-122"/>
              <a:cs typeface="SimSun" panose="02010600030101010101" pitchFamily="2" charset="-122"/>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lang="en-US" altLang="zh-CN" sz="2000" dirty="0" smtClean="0">
                <a:latin typeface="+mn-lt"/>
                <a:ea typeface="SimSun" panose="02010600030101010101" pitchFamily="2" charset="-122"/>
                <a:cs typeface="SimSun" panose="02010600030101010101" pitchFamily="2" charset="-122"/>
              </a:rPr>
              <a:t>Structured risk-assessments are more accurate than unstructured risk-assessments</a:t>
            </a:r>
          </a:p>
          <a:p>
            <a:pPr marL="800100" lvl="1" indent="-342900" eaLnBrk="0" hangingPunct="0">
              <a:buFont typeface="Arial" panose="020B0604020202020204" pitchFamily="34" charset="0"/>
              <a:buChar char="•"/>
            </a:pPr>
            <a:r>
              <a:rPr kumimoji="0" lang="en-US" altLang="zh-CN" b="0" i="0" u="none" strike="noStrike" cap="none" normalizeH="0" baseline="0" dirty="0" smtClean="0">
                <a:ln>
                  <a:noFill/>
                </a:ln>
                <a:effectLst/>
                <a:latin typeface="+mn-lt"/>
                <a:ea typeface="SimSun" panose="02010600030101010101" pitchFamily="2" charset="-122"/>
                <a:cs typeface="SimSun" panose="02010600030101010101" pitchFamily="2" charset="-122"/>
              </a:rPr>
              <a:t>Overrides degrade predictive accuracy</a:t>
            </a:r>
          </a:p>
        </p:txBody>
      </p:sp>
    </p:spTree>
    <p:extLst>
      <p:ext uri="{BB962C8B-B14F-4D97-AF65-F5344CB8AC3E}">
        <p14:creationId xmlns:p14="http://schemas.microsoft.com/office/powerpoint/2010/main" val="14379803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fld id="{20D0EAAA-6D7F-4571-B92A-95FFA4AEE662}" type="datetime1">
              <a:rPr lang="en-US" altLang="en-US" smtClean="0"/>
              <a:pPr/>
              <a:t>6/14/2017</a:t>
            </a:fld>
            <a:r>
              <a:rPr lang="en-US" altLang="en-US" smtClean="0"/>
              <a:t> | Illinois Criminal Justice Information Authority | </a:t>
            </a:r>
            <a:fld id="{923017FE-FFFC-40F8-9C10-45494E7FB86D}" type="slidenum">
              <a:rPr lang="en-US" altLang="en-US" smtClean="0"/>
              <a:pPr/>
              <a:t>8</a:t>
            </a:fld>
            <a:endParaRPr lang="en-US" altLang="en-US"/>
          </a:p>
        </p:txBody>
      </p:sp>
      <p:sp>
        <p:nvSpPr>
          <p:cNvPr id="5" name="Title 1"/>
          <p:cNvSpPr txBox="1">
            <a:spLocks/>
          </p:cNvSpPr>
          <p:nvPr/>
        </p:nvSpPr>
        <p:spPr>
          <a:xfrm>
            <a:off x="76200" y="902017"/>
            <a:ext cx="8991600" cy="1066800"/>
          </a:xfrm>
          <a:prstGeom prst="rect">
            <a:avLst/>
          </a:prstGeom>
          <a:noFill/>
          <a:ln>
            <a:noFill/>
          </a:ln>
        </p:spPr>
        <p:txBody>
          <a:bodyPr vert="horz" lIns="91440" tIns="45720" rIns="91440" bIns="45720" rtlCol="0" anchor="b">
            <a:noAutofit/>
          </a:bodyPr>
          <a:lstStyle>
            <a:lvl1pPr algn="l" defTabSz="914400" rtl="0" eaLnBrk="1" latinLnBrk="0" hangingPunct="1">
              <a:spcBef>
                <a:spcPct val="0"/>
              </a:spcBef>
              <a:buNone/>
              <a:defRPr lang="en-US" sz="3500" b="1" i="1" kern="1200" spc="0" dirty="0">
                <a:solidFill>
                  <a:srgbClr val="003366"/>
                </a:solidFill>
                <a:effectLst/>
                <a:latin typeface="+mj-lt"/>
                <a:ea typeface="Segoe UI" pitchFamily="34" charset="0"/>
                <a:cs typeface="Segoe UI" pitchFamily="34" charset="0"/>
              </a:defRPr>
            </a:lvl1pPr>
          </a:lstStyle>
          <a:p>
            <a:pPr algn="ctr"/>
            <a:r>
              <a:rPr lang="en-US" sz="3200" i="0" dirty="0" smtClean="0">
                <a:solidFill>
                  <a:schemeClr val="accent3">
                    <a:lumMod val="75000"/>
                  </a:schemeClr>
                </a:solidFill>
              </a:rPr>
              <a:t>R. Karl Hanson’s Risk-Assessment</a:t>
            </a:r>
          </a:p>
          <a:p>
            <a:pPr algn="ctr"/>
            <a:r>
              <a:rPr lang="en-US" sz="3200" i="0" dirty="0" smtClean="0">
                <a:solidFill>
                  <a:schemeClr val="tx1"/>
                </a:solidFill>
              </a:rPr>
              <a:t>Conclusions and Policy Implications</a:t>
            </a:r>
            <a:endParaRPr lang="en-US" sz="3200" i="0" dirty="0">
              <a:solidFill>
                <a:schemeClr val="tx1"/>
              </a:solidFill>
            </a:endParaRPr>
          </a:p>
        </p:txBody>
      </p:sp>
      <p:sp>
        <p:nvSpPr>
          <p:cNvPr id="6" name="Rectangle 1"/>
          <p:cNvSpPr>
            <a:spLocks noChangeArrowheads="1"/>
          </p:cNvSpPr>
          <p:nvPr/>
        </p:nvSpPr>
        <p:spPr bwMode="auto">
          <a:xfrm>
            <a:off x="152400" y="1968817"/>
            <a:ext cx="8839200" cy="44319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p>
            <a:pPr marL="342900" indent="-342900" eaLnBrk="0" hangingPunct="0">
              <a:buFont typeface="Wingdings" panose="05000000000000000000" pitchFamily="2" charset="2"/>
              <a:buChar char="§"/>
            </a:pPr>
            <a:r>
              <a:rPr lang="en-CA" altLang="zh-CN" sz="2000" dirty="0">
                <a:latin typeface="+mn-lt"/>
                <a:ea typeface="SimSun" panose="02010600030101010101" pitchFamily="2" charset="-122"/>
                <a:cs typeface="SimSun" panose="02010600030101010101" pitchFamily="2" charset="-122"/>
              </a:rPr>
              <a:t>Lifetime restrictions are targeting a population of individuals that does not exist.</a:t>
            </a:r>
            <a:endParaRPr lang="en-US" altLang="zh-CN" sz="2000" dirty="0">
              <a:latin typeface="+mn-lt"/>
            </a:endParaRPr>
          </a:p>
          <a:p>
            <a:pPr marL="800100" lvl="1" indent="-342900" eaLnBrk="0" hangingPunct="0">
              <a:buFont typeface="Arial" panose="020B0604020202020204" pitchFamily="34" charset="0"/>
              <a:buChar char="•"/>
            </a:pPr>
            <a:r>
              <a:rPr lang="en-CA" altLang="zh-CN" dirty="0">
                <a:latin typeface="+mn-lt"/>
                <a:ea typeface="SimSun" panose="02010600030101010101" pitchFamily="2" charset="-122"/>
                <a:cs typeface="SimSun" panose="02010600030101010101" pitchFamily="2" charset="-122"/>
              </a:rPr>
              <a:t>There are no individuals who remain a significant risk for sexual offending after remaining 20 years sexual </a:t>
            </a:r>
            <a:r>
              <a:rPr lang="en-CA" altLang="zh-CN" dirty="0" smtClean="0">
                <a:latin typeface="+mn-lt"/>
                <a:ea typeface="SimSun" panose="02010600030101010101" pitchFamily="2" charset="-122"/>
                <a:cs typeface="SimSun" panose="02010600030101010101" pitchFamily="2" charset="-122"/>
              </a:rPr>
              <a:t>offense-free </a:t>
            </a:r>
            <a:r>
              <a:rPr lang="en-CA" altLang="zh-CN" dirty="0">
                <a:latin typeface="+mn-lt"/>
                <a:ea typeface="SimSun" panose="02010600030101010101" pitchFamily="2" charset="-122"/>
                <a:cs typeface="SimSun" panose="02010600030101010101" pitchFamily="2" charset="-122"/>
              </a:rPr>
              <a:t>in the community.</a:t>
            </a:r>
          </a:p>
          <a:p>
            <a:pPr marL="800100" lvl="1" indent="-342900" eaLnBrk="0" hangingPunct="0">
              <a:buFont typeface="Arial" panose="020B0604020202020204" pitchFamily="34" charset="0"/>
              <a:buChar char="•"/>
            </a:pPr>
            <a:r>
              <a:rPr lang="en-CA" altLang="zh-CN" dirty="0">
                <a:latin typeface="+mn-lt"/>
                <a:ea typeface="SimSun" panose="02010600030101010101" pitchFamily="2" charset="-122"/>
                <a:cs typeface="SimSun" panose="02010600030101010101" pitchFamily="2" charset="-122"/>
              </a:rPr>
              <a:t>Most individuals with a history of sexual crime cross the desistance threshold after 10 years </a:t>
            </a:r>
            <a:r>
              <a:rPr lang="en-CA" altLang="zh-CN" dirty="0" smtClean="0">
                <a:latin typeface="+mn-lt"/>
                <a:ea typeface="SimSun" panose="02010600030101010101" pitchFamily="2" charset="-122"/>
                <a:cs typeface="SimSun" panose="02010600030101010101" pitchFamily="2" charset="-122"/>
              </a:rPr>
              <a:t>offense-free </a:t>
            </a:r>
            <a:r>
              <a:rPr lang="en-CA" altLang="zh-CN" dirty="0">
                <a:latin typeface="+mn-lt"/>
                <a:ea typeface="SimSun" panose="02010600030101010101" pitchFamily="2" charset="-122"/>
                <a:cs typeface="SimSun" panose="02010600030101010101" pitchFamily="2" charset="-122"/>
              </a:rPr>
              <a:t>in the community. </a:t>
            </a:r>
            <a:endParaRPr lang="en-US" altLang="zh-CN" dirty="0">
              <a:latin typeface="+mn-lt"/>
            </a:endParaRPr>
          </a:p>
          <a:p>
            <a:pPr eaLnBrk="1" fontAlgn="auto" hangingPunct="1">
              <a:spcAft>
                <a:spcPts val="0"/>
              </a:spcAft>
              <a:defRPr/>
            </a:pPr>
            <a:endParaRPr lang="en-US" sz="2000" dirty="0" smtClean="0">
              <a:latin typeface="+mn-lt"/>
            </a:endParaRPr>
          </a:p>
          <a:p>
            <a:pPr eaLnBrk="1" fontAlgn="auto" hangingPunct="1">
              <a:spcAft>
                <a:spcPts val="0"/>
              </a:spcAft>
              <a:defRPr/>
            </a:pPr>
            <a:r>
              <a:rPr lang="en-US" sz="2000" dirty="0" smtClean="0">
                <a:latin typeface="+mn-lt"/>
              </a:rPr>
              <a:t>Final Points:</a:t>
            </a:r>
          </a:p>
          <a:p>
            <a:pPr marL="285750" indent="-285750" eaLnBrk="1" fontAlgn="auto" hangingPunct="1">
              <a:spcAft>
                <a:spcPts val="0"/>
              </a:spcAft>
              <a:buFont typeface="Arial" panose="020B0604020202020204" pitchFamily="34" charset="0"/>
              <a:buChar char="•"/>
              <a:defRPr/>
            </a:pPr>
            <a:r>
              <a:rPr lang="en-US" sz="2000" dirty="0" smtClean="0">
                <a:latin typeface="+mn-lt"/>
              </a:rPr>
              <a:t>Invest </a:t>
            </a:r>
            <a:r>
              <a:rPr lang="en-US" sz="2000" dirty="0">
                <a:latin typeface="+mn-lt"/>
              </a:rPr>
              <a:t>the most resources in the highest risk </a:t>
            </a:r>
            <a:r>
              <a:rPr lang="en-US" sz="2000" dirty="0" smtClean="0">
                <a:latin typeface="+mn-lt"/>
              </a:rPr>
              <a:t>cases</a:t>
            </a:r>
          </a:p>
          <a:p>
            <a:pPr marL="742950" lvl="1" indent="-285750" fontAlgn="auto">
              <a:spcAft>
                <a:spcPts val="0"/>
              </a:spcAft>
              <a:buFont typeface="Arial" panose="020B0604020202020204" pitchFamily="34" charset="0"/>
              <a:buChar char="•"/>
              <a:defRPr/>
            </a:pPr>
            <a:r>
              <a:rPr lang="en-US" dirty="0" smtClean="0">
                <a:latin typeface="+mn-lt"/>
              </a:rPr>
              <a:t>Align </a:t>
            </a:r>
            <a:r>
              <a:rPr lang="en-US" dirty="0">
                <a:latin typeface="+mn-lt"/>
              </a:rPr>
              <a:t>interventions, service, and supervision with risk </a:t>
            </a:r>
            <a:r>
              <a:rPr lang="en-US" dirty="0" smtClean="0">
                <a:latin typeface="+mn-lt"/>
              </a:rPr>
              <a:t>levels</a:t>
            </a:r>
          </a:p>
          <a:p>
            <a:pPr marL="742950" lvl="1" indent="-285750" eaLnBrk="1" fontAlgn="auto" hangingPunct="1">
              <a:spcAft>
                <a:spcPts val="0"/>
              </a:spcAft>
              <a:buFont typeface="Arial" panose="020B0604020202020204" pitchFamily="34" charset="0"/>
              <a:buChar char="•"/>
              <a:defRPr/>
            </a:pPr>
            <a:endParaRPr lang="en-US" dirty="0">
              <a:latin typeface="+mn-lt"/>
            </a:endParaRPr>
          </a:p>
          <a:p>
            <a:pPr marL="285750" indent="-285750" eaLnBrk="1" fontAlgn="auto" hangingPunct="1">
              <a:spcAft>
                <a:spcPts val="0"/>
              </a:spcAft>
              <a:buFont typeface="Arial" panose="020B0604020202020204" pitchFamily="34" charset="0"/>
              <a:buChar char="•"/>
              <a:defRPr/>
            </a:pPr>
            <a:r>
              <a:rPr lang="en-US" sz="2000" dirty="0">
                <a:latin typeface="+mn-lt"/>
              </a:rPr>
              <a:t>Sort individuals according to risk </a:t>
            </a:r>
            <a:r>
              <a:rPr lang="en-US" sz="2000" dirty="0" smtClean="0">
                <a:latin typeface="+mn-lt"/>
              </a:rPr>
              <a:t>levels</a:t>
            </a:r>
          </a:p>
          <a:p>
            <a:pPr marL="742950" lvl="1" indent="-285750" fontAlgn="auto">
              <a:spcAft>
                <a:spcPts val="0"/>
              </a:spcAft>
              <a:buFont typeface="Arial" panose="020B0604020202020204" pitchFamily="34" charset="0"/>
              <a:buChar char="•"/>
              <a:defRPr/>
            </a:pPr>
            <a:r>
              <a:rPr lang="en-US" dirty="0" smtClean="0">
                <a:latin typeface="+mn-lt"/>
              </a:rPr>
              <a:t>Have </a:t>
            </a:r>
            <a:r>
              <a:rPr lang="en-US" dirty="0">
                <a:latin typeface="+mn-lt"/>
              </a:rPr>
              <a:t>structured methods for assigning individuals to risk </a:t>
            </a:r>
            <a:r>
              <a:rPr lang="en-US" dirty="0" smtClean="0">
                <a:latin typeface="+mn-lt"/>
              </a:rPr>
              <a:t>levels</a:t>
            </a:r>
          </a:p>
          <a:p>
            <a:pPr marL="742950" lvl="1" indent="-285750" eaLnBrk="1" fontAlgn="auto" hangingPunct="1">
              <a:spcAft>
                <a:spcPts val="0"/>
              </a:spcAft>
              <a:buFont typeface="Arial" panose="020B0604020202020204" pitchFamily="34" charset="0"/>
              <a:buChar char="•"/>
              <a:defRPr/>
            </a:pPr>
            <a:endParaRPr lang="en-US" dirty="0">
              <a:latin typeface="+mn-lt"/>
            </a:endParaRPr>
          </a:p>
          <a:p>
            <a:pPr marL="285750" indent="-285750" eaLnBrk="1" fontAlgn="auto" hangingPunct="1">
              <a:spcAft>
                <a:spcPts val="0"/>
              </a:spcAft>
              <a:buFont typeface="Arial" panose="020B0604020202020204" pitchFamily="34" charset="0"/>
              <a:buChar char="•"/>
              <a:defRPr/>
            </a:pPr>
            <a:r>
              <a:rPr lang="en-US" sz="2000" dirty="0">
                <a:latin typeface="+mn-lt"/>
              </a:rPr>
              <a:t>Routinely revise risk </a:t>
            </a:r>
            <a:r>
              <a:rPr lang="en-US" sz="2000" dirty="0" smtClean="0">
                <a:latin typeface="+mn-lt"/>
              </a:rPr>
              <a:t>levels</a:t>
            </a:r>
          </a:p>
          <a:p>
            <a:pPr marL="742950" lvl="1" indent="-285750" fontAlgn="auto">
              <a:spcAft>
                <a:spcPts val="0"/>
              </a:spcAft>
              <a:buFont typeface="Arial" panose="020B0604020202020204" pitchFamily="34" charset="0"/>
              <a:buChar char="•"/>
              <a:defRPr/>
            </a:pPr>
            <a:r>
              <a:rPr lang="en-US" dirty="0" smtClean="0">
                <a:latin typeface="+mn-lt"/>
              </a:rPr>
              <a:t>Have </a:t>
            </a:r>
            <a:r>
              <a:rPr lang="en-US" dirty="0">
                <a:latin typeface="+mn-lt"/>
              </a:rPr>
              <a:t>structured methods for revising risk level </a:t>
            </a:r>
            <a:r>
              <a:rPr lang="en-US" dirty="0" smtClean="0">
                <a:latin typeface="+mn-lt"/>
              </a:rPr>
              <a:t>assignment</a:t>
            </a:r>
            <a:endParaRPr lang="en-US" dirty="0">
              <a:latin typeface="+mn-lt"/>
            </a:endParaRPr>
          </a:p>
        </p:txBody>
      </p:sp>
    </p:spTree>
    <p:extLst>
      <p:ext uri="{BB962C8B-B14F-4D97-AF65-F5344CB8AC3E}">
        <p14:creationId xmlns:p14="http://schemas.microsoft.com/office/powerpoint/2010/main" val="36836825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fld id="{20D0EAAA-6D7F-4571-B92A-95FFA4AEE662}" type="datetime1">
              <a:rPr lang="en-US" altLang="en-US" smtClean="0"/>
              <a:pPr/>
              <a:t>6/14/2017</a:t>
            </a:fld>
            <a:r>
              <a:rPr lang="en-US" altLang="en-US" smtClean="0"/>
              <a:t> | Illinois Criminal Justice Information Authority | </a:t>
            </a:r>
            <a:fld id="{923017FE-FFFC-40F8-9C10-45494E7FB86D}" type="slidenum">
              <a:rPr lang="en-US" altLang="en-US" smtClean="0"/>
              <a:pPr/>
              <a:t>9</a:t>
            </a:fld>
            <a:endParaRPr lang="en-US" altLang="en-US"/>
          </a:p>
        </p:txBody>
      </p:sp>
      <p:sp>
        <p:nvSpPr>
          <p:cNvPr id="7" name="Content Placeholder 2"/>
          <p:cNvSpPr txBox="1">
            <a:spLocks/>
          </p:cNvSpPr>
          <p:nvPr/>
        </p:nvSpPr>
        <p:spPr>
          <a:xfrm>
            <a:off x="76200" y="2133600"/>
            <a:ext cx="8991600" cy="4222751"/>
          </a:xfrm>
          <a:prstGeom prst="rect">
            <a:avLst/>
          </a:prstGeom>
        </p:spPr>
        <p:txBody>
          <a:bodyPr vert="horz" lIns="91440" tIns="45720" rIns="91440" bIns="45720" rtlCol="0">
            <a:normAutofit/>
          </a:bodyPr>
          <a:lstStyle>
            <a:lvl1pPr marL="457200" indent="-457200" algn="l" defTabSz="914400" rtl="0" eaLnBrk="1" latinLnBrk="0" hangingPunct="1">
              <a:spcBef>
                <a:spcPct val="20000"/>
              </a:spcBef>
              <a:buClrTx/>
              <a:buFont typeface="Wingdings" pitchFamily="2" charset="2"/>
              <a:buChar char="§"/>
              <a:defRPr lang="en-US" sz="2800" b="0" kern="1200" dirty="0" smtClean="0">
                <a:solidFill>
                  <a:schemeClr val="tx1">
                    <a:lumMod val="85000"/>
                    <a:lumOff val="15000"/>
                  </a:schemeClr>
                </a:solidFill>
                <a:effectLst/>
                <a:latin typeface="Calibri Light" panose="020F0302020204030204" pitchFamily="34" charset="0"/>
                <a:ea typeface="+mn-ea"/>
                <a:cs typeface="Times New Roman" pitchFamily="18" charset="0"/>
              </a:defRPr>
            </a:lvl1pPr>
            <a:lvl2pPr marL="914400" indent="-457200" algn="l" defTabSz="914400" rtl="0" eaLnBrk="1" latinLnBrk="0" hangingPunct="1">
              <a:spcBef>
                <a:spcPct val="20000"/>
              </a:spcBef>
              <a:buClrTx/>
              <a:buSzPct val="50000"/>
              <a:buFont typeface="Wingdings" panose="05000000000000000000" pitchFamily="2" charset="2"/>
              <a:buChar char="Ø"/>
              <a:defRPr lang="en-US" sz="2400" b="0" kern="1200" dirty="0" smtClean="0">
                <a:solidFill>
                  <a:schemeClr val="tx1">
                    <a:lumMod val="85000"/>
                    <a:lumOff val="15000"/>
                  </a:schemeClr>
                </a:solidFill>
                <a:effectLst/>
                <a:latin typeface="Calibri Light" panose="020F0302020204030204" pitchFamily="34" charset="0"/>
                <a:ea typeface="+mn-ea"/>
                <a:cs typeface="Times New Roman" pitchFamily="18" charset="0"/>
              </a:defRPr>
            </a:lvl2pPr>
            <a:lvl3pPr marL="1257300" indent="-342900" algn="l" defTabSz="914400" rtl="0" eaLnBrk="1" latinLnBrk="0" hangingPunct="1">
              <a:spcBef>
                <a:spcPct val="20000"/>
              </a:spcBef>
              <a:buClrTx/>
              <a:buFont typeface="Wingdings" panose="05000000000000000000" pitchFamily="2" charset="2"/>
              <a:buChar char="§"/>
              <a:defRPr lang="en-US" sz="2000" b="0" kern="1200" dirty="0" smtClean="0">
                <a:solidFill>
                  <a:schemeClr val="tx1">
                    <a:lumMod val="85000"/>
                    <a:lumOff val="15000"/>
                  </a:schemeClr>
                </a:solidFill>
                <a:effectLst/>
                <a:latin typeface="Calibri Light" panose="020F0302020204030204" pitchFamily="34" charset="0"/>
                <a:ea typeface="+mn-ea"/>
                <a:cs typeface="Times New Roman" pitchFamily="18" charset="0"/>
              </a:defRPr>
            </a:lvl3pPr>
            <a:lvl4pPr marL="1714500" indent="-342900" algn="l" defTabSz="914400" rtl="0" eaLnBrk="1" latinLnBrk="0" hangingPunct="1">
              <a:spcBef>
                <a:spcPct val="20000"/>
              </a:spcBef>
              <a:buClrTx/>
              <a:buSzPct val="50000"/>
              <a:buFont typeface="Wingdings" pitchFamily="2" charset="2"/>
              <a:buChar char="Ø"/>
              <a:defRPr lang="en-US" sz="1800" b="0" kern="1200" dirty="0" smtClean="0">
                <a:solidFill>
                  <a:schemeClr val="tx1">
                    <a:lumMod val="85000"/>
                    <a:lumOff val="15000"/>
                  </a:schemeClr>
                </a:solidFill>
                <a:effectLst/>
                <a:latin typeface="Calibri Light" panose="020F0302020204030204" pitchFamily="34" charset="0"/>
                <a:ea typeface="+mn-ea"/>
                <a:cs typeface="Times New Roman" pitchFamily="18" charset="0"/>
              </a:defRPr>
            </a:lvl4pPr>
            <a:lvl5pPr marL="2171700" indent="-342900" algn="l" defTabSz="914400" rtl="0" eaLnBrk="1" latinLnBrk="0" hangingPunct="1">
              <a:spcBef>
                <a:spcPct val="20000"/>
              </a:spcBef>
              <a:buClrTx/>
              <a:buFont typeface="Wingdings" pitchFamily="2" charset="2"/>
              <a:buChar char="v"/>
              <a:defRPr lang="en-US" sz="2000" b="0" kern="1200" dirty="0">
                <a:solidFill>
                  <a:schemeClr val="tx1"/>
                </a:solidFill>
                <a:latin typeface="Calibri" panose="020F0502020204030204" pitchFamily="34" charset="0"/>
                <a:ea typeface="+mn-ea"/>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600"/>
              </a:spcBef>
            </a:pPr>
            <a:r>
              <a:rPr lang="en-US" sz="2400" dirty="0" smtClean="0">
                <a:latin typeface="+mn-lt"/>
              </a:rPr>
              <a:t>The results are mixed, with some studies finding reductions in sexual recidivism, while most show no reductions</a:t>
            </a:r>
          </a:p>
          <a:p>
            <a:pPr>
              <a:spcBef>
                <a:spcPts val="600"/>
              </a:spcBef>
            </a:pPr>
            <a:endParaRPr lang="en-US" sz="2400" dirty="0" smtClean="0">
              <a:latin typeface="+mn-lt"/>
            </a:endParaRPr>
          </a:p>
          <a:p>
            <a:pPr>
              <a:spcBef>
                <a:spcPts val="600"/>
              </a:spcBef>
            </a:pPr>
            <a:r>
              <a:rPr lang="en-US" sz="2400" dirty="0" smtClean="0">
                <a:latin typeface="+mn-lt"/>
              </a:rPr>
              <a:t>Public believes SORN is beneficial</a:t>
            </a:r>
          </a:p>
          <a:p>
            <a:pPr>
              <a:spcBef>
                <a:spcPts val="600"/>
              </a:spcBef>
            </a:pPr>
            <a:endParaRPr lang="en-US" sz="2400" dirty="0" smtClean="0">
              <a:latin typeface="+mn-lt"/>
            </a:endParaRPr>
          </a:p>
          <a:p>
            <a:pPr>
              <a:spcBef>
                <a:spcPts val="600"/>
              </a:spcBef>
            </a:pPr>
            <a:r>
              <a:rPr lang="en-US" sz="2400" dirty="0" smtClean="0">
                <a:latin typeface="+mn-lt"/>
              </a:rPr>
              <a:t>There are numerous negative impacts on offenders:</a:t>
            </a:r>
          </a:p>
          <a:p>
            <a:pPr lvl="1">
              <a:spcBef>
                <a:spcPts val="600"/>
              </a:spcBef>
            </a:pPr>
            <a:r>
              <a:rPr lang="en-US" sz="2000" dirty="0" smtClean="0">
                <a:latin typeface="+mn-lt"/>
              </a:rPr>
              <a:t>Threatened or harassed, job loss, property damaged, negative psychological consequences</a:t>
            </a:r>
            <a:endParaRPr lang="en-US" sz="2000" dirty="0">
              <a:latin typeface="+mn-lt"/>
            </a:endParaRPr>
          </a:p>
          <a:p>
            <a:pPr>
              <a:lnSpc>
                <a:spcPct val="110000"/>
              </a:lnSpc>
              <a:spcBef>
                <a:spcPts val="600"/>
              </a:spcBef>
            </a:pPr>
            <a:endParaRPr lang="en-US" sz="2400" dirty="0"/>
          </a:p>
        </p:txBody>
      </p:sp>
      <p:sp>
        <p:nvSpPr>
          <p:cNvPr id="8" name="Title 1"/>
          <p:cNvSpPr txBox="1">
            <a:spLocks/>
          </p:cNvSpPr>
          <p:nvPr/>
        </p:nvSpPr>
        <p:spPr>
          <a:xfrm>
            <a:off x="76200" y="914400"/>
            <a:ext cx="8991600" cy="1066800"/>
          </a:xfrm>
          <a:prstGeom prst="rect">
            <a:avLst/>
          </a:prstGeom>
          <a:noFill/>
          <a:ln>
            <a:noFill/>
          </a:ln>
        </p:spPr>
        <p:txBody>
          <a:bodyPr vert="horz" lIns="91440" tIns="45720" rIns="91440" bIns="45720" rtlCol="0" anchor="b">
            <a:noAutofit/>
          </a:bodyPr>
          <a:lstStyle>
            <a:lvl1pPr algn="l" defTabSz="914400" rtl="0" eaLnBrk="1" latinLnBrk="0" hangingPunct="1">
              <a:spcBef>
                <a:spcPct val="0"/>
              </a:spcBef>
              <a:buNone/>
              <a:defRPr lang="en-US" sz="3500" b="1" i="1" kern="1200" spc="0" dirty="0">
                <a:solidFill>
                  <a:srgbClr val="003366"/>
                </a:solidFill>
                <a:effectLst/>
                <a:latin typeface="+mj-lt"/>
                <a:ea typeface="Segoe UI" pitchFamily="34" charset="0"/>
                <a:cs typeface="Segoe UI" pitchFamily="34" charset="0"/>
              </a:defRPr>
            </a:lvl1pPr>
          </a:lstStyle>
          <a:p>
            <a:pPr algn="ctr"/>
            <a:r>
              <a:rPr lang="en-US" sz="3200" i="0" dirty="0" smtClean="0">
                <a:solidFill>
                  <a:schemeClr val="accent4"/>
                </a:solidFill>
              </a:rPr>
              <a:t>Chris </a:t>
            </a:r>
            <a:r>
              <a:rPr lang="en-US" sz="3200" i="0" dirty="0" err="1" smtClean="0">
                <a:solidFill>
                  <a:schemeClr val="accent4"/>
                </a:solidFill>
              </a:rPr>
              <a:t>Lobanov-Rostovsky’s</a:t>
            </a:r>
            <a:r>
              <a:rPr lang="en-US" sz="3200" i="0" dirty="0" smtClean="0">
                <a:solidFill>
                  <a:schemeClr val="accent4"/>
                </a:solidFill>
              </a:rPr>
              <a:t> Notifications</a:t>
            </a:r>
          </a:p>
          <a:p>
            <a:pPr algn="ctr"/>
            <a:r>
              <a:rPr lang="en-US" sz="3200" i="0" dirty="0" smtClean="0">
                <a:solidFill>
                  <a:schemeClr val="tx1"/>
                </a:solidFill>
              </a:rPr>
              <a:t>Conclusions and Policy Implications</a:t>
            </a:r>
            <a:endParaRPr lang="en-US" sz="3200" i="0" dirty="0">
              <a:solidFill>
                <a:schemeClr val="tx1"/>
              </a:solidFill>
            </a:endParaRPr>
          </a:p>
        </p:txBody>
      </p:sp>
    </p:spTree>
    <p:extLst>
      <p:ext uri="{BB962C8B-B14F-4D97-AF65-F5344CB8AC3E}">
        <p14:creationId xmlns:p14="http://schemas.microsoft.com/office/powerpoint/2010/main" val="2015602693"/>
      </p:ext>
    </p:extLst>
  </p:cSld>
  <p:clrMapOvr>
    <a:masterClrMapping/>
  </p:clrMapOvr>
</p:sld>
</file>

<file path=ppt/theme/theme1.xml><?xml version="1.0" encoding="utf-8"?>
<a:theme xmlns:a="http://schemas.openxmlformats.org/drawingml/2006/main" name="Theme1 updated">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1690</TotalTime>
  <Words>1678</Words>
  <Application>Microsoft Office PowerPoint</Application>
  <PresentationFormat>On-screen Show (4:3)</PresentationFormat>
  <Paragraphs>208</Paragraphs>
  <Slides>28</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28</vt:i4>
      </vt:variant>
    </vt:vector>
  </HeadingPairs>
  <TitlesOfParts>
    <vt:vector size="37" baseType="lpstr">
      <vt:lpstr>SimSun</vt:lpstr>
      <vt:lpstr>SimSun</vt:lpstr>
      <vt:lpstr>Arial</vt:lpstr>
      <vt:lpstr>Calibri</vt:lpstr>
      <vt:lpstr>Calibri Light</vt:lpstr>
      <vt:lpstr>Segoe UI</vt:lpstr>
      <vt:lpstr>Times New Roman</vt:lpstr>
      <vt:lpstr>Wingdings</vt:lpstr>
      <vt:lpstr>Theme1 updated</vt:lpstr>
      <vt:lpstr>Sex Offenses &amp;  Sex Offender Registration  Task Force</vt:lpstr>
      <vt:lpstr>Sex Offender Task Force Charge</vt:lpstr>
      <vt:lpstr>Guiding Principles </vt:lpstr>
      <vt:lpstr>Recap of the Research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Policies for Discussion and Voting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Boulger, Jordan</dc:creator>
  <cp:lastModifiedBy>Sheridan, Erin</cp:lastModifiedBy>
  <cp:revision>267</cp:revision>
  <dcterms:created xsi:type="dcterms:W3CDTF">2011-03-03T19:06:36Z</dcterms:created>
  <dcterms:modified xsi:type="dcterms:W3CDTF">2017-06-14T16:02:16Z</dcterms:modified>
</cp:coreProperties>
</file>