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58"/>
  </p:notesMasterIdLst>
  <p:sldIdLst>
    <p:sldId id="452" r:id="rId2"/>
    <p:sldId id="496" r:id="rId3"/>
    <p:sldId id="497" r:id="rId4"/>
    <p:sldId id="498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5" r:id="rId21"/>
    <p:sldId id="576" r:id="rId22"/>
    <p:sldId id="577" r:id="rId23"/>
    <p:sldId id="578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606" r:id="rId38"/>
    <p:sldId id="595" r:id="rId39"/>
    <p:sldId id="594" r:id="rId40"/>
    <p:sldId id="605" r:id="rId41"/>
    <p:sldId id="596" r:id="rId42"/>
    <p:sldId id="597" r:id="rId43"/>
    <p:sldId id="598" r:id="rId44"/>
    <p:sldId id="599" r:id="rId45"/>
    <p:sldId id="600" r:id="rId46"/>
    <p:sldId id="601" r:id="rId47"/>
    <p:sldId id="602" r:id="rId48"/>
    <p:sldId id="603" r:id="rId49"/>
    <p:sldId id="604" r:id="rId50"/>
    <p:sldId id="454" r:id="rId51"/>
    <p:sldId id="556" r:id="rId52"/>
    <p:sldId id="480" r:id="rId53"/>
    <p:sldId id="607" r:id="rId54"/>
    <p:sldId id="557" r:id="rId55"/>
    <p:sldId id="481" r:id="rId56"/>
    <p:sldId id="48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4" autoAdjust="0"/>
    <p:restoredTop sz="92572" autoAdjust="0"/>
  </p:normalViewPr>
  <p:slideViewPr>
    <p:cSldViewPr>
      <p:cViewPr varScale="1">
        <p:scale>
          <a:sx n="87" d="100"/>
          <a:sy n="87" d="100"/>
        </p:scale>
        <p:origin x="84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16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8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01876-38AE-4C38-A305-EA998DCFB9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A468-2A80-4EC2-9595-6744F2D53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A468-2A80-4EC2-9595-6744F2D53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8D92-F2E5-3E4E-8C64-407234E78CB3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96D1-13D2-3544-99B9-F46129996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84B-FA6F-3249-A388-4829A5581921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96D1-13D2-3544-99B9-F46129996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C78-98BE-6D49-BCCB-1526F5B6F238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96D1-13D2-3544-99B9-F46129996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2F0B-3852-4547-9A95-1CDE22C8E04D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F572-25A5-46D6-B314-8674A2FB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FB1-221F-524E-A94C-C2E911E206C2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0840-FD8C-1C44-993A-5C2A84388881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96D1-13D2-3544-99B9-F46129996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92C-060E-BD48-842F-BE9B95EBA20E}" type="datetime1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96D1-13D2-3544-99B9-F46129996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5CE6-5756-7644-A654-D20B45682366}" type="datetime1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96D1-13D2-3544-99B9-F46129996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54F-49A0-D944-BCA0-ECEA45871B39}" type="datetime1">
              <a:rPr lang="en-US" smtClean="0">
                <a:solidFill>
                  <a:srgbClr val="FFFFFF">
                    <a:lumMod val="50000"/>
                  </a:srgbClr>
                </a:solidFill>
              </a:rPr>
              <a:t>3/7/2017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4244-84E9-1E49-A8C3-07BBE9C9E4F6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96D1-13D2-3544-99B9-F46129996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A3F-2D3C-5540-8B7E-177387B659C8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96D1-13D2-3544-99B9-F46129996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ED63-5B39-F945-8432-0154444BF786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96D1-13D2-3544-99B9-F4612999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kcgroup.org/" TargetMode="External"/><Relationship Id="rId2" Type="http://schemas.openxmlformats.org/officeDocument/2006/relationships/hyperlink" Target="mailto:rogerkp@comcast.ne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serv.lmbps.com/temp/smart/somapi/acknowledgments.html" TargetMode="External"/><Relationship Id="rId4" Type="http://schemas.openxmlformats.org/officeDocument/2006/relationships/hyperlink" Target="http://smart.gov/SOMAPI/index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?term=%22Hanson%20RK%22%5bAuthor%5d" TargetMode="External"/><Relationship Id="rId2" Type="http://schemas.openxmlformats.org/officeDocument/2006/relationships/hyperlink" Target="http://www.ncbi.nlm.nih.gov/pubmed?term=%22Cortoni%20F%22%5bAuthor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bi.nlm.nih.gov/pubmed?term=%22Coache%20M%C3%88%22%5bAuthor%5d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%22Bradford%20JM%22%5bAuthor%5d" TargetMode="External"/><Relationship Id="rId3" Type="http://schemas.openxmlformats.org/officeDocument/2006/relationships/hyperlink" Target="http://www.ncbi.nlm.nih.gov/pubmed?term=%22Hanson%20RK%22%5bAuthor%5d" TargetMode="External"/><Relationship Id="rId7" Type="http://schemas.openxmlformats.org/officeDocument/2006/relationships/hyperlink" Target="http://www.ncbi.nlm.nih.gov/pubmed?term=%22Wexler%20A%22%5bAuthor%5d" TargetMode="External"/><Relationship Id="rId2" Type="http://schemas.openxmlformats.org/officeDocument/2006/relationships/hyperlink" Target="http://www.ncbi.nlm.nih.gov/pubmed?term=%22Cortoni%20F%22%5bAuthor%5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ubmed?term=%22Kingston%20DA%22%5bAuthor%5d" TargetMode="External"/><Relationship Id="rId5" Type="http://schemas.openxmlformats.org/officeDocument/2006/relationships/hyperlink" Target="http://www.ncbi.nlm.nih.gov/pubmed?term=%22Firestone%20P%22%5bAuthor%5d" TargetMode="External"/><Relationship Id="rId10" Type="http://schemas.openxmlformats.org/officeDocument/2006/relationships/hyperlink" Target="http://www.ncbi.nlm.nih.gov/pubmed?term=%22Greenberg%20DM%22%5bAuthor%5d" TargetMode="External"/><Relationship Id="rId4" Type="http://schemas.openxmlformats.org/officeDocument/2006/relationships/hyperlink" Target="http://www.ncbi.nlm.nih.gov/pubmed?term=%22Coache%20M%C3%88%22%5bAuthor%5d" TargetMode="External"/><Relationship Id="rId9" Type="http://schemas.openxmlformats.org/officeDocument/2006/relationships/hyperlink" Target="http://www.ncbi.nlm.nih.gov/pubmed?term=%22Greenberg%20SR%22%5bAuthor%5d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2182"/>
            <a:ext cx="7543800" cy="12296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Recidivism of Adult Sex Offenders</a:t>
            </a:r>
            <a:br>
              <a:rPr lang="en-US" sz="3200" b="1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 </a:t>
            </a:r>
            <a:br>
              <a:rPr lang="en-US" sz="3200" b="1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Effectiveness </a:t>
            </a:r>
            <a:r>
              <a:rPr lang="en-US" sz="3200" b="1" dirty="0">
                <a:latin typeface="+mn-lt"/>
              </a:rPr>
              <a:t>of Treatment for Adult </a:t>
            </a:r>
            <a:r>
              <a:rPr lang="en-US" sz="3200" b="1" dirty="0" smtClean="0">
                <a:latin typeface="+mn-lt"/>
              </a:rPr>
              <a:t/>
            </a:r>
            <a:br>
              <a:rPr lang="en-US" sz="3200" b="1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Sex </a:t>
            </a:r>
            <a:r>
              <a:rPr lang="en-US" sz="3200" b="1" dirty="0">
                <a:latin typeface="+mn-lt"/>
              </a:rPr>
              <a:t>Offenders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848600" cy="32004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smtClean="0"/>
              <a:t>A Review of the Evidence from Scientific Research</a:t>
            </a:r>
          </a:p>
          <a:p>
            <a:pPr algn="ctr"/>
            <a:endParaRPr lang="en-US" sz="2000" dirty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Roger Przybylski</a:t>
            </a:r>
          </a:p>
          <a:p>
            <a:pPr algn="l"/>
            <a:r>
              <a:rPr lang="en-US" sz="2200" dirty="0" smtClean="0"/>
              <a:t>Founder/Consultant</a:t>
            </a:r>
          </a:p>
          <a:p>
            <a:pPr algn="l"/>
            <a:r>
              <a:rPr lang="en-US" sz="2200" dirty="0" smtClean="0"/>
              <a:t>RKC Group</a:t>
            </a:r>
          </a:p>
          <a:p>
            <a:pPr algn="l"/>
            <a:r>
              <a:rPr lang="en-US" sz="2200" dirty="0" smtClean="0"/>
              <a:t>Lakewood, CO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590800"/>
            <a:ext cx="77724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Sex </a:t>
            </a:r>
            <a:r>
              <a:rPr lang="en-US" dirty="0"/>
              <a:t>offenders had a lower overall </a:t>
            </a:r>
            <a:r>
              <a:rPr lang="en-US" dirty="0" err="1"/>
              <a:t>rearrest</a:t>
            </a:r>
            <a:r>
              <a:rPr lang="en-US" dirty="0"/>
              <a:t> rate than non-sex  offenders (43 percent compared to 68 percent), but their sex crime </a:t>
            </a:r>
            <a:r>
              <a:rPr lang="en-US" dirty="0" err="1"/>
              <a:t>rearrest</a:t>
            </a:r>
            <a:r>
              <a:rPr lang="en-US" dirty="0"/>
              <a:t> rate was four times higher than the rate  for non-sex offenders (5.3 percent compared to 1.3  percent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-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All Adult Sex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Offenders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67818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29790" marR="302895" indent="-1175385">
              <a:lnSpc>
                <a:spcPct val="100000"/>
              </a:lnSpc>
            </a:pP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BJS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study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of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male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sex </a:t>
            </a:r>
            <a:r>
              <a:rPr lang="en-US" sz="2400" b="1" spc="-35" dirty="0">
                <a:solidFill>
                  <a:srgbClr val="252525"/>
                </a:solidFill>
                <a:cs typeface="Calibri-Light"/>
              </a:rPr>
              <a:t>offenders</a:t>
            </a:r>
            <a:r>
              <a:rPr lang="en-US" sz="2400" b="1" spc="-29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released  from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prisons </a:t>
            </a:r>
            <a:r>
              <a:rPr lang="en-US" sz="2400" b="1" dirty="0">
                <a:solidFill>
                  <a:srgbClr val="252525"/>
                </a:solidFill>
                <a:cs typeface="Calibri-Light"/>
              </a:rPr>
              <a:t>in</a:t>
            </a:r>
            <a:r>
              <a:rPr lang="en-US" sz="2400" b="1" spc="-204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1994</a:t>
            </a:r>
            <a:endParaRPr lang="en-US" sz="2400" b="1" dirty="0"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lang="en-US" sz="2400" b="1" spc="-10" dirty="0" smtClean="0">
                <a:solidFill>
                  <a:srgbClr val="252525"/>
                </a:solidFill>
                <a:cs typeface="Calibri-Light"/>
              </a:rPr>
              <a:t>    Recidivism </a:t>
            </a:r>
            <a:r>
              <a:rPr lang="en-US" sz="2400" b="1" spc="-25" dirty="0">
                <a:solidFill>
                  <a:srgbClr val="252525"/>
                </a:solidFill>
                <a:cs typeface="Calibri-Light"/>
              </a:rPr>
              <a:t>rates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based on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3-year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follow-up</a:t>
            </a:r>
            <a:r>
              <a:rPr lang="en-US" sz="2400" b="1" spc="2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period</a:t>
            </a:r>
            <a:endParaRPr lang="en-US" sz="2400" b="1" dirty="0">
              <a:cs typeface="Calibri-Light"/>
            </a:endParaRPr>
          </a:p>
        </p:txBody>
      </p:sp>
    </p:spTree>
    <p:extLst>
      <p:ext uri="{BB962C8B-B14F-4D97-AF65-F5344CB8AC3E}">
        <p14:creationId xmlns:p14="http://schemas.microsoft.com/office/powerpoint/2010/main" val="633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7772400" cy="496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Sample and </a:t>
            </a:r>
            <a:r>
              <a:rPr lang="en-US" dirty="0"/>
              <a:t>Bray (2003) examined the recidivism of 146,918  offenders arrested in Illinois in 1990</a:t>
            </a:r>
          </a:p>
          <a:p>
            <a:pPr lvl="1"/>
            <a:r>
              <a:rPr lang="en-US" dirty="0"/>
              <a:t>Arrestees categorized as sex offenders </a:t>
            </a:r>
            <a:r>
              <a:rPr lang="en-US" dirty="0" smtClean="0"/>
              <a:t>based </a:t>
            </a:r>
            <a:r>
              <a:rPr lang="en-US" dirty="0"/>
              <a:t>on their most serious charge in 1990 being a sex </a:t>
            </a:r>
            <a:r>
              <a:rPr lang="en-US" dirty="0" smtClean="0"/>
              <a:t>offense</a:t>
            </a:r>
            <a:endParaRPr lang="en-US" dirty="0"/>
          </a:p>
          <a:p>
            <a:pPr lvl="1"/>
            <a:r>
              <a:rPr lang="en-US" dirty="0"/>
              <a:t>Sex offenders in the study had 1-year, 3-year, and 5-year </a:t>
            </a:r>
            <a:r>
              <a:rPr lang="en-US" dirty="0" err="1"/>
              <a:t>rearrest</a:t>
            </a:r>
            <a:r>
              <a:rPr lang="en-US" dirty="0"/>
              <a:t> rates </a:t>
            </a:r>
            <a:r>
              <a:rPr lang="en-US" dirty="0" smtClean="0"/>
              <a:t>for </a:t>
            </a:r>
            <a:r>
              <a:rPr lang="en-US" dirty="0"/>
              <a:t>a new sexual offense of 2.2 percent, 4.8 percent, and 6.5 percent, </a:t>
            </a:r>
            <a:r>
              <a:rPr lang="en-US" dirty="0" smtClean="0"/>
              <a:t>respectively</a:t>
            </a:r>
            <a:endParaRPr lang="en-US" dirty="0"/>
          </a:p>
          <a:p>
            <a:pPr lvl="1"/>
            <a:r>
              <a:rPr lang="en-US" dirty="0"/>
              <a:t>Sex offenders in the study had 1-year, 3-year, and 5-year </a:t>
            </a:r>
            <a:r>
              <a:rPr lang="en-US" dirty="0" err="1"/>
              <a:t>rearrest</a:t>
            </a:r>
            <a:r>
              <a:rPr lang="en-US" dirty="0"/>
              <a:t> rates </a:t>
            </a:r>
            <a:r>
              <a:rPr lang="en-US" dirty="0" smtClean="0"/>
              <a:t>for </a:t>
            </a:r>
            <a:r>
              <a:rPr lang="en-US" dirty="0"/>
              <a:t>any new offense of 21.3 percent, 37.4 percent, and 45.1 percent, </a:t>
            </a:r>
            <a:r>
              <a:rPr lang="en-US" dirty="0" smtClean="0"/>
              <a:t>respectively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All Adult Sex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Offenders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55724"/>
            <a:ext cx="7772400" cy="496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Combined sample of 4,724 sex offenders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Recidivism based on new charge or conviction for a sexual offense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5-year sexual recidivism rate = 14 percent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10-year sexual recidivism rate = 20 percent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15-year sexual recidivism rate = 24 percent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Hanson, Morton and Harris </a:t>
            </a:r>
            <a:r>
              <a:rPr lang="en-US" dirty="0" smtClean="0"/>
              <a:t>reported </a:t>
            </a:r>
            <a:r>
              <a:rPr lang="en-US" dirty="0"/>
              <a:t>that the 20-year sexual recidivism rate for the sample was 27 percent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15-year sexual recidivism rate for non-first time offenders was nearly twice that of first time offenders (37 percent compared to 19 percent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-152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All Adult Sex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Offenders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398" y="1066800"/>
            <a:ext cx="6103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Harris and Hanson (2004) meta-analysis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751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981200"/>
            <a:ext cx="7772400" cy="496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5 percent </a:t>
            </a:r>
            <a:r>
              <a:rPr lang="en-US" dirty="0"/>
              <a:t>were arrested for a new sex offense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2.5 percent were charged specifically with another rape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Violent crime and overall recidivism rates found for rapists were 18.7 percent and 46 percent, respectively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Rapists had a lower overall recidivism </a:t>
            </a:r>
            <a:r>
              <a:rPr lang="en-US" dirty="0" smtClean="0"/>
              <a:t>rate </a:t>
            </a:r>
            <a:r>
              <a:rPr lang="en-US" dirty="0"/>
              <a:t>than non-sex offenders (46 percent compared to 68 percent), but a higher </a:t>
            </a:r>
            <a:r>
              <a:rPr lang="en-US" dirty="0" smtClean="0"/>
              <a:t>sexual </a:t>
            </a:r>
            <a:r>
              <a:rPr lang="en-US" dirty="0"/>
              <a:t>recidivism rate (5 percent compared to 1.3 </a:t>
            </a:r>
            <a:r>
              <a:rPr lang="en-US" dirty="0" smtClean="0"/>
              <a:t>percent)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-152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R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apists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914400"/>
            <a:ext cx="843915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29790" marR="302895" indent="-1175385"/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BJS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study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of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male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sex </a:t>
            </a:r>
            <a:r>
              <a:rPr lang="en-US" sz="2400" b="1" spc="-35" dirty="0">
                <a:solidFill>
                  <a:srgbClr val="252525"/>
                </a:solidFill>
                <a:cs typeface="Calibri-Light"/>
              </a:rPr>
              <a:t>offenders</a:t>
            </a:r>
            <a:r>
              <a:rPr lang="en-US" sz="2400" b="1" spc="-29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released </a:t>
            </a:r>
            <a:r>
              <a:rPr lang="en-US" sz="2400" b="1" spc="-20" dirty="0" smtClean="0">
                <a:solidFill>
                  <a:srgbClr val="252525"/>
                </a:solidFill>
                <a:cs typeface="Calibri-Light"/>
              </a:rPr>
              <a:t>from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prisons </a:t>
            </a:r>
            <a:r>
              <a:rPr lang="en-US" sz="2400" b="1" dirty="0">
                <a:solidFill>
                  <a:srgbClr val="252525"/>
                </a:solidFill>
                <a:cs typeface="Calibri-Light"/>
              </a:rPr>
              <a:t>in</a:t>
            </a:r>
            <a:r>
              <a:rPr lang="en-US" sz="2400" b="1" spc="-204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 smtClean="0">
                <a:solidFill>
                  <a:srgbClr val="252525"/>
                </a:solidFill>
                <a:cs typeface="Calibri-Light"/>
              </a:rPr>
              <a:t>1994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included</a:t>
            </a:r>
            <a:r>
              <a:rPr lang="en-US" sz="2400" b="1" spc="-8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dirty="0">
                <a:solidFill>
                  <a:srgbClr val="252525"/>
                </a:solidFill>
                <a:cs typeface="Calibri-Light"/>
              </a:rPr>
              <a:t>a</a:t>
            </a:r>
            <a:r>
              <a:rPr lang="en-US" sz="2400" b="1" spc="-3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sample</a:t>
            </a:r>
            <a:r>
              <a:rPr lang="en-US" sz="2400" b="1" spc="-6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of</a:t>
            </a:r>
            <a:r>
              <a:rPr lang="en-US" sz="2400" b="1" spc="-5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3,115</a:t>
            </a:r>
            <a:r>
              <a:rPr lang="en-US" sz="2400" b="1" spc="-70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25" dirty="0" smtClean="0">
                <a:solidFill>
                  <a:srgbClr val="252525"/>
                </a:solidFill>
                <a:cs typeface="Calibri-Light"/>
              </a:rPr>
              <a:t>rapists</a:t>
            </a:r>
            <a:r>
              <a:rPr lang="en-US" sz="2400" b="1" spc="-37" baseline="26143" dirty="0" smtClean="0">
                <a:solidFill>
                  <a:srgbClr val="252525"/>
                </a:solidFill>
                <a:cs typeface="Calibri-Light"/>
              </a:rPr>
              <a:t>2</a:t>
            </a:r>
            <a:endParaRPr lang="en-US" sz="2400" b="1" dirty="0"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lang="en-US" sz="2400" b="1" spc="-10" dirty="0" smtClean="0">
                <a:solidFill>
                  <a:srgbClr val="252525"/>
                </a:solidFill>
                <a:cs typeface="Calibri-Light"/>
              </a:rPr>
              <a:t>                  Recidivism </a:t>
            </a:r>
            <a:r>
              <a:rPr lang="en-US" sz="2400" b="1" spc="-25" dirty="0">
                <a:solidFill>
                  <a:srgbClr val="252525"/>
                </a:solidFill>
                <a:cs typeface="Calibri-Light"/>
              </a:rPr>
              <a:t>rates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based on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3-year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follow-up</a:t>
            </a:r>
            <a:r>
              <a:rPr lang="en-US" sz="2400" b="1" spc="2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period</a:t>
            </a:r>
            <a:endParaRPr lang="en-US" sz="2400" b="1" dirty="0">
              <a:cs typeface="Calibri-Light"/>
            </a:endParaRPr>
          </a:p>
        </p:txBody>
      </p:sp>
    </p:spTree>
    <p:extLst>
      <p:ext uri="{BB962C8B-B14F-4D97-AF65-F5344CB8AC3E}">
        <p14:creationId xmlns:p14="http://schemas.microsoft.com/office/powerpoint/2010/main" val="8022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79524"/>
            <a:ext cx="7772400" cy="496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mtClean="0"/>
              <a:t>Harris </a:t>
            </a:r>
            <a:r>
              <a:rPr lang="en-US" dirty="0" smtClean="0"/>
              <a:t>and </a:t>
            </a:r>
            <a:r>
              <a:rPr lang="en-US" dirty="0"/>
              <a:t>Hanson (2004) analysis included a sample of 1,038 rapists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Sexual recidivism rates for rapists, based on new charges or convictions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14 percent at 5 years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21 percent at 10 years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24 percent at 15 years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R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apists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79524"/>
            <a:ext cx="7772400" cy="496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/>
              <a:t>Prentky</a:t>
            </a:r>
            <a:r>
              <a:rPr lang="en-US" dirty="0" smtClean="0"/>
              <a:t> and </a:t>
            </a:r>
            <a:r>
              <a:rPr lang="en-US" dirty="0"/>
              <a:t>colleagues (1997) found that some rapists remain at risk to reoffend long after their discharge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Generalizing the study’s findings to offenders engaged in rape behavior today is difficult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Study period began in 1959 and ended in 1985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Study sample was small (136 rapists) and consisted </a:t>
            </a:r>
            <a:r>
              <a:rPr lang="en-US" dirty="0" smtClean="0"/>
              <a:t>of </a:t>
            </a:r>
            <a:r>
              <a:rPr lang="en-US" dirty="0"/>
              <a:t>individuals who were determined to be sexually dangerous and who were civilly committed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Based on 25 year follow-up period: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39 percent sexual recidivism rate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74 percent recidivism rate for any charge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R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apists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574924"/>
            <a:ext cx="7772400" cy="496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5.1 percent </a:t>
            </a:r>
            <a:r>
              <a:rPr lang="en-US" dirty="0"/>
              <a:t>rearrested for a new sex offense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14.1 percent rearrested for a violent crime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39.4 rearrested for a crime of any kind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Child molesters with more than one prior arrest had an overall recidivism rate nearly double (44.3 percent compared to 23.3 percent) that of child molesters with only one prior arrest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-152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Child Molesters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95400" y="1066800"/>
            <a:ext cx="102108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29790" marR="302895" indent="-1175385" algn="ctr">
              <a:lnSpc>
                <a:spcPct val="100000"/>
              </a:lnSpc>
            </a:pPr>
            <a:r>
              <a:rPr lang="en-US" sz="2400" b="1" spc="-5" dirty="0" smtClean="0">
                <a:solidFill>
                  <a:srgbClr val="252525"/>
                </a:solidFill>
                <a:cs typeface="Calibri-Light"/>
              </a:rPr>
              <a:t>        BJS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study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of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male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sex </a:t>
            </a:r>
            <a:r>
              <a:rPr lang="en-US" sz="2400" b="1" spc="-35" dirty="0">
                <a:solidFill>
                  <a:srgbClr val="252525"/>
                </a:solidFill>
                <a:cs typeface="Calibri-Light"/>
              </a:rPr>
              <a:t>offenders</a:t>
            </a:r>
            <a:r>
              <a:rPr lang="en-US" sz="2400" b="1" spc="-29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20" dirty="0" smtClean="0">
                <a:solidFill>
                  <a:srgbClr val="252525"/>
                </a:solidFill>
                <a:cs typeface="Calibri-Light"/>
              </a:rPr>
              <a:t>released from </a:t>
            </a:r>
            <a:r>
              <a:rPr lang="en-US" sz="2400" b="1" spc="-15" dirty="0" smtClean="0">
                <a:solidFill>
                  <a:srgbClr val="252525"/>
                </a:solidFill>
                <a:cs typeface="Calibri-Light"/>
              </a:rPr>
              <a:t>prisons </a:t>
            </a:r>
            <a:r>
              <a:rPr lang="en-US" sz="2400" b="1" dirty="0">
                <a:solidFill>
                  <a:srgbClr val="252525"/>
                </a:solidFill>
                <a:cs typeface="Calibri-Light"/>
              </a:rPr>
              <a:t>in</a:t>
            </a:r>
            <a:r>
              <a:rPr lang="en-US" sz="2400" b="1" spc="-204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 smtClean="0">
                <a:solidFill>
                  <a:srgbClr val="252525"/>
                </a:solidFill>
                <a:cs typeface="Calibri-Light"/>
              </a:rPr>
              <a:t>1994 included a large sample (4,295) of child molesters</a:t>
            </a:r>
            <a:r>
              <a:rPr lang="en-US" sz="2400" b="1" spc="-5" baseline="30000" dirty="0" smtClean="0">
                <a:solidFill>
                  <a:srgbClr val="252525"/>
                </a:solidFill>
                <a:cs typeface="Calibri-Light"/>
              </a:rPr>
              <a:t>3</a:t>
            </a:r>
            <a:endParaRPr lang="en-US" sz="2400" b="1" baseline="30000" dirty="0"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lang="en-US" sz="2400" b="1" spc="-10" dirty="0" smtClean="0">
                <a:solidFill>
                  <a:srgbClr val="252525"/>
                </a:solidFill>
                <a:cs typeface="Calibri-Light"/>
              </a:rPr>
              <a:t>                                      Recidivism </a:t>
            </a:r>
            <a:r>
              <a:rPr lang="en-US" sz="2400" b="1" spc="-25" dirty="0">
                <a:solidFill>
                  <a:srgbClr val="252525"/>
                </a:solidFill>
                <a:cs typeface="Calibri-Light"/>
              </a:rPr>
              <a:t>rates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based on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3-year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follow-up</a:t>
            </a:r>
            <a:r>
              <a:rPr lang="en-US" sz="2400" b="1" spc="2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period</a:t>
            </a:r>
            <a:endParaRPr lang="en-US" sz="2400" b="1" dirty="0">
              <a:cs typeface="Calibri-Light"/>
            </a:endParaRPr>
          </a:p>
        </p:txBody>
      </p:sp>
    </p:spTree>
    <p:extLst>
      <p:ext uri="{BB962C8B-B14F-4D97-AF65-F5344CB8AC3E}">
        <p14:creationId xmlns:p14="http://schemas.microsoft.com/office/powerpoint/2010/main" val="9285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574924"/>
            <a:ext cx="7772400" cy="4054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Child molesters </a:t>
            </a:r>
            <a:r>
              <a:rPr lang="en-US" dirty="0"/>
              <a:t>were more likely than any other type of  offender―sexual or nonsexual—to be arrested for a sex </a:t>
            </a:r>
            <a:r>
              <a:rPr lang="en-US" dirty="0" smtClean="0"/>
              <a:t>crime </a:t>
            </a:r>
            <a:r>
              <a:rPr lang="en-US" dirty="0"/>
              <a:t>against a child following release from prison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Released child molesters with more than one prior arrest for </a:t>
            </a:r>
            <a:r>
              <a:rPr lang="en-US" dirty="0" smtClean="0"/>
              <a:t>child </a:t>
            </a:r>
            <a:r>
              <a:rPr lang="en-US" dirty="0"/>
              <a:t>molesting were three times more likely to be rearrested </a:t>
            </a:r>
            <a:r>
              <a:rPr lang="en-US" dirty="0" smtClean="0"/>
              <a:t>for </a:t>
            </a:r>
            <a:r>
              <a:rPr lang="en-US" dirty="0"/>
              <a:t>child molesting than released child molesters with no </a:t>
            </a:r>
            <a:r>
              <a:rPr lang="en-US" dirty="0" smtClean="0"/>
              <a:t>more </a:t>
            </a:r>
            <a:r>
              <a:rPr lang="en-US" dirty="0"/>
              <a:t>than one prior arrest (7.3 percent compared to 2.4 </a:t>
            </a:r>
            <a:r>
              <a:rPr lang="en-US" dirty="0" smtClean="0"/>
              <a:t>percent)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-152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Child Molesters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990600" y="1066800"/>
            <a:ext cx="99060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29790" marR="302895" indent="-1175385" algn="ctr">
              <a:lnSpc>
                <a:spcPct val="100000"/>
              </a:lnSpc>
            </a:pPr>
            <a:r>
              <a:rPr lang="en-US" sz="2400" b="1" spc="-5" dirty="0" smtClean="0">
                <a:solidFill>
                  <a:srgbClr val="252525"/>
                </a:solidFill>
                <a:cs typeface="Calibri-Light"/>
              </a:rPr>
              <a:t>        BJS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study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of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male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sex </a:t>
            </a:r>
            <a:r>
              <a:rPr lang="en-US" sz="2400" b="1" spc="-35" dirty="0">
                <a:solidFill>
                  <a:srgbClr val="252525"/>
                </a:solidFill>
                <a:cs typeface="Calibri-Light"/>
              </a:rPr>
              <a:t>offenders</a:t>
            </a:r>
            <a:r>
              <a:rPr lang="en-US" sz="2400" b="1" spc="-29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20" dirty="0" smtClean="0">
                <a:solidFill>
                  <a:srgbClr val="252525"/>
                </a:solidFill>
                <a:cs typeface="Calibri-Light"/>
              </a:rPr>
              <a:t>released from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prisons </a:t>
            </a:r>
            <a:r>
              <a:rPr lang="en-US" sz="2400" b="1" dirty="0">
                <a:solidFill>
                  <a:srgbClr val="252525"/>
                </a:solidFill>
                <a:cs typeface="Calibri-Light"/>
              </a:rPr>
              <a:t>in</a:t>
            </a:r>
            <a:r>
              <a:rPr lang="en-US" sz="2400" b="1" spc="-204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 smtClean="0">
                <a:solidFill>
                  <a:srgbClr val="252525"/>
                </a:solidFill>
                <a:cs typeface="Calibri-Light"/>
              </a:rPr>
              <a:t>1994 included a large sample (4,295) of child molesters</a:t>
            </a:r>
            <a:endParaRPr lang="en-US" sz="2400" b="1" baseline="30000" dirty="0"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lang="en-US" sz="2400" b="1" spc="-10" dirty="0" smtClean="0">
                <a:solidFill>
                  <a:srgbClr val="252525"/>
                </a:solidFill>
                <a:cs typeface="Calibri-Light"/>
              </a:rPr>
              <a:t>                               Recidivism </a:t>
            </a:r>
            <a:r>
              <a:rPr lang="en-US" sz="2400" b="1" spc="-25" dirty="0">
                <a:solidFill>
                  <a:srgbClr val="252525"/>
                </a:solidFill>
                <a:cs typeface="Calibri-Light"/>
              </a:rPr>
              <a:t>rates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based on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3-year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follow-up</a:t>
            </a:r>
            <a:r>
              <a:rPr lang="en-US" sz="2400" b="1" spc="2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period</a:t>
            </a:r>
            <a:endParaRPr lang="en-US" sz="2400" b="1" dirty="0">
              <a:cs typeface="Calibri-Light"/>
            </a:endParaRPr>
          </a:p>
        </p:txBody>
      </p:sp>
    </p:spTree>
    <p:extLst>
      <p:ext uri="{BB962C8B-B14F-4D97-AF65-F5344CB8AC3E}">
        <p14:creationId xmlns:p14="http://schemas.microsoft.com/office/powerpoint/2010/main" val="13015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95400"/>
            <a:ext cx="7772400" cy="192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Harris and </a:t>
            </a:r>
            <a:r>
              <a:rPr lang="en-US" dirty="0"/>
              <a:t>Hanson (2004) documented differential rates of </a:t>
            </a:r>
            <a:r>
              <a:rPr lang="en-US" dirty="0" smtClean="0"/>
              <a:t>recidivism </a:t>
            </a:r>
            <a:r>
              <a:rPr lang="en-US" dirty="0"/>
              <a:t>for different types of child molesters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Child Molesters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11389"/>
              </p:ext>
            </p:extLst>
          </p:nvPr>
        </p:nvGraphicFramePr>
        <p:xfrm>
          <a:off x="603250" y="2819400"/>
          <a:ext cx="8077200" cy="344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495300">
                <a:tc gridSpan="4">
                  <a:txBody>
                    <a:bodyPr/>
                    <a:lstStyle/>
                    <a:p>
                      <a:pPr marL="61594" marR="607695">
                        <a:lnSpc>
                          <a:spcPct val="114999"/>
                        </a:lnSpc>
                        <a:spcBef>
                          <a:spcPts val="80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Table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1.</a:t>
                      </a:r>
                      <a:r>
                        <a:rPr sz="1200" spc="2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Five-Year,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10-Year,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and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15-Year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Sexual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Recidivism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Rates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(Based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on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New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Charges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or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Convictions)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for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lang="en-US" sz="1200" spc="-65" dirty="0" smtClean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Child Molesters Overall, </a:t>
                      </a:r>
                      <a:r>
                        <a:rPr sz="1200" spc="-5" dirty="0" smtClean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Boy-Victim</a:t>
                      </a:r>
                      <a:r>
                        <a:rPr sz="1200" spc="-70" dirty="0" smtClean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Child </a:t>
                      </a:r>
                      <a:r>
                        <a:rPr sz="1200" spc="-15" dirty="0" smtClean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Molesters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,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Girl-Victim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Child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Molesters,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and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Incest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Offenders</a:t>
                      </a:r>
                      <a:endParaRPr sz="1200" dirty="0">
                        <a:latin typeface="Calibri-Light"/>
                        <a:cs typeface="Calibri-Light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7075">
                <a:tc>
                  <a:txBody>
                    <a:bodyPr/>
                    <a:lstStyle/>
                    <a:p>
                      <a:endParaRPr sz="12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5</a:t>
                      </a:r>
                      <a:r>
                        <a:rPr sz="1100" spc="-7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years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10</a:t>
                      </a:r>
                      <a:r>
                        <a:rPr sz="1100" spc="-7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years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15</a:t>
                      </a:r>
                      <a:r>
                        <a:rPr sz="1100" spc="-7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years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</a:tr>
              <a:tr h="543813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endParaRPr lang="en-US" sz="1100" dirty="0" smtClean="0">
                        <a:latin typeface="Calibri-Light"/>
                        <a:cs typeface="Calibri-Light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-Light"/>
                          <a:cs typeface="Calibri-Light"/>
                        </a:rPr>
                        <a:t>Child Molesters Overall</a:t>
                      </a:r>
                      <a:endParaRPr sz="1100" dirty="0">
                        <a:solidFill>
                          <a:schemeClr val="bg1"/>
                        </a:solidFill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790"/>
                        </a:spcBef>
                      </a:pPr>
                      <a:r>
                        <a:rPr lang="en-US" sz="1100" dirty="0" smtClean="0">
                          <a:latin typeface="Calibri-Light"/>
                          <a:cs typeface="Calibri-Light"/>
                        </a:rPr>
                        <a:t>13 percent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790"/>
                        </a:spcBef>
                      </a:pPr>
                      <a:r>
                        <a:rPr lang="en-US" sz="1100" dirty="0" smtClean="0">
                          <a:latin typeface="Calibri-Light"/>
                          <a:cs typeface="Calibri-Light"/>
                        </a:rPr>
                        <a:t>18 percent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200000"/>
                        </a:lnSpc>
                        <a:spcBef>
                          <a:spcPts val="790"/>
                        </a:spcBef>
                      </a:pPr>
                      <a:r>
                        <a:rPr lang="en-US" sz="1100" dirty="0" smtClean="0">
                          <a:latin typeface="Calibri-Light"/>
                          <a:cs typeface="Calibri-Light"/>
                        </a:rPr>
                        <a:t>23 percent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B"/>
                    </a:solidFill>
                  </a:tcPr>
                </a:tc>
              </a:tr>
              <a:tr h="543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Boy-Victim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Child</a:t>
                      </a:r>
                      <a:r>
                        <a:rPr sz="1100" spc="-1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Molesters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23.0</a:t>
                      </a:r>
                      <a:r>
                        <a:rPr sz="1100" spc="-10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(N=315)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27.8</a:t>
                      </a:r>
                      <a:r>
                        <a:rPr sz="1100" spc="-10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(N=105)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35.4</a:t>
                      </a:r>
                      <a:r>
                        <a:rPr sz="1100" spc="-10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(N=95)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</a:tr>
              <a:tr h="543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Girl-Victim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Child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Molesters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9.2</a:t>
                      </a:r>
                      <a:r>
                        <a:rPr sz="1100" spc="-9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(N=766)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13.1</a:t>
                      </a:r>
                      <a:r>
                        <a:rPr sz="1100" spc="-10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(N=218)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16.3</a:t>
                      </a:r>
                      <a:r>
                        <a:rPr sz="1100" spc="-9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(N=208)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</a:tr>
              <a:tr h="862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Incest</a:t>
                      </a:r>
                      <a:r>
                        <a:rPr sz="1100" spc="-1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Offenders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marL="772795" marR="672465" indent="-93345">
                        <a:lnSpc>
                          <a:spcPct val="160000"/>
                        </a:lnSpc>
                        <a:spcBef>
                          <a:spcPts val="785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6.4</a:t>
                      </a:r>
                      <a:r>
                        <a:rPr sz="1100" spc="-9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  (N=416)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810260" marR="671830" indent="-129539">
                        <a:lnSpc>
                          <a:spcPct val="160000"/>
                        </a:lnSpc>
                        <a:spcBef>
                          <a:spcPts val="785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9.4</a:t>
                      </a:r>
                      <a:r>
                        <a:rPr sz="1100" spc="-9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  (N=73)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810260" marR="635000" indent="-165100">
                        <a:lnSpc>
                          <a:spcPct val="160000"/>
                        </a:lnSpc>
                        <a:spcBef>
                          <a:spcPts val="785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13.2</a:t>
                      </a:r>
                      <a:r>
                        <a:rPr sz="1100" spc="-9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  (N=69)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</a:tr>
              <a:tr h="227037">
                <a:tc gridSpan="4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Source: Harris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and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Hanson</a:t>
                      </a:r>
                      <a:r>
                        <a:rPr sz="1100" spc="-17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(2004).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7772400" cy="5730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 smtClean="0"/>
              <a:t>Based on </a:t>
            </a:r>
            <a:r>
              <a:rPr lang="en-US" sz="2400" dirty="0"/>
              <a:t>a 25-year follow-up period, </a:t>
            </a:r>
            <a:r>
              <a:rPr lang="en-US" sz="2400" dirty="0" err="1"/>
              <a:t>Prentky</a:t>
            </a:r>
            <a:r>
              <a:rPr lang="en-US" sz="2400" dirty="0"/>
              <a:t> et al. (1997)  found a sexual recidivism rate of 52 percent for child </a:t>
            </a:r>
            <a:r>
              <a:rPr lang="en-US" sz="2400" dirty="0" smtClean="0"/>
              <a:t>molesters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Findings based </a:t>
            </a:r>
            <a:r>
              <a:rPr lang="en-US" sz="2000" dirty="0"/>
              <a:t>on a sample of 115 child molesters </a:t>
            </a:r>
            <a:r>
              <a:rPr lang="en-US" sz="2000" dirty="0" smtClean="0"/>
              <a:t>discharged </a:t>
            </a:r>
            <a:r>
              <a:rPr lang="en-US" sz="2000" dirty="0"/>
              <a:t>from  civil commitment in Massachusetts between 1960 and 1984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2400" dirty="0" smtClean="0"/>
              <a:t>Difference </a:t>
            </a:r>
            <a:r>
              <a:rPr lang="en-US" sz="2400" dirty="0"/>
              <a:t>between </a:t>
            </a:r>
            <a:r>
              <a:rPr lang="en-US" sz="2400" dirty="0" smtClean="0"/>
              <a:t>recidivism </a:t>
            </a:r>
            <a:r>
              <a:rPr lang="en-US" sz="2400" dirty="0"/>
              <a:t>rates for child </a:t>
            </a:r>
            <a:r>
              <a:rPr lang="en-US" sz="2400" dirty="0" smtClean="0"/>
              <a:t>molesters </a:t>
            </a:r>
            <a:r>
              <a:rPr lang="en-US" sz="2400" dirty="0"/>
              <a:t>found by </a:t>
            </a:r>
            <a:r>
              <a:rPr lang="en-US" sz="2400" dirty="0" err="1"/>
              <a:t>Prentky</a:t>
            </a:r>
            <a:r>
              <a:rPr lang="en-US" sz="2400" dirty="0"/>
              <a:t> et al. (1997) using a 25-year </a:t>
            </a:r>
            <a:r>
              <a:rPr lang="en-US" sz="2400" dirty="0" smtClean="0"/>
              <a:t>follow-up </a:t>
            </a:r>
            <a:r>
              <a:rPr lang="en-US" sz="2400" dirty="0"/>
              <a:t>period (52 percent) and Harris and Hanson (2004) using a 15-year follow-period (23 percent) </a:t>
            </a:r>
            <a:r>
              <a:rPr lang="en-US" sz="2400" dirty="0" smtClean="0"/>
              <a:t>has been interpreted in </a:t>
            </a:r>
            <a:r>
              <a:rPr lang="en-US" sz="2400" dirty="0"/>
              <a:t>different </a:t>
            </a:r>
            <a:r>
              <a:rPr lang="en-US" sz="2400" dirty="0" smtClean="0"/>
              <a:t>ways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One interpretation is that first-time </a:t>
            </a:r>
            <a:r>
              <a:rPr lang="en-US" sz="2000" dirty="0"/>
              <a:t>recidivism may </a:t>
            </a:r>
            <a:r>
              <a:rPr lang="en-US" sz="2000" dirty="0" smtClean="0"/>
              <a:t>occur </a:t>
            </a:r>
            <a:r>
              <a:rPr lang="en-US" sz="2000" dirty="0"/>
              <a:t>for some child molesters 20 or more years </a:t>
            </a:r>
            <a:r>
              <a:rPr lang="en-US" sz="2000" dirty="0" smtClean="0"/>
              <a:t>after intervention; recidivism </a:t>
            </a:r>
            <a:r>
              <a:rPr lang="en-US" sz="2000" dirty="0"/>
              <a:t>estimates derived from shorter follow-up </a:t>
            </a:r>
            <a:r>
              <a:rPr lang="en-US" sz="2000" dirty="0" smtClean="0"/>
              <a:t>periods </a:t>
            </a:r>
            <a:r>
              <a:rPr lang="en-US" sz="2000" dirty="0"/>
              <a:t>are likely to underestimate the lifetime risk </a:t>
            </a:r>
            <a:r>
              <a:rPr lang="en-US" sz="2000" dirty="0" smtClean="0"/>
              <a:t>of </a:t>
            </a:r>
            <a:r>
              <a:rPr lang="en-US" sz="2000" dirty="0"/>
              <a:t>child molester </a:t>
            </a:r>
            <a:r>
              <a:rPr lang="en-US" sz="2000" dirty="0" smtClean="0"/>
              <a:t>reoffending</a:t>
            </a:r>
            <a:r>
              <a:rPr lang="en-US" sz="2000" baseline="30000" dirty="0" smtClean="0"/>
              <a:t>4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Another is that the difference </a:t>
            </a:r>
            <a:r>
              <a:rPr lang="en-US" sz="2000" dirty="0"/>
              <a:t>is </a:t>
            </a:r>
            <a:r>
              <a:rPr lang="en-US" sz="2000" dirty="0" smtClean="0"/>
              <a:t>primarily </a:t>
            </a:r>
            <a:r>
              <a:rPr lang="en-US" sz="2000" dirty="0"/>
              <a:t>an artifact of </a:t>
            </a:r>
            <a:r>
              <a:rPr lang="en-US" sz="2000" dirty="0" smtClean="0"/>
              <a:t>sampling; the </a:t>
            </a:r>
            <a:r>
              <a:rPr lang="en-US" sz="2000" dirty="0"/>
              <a:t>lifetime  prevalence of sexual recidivism for child molesters </a:t>
            </a:r>
            <a:r>
              <a:rPr lang="en-US" sz="2000" dirty="0" smtClean="0"/>
              <a:t>overall </a:t>
            </a:r>
            <a:r>
              <a:rPr lang="en-US" sz="2000" dirty="0"/>
              <a:t>is lower than the 52 percent suggested by the </a:t>
            </a:r>
            <a:r>
              <a:rPr lang="en-US" sz="2000" dirty="0" err="1" smtClean="0"/>
              <a:t>Prentky</a:t>
            </a:r>
            <a:r>
              <a:rPr lang="en-US" sz="2000" dirty="0" smtClean="0"/>
              <a:t> </a:t>
            </a:r>
            <a:r>
              <a:rPr lang="en-US" sz="2000" dirty="0"/>
              <a:t>et al. (1997) research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sz="2000" baseline="300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-228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Child Molesters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bject 8"/>
          <p:cNvSpPr/>
          <p:nvPr/>
        </p:nvSpPr>
        <p:spPr>
          <a:xfrm>
            <a:off x="590550" y="25146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609600"/>
            <a:ext cx="7772400" cy="11430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b="1" dirty="0" smtClean="0">
                <a:latin typeface="Calibri" panose="020F0502020204030204" pitchFamily="34" charset="0"/>
              </a:rPr>
              <a:t>U.S. Department of Justice, Sex Offender Sentencing, Monitoring, Apprehending, Registering and Tracking (SMART) Office</a:t>
            </a:r>
            <a:r>
              <a:rPr lang="en-US" sz="2800" b="1" dirty="0" smtClean="0">
                <a:latin typeface="Calibri" panose="020F0502020204030204" pitchFamily="34" charset="0"/>
              </a:rPr>
              <a:t/>
            </a:r>
            <a:br>
              <a:rPr lang="en-US" sz="2800" b="1" dirty="0" smtClean="0">
                <a:latin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0"/>
            <a:ext cx="73152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Assess the state of research and practice </a:t>
            </a:r>
            <a:r>
              <a:rPr lang="en-US" dirty="0" smtClean="0"/>
              <a:t>in </a:t>
            </a:r>
            <a:r>
              <a:rPr lang="en-US" dirty="0"/>
              <a:t>sex offender management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Review of </a:t>
            </a:r>
            <a:r>
              <a:rPr lang="en-US" dirty="0"/>
              <a:t>the literature on sexual offending and sex offender management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Work conducted by subject-matter experts through </a:t>
            </a:r>
            <a:r>
              <a:rPr lang="en-US" dirty="0" smtClean="0"/>
              <a:t>the National Criminal Justice Association 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Disseminate evidence to policymakers and practitioners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83603"/>
            <a:ext cx="5901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Sex Offender </a:t>
            </a:r>
            <a:r>
              <a:rPr lang="en-US" sz="2400" b="1" dirty="0" smtClean="0">
                <a:latin typeface="Calibri" panose="020F0502020204030204" pitchFamily="34" charset="0"/>
              </a:rPr>
              <a:t>Management, Assessment </a:t>
            </a:r>
            <a:r>
              <a:rPr lang="en-US" sz="2400" b="1" dirty="0">
                <a:latin typeface="Calibri" panose="020F0502020204030204" pitchFamily="34" charset="0"/>
              </a:rPr>
              <a:t>and 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</a:rPr>
              <a:t>Planning </a:t>
            </a:r>
            <a:r>
              <a:rPr lang="en-US" sz="2400" b="1" dirty="0">
                <a:latin typeface="Calibri" panose="020F0502020204030204" pitchFamily="34" charset="0"/>
              </a:rPr>
              <a:t>Initiative </a:t>
            </a:r>
            <a:r>
              <a:rPr lang="en-US" sz="2400" b="1" dirty="0" smtClean="0">
                <a:latin typeface="Calibri" panose="020F0502020204030204" pitchFamily="34" charset="0"/>
              </a:rPr>
              <a:t>(SOMAPI)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A limited body of research exists on the recidivism rates of exhibitionists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Exhibitionists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22706"/>
              </p:ext>
            </p:extLst>
          </p:nvPr>
        </p:nvGraphicFramePr>
        <p:xfrm>
          <a:off x="527050" y="2514600"/>
          <a:ext cx="7924799" cy="3962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077"/>
                <a:gridCol w="1509522"/>
                <a:gridCol w="1320800"/>
                <a:gridCol w="1320800"/>
                <a:gridCol w="1320800"/>
                <a:gridCol w="1320800"/>
              </a:tblGrid>
              <a:tr h="158876">
                <a:tc grid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800" dirty="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3992">
                <a:tc>
                  <a:txBody>
                    <a:bodyPr/>
                    <a:lstStyle/>
                    <a:p>
                      <a:pPr marL="61594">
                        <a:lnSpc>
                          <a:spcPct val="15000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Study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5000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Sample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50000"/>
                        </a:lnSpc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Follow-up</a:t>
                      </a:r>
                      <a:r>
                        <a:rPr sz="1100" spc="-9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Period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50000"/>
                        </a:lnSpc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Recidivism</a:t>
                      </a:r>
                      <a:r>
                        <a:rPr sz="1100" spc="-5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Findings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09852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Sugarman</a:t>
                      </a:r>
                      <a:r>
                        <a:rPr sz="1100" spc="-1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and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colleagues</a:t>
                      </a:r>
                      <a:r>
                        <a:rPr sz="1100" spc="-1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(1994)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1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210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1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17</a:t>
                      </a:r>
                      <a:r>
                        <a:rPr sz="1100" spc="-7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years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Calibri-Light"/>
                          <a:cs typeface="Calibri-Light"/>
                        </a:rPr>
                        <a:t>32%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based</a:t>
                      </a:r>
                      <a:r>
                        <a:rPr sz="1100" spc="-12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on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2230" marR="36830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conviction for</a:t>
                      </a:r>
                      <a:r>
                        <a:rPr sz="1100" spc="-7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a 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contact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sexual  offense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Calibri-Light"/>
                          <a:cs typeface="Calibri-Light"/>
                        </a:rPr>
                        <a:t>75% 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based</a:t>
                      </a:r>
                      <a:r>
                        <a:rPr sz="1100" spc="-12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on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2865" marR="15430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conviction for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any  type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of crime</a:t>
                      </a:r>
                      <a:r>
                        <a:rPr sz="1100" spc="-9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other  than</a:t>
                      </a:r>
                      <a:r>
                        <a:rPr sz="1100" spc="-7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exposing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</a:tr>
              <a:tr h="1109852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Rabinowitz-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1594" marR="7175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Greenberg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and 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colleagues</a:t>
                      </a:r>
                      <a:r>
                        <a:rPr sz="1100" spc="-1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(2002)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1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221</a:t>
                      </a:r>
                      <a:r>
                        <a:rPr sz="1100" spc="-5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exhibitionists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assessed between</a:t>
                      </a:r>
                      <a:r>
                        <a:rPr sz="1100" spc="-10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1983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and</a:t>
                      </a:r>
                      <a:r>
                        <a:rPr sz="1100" spc="-10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1996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1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6.8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years</a:t>
                      </a:r>
                      <a:r>
                        <a:rPr sz="1100" spc="-8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average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1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11.7% based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on</a:t>
                      </a:r>
                      <a:r>
                        <a:rPr sz="1100" spc="-10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new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2230" marR="3251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sexual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charge</a:t>
                      </a:r>
                      <a:r>
                        <a:rPr sz="1100" spc="-13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or  conviction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1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16.8% based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on</a:t>
                      </a:r>
                      <a:r>
                        <a:rPr sz="1100" spc="-10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new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2865" marR="2914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violent charge</a:t>
                      </a:r>
                      <a:r>
                        <a:rPr sz="1100" spc="-8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or  conviction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1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32.7% based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on</a:t>
                      </a:r>
                      <a:r>
                        <a:rPr sz="1100" spc="-10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any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2865" marR="43560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new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charge</a:t>
                      </a:r>
                      <a:r>
                        <a:rPr sz="1100" spc="-114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or  conviction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</a:tr>
              <a:tr h="887806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Firestone</a:t>
                      </a:r>
                      <a:r>
                        <a:rPr sz="1100" spc="-1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and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colleagues</a:t>
                      </a:r>
                      <a:r>
                        <a:rPr sz="1100" spc="-1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(2006)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15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221</a:t>
                      </a:r>
                      <a:r>
                        <a:rPr sz="1100" spc="-5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exhibitionists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assessed between</a:t>
                      </a:r>
                      <a:r>
                        <a:rPr sz="1100" spc="-10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1983</a:t>
                      </a: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and</a:t>
                      </a:r>
                      <a:r>
                        <a:rPr sz="1100" spc="-10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1996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15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13.2</a:t>
                      </a:r>
                      <a:r>
                        <a:rPr sz="1100" spc="-8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years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15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23.6% based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on</a:t>
                      </a:r>
                      <a:r>
                        <a:rPr sz="1100" spc="-10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new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2230" marR="3251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sexual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charge</a:t>
                      </a:r>
                      <a:r>
                        <a:rPr sz="1100" spc="-13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or  conviction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15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31.3%% based</a:t>
                      </a:r>
                      <a:r>
                        <a:rPr sz="1100" spc="-114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on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  <a:p>
                      <a:pPr marL="62865" marR="1714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new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violent</a:t>
                      </a:r>
                      <a:r>
                        <a:rPr sz="1100" spc="-8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charge  or</a:t>
                      </a:r>
                      <a:r>
                        <a:rPr sz="1100" spc="-8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conviction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15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38.9% 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based on</a:t>
                      </a:r>
                      <a:r>
                        <a:rPr sz="1100" spc="-8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any</a:t>
                      </a:r>
                    </a:p>
                    <a:p>
                      <a:pPr marL="62865" marR="43560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new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charge</a:t>
                      </a:r>
                      <a:r>
                        <a:rPr sz="1100" spc="-114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or  conviction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84324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Research demonstrates </a:t>
            </a:r>
            <a:r>
              <a:rPr lang="en-US" dirty="0"/>
              <a:t>that female sex offenders recidivate at significantly lower rates than male sex </a:t>
            </a:r>
            <a:r>
              <a:rPr lang="en-US" dirty="0" smtClean="0"/>
              <a:t>offenders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Comparative Recidivism </a:t>
            </a:r>
            <a:r>
              <a:rPr lang="en-US" sz="3200" i="0" dirty="0">
                <a:solidFill>
                  <a:schemeClr val="tx1"/>
                </a:solidFill>
                <a:latin typeface="+mn-lt"/>
              </a:rPr>
              <a:t>Rates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of Female and Male Sex Offenders 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33201"/>
              </p:ext>
            </p:extLst>
          </p:nvPr>
        </p:nvGraphicFramePr>
        <p:xfrm>
          <a:off x="679450" y="3212594"/>
          <a:ext cx="7924800" cy="3035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29311">
                <a:tc gridSpan="4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Differential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Recidivism</a:t>
                      </a:r>
                      <a:r>
                        <a:rPr sz="1200" spc="-8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Rates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for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Male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Female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Sex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offenders</a:t>
                      </a:r>
                      <a:endParaRPr sz="1200" dirty="0">
                        <a:latin typeface="Calibri-Light"/>
                        <a:cs typeface="Calibri-Light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0324">
                <a:tc>
                  <a:txBody>
                    <a:bodyPr/>
                    <a:lstStyle/>
                    <a:p>
                      <a:endParaRPr sz="1200" dirty="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Estimated Percentage Recidivating Based on</a:t>
                      </a:r>
                      <a:r>
                        <a:rPr sz="1100" spc="-2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a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5-Year Followup</a:t>
                      </a:r>
                      <a:r>
                        <a:rPr sz="1100" spc="-7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Period</a:t>
                      </a:r>
                    </a:p>
                  </a:txBody>
                  <a:tcPr marL="0" marR="0" marT="85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9183">
                <a:tc>
                  <a:txBody>
                    <a:bodyPr/>
                    <a:lstStyle/>
                    <a:p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Sexual</a:t>
                      </a:r>
                      <a:r>
                        <a:rPr sz="1100" spc="-10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Recidivism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Calibri-Light"/>
                          <a:cs typeface="Calibri-Light"/>
                        </a:rPr>
                        <a:t>Violent</a:t>
                      </a:r>
                      <a:r>
                        <a:rPr sz="1100" spc="-7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Recidivism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-10" dirty="0">
                          <a:latin typeface="Calibri-Light"/>
                          <a:cs typeface="Calibri-Light"/>
                        </a:rPr>
                        <a:t>Any</a:t>
                      </a:r>
                      <a:r>
                        <a:rPr sz="1200" spc="-8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5" dirty="0">
                          <a:latin typeface="Calibri-Light"/>
                          <a:cs typeface="Calibri-Light"/>
                        </a:rPr>
                        <a:t>Recidivism</a:t>
                      </a:r>
                      <a:endParaRPr sz="1200">
                        <a:latin typeface="Calibri-Light"/>
                        <a:cs typeface="Calibri-Light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</a:tr>
              <a:tr h="32931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Male Sex</a:t>
                      </a:r>
                      <a:r>
                        <a:rPr sz="1200" spc="-16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offenders</a:t>
                      </a:r>
                      <a:endParaRPr sz="1200">
                        <a:latin typeface="Calibri-Light"/>
                        <a:cs typeface="Calibri-Light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13–14</a:t>
                      </a:r>
                      <a:r>
                        <a:rPr sz="1100" spc="-10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25</a:t>
                      </a:r>
                      <a:r>
                        <a:rPr sz="1100" spc="-6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dirty="0">
                          <a:latin typeface="Calibri-Light"/>
                          <a:cs typeface="Calibri-Light"/>
                        </a:rPr>
                        <a:t>36–37</a:t>
                      </a:r>
                      <a:r>
                        <a:rPr sz="1200" spc="-7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200">
                        <a:latin typeface="Calibri-Light"/>
                        <a:cs typeface="Calibri-Light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7"/>
                    </a:solidFill>
                  </a:tcPr>
                </a:tc>
              </a:tr>
              <a:tr h="32931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Female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Sex</a:t>
                      </a:r>
                      <a:r>
                        <a:rPr sz="1200" spc="-1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offenders</a:t>
                      </a:r>
                      <a:endParaRPr sz="1200">
                        <a:latin typeface="Calibri-Light"/>
                        <a:cs typeface="Calibri-Light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1</a:t>
                      </a:r>
                      <a:r>
                        <a:rPr sz="1100" spc="-70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Calibri-Light"/>
                          <a:cs typeface="Calibri-Light"/>
                        </a:rPr>
                        <a:t>6.3</a:t>
                      </a:r>
                      <a:r>
                        <a:rPr sz="1100" spc="-10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100">
                        <a:latin typeface="Calibri-Light"/>
                        <a:cs typeface="Calibri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spc="-5" dirty="0">
                          <a:latin typeface="Calibri-Light"/>
                          <a:cs typeface="Calibri-Light"/>
                        </a:rPr>
                        <a:t>20.2</a:t>
                      </a:r>
                      <a:r>
                        <a:rPr sz="1200" spc="-55" dirty="0"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200" spc="-10" dirty="0">
                          <a:latin typeface="Calibri-Light"/>
                          <a:cs typeface="Calibri-Light"/>
                        </a:rPr>
                        <a:t>percent</a:t>
                      </a:r>
                      <a:endParaRPr sz="1200">
                        <a:latin typeface="Calibri-Light"/>
                        <a:cs typeface="Calibri-Light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B"/>
                    </a:solidFill>
                  </a:tcPr>
                </a:tc>
              </a:tr>
              <a:tr h="115836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61594" marR="250825">
                        <a:lnSpc>
                          <a:spcPct val="1145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The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recidivism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rate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differences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between</a:t>
                      </a:r>
                      <a:r>
                        <a:rPr sz="1100" spc="-3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male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and</a:t>
                      </a:r>
                      <a:r>
                        <a:rPr sz="1100" spc="-3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female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sex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offenders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were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statistically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significant</a:t>
                      </a:r>
                      <a:r>
                        <a:rPr sz="1100" spc="-4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for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each</a:t>
                      </a:r>
                      <a:r>
                        <a:rPr sz="1100" spc="-3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type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of recidivism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(p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&lt;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.001).  Source: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Cortoni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and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Hanson</a:t>
                      </a:r>
                      <a:r>
                        <a:rPr sz="1100" spc="-16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-Light"/>
                          <a:cs typeface="Calibri-Light"/>
                        </a:rPr>
                        <a:t>(2005).</a:t>
                      </a:r>
                      <a:endParaRPr sz="1100" dirty="0">
                        <a:latin typeface="Calibri-Light"/>
                        <a:cs typeface="Calibri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250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843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Official records </a:t>
            </a:r>
            <a:r>
              <a:rPr lang="en-US" dirty="0"/>
              <a:t>underestimate recidivism</a:t>
            </a:r>
          </a:p>
          <a:p>
            <a:pPr>
              <a:spcBef>
                <a:spcPts val="600"/>
              </a:spcBef>
            </a:pPr>
            <a:r>
              <a:rPr lang="en-US" dirty="0"/>
              <a:t>The observed sexual recidivism rates of sex offenders range from about 5 percent after 3 years to about 24 percent after 15 years</a:t>
            </a:r>
          </a:p>
          <a:p>
            <a:pPr>
              <a:spcBef>
                <a:spcPts val="600"/>
              </a:spcBef>
            </a:pPr>
            <a:r>
              <a:rPr lang="en-US" dirty="0"/>
              <a:t>Sex offenders – regardless of type – have higher rates of general recidivism than sexual recidivism</a:t>
            </a:r>
          </a:p>
          <a:p>
            <a:pPr>
              <a:spcBef>
                <a:spcPts val="600"/>
              </a:spcBef>
            </a:pPr>
            <a:r>
              <a:rPr lang="en-US" dirty="0"/>
              <a:t>Sex offenders have lower rates of general recidivism but higher rates of sexual recidivism than non-sex offenders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Conclusions and Policy Implications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843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Different types of sex offenders have markedly different rates of recidivism</a:t>
            </a:r>
          </a:p>
          <a:p>
            <a:pPr>
              <a:spcBef>
                <a:spcPts val="600"/>
              </a:spcBef>
            </a:pPr>
            <a:r>
              <a:rPr lang="en-US" dirty="0"/>
              <a:t>The highest observed recidivism rates are found among child molesters who offend against boys</a:t>
            </a:r>
          </a:p>
          <a:p>
            <a:pPr>
              <a:spcBef>
                <a:spcPts val="600"/>
              </a:spcBef>
            </a:pPr>
            <a:r>
              <a:rPr lang="en-US" dirty="0"/>
              <a:t>Comparatively lower recidivism rates are found for rapists, child molesters who victimize girls, and incest offenders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Conclusions and Policy Implications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843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Research </a:t>
            </a:r>
            <a:r>
              <a:rPr lang="en-US" dirty="0"/>
              <a:t>suggests that different recidivism reduction policies and practices are needed for different types of sex offenders</a:t>
            </a:r>
          </a:p>
          <a:p>
            <a:pPr>
              <a:spcBef>
                <a:spcPts val="600"/>
              </a:spcBef>
            </a:pPr>
            <a:r>
              <a:rPr lang="en-US" dirty="0"/>
              <a:t>Policies and practices that take into account the differential reoffending risks posed by different types of sex offenders are likely to be more effective and cost-beneficial than those that treat sex offenders as a largely homogenous group 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Conclusions and Policy Implications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843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Female </a:t>
            </a:r>
            <a:r>
              <a:rPr lang="en-US" dirty="0"/>
              <a:t>sex offenders have lower rates of sexual and general recidivism than male sex offenders</a:t>
            </a:r>
          </a:p>
          <a:p>
            <a:pPr>
              <a:spcBef>
                <a:spcPts val="600"/>
              </a:spcBef>
            </a:pPr>
            <a:r>
              <a:rPr lang="en-US" dirty="0"/>
              <a:t>Five to six year rates of sexual recidivism for female sex offenders may be as low as 1 to 3 percent</a:t>
            </a:r>
          </a:p>
          <a:p>
            <a:pPr>
              <a:spcBef>
                <a:spcPts val="600"/>
              </a:spcBef>
            </a:pPr>
            <a:r>
              <a:rPr lang="en-US" dirty="0"/>
              <a:t>The empirical evidence suggests that intervention and </a:t>
            </a:r>
            <a:r>
              <a:rPr lang="en-US" dirty="0" smtClean="0"/>
              <a:t>management </a:t>
            </a:r>
            <a:r>
              <a:rPr lang="en-US" dirty="0"/>
              <a:t>practices need to differentiate between female </a:t>
            </a:r>
            <a:r>
              <a:rPr lang="en-US" dirty="0" smtClean="0"/>
              <a:t>and </a:t>
            </a:r>
            <a:r>
              <a:rPr lang="en-US" dirty="0"/>
              <a:t>male sex offenders, and that procedures for assessing </a:t>
            </a:r>
            <a:r>
              <a:rPr lang="en-US"/>
              <a:t>risk </a:t>
            </a:r>
            <a:r>
              <a:rPr lang="en-US" smtClean="0"/>
              <a:t>developed </a:t>
            </a:r>
            <a:r>
              <a:rPr lang="en-US" dirty="0"/>
              <a:t>for male sex offenders are unlikely to be accurate  when applied to female sex offenders</a:t>
            </a:r>
            <a:r>
              <a:rPr lang="en-US" baseline="30000" dirty="0"/>
              <a:t>5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Conclusions and Policy Implications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843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Variations </a:t>
            </a:r>
            <a:r>
              <a:rPr lang="en-US" dirty="0"/>
              <a:t>across studies in the operational definition of </a:t>
            </a:r>
            <a:r>
              <a:rPr lang="en-US" dirty="0" smtClean="0"/>
              <a:t>recidivism</a:t>
            </a:r>
            <a:r>
              <a:rPr lang="en-US" dirty="0"/>
              <a:t>, the length of the follow-up period employed, and </a:t>
            </a:r>
            <a:r>
              <a:rPr lang="en-US" dirty="0" smtClean="0"/>
              <a:t>other </a:t>
            </a:r>
            <a:r>
              <a:rPr lang="en-US" dirty="0"/>
              <a:t>measurement factors make it difficult to make </a:t>
            </a:r>
            <a:r>
              <a:rPr lang="en-US" dirty="0" smtClean="0"/>
              <a:t>cross-study </a:t>
            </a:r>
            <a:r>
              <a:rPr lang="en-US" dirty="0"/>
              <a:t>comparisons of recidivism rates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Studies that produce more readily comparable findings are </a:t>
            </a:r>
            <a:r>
              <a:rPr lang="en-US" dirty="0" smtClean="0"/>
              <a:t>needed</a:t>
            </a:r>
            <a:r>
              <a:rPr lang="en-US" dirty="0"/>
              <a:t>, as are those that employ follow-up periods  longer than 5 years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Analyses that standardize the time at risk for all offenders in a </a:t>
            </a:r>
            <a:r>
              <a:rPr lang="en-US" dirty="0" smtClean="0"/>
              <a:t>given </a:t>
            </a:r>
            <a:r>
              <a:rPr lang="en-US" dirty="0"/>
              <a:t>study using survival analysis also are needed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Future Research Needs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843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Future </a:t>
            </a:r>
            <a:r>
              <a:rPr lang="en-US" dirty="0"/>
              <a:t>research should also attempt to build a stronger </a:t>
            </a:r>
            <a:r>
              <a:rPr lang="en-US" dirty="0" smtClean="0"/>
              <a:t>evidence </a:t>
            </a:r>
            <a:r>
              <a:rPr lang="en-US" dirty="0"/>
              <a:t>base on the differential recidivism patterns of </a:t>
            </a:r>
            <a:r>
              <a:rPr lang="en-US" dirty="0" smtClean="0"/>
              <a:t>different </a:t>
            </a:r>
            <a:r>
              <a:rPr lang="en-US" dirty="0"/>
              <a:t>types of sex offenders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Far more evidence regarding the recidivism patterns of crossover offenders and other specific sex offender subtypes 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Future Research Needs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843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Effectiveness </a:t>
            </a:r>
            <a:r>
              <a:rPr lang="en-US" dirty="0"/>
              <a:t>has been assessed in both single studies and synthesis studies</a:t>
            </a:r>
          </a:p>
          <a:p>
            <a:pPr>
              <a:spcBef>
                <a:spcPts val="600"/>
              </a:spcBef>
            </a:pPr>
            <a:r>
              <a:rPr lang="en-US" dirty="0"/>
              <a:t>Important to consider both the quality and consistency of the evidence </a:t>
            </a:r>
          </a:p>
          <a:p>
            <a:pPr>
              <a:spcBef>
                <a:spcPts val="600"/>
              </a:spcBef>
            </a:pPr>
            <a:r>
              <a:rPr lang="en-US" dirty="0"/>
              <a:t>Among single studies, well designed and executed randomized controlled trials (RCTs) provide the most trustworthy evidence</a:t>
            </a:r>
          </a:p>
          <a:p>
            <a:pPr>
              <a:spcBef>
                <a:spcPts val="600"/>
              </a:spcBef>
            </a:pPr>
            <a:r>
              <a:rPr lang="en-US" dirty="0"/>
              <a:t>Few sex offender treatment RCTs have been conducted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Calibri" panose="020F0502020204030204" pitchFamily="34" charset="0"/>
              </a:rPr>
              <a:t>Treatment Effectiveness Research: Key </a:t>
            </a:r>
            <a:r>
              <a:rPr lang="en-US" sz="3200" i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Considerations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9653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One </a:t>
            </a:r>
            <a:r>
              <a:rPr lang="en-US" dirty="0"/>
              <a:t>of few studies to use an RCT design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Examined recidivism reduction effects of a prison-based cognitive behavioral/relapse prevention program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Program participants (N=204) were serving prison sentences for child molestation or rape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Two control </a:t>
            </a:r>
            <a:r>
              <a:rPr lang="en-US" dirty="0" smtClean="0"/>
              <a:t>groups: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225 incarcerated sex offenders who volunteered for treatment but who were randomly selected not to receive it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220 incarcerated sex offenders who did not want treatment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Follow-up period of approximately </a:t>
            </a:r>
            <a:r>
              <a:rPr lang="en-US" dirty="0" smtClean="0"/>
              <a:t>8 years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81000"/>
            <a:ext cx="762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Findings from Single Studies</a:t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400" b="1" dirty="0"/>
              <a:t>California Sex Offender Treatment and Evaluation Project (SOTEP) </a:t>
            </a:r>
            <a:r>
              <a:rPr lang="en-US" sz="2400" b="1" dirty="0" smtClean="0"/>
              <a:t>Study</a:t>
            </a:r>
            <a:r>
              <a:rPr lang="en-US" sz="2400" b="1" baseline="300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2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772400" cy="10668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SMART Office Sex Offender </a:t>
            </a:r>
            <a:r>
              <a:rPr lang="en-US" sz="3200" b="1" dirty="0" smtClean="0">
                <a:latin typeface="Calibri" panose="020F0502020204030204" pitchFamily="34" charset="0"/>
              </a:rPr>
              <a:t>Management, </a:t>
            </a:r>
            <a:r>
              <a:rPr lang="en-US" sz="3200" b="1" dirty="0">
                <a:latin typeface="Calibri" panose="020F0502020204030204" pitchFamily="34" charset="0"/>
              </a:rPr>
              <a:t>Assessment and Planning Initiative 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01281"/>
            <a:ext cx="40417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5926" y="1905000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>
                <a:latin typeface="Calibri" panose="020F0502020204030204" pitchFamily="34" charset="0"/>
              </a:rPr>
              <a:t>Literature reviews on 8 adult and 5 juvenile topics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000" smtClean="0">
                <a:latin typeface="+mn-lt"/>
              </a:rPr>
              <a:t>*Important to distinguish between adults and juveniles*</a:t>
            </a:r>
            <a:endParaRPr lang="en-US" sz="200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8426" y="3109883"/>
            <a:ext cx="31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Adult Topics</a:t>
            </a:r>
            <a:endParaRPr lang="en-US" sz="2000" dirty="0">
              <a:latin typeface="Calibri" panose="020F0502020204030204" pitchFamily="34" charset="0"/>
            </a:endParaRPr>
          </a:p>
          <a:p>
            <a:pPr algn="ctr"/>
            <a:r>
              <a:rPr lang="en-US" sz="2000" dirty="0" smtClean="0"/>
              <a:t>Incidence and prevalence</a:t>
            </a:r>
          </a:p>
          <a:p>
            <a:pPr algn="ctr"/>
            <a:r>
              <a:rPr lang="en-US" sz="2000" dirty="0" smtClean="0"/>
              <a:t>Etiology</a:t>
            </a:r>
          </a:p>
          <a:p>
            <a:pPr algn="ctr"/>
            <a:r>
              <a:rPr lang="en-US" sz="2000" dirty="0" smtClean="0"/>
              <a:t>Typologies</a:t>
            </a:r>
          </a:p>
          <a:p>
            <a:pPr algn="ctr"/>
            <a:r>
              <a:rPr lang="en-US" sz="2000" dirty="0" smtClean="0"/>
              <a:t>Risk assessment</a:t>
            </a:r>
          </a:p>
          <a:p>
            <a:pPr algn="ctr"/>
            <a:r>
              <a:rPr lang="en-US" sz="2000" dirty="0" smtClean="0"/>
              <a:t>Recidivism</a:t>
            </a:r>
          </a:p>
          <a:p>
            <a:pPr algn="ctr"/>
            <a:r>
              <a:rPr lang="en-US" sz="2000" dirty="0" smtClean="0"/>
              <a:t>Internet offending</a:t>
            </a:r>
          </a:p>
          <a:p>
            <a:pPr algn="ctr"/>
            <a:r>
              <a:rPr lang="en-US" sz="2000" dirty="0" smtClean="0"/>
              <a:t>Treatment effectiveness</a:t>
            </a:r>
          </a:p>
          <a:p>
            <a:pPr algn="ctr"/>
            <a:r>
              <a:rPr lang="en-US" sz="2000" dirty="0" smtClean="0"/>
              <a:t>Management strategies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723435" y="33528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Juvenile Topics</a:t>
            </a:r>
            <a:endParaRPr lang="en-US" sz="2000" dirty="0">
              <a:latin typeface="Calibri" panose="020F0502020204030204" pitchFamily="34" charset="0"/>
            </a:endParaRPr>
          </a:p>
          <a:p>
            <a:pPr algn="ctr"/>
            <a:r>
              <a:rPr lang="en-US" sz="2000" dirty="0" smtClean="0"/>
              <a:t>Etiology/typologies</a:t>
            </a:r>
          </a:p>
          <a:p>
            <a:pPr algn="ctr"/>
            <a:r>
              <a:rPr lang="en-US" sz="2000" dirty="0" smtClean="0"/>
              <a:t>Risk assessment</a:t>
            </a:r>
          </a:p>
          <a:p>
            <a:pPr algn="ctr"/>
            <a:r>
              <a:rPr lang="en-US" sz="2000" dirty="0" smtClean="0"/>
              <a:t>Recidivism</a:t>
            </a:r>
          </a:p>
          <a:p>
            <a:pPr algn="ctr"/>
            <a:r>
              <a:rPr lang="en-US" sz="2000" dirty="0" smtClean="0"/>
              <a:t>Treatment effectiveness</a:t>
            </a:r>
          </a:p>
          <a:p>
            <a:pPr algn="ctr"/>
            <a:r>
              <a:rPr lang="en-US" sz="2000" dirty="0" smtClean="0"/>
              <a:t>Registration and notification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67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No </a:t>
            </a:r>
            <a:r>
              <a:rPr lang="en-US" dirty="0"/>
              <a:t>significant differences in sexual or violent recidivism between treated sex offenders and the two untreated control groups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Due to RCT design, study </a:t>
            </a:r>
            <a:r>
              <a:rPr lang="en-US" dirty="0" smtClean="0"/>
              <a:t>findings are frequently </a:t>
            </a:r>
            <a:r>
              <a:rPr lang="en-US" dirty="0"/>
              <a:t>cited as evidence that treatment is ineffective</a:t>
            </a:r>
          </a:p>
          <a:p>
            <a:pPr>
              <a:spcBef>
                <a:spcPts val="600"/>
              </a:spcBef>
            </a:pPr>
            <a:r>
              <a:rPr lang="en-US" dirty="0"/>
              <a:t>But, treatment and control groups likely differed in important ways, and the treatment program itself did not fully adhere to the risk-need-responsivity (RNR) principles of effective intervention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81000"/>
            <a:ext cx="7620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Findings from Single Studies</a:t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400" b="1" dirty="0" smtClean="0"/>
              <a:t>SOTEP Study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5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Also, some </a:t>
            </a:r>
            <a:r>
              <a:rPr lang="en-US" dirty="0"/>
              <a:t>subgroup analyses did find an effect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High-risk offenders who participated in treatment and demonstrated they “Got It” — meaning that they derived benefit from the program, or met specified treatment goals — recidivated at a significantly lower rate than offenders who “Did Not Get It”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Treatment </a:t>
            </a:r>
            <a:r>
              <a:rPr lang="en-US" dirty="0"/>
              <a:t>effectiveness can be dependent on a variety of factors, including program delivery and how the participant responds to treatment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81000"/>
            <a:ext cx="7620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Findings from Single Studies</a:t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400" b="1" dirty="0" smtClean="0"/>
              <a:t>SOTEP Study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4191000"/>
            <a:ext cx="7086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Canadian </a:t>
            </a:r>
            <a:r>
              <a:rPr lang="en-US" dirty="0"/>
              <a:t>study of a prison-based cognitive-behavioral program for moderate- to high-risk sex offenders that followed RNR principles found </a:t>
            </a:r>
            <a:r>
              <a:rPr lang="en-US" dirty="0" smtClean="0"/>
              <a:t>significant reductions </a:t>
            </a:r>
            <a:r>
              <a:rPr lang="en-US" dirty="0"/>
              <a:t>in sexual </a:t>
            </a:r>
            <a:r>
              <a:rPr lang="en-US" dirty="0" smtClean="0"/>
              <a:t>recidivism</a:t>
            </a:r>
            <a:r>
              <a:rPr lang="en-US" baseline="30000" dirty="0"/>
              <a:t>7</a:t>
            </a:r>
            <a:r>
              <a:rPr lang="en-US" dirty="0" smtClean="0"/>
              <a:t>          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Treated offenders had sexual reconviction rates of 11.1% after three years, 21.8% after 10 years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Untreated offenders had sexual reconviction rates of 17.7% after three years, 32.3% after 10 years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783848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Findings from Single Studies</a:t>
            </a:r>
            <a:br>
              <a:rPr lang="en-US" sz="3200" b="1" dirty="0">
                <a:latin typeface="Calibri" panose="020F0502020204030204" pitchFamily="34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Minnesota </a:t>
            </a:r>
            <a:r>
              <a:rPr lang="en-US" dirty="0"/>
              <a:t>study found that participating in treatment </a:t>
            </a:r>
            <a:r>
              <a:rPr lang="en-US" dirty="0" smtClean="0"/>
              <a:t>significantly </a:t>
            </a:r>
            <a:r>
              <a:rPr lang="en-US" dirty="0"/>
              <a:t>reduced the likelihood and pace of </a:t>
            </a:r>
            <a:r>
              <a:rPr lang="en-US" dirty="0" smtClean="0"/>
              <a:t>recidivism</a:t>
            </a:r>
            <a:r>
              <a:rPr lang="en-US" baseline="30000" dirty="0"/>
              <a:t>8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Offenders who completed prison-based treatment had sexual, violent, and general </a:t>
            </a:r>
            <a:r>
              <a:rPr lang="en-US" dirty="0" err="1"/>
              <a:t>rearrest</a:t>
            </a:r>
            <a:r>
              <a:rPr lang="en-US" dirty="0"/>
              <a:t> rates of 13.4%, 29%, and 55.4%, respectively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Sexual, violent and general </a:t>
            </a:r>
            <a:r>
              <a:rPr lang="en-US" dirty="0" err="1"/>
              <a:t>rearrest</a:t>
            </a:r>
            <a:r>
              <a:rPr lang="en-US" dirty="0"/>
              <a:t> rates for sex offenders who did not participate in treatment were 19.5%, 34.1%, and 58.1%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Study is important because it used propensity score matching (PSM) to create greater equivalence between the treatment and comparison </a:t>
            </a:r>
            <a:r>
              <a:rPr lang="en-US" dirty="0" smtClean="0"/>
              <a:t>offenders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783848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Findings from Single </a:t>
            </a:r>
            <a:r>
              <a:rPr lang="en-US" sz="3200" b="1" dirty="0" smtClean="0">
                <a:latin typeface="Calibri" panose="020F0502020204030204" pitchFamily="34" charset="0"/>
              </a:rPr>
              <a:t>Studies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09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Colorado </a:t>
            </a:r>
            <a:r>
              <a:rPr lang="en-US" dirty="0"/>
              <a:t>study of therapeutic community </a:t>
            </a:r>
            <a:r>
              <a:rPr lang="en-US" dirty="0" smtClean="0"/>
              <a:t>treatment found </a:t>
            </a:r>
            <a:r>
              <a:rPr lang="en-US" dirty="0"/>
              <a:t>that participation in treatment was related to success on </a:t>
            </a:r>
            <a:r>
              <a:rPr lang="en-US" dirty="0" smtClean="0"/>
              <a:t>parole</a:t>
            </a:r>
            <a:r>
              <a:rPr lang="en-US" baseline="30000" dirty="0"/>
              <a:t>9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Sex offenders who completed treatment and participated in aftercare had revocation rates 3 times lower than untreated sex offenders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Findings from Single </a:t>
            </a:r>
            <a:r>
              <a:rPr lang="en-US" sz="3200" b="1" dirty="0" smtClean="0">
                <a:latin typeface="Calibri" panose="020F0502020204030204" pitchFamily="34" charset="0"/>
              </a:rPr>
              <a:t>Studies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6195" y="4267200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weight of the evidence from </a:t>
            </a:r>
            <a:r>
              <a:rPr lang="en-US" sz="2400" b="1" dirty="0"/>
              <a:t>single studies of sex offender treatment </a:t>
            </a:r>
            <a:r>
              <a:rPr lang="en-US" sz="2400" b="1" dirty="0" smtClean="0"/>
              <a:t>effectiveness conducted </a:t>
            </a:r>
            <a:r>
              <a:rPr lang="en-US" sz="2400" b="1" dirty="0"/>
              <a:t>within the past 10 years </a:t>
            </a:r>
            <a:r>
              <a:rPr lang="en-US" sz="2400" b="1" dirty="0" smtClean="0"/>
              <a:t>suggests </a:t>
            </a:r>
            <a:r>
              <a:rPr lang="en-US" sz="2400" b="1" dirty="0"/>
              <a:t>that treatment—particularly cognitive behavioral approaches—can have a positive </a:t>
            </a:r>
            <a:r>
              <a:rPr lang="en-US" sz="2400" b="1" dirty="0" smtClean="0"/>
              <a:t>effect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6195" y="4038600"/>
            <a:ext cx="7543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557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mtClean="0"/>
              <a:t>Early </a:t>
            </a:r>
            <a:r>
              <a:rPr lang="en-US" dirty="0"/>
              <a:t>reviews of treatment effectiveness produced inconclusive results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Synthesis research conducted more recently has produced more positive, albeit qualified findings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Findings from </a:t>
            </a:r>
            <a:r>
              <a:rPr lang="en-US" sz="3200" b="1" dirty="0" smtClean="0">
                <a:latin typeface="Calibri" panose="020F0502020204030204" pitchFamily="34" charset="0"/>
              </a:rPr>
              <a:t>Synthesis Research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55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55724"/>
            <a:ext cx="7772400" cy="4587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Hanson </a:t>
            </a:r>
            <a:r>
              <a:rPr lang="en-US" dirty="0"/>
              <a:t>et al. meta-analysis of 43 studies of psychological treatment found small but statistically significant reductions in both sexual and overall </a:t>
            </a:r>
            <a:r>
              <a:rPr lang="en-US" dirty="0" smtClean="0"/>
              <a:t>recidivism</a:t>
            </a:r>
            <a:r>
              <a:rPr lang="en-US" baseline="30000" dirty="0" smtClean="0"/>
              <a:t>10</a:t>
            </a:r>
            <a:endParaRPr lang="en-US" baseline="300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Newer treatment programs were found to have a positive treatment effect, while older treatment programs were associated with a small but non-significant increase in sexual recidivism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Criticized by Rice and Harris (2003) for relying on poor quality </a:t>
            </a:r>
            <a:r>
              <a:rPr lang="en-US" dirty="0" smtClean="0"/>
              <a:t>studies</a:t>
            </a:r>
            <a:r>
              <a:rPr lang="en-US" baseline="30000" dirty="0" smtClean="0"/>
              <a:t>11</a:t>
            </a:r>
            <a:endParaRPr lang="en-US" baseline="30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Findings from </a:t>
            </a:r>
            <a:r>
              <a:rPr lang="en-US" sz="3200" b="1" dirty="0" smtClean="0">
                <a:latin typeface="Calibri" panose="020F0502020204030204" pitchFamily="34" charset="0"/>
              </a:rPr>
              <a:t>Synthesis Research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71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55724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4 </a:t>
            </a:r>
            <a:r>
              <a:rPr lang="en-US" dirty="0"/>
              <a:t>important meta-analyses that incorporated methodological quality considerations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MacKenzie</a:t>
            </a:r>
            <a:r>
              <a:rPr lang="en-US" dirty="0"/>
              <a:t> (2006)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Lösel</a:t>
            </a:r>
            <a:r>
              <a:rPr lang="en-US" dirty="0"/>
              <a:t> and </a:t>
            </a:r>
            <a:r>
              <a:rPr lang="en-US" dirty="0" err="1"/>
              <a:t>Schmucker</a:t>
            </a:r>
            <a:r>
              <a:rPr lang="en-US" dirty="0"/>
              <a:t> (2005)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Schmucker</a:t>
            </a:r>
            <a:r>
              <a:rPr lang="en-US" dirty="0"/>
              <a:t> and </a:t>
            </a:r>
            <a:r>
              <a:rPr lang="en-US" dirty="0" err="1"/>
              <a:t>Lösel</a:t>
            </a:r>
            <a:r>
              <a:rPr lang="en-US" dirty="0"/>
              <a:t> (2015</a:t>
            </a:r>
            <a:r>
              <a:rPr lang="en-US" dirty="0" smtClean="0"/>
              <a:t>)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Each employed </a:t>
            </a:r>
            <a:r>
              <a:rPr lang="en-US" dirty="0"/>
              <a:t>the Maryland Scientific Methods Scale (SMS), criminology’s most commonly used tool for assessing the quality of a </a:t>
            </a:r>
            <a:r>
              <a:rPr lang="en-US" dirty="0" smtClean="0"/>
              <a:t>study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Hanson, </a:t>
            </a:r>
            <a:r>
              <a:rPr lang="en-US" dirty="0" err="1"/>
              <a:t>Bourgon</a:t>
            </a:r>
            <a:r>
              <a:rPr lang="en-US" dirty="0"/>
              <a:t>, </a:t>
            </a:r>
            <a:r>
              <a:rPr lang="en-US" dirty="0" err="1"/>
              <a:t>Helmus</a:t>
            </a:r>
            <a:r>
              <a:rPr lang="en-US" dirty="0"/>
              <a:t> and Hodgson (2009)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Employed the Guidelines of the Collaborative Outcome Data Committee (CODC)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Developed explicitly to assess the quality of research on sex offender treatment outcomes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Findings from </a:t>
            </a:r>
            <a:r>
              <a:rPr lang="en-US" sz="3200" b="1" dirty="0" smtClean="0">
                <a:latin typeface="Calibri" panose="020F0502020204030204" pitchFamily="34" charset="0"/>
              </a:rPr>
              <a:t>Synthesis Research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61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55724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Meta-analysis </a:t>
            </a:r>
            <a:r>
              <a:rPr lang="en-US" dirty="0"/>
              <a:t>of 28 independent studies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Review protocol excluded studies that did not employ a no-treatment comparison group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Treated sex offenders had a lower rate of recidivism than untreated sex offenders, 12% compared to 22%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Based on the most rigorous studies, cognitive behavioral/relapse prevention treatment was found to be effective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Treatment worked regardless of whether it was delivered by a criminal justice agency or other organization, or whether it was delivered in an institution or in the community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Calibri" panose="020F0502020204030204" pitchFamily="34" charset="0"/>
              </a:rPr>
              <a:t>MacKenzie</a:t>
            </a:r>
            <a:r>
              <a:rPr lang="en-US" sz="3200" b="1" dirty="0" smtClean="0">
                <a:latin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</a:rPr>
              <a:t>(</a:t>
            </a:r>
            <a:r>
              <a:rPr lang="en-US" sz="3200" b="1" dirty="0" smtClean="0">
                <a:latin typeface="Calibri" panose="020F0502020204030204" pitchFamily="34" charset="0"/>
              </a:rPr>
              <a:t>2006)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4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55724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Meta-analysis </a:t>
            </a:r>
            <a:r>
              <a:rPr lang="en-US" dirty="0"/>
              <a:t>of 69 independent studies; combined total of 22,181 study subjects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Found significant reductions in sexual, violent and any recidivism based on an average follow-up period of slightly more than five years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Treatment effects were greater for cognitive-behavioral therapy and for sex offenders who completed treatment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Calibri" panose="020F0502020204030204" pitchFamily="34" charset="0"/>
              </a:rPr>
              <a:t>Lösel</a:t>
            </a:r>
            <a:r>
              <a:rPr lang="en-US" sz="3200" b="1" dirty="0">
                <a:latin typeface="Calibri" panose="020F0502020204030204" pitchFamily="34" charset="0"/>
              </a:rPr>
              <a:t> and </a:t>
            </a:r>
            <a:r>
              <a:rPr lang="en-US" sz="3200" b="1" dirty="0" err="1">
                <a:latin typeface="Calibri" panose="020F0502020204030204" pitchFamily="34" charset="0"/>
              </a:rPr>
              <a:t>Schmucker</a:t>
            </a:r>
            <a:r>
              <a:rPr lang="en-US" sz="3200" b="1" dirty="0">
                <a:latin typeface="Calibri" panose="020F0502020204030204" pitchFamily="34" charset="0"/>
              </a:rPr>
              <a:t> (2005)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04005"/>
            <a:ext cx="7241450" cy="12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286000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Summaries of the research available online at: http://www.smart.gov/SOMAPI/index.html</a:t>
            </a:r>
          </a:p>
          <a:p>
            <a:pPr lvl="1"/>
            <a:r>
              <a:rPr lang="en-US" dirty="0" smtClean="0"/>
              <a:t>Findings, policy implications, future research needs</a:t>
            </a:r>
          </a:p>
          <a:p>
            <a:r>
              <a:rPr lang="en-US" dirty="0" smtClean="0"/>
              <a:t>Research briefs</a:t>
            </a:r>
          </a:p>
          <a:p>
            <a:r>
              <a:rPr lang="en-US" dirty="0" smtClean="0"/>
              <a:t>Targeted conference presentations</a:t>
            </a:r>
          </a:p>
          <a:p>
            <a:r>
              <a:rPr lang="en-US" dirty="0" smtClean="0"/>
              <a:t>Webinars</a:t>
            </a:r>
          </a:p>
          <a:p>
            <a:r>
              <a:rPr lang="en-US" dirty="0" smtClean="0"/>
              <a:t>National Symposium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SMART Office Sex Offender Management, Assessment and Planning Initiative </a:t>
            </a:r>
            <a:endParaRPr lang="en-US" sz="3200" i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2214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Key Products: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961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55724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Update </a:t>
            </a:r>
            <a:r>
              <a:rPr lang="en-US" dirty="0"/>
              <a:t>of 2005 study using a slightly different, but arguably more robust methodology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Based exclusively on studies with equivalent treatment and control groups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Found that treatment reduced sexual recidivism by 26.3%; overall recidivism by 26.4%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Larger treatment effects were found for higher risk offenders; treatment for low risk offenders was not effective at all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Treatment was equally effective for those who entered treatment on a voluntary or mandatory basis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Calibri" panose="020F0502020204030204" pitchFamily="34" charset="0"/>
              </a:rPr>
              <a:t>Schmucker</a:t>
            </a:r>
            <a:r>
              <a:rPr lang="en-US" sz="3200" b="1" dirty="0">
                <a:latin typeface="Calibri" panose="020F0502020204030204" pitchFamily="34" charset="0"/>
              </a:rPr>
              <a:t> and </a:t>
            </a:r>
            <a:r>
              <a:rPr lang="en-US" sz="3200" b="1" dirty="0" err="1">
                <a:latin typeface="Calibri" panose="020F0502020204030204" pitchFamily="34" charset="0"/>
              </a:rPr>
              <a:t>Lösel</a:t>
            </a:r>
            <a:r>
              <a:rPr lang="en-US" sz="3200" b="1" dirty="0">
                <a:latin typeface="Calibri" panose="020F0502020204030204" pitchFamily="34" charset="0"/>
              </a:rPr>
              <a:t> (2015</a:t>
            </a:r>
            <a:r>
              <a:rPr lang="en-US" sz="3200" b="1" dirty="0" smtClean="0">
                <a:latin typeface="Calibri" panose="020F0502020204030204" pitchFamily="34" charset="0"/>
              </a:rPr>
              <a:t>)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2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Meta-analysis </a:t>
            </a:r>
            <a:r>
              <a:rPr lang="en-US" dirty="0"/>
              <a:t>of 23 studies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Found significant reductions in sexual and overall recidivism based on an average follow-up period of 4.7 years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Adhering to the RNR principles increased treatment effectiveness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Treatment that adhered to all three principles was most effective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286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Hanson, </a:t>
            </a:r>
            <a:r>
              <a:rPr lang="en-US" sz="3200" b="1" dirty="0" err="1">
                <a:latin typeface="Calibri" panose="020F0502020204030204" pitchFamily="34" charset="0"/>
              </a:rPr>
              <a:t>Bourgon</a:t>
            </a:r>
            <a:r>
              <a:rPr lang="en-US" sz="3200" b="1" dirty="0">
                <a:latin typeface="Calibri" panose="020F0502020204030204" pitchFamily="34" charset="0"/>
              </a:rPr>
              <a:t>, </a:t>
            </a:r>
            <a:r>
              <a:rPr lang="en-US" sz="3200" b="1" dirty="0" err="1">
                <a:latin typeface="Calibri" panose="020F0502020204030204" pitchFamily="34" charset="0"/>
              </a:rPr>
              <a:t>Helmus</a:t>
            </a:r>
            <a:r>
              <a:rPr lang="en-US" sz="3200" b="1" dirty="0">
                <a:latin typeface="Calibri" panose="020F0502020204030204" pitchFamily="34" charset="0"/>
              </a:rPr>
              <a:t> and Hodgson (</a:t>
            </a:r>
            <a:r>
              <a:rPr lang="en-US" sz="3200" b="1" dirty="0" smtClean="0">
                <a:latin typeface="Calibri" panose="020F0502020204030204" pitchFamily="34" charset="0"/>
              </a:rPr>
              <a:t>2009)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37560"/>
            <a:ext cx="78486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Ohio </a:t>
            </a:r>
            <a:r>
              <a:rPr lang="en-US" dirty="0"/>
              <a:t>study found that intensive treatment was effective in reducing recidivism for all risk categories of offenders except low-risk </a:t>
            </a:r>
            <a:r>
              <a:rPr lang="en-US" dirty="0" smtClean="0"/>
              <a:t>offenders</a:t>
            </a:r>
            <a:r>
              <a:rPr lang="en-US" baseline="30000" dirty="0" smtClean="0"/>
              <a:t>12 </a:t>
            </a:r>
            <a:endParaRPr lang="en-US" baseline="300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High-risk offenders who completed intensive residential treatment were more than two times less likely to recidivate than high-risk sex offenders who did not receive intensive treatment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Conversely, low risk sex offenders who received intensive treatment were 21% more likely to recidivate than low-risk sex offenders who were released directly to the community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34425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Importance </a:t>
            </a:r>
            <a:r>
              <a:rPr lang="en-US" sz="3200" b="1" dirty="0">
                <a:latin typeface="Calibri" panose="020F0502020204030204" pitchFamily="34" charset="0"/>
              </a:rPr>
              <a:t>of RNR Principles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0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Meta-analysis </a:t>
            </a:r>
            <a:r>
              <a:rPr lang="en-US" dirty="0"/>
              <a:t>of six highly rigorous studies of adult sex offender treatment with aftercare found that these programs reduced recidivism, on average, by </a:t>
            </a:r>
            <a:r>
              <a:rPr lang="en-US" dirty="0" smtClean="0"/>
              <a:t>9.6%</a:t>
            </a:r>
            <a:r>
              <a:rPr lang="en-US" baseline="30000" dirty="0" smtClean="0"/>
              <a:t>13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These </a:t>
            </a:r>
            <a:r>
              <a:rPr lang="en-US" dirty="0"/>
              <a:t>programs produced a net return on investment of more than $4,000 per program participant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Prentky</a:t>
            </a:r>
            <a:r>
              <a:rPr lang="en-US" dirty="0"/>
              <a:t>, Schwartz and Burns-Smith (2006) concluded that “the most reasonable estimate at this point is that treatment can reduce sexual recidivism over a five year period by 5 - 8%”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34425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Findings from Synthesis Research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51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Relapse </a:t>
            </a:r>
            <a:r>
              <a:rPr lang="en-US" dirty="0"/>
              <a:t>prevention model has been criticized for emphasizing risk avoidance rather than individual strengths and goals</a:t>
            </a:r>
          </a:p>
          <a:p>
            <a:pPr>
              <a:spcBef>
                <a:spcPts val="600"/>
              </a:spcBef>
            </a:pPr>
            <a:r>
              <a:rPr lang="en-US" dirty="0"/>
              <a:t>GLM is grounded in the belief that offenders desist from criminal behavior when pro-social behavior provides a more fulfilling life </a:t>
            </a:r>
          </a:p>
          <a:p>
            <a:pPr>
              <a:spcBef>
                <a:spcPts val="600"/>
              </a:spcBef>
            </a:pPr>
            <a:r>
              <a:rPr lang="en-US" dirty="0"/>
              <a:t>While the GLM treatment approach has become more prevalent, research examining its effectiveness for reducing the recidivism of sex offenders is still in early stages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34425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Emergence of Good Lives Model (GLM)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08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While </a:t>
            </a:r>
            <a:r>
              <a:rPr lang="en-US" dirty="0"/>
              <a:t>the knowledge base is far from complete, the evidence suggests that treatment can and does work</a:t>
            </a:r>
          </a:p>
          <a:p>
            <a:pPr>
              <a:spcBef>
                <a:spcPts val="600"/>
              </a:spcBef>
            </a:pPr>
            <a:r>
              <a:rPr lang="en-US" dirty="0"/>
              <a:t>Cognitive-behavioral/relapse prevention approaches can achieve at least modest reductions in both sexual and nonsexual </a:t>
            </a:r>
            <a:r>
              <a:rPr lang="en-US" dirty="0" smtClean="0"/>
              <a:t>recidivism</a:t>
            </a:r>
          </a:p>
          <a:p>
            <a:pPr>
              <a:spcBef>
                <a:spcPts val="600"/>
              </a:spcBef>
            </a:pPr>
            <a:r>
              <a:rPr lang="en-US" dirty="0"/>
              <a:t>A relatively consistent pattern of positive findings has emerged from recent research, and studies conducted in recent years have generally improved in quality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34425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Conclusions and Policy Implications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2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954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More </a:t>
            </a:r>
            <a:r>
              <a:rPr lang="en-US" dirty="0"/>
              <a:t>and more findings are based on studies employing matched comparison groups or statistical controls to achieve treatment and comparison group equivalence </a:t>
            </a:r>
          </a:p>
          <a:p>
            <a:pPr>
              <a:spcBef>
                <a:spcPts val="600"/>
              </a:spcBef>
            </a:pPr>
            <a:r>
              <a:rPr lang="en-US" dirty="0"/>
              <a:t>Systematic reviews and meta-analyses that employ more advanced and scientifically rigorous methods consistently indicate that treatment works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Recent </a:t>
            </a:r>
            <a:r>
              <a:rPr lang="en-US" dirty="0"/>
              <a:t>studies have found positive treatment effects for various sub-groups of treatment participants, even when positive treatment effects were not discovered for the entire treatment sample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810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Conclusions and Policy Implications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9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Treatment </a:t>
            </a:r>
            <a:r>
              <a:rPr lang="en-US" dirty="0"/>
              <a:t>may have a differential impact depending on the characteristics of the treatment participant and other contextual factors</a:t>
            </a:r>
          </a:p>
          <a:p>
            <a:pPr>
              <a:spcBef>
                <a:spcPts val="600"/>
              </a:spcBef>
            </a:pPr>
            <a:r>
              <a:rPr lang="en-US" dirty="0"/>
              <a:t>Rather than following a one size fits all approach, treatment is apt to be most effective when it is tailored to the risks, needs and offense dynamics of individual sex offenders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Adhering to the RNR principles of effective intervention appears to be important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34425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Conclusions and Policy Implications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9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There </a:t>
            </a:r>
            <a:r>
              <a:rPr lang="en-US" dirty="0"/>
              <a:t>is an acute need for more high-quality studies on treatment effectiveness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Both RCTs and highly rigorous quasi-experiments that employ equivalent treatment and comparison groups are needed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Systematic reviews and meta-analyses that are based on prudent exclusionary criteria and that employ the most rigorous analytical methods available are also needed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34425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Future Research Needs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6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7772400" cy="52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Future </a:t>
            </a:r>
            <a:r>
              <a:rPr lang="en-US" dirty="0"/>
              <a:t>research should also attempt to build a stronger evidence base on the differential impact of treatment on different types of sex offenders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Specifying what types of treatment work, for which type of offenders, in which situations, is a research priority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Subgroup analyses are important because the positive effects of treatment for a particular subgroup of offenders can be masked in a finding that treatment failed to have a positive impact for the overall treatment sample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Studies on the efficacy and effectiveness of the GLM approach also are needed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34425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Future Research Needs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8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752600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materials </a:t>
            </a:r>
            <a:r>
              <a:rPr lang="en-US" dirty="0"/>
              <a:t>identified using abstract databases, internet searches, outreach to relevant organizations and subject matter experts</a:t>
            </a:r>
          </a:p>
          <a:p>
            <a:r>
              <a:rPr lang="en-US" dirty="0" smtClean="0"/>
              <a:t>Primarily studies </a:t>
            </a:r>
            <a:r>
              <a:rPr lang="en-US" dirty="0"/>
              <a:t>conducted within the past 15 years</a:t>
            </a:r>
          </a:p>
          <a:p>
            <a:r>
              <a:rPr lang="en-US" dirty="0" smtClean="0"/>
              <a:t>Emphasis on </a:t>
            </a:r>
            <a:r>
              <a:rPr lang="en-US" dirty="0"/>
              <a:t>individual studies that employed scientifically rigorous methods, as well as on synthesis studies – such as systematic reviews and meta-analyses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Literature Review Methods</a:t>
            </a:r>
            <a:endParaRPr lang="en-US" sz="3200" i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/>
        </p:nvSpPr>
        <p:spPr>
          <a:xfrm>
            <a:off x="762000" y="1524000"/>
            <a:ext cx="7620000" cy="487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lang="en-US" sz="2000" b="0" kern="1200">
                <a:solidFill>
                  <a:schemeClr val="bg1">
                    <a:lumMod val="50000"/>
                  </a:schemeClr>
                </a:solidFill>
                <a:latin typeface="Calibri Light" pitchFamily="34" charset="0"/>
                <a:ea typeface="+mn-ea"/>
                <a:cs typeface="Times New Roman" pitchFamily="18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lang="en-US" sz="1800" b="0" kern="12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+mn-ea"/>
                <a:cs typeface="Times New Roman" pitchFamily="18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+mn-ea"/>
                <a:cs typeface="Times New Roman" pitchFamily="18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lang="en-US" sz="1400" b="0" kern="12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+mn-ea"/>
                <a:cs typeface="Times New Roman" pitchFamily="18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lang="en-US" sz="1400" b="0" kern="12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+mn-ea"/>
                <a:cs typeface="Times New Roman" pitchFamily="18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609600"/>
            <a:ext cx="7086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Thank you for your attention </a:t>
            </a:r>
            <a:endParaRPr lang="en-US" sz="2800" b="1" dirty="0"/>
          </a:p>
          <a:p>
            <a:pPr algn="ctr"/>
            <a:endParaRPr lang="en-US" sz="2800" dirty="0" smtClean="0"/>
          </a:p>
          <a:p>
            <a:pPr algn="ctr"/>
            <a:r>
              <a:rPr lang="en-US" sz="3200" b="1" dirty="0" smtClean="0"/>
              <a:t>Q &amp; A</a:t>
            </a:r>
            <a:endParaRPr lang="en-US" sz="3200" b="1" dirty="0"/>
          </a:p>
          <a:p>
            <a:pPr algn="ctr"/>
            <a:endParaRPr lang="en-US" sz="24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Contact Information: 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Roger Przybylski</a:t>
            </a:r>
          </a:p>
          <a:p>
            <a:r>
              <a:rPr lang="en-US" sz="2000" dirty="0" smtClean="0"/>
              <a:t>Founder/Consultant</a:t>
            </a:r>
            <a:endParaRPr lang="en-US" sz="2000" dirty="0"/>
          </a:p>
          <a:p>
            <a:r>
              <a:rPr lang="en-US" sz="2000" dirty="0"/>
              <a:t>RKC </a:t>
            </a:r>
            <a:r>
              <a:rPr lang="en-US" sz="2000" dirty="0" smtClean="0"/>
              <a:t>Group</a:t>
            </a:r>
          </a:p>
          <a:p>
            <a:r>
              <a:rPr lang="en-US" sz="2000" dirty="0" smtClean="0"/>
              <a:t>7227 West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Avenue</a:t>
            </a:r>
          </a:p>
          <a:p>
            <a:r>
              <a:rPr lang="en-US" sz="2000" dirty="0" smtClean="0"/>
              <a:t>Lakewood, CO 80214</a:t>
            </a:r>
          </a:p>
          <a:p>
            <a:r>
              <a:rPr lang="en-US" sz="2000" dirty="0" smtClean="0">
                <a:hlinkClick r:id="rId2"/>
              </a:rPr>
              <a:t>rogerkp@comcast.net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www.rkcgroup.org</a:t>
            </a:r>
            <a:endParaRPr lang="en-US" sz="2000" dirty="0" smtClean="0"/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RKC_Group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3048000"/>
            <a:ext cx="49237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Access to SOMAPI Reports:</a:t>
            </a:r>
          </a:p>
          <a:p>
            <a:endParaRPr lang="en-US" u="sng" dirty="0">
              <a:hlinkClick r:id="rId4"/>
            </a:endParaRPr>
          </a:p>
          <a:p>
            <a:r>
              <a:rPr lang="en-US" sz="2400" u="sng" dirty="0" smtClean="0">
                <a:hlinkClick r:id="rId4"/>
              </a:rPr>
              <a:t>http</a:t>
            </a:r>
            <a:r>
              <a:rPr lang="en-US" sz="2400" u="sng" dirty="0">
                <a:hlinkClick r:id="rId4"/>
              </a:rPr>
              <a:t>://smart.gov/SOMAPI/index.html</a:t>
            </a:r>
            <a:r>
              <a:rPr lang="en-US" sz="2400" u="sng" dirty="0"/>
              <a:t> </a:t>
            </a:r>
            <a:endParaRPr lang="en-US" sz="2400" dirty="0">
              <a:solidFill>
                <a:schemeClr val="tx2"/>
              </a:solidFill>
              <a:hlinkClick r:id="rId5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15315"/>
            <a:ext cx="203987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 smtClean="0">
                <a:latin typeface="+mn-lt"/>
              </a:rPr>
              <a:t>No</a:t>
            </a:r>
            <a:r>
              <a:rPr sz="3200" b="1" spc="-25" dirty="0" smtClean="0">
                <a:latin typeface="+mn-lt"/>
              </a:rPr>
              <a:t>t</a:t>
            </a:r>
            <a:r>
              <a:rPr sz="3200" b="1" spc="-10" dirty="0" smtClean="0">
                <a:latin typeface="+mn-lt"/>
              </a:rPr>
              <a:t>es</a:t>
            </a:r>
            <a:r>
              <a:rPr lang="en-US" sz="3200" b="1" spc="-10" dirty="0" smtClean="0">
                <a:latin typeface="+mn-lt"/>
              </a:rPr>
              <a:t/>
            </a:r>
            <a:br>
              <a:rPr lang="en-US" sz="3200" b="1" spc="-10" dirty="0" smtClean="0">
                <a:latin typeface="+mn-lt"/>
              </a:rPr>
            </a:br>
            <a:endParaRPr sz="32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447800"/>
            <a:ext cx="7786370" cy="388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675">
              <a:lnSpc>
                <a:spcPct val="150000"/>
              </a:lnSpc>
              <a:buAutoNum type="arabicPeriod"/>
              <a:tabLst>
                <a:tab pos="162560" algn="l"/>
              </a:tabLst>
            </a:pP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Langan, </a:t>
            </a:r>
            <a:r>
              <a:rPr sz="1400" spc="-60" dirty="0">
                <a:solidFill>
                  <a:srgbClr val="252525"/>
                </a:solidFill>
                <a:latin typeface="Calibri-Light"/>
                <a:cs typeface="Calibri-Light"/>
              </a:rPr>
              <a:t>P.,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Schmitt, E.,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Durose,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M.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(2003). </a:t>
            </a:r>
            <a:r>
              <a:rPr sz="1400" i="1" spc="-15" dirty="0">
                <a:solidFill>
                  <a:srgbClr val="252525"/>
                </a:solidFill>
                <a:latin typeface="Calibri"/>
                <a:cs typeface="Calibri"/>
              </a:rPr>
              <a:t>Recidivism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1400" i="1" spc="-20" dirty="0">
                <a:solidFill>
                  <a:srgbClr val="252525"/>
                </a:solidFill>
                <a:latin typeface="Calibri"/>
                <a:cs typeface="Calibri"/>
              </a:rPr>
              <a:t>Sex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Offenders </a:t>
            </a:r>
            <a:r>
              <a:rPr sz="1400" i="1" spc="-15" dirty="0">
                <a:solidFill>
                  <a:srgbClr val="252525"/>
                </a:solidFill>
                <a:latin typeface="Calibri"/>
                <a:cs typeface="Calibri"/>
              </a:rPr>
              <a:t>Released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From Prison in </a:t>
            </a:r>
            <a:r>
              <a:rPr sz="1400" i="1" spc="5" dirty="0">
                <a:solidFill>
                  <a:srgbClr val="252525"/>
                </a:solidFill>
                <a:latin typeface="Calibri"/>
                <a:cs typeface="Calibri"/>
              </a:rPr>
              <a:t>1994</a:t>
            </a:r>
            <a:r>
              <a:rPr sz="1400" spc="5" dirty="0">
                <a:solidFill>
                  <a:srgbClr val="252525"/>
                </a:solidFill>
                <a:latin typeface="Calibri-Light"/>
                <a:cs typeface="Calibri-Light"/>
              </a:rPr>
              <a:t>.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Washington,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DC: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U.S. 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Department of Justice, Office of Justice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Programs,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Bureau of Justice</a:t>
            </a:r>
            <a:r>
              <a:rPr sz="1400" spc="4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Statistics.</a:t>
            </a:r>
            <a:endParaRPr sz="1400" dirty="0">
              <a:latin typeface="Calibri-Light"/>
              <a:cs typeface="Calibri-Light"/>
            </a:endParaRPr>
          </a:p>
          <a:p>
            <a:pPr marL="12700" marR="66675">
              <a:lnSpc>
                <a:spcPct val="150000"/>
              </a:lnSpc>
              <a:spcBef>
                <a:spcPts val="994"/>
              </a:spcBef>
              <a:buAutoNum type="arabicPeriod"/>
              <a:tabLst>
                <a:tab pos="162560" algn="l"/>
              </a:tabLst>
            </a:pP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Langan, </a:t>
            </a:r>
            <a:r>
              <a:rPr sz="1400" spc="-60" dirty="0">
                <a:solidFill>
                  <a:srgbClr val="252525"/>
                </a:solidFill>
                <a:latin typeface="Calibri-Light"/>
                <a:cs typeface="Calibri-Light"/>
              </a:rPr>
              <a:t>P.,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Schmitt, E.,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Durose,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M.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(2003). </a:t>
            </a:r>
            <a:r>
              <a:rPr sz="1400" i="1" spc="-15" dirty="0">
                <a:solidFill>
                  <a:srgbClr val="252525"/>
                </a:solidFill>
                <a:latin typeface="Calibri"/>
                <a:cs typeface="Calibri"/>
              </a:rPr>
              <a:t>Recidivism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1400" i="1" spc="-20" dirty="0">
                <a:solidFill>
                  <a:srgbClr val="252525"/>
                </a:solidFill>
                <a:latin typeface="Calibri"/>
                <a:cs typeface="Calibri"/>
              </a:rPr>
              <a:t>Sex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Offenders </a:t>
            </a:r>
            <a:r>
              <a:rPr sz="1400" i="1" spc="-15" dirty="0">
                <a:solidFill>
                  <a:srgbClr val="252525"/>
                </a:solidFill>
                <a:latin typeface="Calibri"/>
                <a:cs typeface="Calibri"/>
              </a:rPr>
              <a:t>Released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From Prison in </a:t>
            </a:r>
            <a:r>
              <a:rPr sz="1400" i="1" spc="5" dirty="0">
                <a:solidFill>
                  <a:srgbClr val="252525"/>
                </a:solidFill>
                <a:latin typeface="Calibri"/>
                <a:cs typeface="Calibri"/>
              </a:rPr>
              <a:t>1994</a:t>
            </a:r>
            <a:r>
              <a:rPr sz="1400" spc="5" dirty="0">
                <a:solidFill>
                  <a:srgbClr val="252525"/>
                </a:solidFill>
                <a:latin typeface="Calibri-Light"/>
                <a:cs typeface="Calibri-Light"/>
              </a:rPr>
              <a:t>.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Washington,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DC: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U.S. 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Department of Justice, Office of Justice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Programs,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Bureau of Justice</a:t>
            </a:r>
            <a:r>
              <a:rPr sz="1400" spc="4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Statistics.</a:t>
            </a:r>
            <a:endParaRPr sz="1400" dirty="0">
              <a:latin typeface="Calibri-Light"/>
              <a:cs typeface="Calibri-Light"/>
            </a:endParaRPr>
          </a:p>
          <a:p>
            <a:pPr marL="12700" marR="66675">
              <a:lnSpc>
                <a:spcPct val="150000"/>
              </a:lnSpc>
              <a:spcBef>
                <a:spcPts val="1010"/>
              </a:spcBef>
              <a:buAutoNum type="arabicPeriod"/>
              <a:tabLst>
                <a:tab pos="162560" algn="l"/>
              </a:tabLst>
            </a:pP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Langan, </a:t>
            </a:r>
            <a:r>
              <a:rPr sz="1400" spc="-60" dirty="0">
                <a:solidFill>
                  <a:srgbClr val="252525"/>
                </a:solidFill>
                <a:latin typeface="Calibri-Light"/>
                <a:cs typeface="Calibri-Light"/>
              </a:rPr>
              <a:t>P.,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Schmitt, E.,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Durose,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M.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(2003). </a:t>
            </a:r>
            <a:r>
              <a:rPr sz="1400" i="1" spc="-15" dirty="0">
                <a:solidFill>
                  <a:srgbClr val="252525"/>
                </a:solidFill>
                <a:latin typeface="Calibri"/>
                <a:cs typeface="Calibri"/>
              </a:rPr>
              <a:t>Recidivism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1400" i="1" spc="-20" dirty="0">
                <a:solidFill>
                  <a:srgbClr val="252525"/>
                </a:solidFill>
                <a:latin typeface="Calibri"/>
                <a:cs typeface="Calibri"/>
              </a:rPr>
              <a:t>Sex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Offenders </a:t>
            </a:r>
            <a:r>
              <a:rPr sz="1400" i="1" spc="-15" dirty="0">
                <a:solidFill>
                  <a:srgbClr val="252525"/>
                </a:solidFill>
                <a:latin typeface="Calibri"/>
                <a:cs typeface="Calibri"/>
              </a:rPr>
              <a:t>Released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From Prison in </a:t>
            </a:r>
            <a:r>
              <a:rPr sz="1400" i="1" spc="5" dirty="0">
                <a:solidFill>
                  <a:srgbClr val="252525"/>
                </a:solidFill>
                <a:latin typeface="Calibri"/>
                <a:cs typeface="Calibri"/>
              </a:rPr>
              <a:t>1994</a:t>
            </a:r>
            <a:r>
              <a:rPr sz="1400" spc="5" dirty="0">
                <a:solidFill>
                  <a:srgbClr val="252525"/>
                </a:solidFill>
                <a:latin typeface="Calibri-Light"/>
                <a:cs typeface="Calibri-Light"/>
              </a:rPr>
              <a:t>.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Washington,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DC: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U.S. 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Department of Justice, Office of Justice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Programs,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Bureau of Justice</a:t>
            </a:r>
            <a:r>
              <a:rPr sz="1400" spc="4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Statistics.</a:t>
            </a:r>
            <a:endParaRPr sz="1400" dirty="0">
              <a:latin typeface="Calibri-Light"/>
              <a:cs typeface="Calibri-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Calibri-Light"/>
              <a:buAutoNum type="arabicPeriod"/>
            </a:pPr>
            <a:endParaRPr sz="1400" dirty="0">
              <a:latin typeface="Times New Roman"/>
              <a:cs typeface="Times New Roman"/>
            </a:endParaRPr>
          </a:p>
          <a:p>
            <a:pPr marL="161925" indent="-1492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2560" algn="l"/>
              </a:tabLst>
            </a:pP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Doren, </a:t>
            </a:r>
            <a:r>
              <a:rPr sz="1400" spc="-15" dirty="0">
                <a:solidFill>
                  <a:srgbClr val="252525"/>
                </a:solidFill>
                <a:latin typeface="Calibri-Light"/>
                <a:cs typeface="Calibri-Light"/>
              </a:rPr>
              <a:t>D.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(1998).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Recidivism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base </a:t>
            </a:r>
            <a:r>
              <a:rPr sz="1400" spc="-15" dirty="0">
                <a:solidFill>
                  <a:srgbClr val="252525"/>
                </a:solidFill>
                <a:latin typeface="Calibri-Light"/>
                <a:cs typeface="Calibri-Light"/>
              </a:rPr>
              <a:t>rates,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predictions of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sex offender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recidivism,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and the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“sexual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predator” commitment</a:t>
            </a:r>
            <a:r>
              <a:rPr sz="1400" spc="15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laws.</a:t>
            </a:r>
            <a:endParaRPr sz="14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Behavioral Sciences and the </a:t>
            </a:r>
            <a:r>
              <a:rPr sz="1400" i="1" spc="-30" dirty="0">
                <a:solidFill>
                  <a:srgbClr val="252525"/>
                </a:solidFill>
                <a:latin typeface="Calibri"/>
                <a:cs typeface="Calibri"/>
              </a:rPr>
              <a:t>Law, </a:t>
            </a:r>
            <a:r>
              <a:rPr sz="1400" i="1" spc="-5" dirty="0">
                <a:solidFill>
                  <a:srgbClr val="252525"/>
                </a:solidFill>
                <a:latin typeface="Calibri"/>
                <a:cs typeface="Calibri"/>
              </a:rPr>
              <a:t>16,</a:t>
            </a:r>
            <a:r>
              <a:rPr sz="1400" i="1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97-114.</a:t>
            </a:r>
            <a:endParaRPr sz="1400" dirty="0">
              <a:latin typeface="Calibri-Light"/>
              <a:cs typeface="Calibri-Light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AutoNum type="arabicPeriod" startAt="5"/>
              <a:tabLst>
                <a:tab pos="162560" algn="l"/>
              </a:tabLst>
            </a:pPr>
            <a:r>
              <a:rPr sz="1400" u="sng" spc="-5" dirty="0">
                <a:solidFill>
                  <a:srgbClr val="09B0C7"/>
                </a:solidFill>
                <a:latin typeface="Calibri-Light"/>
                <a:cs typeface="Calibri-Light"/>
                <a:hlinkClick r:id="rId2" invalidUrl="http://www.ncbi.nlm.nih.gov/pubmed?term=&quot;Cortoni F&quot;[Author]"/>
              </a:rPr>
              <a:t>Cortoni, </a:t>
            </a:r>
            <a:r>
              <a:rPr sz="1400" u="sng" spc="-45" dirty="0">
                <a:solidFill>
                  <a:srgbClr val="09B0C7"/>
                </a:solidFill>
                <a:latin typeface="Calibri-Light"/>
                <a:cs typeface="Calibri-Light"/>
                <a:hlinkClick r:id="rId2" invalidUrl="http://www.ncbi.nlm.nih.gov/pubmed?term=&quot;Cortoni F&quot;[Author]"/>
              </a:rPr>
              <a:t>F</a:t>
            </a:r>
            <a:r>
              <a:rPr sz="1400" spc="-45" dirty="0">
                <a:solidFill>
                  <a:srgbClr val="252525"/>
                </a:solidFill>
                <a:latin typeface="Calibri-Light"/>
                <a:cs typeface="Calibri-Light"/>
              </a:rPr>
              <a:t>., </a:t>
            </a:r>
            <a:r>
              <a:rPr sz="1400" u="sng" spc="-5" dirty="0">
                <a:solidFill>
                  <a:srgbClr val="09B0C7"/>
                </a:solidFill>
                <a:latin typeface="Calibri-Light"/>
                <a:cs typeface="Calibri-Light"/>
                <a:hlinkClick r:id="rId3" invalidUrl="http://www.ncbi.nlm.nih.gov/pubmed?term=&quot;Hanson RK&quot;[Author]"/>
              </a:rPr>
              <a:t>Hanson, </a:t>
            </a:r>
            <a:r>
              <a:rPr sz="1400" u="sng" spc="-10" dirty="0">
                <a:solidFill>
                  <a:srgbClr val="09B0C7"/>
                </a:solidFill>
                <a:latin typeface="Calibri-Light"/>
                <a:cs typeface="Calibri-Light"/>
                <a:hlinkClick r:id="rId3" invalidUrl="http://www.ncbi.nlm.nih.gov/pubmed?term=&quot;Hanson RK&quot;[Author]"/>
              </a:rPr>
              <a:t>R.K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.,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400" u="sng" spc="-5" dirty="0">
                <a:solidFill>
                  <a:srgbClr val="09B0C7"/>
                </a:solidFill>
                <a:latin typeface="Calibri-Light"/>
                <a:cs typeface="Calibri-Light"/>
                <a:hlinkClick r:id="rId4" invalidUrl="http://www.ncbi.nlm.nih.gov/pubmed?term=&quot;Coache M%C3%88&quot;[Author]"/>
              </a:rPr>
              <a:t>Coache, M.È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.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(2010).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The recidivism </a:t>
            </a:r>
            <a:r>
              <a:rPr sz="1400" spc="-15" dirty="0">
                <a:solidFill>
                  <a:srgbClr val="252525"/>
                </a:solidFill>
                <a:latin typeface="Calibri-Light"/>
                <a:cs typeface="Calibri-Light"/>
              </a:rPr>
              <a:t>rates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of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female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sex </a:t>
            </a:r>
            <a:r>
              <a:rPr sz="1400" spc="-15" dirty="0">
                <a:solidFill>
                  <a:srgbClr val="252525"/>
                </a:solidFill>
                <a:latin typeface="Calibri-Light"/>
                <a:cs typeface="Calibri-Light"/>
              </a:rPr>
              <a:t>offenders </a:t>
            </a:r>
            <a:r>
              <a:rPr sz="1400" spc="-10" dirty="0">
                <a:solidFill>
                  <a:srgbClr val="252525"/>
                </a:solidFill>
                <a:latin typeface="Calibri-Light"/>
                <a:cs typeface="Calibri-Light"/>
              </a:rPr>
              <a:t>are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low: A </a:t>
            </a:r>
            <a:r>
              <a:rPr sz="1400" spc="-5" dirty="0">
                <a:solidFill>
                  <a:srgbClr val="252525"/>
                </a:solidFill>
                <a:latin typeface="Calibri-Light"/>
                <a:cs typeface="Calibri-Light"/>
              </a:rPr>
              <a:t>meta-analysis. </a:t>
            </a:r>
            <a:r>
              <a:rPr sz="1400" i="1" spc="-15" dirty="0">
                <a:solidFill>
                  <a:srgbClr val="252525"/>
                </a:solidFill>
                <a:latin typeface="Calibri"/>
                <a:cs typeface="Calibri"/>
              </a:rPr>
              <a:t>Sexual 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Abuse: </a:t>
            </a:r>
            <a:r>
              <a:rPr sz="1400" i="1" spc="-2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Journal of </a:t>
            </a:r>
            <a:r>
              <a:rPr sz="1400" i="1" spc="-15" dirty="0">
                <a:solidFill>
                  <a:srgbClr val="252525"/>
                </a:solidFill>
                <a:latin typeface="Calibri"/>
                <a:cs typeface="Calibri"/>
              </a:rPr>
              <a:t>Research </a:t>
            </a:r>
            <a:r>
              <a:rPr sz="1400" i="1" spc="-1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400" i="1" spc="-20" dirty="0">
                <a:solidFill>
                  <a:srgbClr val="252525"/>
                </a:solidFill>
                <a:latin typeface="Calibri"/>
                <a:cs typeface="Calibri"/>
              </a:rPr>
              <a:t>Treatment, </a:t>
            </a:r>
            <a:r>
              <a:rPr sz="1400" i="1" spc="-5" dirty="0">
                <a:solidFill>
                  <a:srgbClr val="252525"/>
                </a:solidFill>
                <a:latin typeface="Calibri"/>
                <a:cs typeface="Calibri"/>
              </a:rPr>
              <a:t>22,</a:t>
            </a:r>
            <a:r>
              <a:rPr sz="1400" i="1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-Light"/>
                <a:cs typeface="Calibri-Light"/>
              </a:rPr>
              <a:t>387-401.</a:t>
            </a:r>
            <a:endParaRPr sz="1400" dirty="0">
              <a:latin typeface="Calibri-Light"/>
              <a:cs typeface="Calibri-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2829" y="6388303"/>
            <a:ext cx="2571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-Light"/>
                <a:cs typeface="Calibri-Light"/>
              </a:rPr>
              <a:t>68</a:t>
            </a:r>
            <a:endParaRPr sz="1800">
              <a:latin typeface="Calibri-Light"/>
              <a:cs typeface="Calibri-Light"/>
            </a:endParaRPr>
          </a:p>
        </p:txBody>
      </p:sp>
    </p:spTree>
    <p:extLst>
      <p:ext uri="{BB962C8B-B14F-4D97-AF65-F5344CB8AC3E}">
        <p14:creationId xmlns:p14="http://schemas.microsoft.com/office/powerpoint/2010/main" val="17053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6019800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Notes (continued)</a:t>
            </a:r>
            <a:br>
              <a:rPr lang="en-US" sz="3200" b="1" dirty="0" smtClean="0">
                <a:latin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3152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Marques, J.K., Wiederanders, M., Day, D.M., Nelson, C., &amp; van Ommeren, A. (2005). Effects of a relapse prevention program on sexual recidivism: Final results from California's Sex Offender Treatment and Evaluation Program (SOTEP). </a:t>
            </a:r>
            <a:r>
              <a:rPr lang="en-US" sz="1400" i="1" dirty="0">
                <a:solidFill>
                  <a:schemeClr val="tx1"/>
                </a:solidFill>
              </a:rPr>
              <a:t>Sexual Abuse: A Journal of Research and Treatment, 17, </a:t>
            </a:r>
            <a:r>
              <a:rPr lang="en-US" sz="1400" dirty="0">
                <a:solidFill>
                  <a:schemeClr val="tx1"/>
                </a:solidFill>
              </a:rPr>
              <a:t>79–107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7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/>
              <a:t>Olver</a:t>
            </a:r>
            <a:r>
              <a:rPr lang="en-US" sz="1400" dirty="0"/>
              <a:t>, M., Wong, S., &amp; Nicholaichuk, T.P. (2008). Outcome evaluation of a high-intensity inpatient sex offender treatment program. </a:t>
            </a:r>
            <a:r>
              <a:rPr lang="en-US" sz="1400" i="1" dirty="0"/>
              <a:t>Journal of Interpersonal Violence, 24,</a:t>
            </a:r>
            <a:r>
              <a:rPr lang="en-US" sz="1400" dirty="0"/>
              <a:t> 522–536</a:t>
            </a:r>
            <a:r>
              <a:rPr lang="en-US" sz="1400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8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/>
              <a:t>Duwe</a:t>
            </a:r>
            <a:r>
              <a:rPr lang="en-US" sz="1400" dirty="0"/>
              <a:t>, G., &amp; Goldman, R. (2009). The impact of prison-based treatment on sex offender recidivism: Evidence from Minnesota. </a:t>
            </a:r>
            <a:r>
              <a:rPr lang="en-US" sz="1400" i="1" dirty="0"/>
              <a:t>Sexual Abuse: A Journal of Research and Treatment, 21, </a:t>
            </a:r>
            <a:r>
              <a:rPr lang="en-US" sz="1400" dirty="0"/>
              <a:t>279–307.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9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/>
              <a:t>Lowden, K., </a:t>
            </a:r>
            <a:r>
              <a:rPr lang="en-US" sz="1400" dirty="0" err="1" smtClean="0"/>
              <a:t>Hetz</a:t>
            </a:r>
            <a:r>
              <a:rPr lang="en-US" sz="1400" dirty="0" smtClean="0"/>
              <a:t>, N., Patrick, D., </a:t>
            </a:r>
            <a:r>
              <a:rPr lang="en-US" sz="1400" dirty="0" err="1" smtClean="0"/>
              <a:t>Pasini</a:t>
            </a:r>
            <a:r>
              <a:rPr lang="en-US" sz="1400" dirty="0" smtClean="0"/>
              <a:t>-Hill, D., Harrison, L., &amp; English, K. (2003). </a:t>
            </a:r>
            <a:r>
              <a:rPr lang="en-US" sz="1400" i="1" dirty="0" smtClean="0"/>
              <a:t>Evaluation of Colorado's Prison Therapeutic Community for Sex Offenders: A Report of Findings. </a:t>
            </a:r>
            <a:r>
              <a:rPr lang="en-US" sz="1400" dirty="0" smtClean="0"/>
              <a:t>Denver, CO: Office of Research and Statistics, Division of Criminal Justice, Colorado Department of Public Safety.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10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/>
              <a:t>Hanson</a:t>
            </a:r>
            <a:r>
              <a:rPr lang="en-US" sz="1400" dirty="0"/>
              <a:t>, R.K., Gordon, A., Harris, A.J.R., Mareques, J.K., Murphy, W., Quinsey, V.L., &amp; Seto, M.C. (2002). First report of the collaborative outcome data project on the effectiveness of psychological treatment for sex offenders. </a:t>
            </a:r>
            <a:r>
              <a:rPr lang="en-US" sz="1400" i="1" dirty="0"/>
              <a:t>Sexual Abuse: A Journal of Research and Treatment, 14</a:t>
            </a:r>
            <a:r>
              <a:rPr lang="en-US" sz="1400" dirty="0"/>
              <a:t> </a:t>
            </a:r>
            <a:r>
              <a:rPr lang="en-US" sz="1400" i="1" dirty="0"/>
              <a:t>(2),</a:t>
            </a:r>
            <a:r>
              <a:rPr lang="en-US" sz="1400" dirty="0"/>
              <a:t> 169–194</a:t>
            </a:r>
            <a:r>
              <a:rPr lang="en-US" sz="1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F572-25A5-46D6-B314-8674A2FBE3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6019800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Notes (continued)</a:t>
            </a:r>
            <a:br>
              <a:rPr lang="en-US" sz="3200" b="1" dirty="0" smtClean="0">
                <a:latin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3152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11 </a:t>
            </a:r>
            <a:r>
              <a:rPr lang="en-US" sz="1400" dirty="0"/>
              <a:t>Rice, M. E. &amp; Harris, G. T. (2003). The size and signs of treatment effects in sex offender therapy. </a:t>
            </a:r>
            <a:r>
              <a:rPr lang="en-US" sz="1400" i="1" dirty="0"/>
              <a:t>Annals of the New York Academy of Sciences</a:t>
            </a:r>
            <a:r>
              <a:rPr lang="en-US" sz="1400" dirty="0"/>
              <a:t>, </a:t>
            </a:r>
            <a:r>
              <a:rPr lang="en-US" sz="1400" i="1" dirty="0"/>
              <a:t>989,</a:t>
            </a:r>
            <a:r>
              <a:rPr lang="en-US" sz="1400" dirty="0"/>
              <a:t> 428–440.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12 </a:t>
            </a:r>
            <a:r>
              <a:rPr lang="en-US" sz="1400" dirty="0" err="1"/>
              <a:t>Lovins</a:t>
            </a:r>
            <a:r>
              <a:rPr lang="en-US" sz="1400" dirty="0"/>
              <a:t>, B., </a:t>
            </a:r>
            <a:r>
              <a:rPr lang="en-US" sz="1400" dirty="0" err="1"/>
              <a:t>Lowenkamp</a:t>
            </a:r>
            <a:r>
              <a:rPr lang="en-US" sz="1400" dirty="0"/>
              <a:t>, C.T., &amp; </a:t>
            </a:r>
            <a:r>
              <a:rPr lang="en-US" sz="1400" dirty="0" err="1"/>
              <a:t>Latessa</a:t>
            </a:r>
            <a:r>
              <a:rPr lang="en-US" sz="1400" dirty="0"/>
              <a:t>, E. J. (2009). Applying the risk principle to sex offenders: Can treatment make some sex offenders worse? </a:t>
            </a:r>
            <a:r>
              <a:rPr lang="en-US" sz="1400" i="1" dirty="0"/>
              <a:t>The Prison Journal, 89,</a:t>
            </a:r>
            <a:r>
              <a:rPr lang="en-US" sz="1400" dirty="0"/>
              <a:t> 344–357.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13 </a:t>
            </a:r>
            <a:r>
              <a:rPr lang="en-US" sz="1400" dirty="0"/>
              <a:t>Drake, E.K., </a:t>
            </a:r>
            <a:r>
              <a:rPr lang="en-US" sz="1400" dirty="0" err="1"/>
              <a:t>Aos</a:t>
            </a:r>
            <a:r>
              <a:rPr lang="en-US" sz="1400" dirty="0"/>
              <a:t>, S., &amp; Miller, M. (2009). Evidence-based public policy options to reduce crime and criminal justice costs: Implications in Washington State. </a:t>
            </a:r>
            <a:r>
              <a:rPr lang="en-US" sz="1400" i="1" dirty="0"/>
              <a:t>Victims and Offenders, 4, </a:t>
            </a:r>
            <a:r>
              <a:rPr lang="en-US" sz="1400" dirty="0"/>
              <a:t>170–196.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F572-25A5-46D6-B314-8674A2FBE3F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240868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latin typeface="+mn-lt"/>
              </a:rPr>
              <a:t>References</a:t>
            </a:r>
            <a:r>
              <a:rPr lang="en-US" sz="3200" b="1" spc="-20" dirty="0" smtClean="0">
                <a:latin typeface="+mn-lt"/>
              </a:rPr>
              <a:t/>
            </a:r>
            <a:br>
              <a:rPr lang="en-US" sz="3200" b="1" spc="-20" dirty="0" smtClean="0">
                <a:latin typeface="+mn-lt"/>
              </a:rPr>
            </a:br>
            <a:r>
              <a:rPr lang="en-US" sz="3200" b="1" spc="-20" dirty="0" smtClean="0">
                <a:latin typeface="+mn-lt"/>
              </a:rPr>
              <a:t>Recidivism</a:t>
            </a:r>
            <a:endParaRPr sz="32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866010"/>
            <a:ext cx="952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268346"/>
            <a:ext cx="952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670683"/>
            <a:ext cx="952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073272"/>
            <a:ext cx="9588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475608"/>
            <a:ext cx="952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4060825"/>
            <a:ext cx="952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4463542"/>
            <a:ext cx="952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4865878"/>
            <a:ext cx="952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5268214"/>
            <a:ext cx="952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5670803"/>
            <a:ext cx="9525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39" y="1866010"/>
            <a:ext cx="7578090" cy="441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Cortoni, </a:t>
            </a:r>
            <a:r>
              <a:rPr sz="1200" spc="-45" dirty="0">
                <a:solidFill>
                  <a:srgbClr val="252525"/>
                </a:solidFill>
                <a:latin typeface="Calibri-Light"/>
                <a:cs typeface="Calibri-Light"/>
              </a:rPr>
              <a:t>F.,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Hanson,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R.K.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(2005).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A Review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of the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Recidivism Rates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Adult Female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Sex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Offenders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. Research Report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No. </a:t>
            </a:r>
            <a:r>
              <a:rPr sz="1200" spc="75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R-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169.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Ottawa, Ontario,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Canada: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Correctional Service of</a:t>
            </a:r>
            <a:r>
              <a:rPr sz="1200" spc="-4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Canada.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u="sng" spc="-10" dirty="0">
                <a:solidFill>
                  <a:srgbClr val="09B0C7"/>
                </a:solidFill>
                <a:latin typeface="Calibri-Light"/>
                <a:cs typeface="Calibri-Light"/>
                <a:hlinkClick r:id="rId2" invalidUrl="http://www.ncbi.nlm.nih.gov/pubmed?term=&quot;Cortoni F&quot;[Author]"/>
              </a:rPr>
              <a:t>Cortoni, </a:t>
            </a:r>
            <a:r>
              <a:rPr sz="1200" u="sng" spc="-45" dirty="0">
                <a:solidFill>
                  <a:srgbClr val="09B0C7"/>
                </a:solidFill>
                <a:latin typeface="Calibri-Light"/>
                <a:cs typeface="Calibri-Light"/>
                <a:hlinkClick r:id="rId2" invalidUrl="http://www.ncbi.nlm.nih.gov/pubmed?term=&quot;Cortoni F&quot;[Author]"/>
              </a:rPr>
              <a:t>F</a:t>
            </a:r>
            <a:r>
              <a:rPr sz="1200" spc="-45" dirty="0">
                <a:solidFill>
                  <a:srgbClr val="252525"/>
                </a:solidFill>
                <a:latin typeface="Calibri-Light"/>
                <a:cs typeface="Calibri-Light"/>
              </a:rPr>
              <a:t>., </a:t>
            </a:r>
            <a:r>
              <a:rPr sz="1200" u="sng" spc="-5" dirty="0">
                <a:solidFill>
                  <a:srgbClr val="09B0C7"/>
                </a:solidFill>
                <a:latin typeface="Calibri-Light"/>
                <a:cs typeface="Calibri-Light"/>
                <a:hlinkClick r:id="rId3" invalidUrl="http://www.ncbi.nlm.nih.gov/pubmed?term=&quot;Hanson RK&quot;[Author]"/>
              </a:rPr>
              <a:t>Hanson, </a:t>
            </a:r>
            <a:r>
              <a:rPr sz="1200" u="sng" spc="-10" dirty="0">
                <a:solidFill>
                  <a:srgbClr val="09B0C7"/>
                </a:solidFill>
                <a:latin typeface="Calibri-Light"/>
                <a:cs typeface="Calibri-Light"/>
                <a:hlinkClick r:id="rId3" invalidUrl="http://www.ncbi.nlm.nih.gov/pubmed?term=&quot;Hanson RK&quot;[Author]"/>
              </a:rPr>
              <a:t>R.K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200" u="sng" spc="-5" dirty="0">
                <a:solidFill>
                  <a:srgbClr val="09B0C7"/>
                </a:solidFill>
                <a:latin typeface="Calibri-Light"/>
                <a:cs typeface="Calibri-Light"/>
                <a:hlinkClick r:id="rId4" invalidUrl="http://www.ncbi.nlm.nih.gov/pubmed?term=&quot;Coache M%C3%88&quot;[Author]"/>
              </a:rPr>
              <a:t>Coache, M.È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(2010).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The recidivism </a:t>
            </a:r>
            <a:r>
              <a:rPr sz="1200" spc="-15" dirty="0">
                <a:solidFill>
                  <a:srgbClr val="252525"/>
                </a:solidFill>
                <a:latin typeface="Calibri-Light"/>
                <a:cs typeface="Calibri-Light"/>
              </a:rPr>
              <a:t>rates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of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female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sex </a:t>
            </a:r>
            <a:r>
              <a:rPr sz="1200" spc="-15" dirty="0">
                <a:solidFill>
                  <a:srgbClr val="252525"/>
                </a:solidFill>
                <a:latin typeface="Calibri-Light"/>
                <a:cs typeface="Calibri-Light"/>
              </a:rPr>
              <a:t>offenders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are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low: A</a:t>
            </a:r>
            <a:r>
              <a:rPr sz="1200" spc="19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meta-analysis.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</a:pP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Sexual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Abuse: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Journal of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Research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Treatment, </a:t>
            </a:r>
            <a:r>
              <a:rPr sz="1200" i="1" spc="-5" dirty="0">
                <a:solidFill>
                  <a:srgbClr val="252525"/>
                </a:solidFill>
                <a:latin typeface="Calibri"/>
                <a:cs typeface="Calibri"/>
              </a:rPr>
              <a:t>22,</a:t>
            </a:r>
            <a:r>
              <a:rPr sz="1200" i="1" spc="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387-401.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Doren, </a:t>
            </a:r>
            <a:r>
              <a:rPr sz="1200" spc="-15" dirty="0">
                <a:solidFill>
                  <a:srgbClr val="252525"/>
                </a:solidFill>
                <a:latin typeface="Calibri-Light"/>
                <a:cs typeface="Calibri-Light"/>
              </a:rPr>
              <a:t>D.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(1998).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Recidivism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base </a:t>
            </a:r>
            <a:r>
              <a:rPr sz="1200" spc="-15" dirty="0">
                <a:solidFill>
                  <a:srgbClr val="252525"/>
                </a:solidFill>
                <a:latin typeface="Calibri-Light"/>
                <a:cs typeface="Calibri-Light"/>
              </a:rPr>
              <a:t>rates,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predictions of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sex offender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recidivism,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and the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“sexual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predator” commitment</a:t>
            </a:r>
            <a:r>
              <a:rPr sz="1200" spc="16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laws.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</a:pP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Behavioral Sciences and the </a:t>
            </a:r>
            <a:r>
              <a:rPr sz="1200" i="1" spc="-30" dirty="0">
                <a:solidFill>
                  <a:srgbClr val="252525"/>
                </a:solidFill>
                <a:latin typeface="Calibri"/>
                <a:cs typeface="Calibri"/>
              </a:rPr>
              <a:t>Law, </a:t>
            </a:r>
            <a:r>
              <a:rPr sz="1200" i="1" spc="-5" dirty="0">
                <a:solidFill>
                  <a:srgbClr val="252525"/>
                </a:solidFill>
                <a:latin typeface="Calibri"/>
                <a:cs typeface="Calibri"/>
              </a:rPr>
              <a:t>16,</a:t>
            </a:r>
            <a:r>
              <a:rPr sz="1200" i="1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97-114.</a:t>
            </a:r>
            <a:endParaRPr sz="1200" dirty="0">
              <a:latin typeface="Calibri-Light"/>
              <a:cs typeface="Calibri-Light"/>
            </a:endParaRPr>
          </a:p>
          <a:p>
            <a:pPr marL="12700" marR="114300">
              <a:lnSpc>
                <a:spcPct val="110000"/>
              </a:lnSpc>
              <a:spcBef>
                <a:spcPts val="145"/>
              </a:spcBef>
            </a:pPr>
            <a:r>
              <a:rPr sz="1200" u="sng" spc="-10" dirty="0">
                <a:solidFill>
                  <a:srgbClr val="09B0C7"/>
                </a:solidFill>
                <a:latin typeface="Calibri-Light"/>
                <a:cs typeface="Calibri-Light"/>
                <a:hlinkClick r:id="rId5" invalidUrl="http://www.ncbi.nlm.nih.gov/pubmed?term=&quot;Firestone P&quot;[Author]"/>
              </a:rPr>
              <a:t>Firestone, </a:t>
            </a:r>
            <a:r>
              <a:rPr sz="1200" u="sng" spc="-60" dirty="0">
                <a:solidFill>
                  <a:srgbClr val="09B0C7"/>
                </a:solidFill>
                <a:latin typeface="Calibri-Light"/>
                <a:cs typeface="Calibri-Light"/>
                <a:hlinkClick r:id="rId5" invalidUrl="http://www.ncbi.nlm.nih.gov/pubmed?term=&quot;Firestone P&quot;[Author]"/>
              </a:rPr>
              <a:t>P</a:t>
            </a:r>
            <a:r>
              <a:rPr sz="1200" spc="-60" dirty="0">
                <a:solidFill>
                  <a:srgbClr val="252525"/>
                </a:solidFill>
                <a:latin typeface="Calibri-Light"/>
                <a:cs typeface="Calibri-Light"/>
              </a:rPr>
              <a:t>., </a:t>
            </a:r>
            <a:r>
              <a:rPr sz="1200" u="sng" spc="-5" dirty="0">
                <a:solidFill>
                  <a:srgbClr val="09B0C7"/>
                </a:solidFill>
                <a:latin typeface="Calibri-Light"/>
                <a:cs typeface="Calibri-Light"/>
                <a:hlinkClick r:id="rId6" invalidUrl="http://www.ncbi.nlm.nih.gov/pubmed?term=&quot;Kingston DA&quot;[Author]"/>
              </a:rPr>
              <a:t>Kingston, </a:t>
            </a:r>
            <a:r>
              <a:rPr sz="1200" u="sng" spc="-10" dirty="0">
                <a:solidFill>
                  <a:srgbClr val="09B0C7"/>
                </a:solidFill>
                <a:latin typeface="Calibri-Light"/>
                <a:cs typeface="Calibri-Light"/>
                <a:hlinkClick r:id="rId6" invalidUrl="http://www.ncbi.nlm.nih.gov/pubmed?term=&quot;Kingston DA&quot;[Author]"/>
              </a:rPr>
              <a:t>D.A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., </a:t>
            </a:r>
            <a:r>
              <a:rPr sz="1200" u="sng" spc="-30" dirty="0">
                <a:solidFill>
                  <a:srgbClr val="09B0C7"/>
                </a:solidFill>
                <a:latin typeface="Calibri-Light"/>
                <a:cs typeface="Calibri-Light"/>
                <a:hlinkClick r:id="rId7" invalidUrl="http://www.ncbi.nlm.nih.gov/pubmed?term=&quot;Wexler A&quot;[Author]"/>
              </a:rPr>
              <a:t>Wexler, </a:t>
            </a:r>
            <a:r>
              <a:rPr sz="1200" u="sng" spc="-5" dirty="0">
                <a:solidFill>
                  <a:srgbClr val="09B0C7"/>
                </a:solidFill>
                <a:latin typeface="Calibri-Light"/>
                <a:cs typeface="Calibri-Light"/>
                <a:hlinkClick r:id="rId7" invalidUrl="http://www.ncbi.nlm.nih.gov/pubmed?term=&quot;Wexler A&quot;[Author]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200" u="sng" spc="-10" dirty="0">
                <a:solidFill>
                  <a:srgbClr val="09B0C7"/>
                </a:solidFill>
                <a:latin typeface="Calibri-Light"/>
                <a:cs typeface="Calibri-Light"/>
                <a:hlinkClick r:id="rId8" invalidUrl="http://www.ncbi.nlm.nih.gov/pubmed?term=&quot;Bradford JM&quot;[Author]"/>
              </a:rPr>
              <a:t>Bradford, J.M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(2006).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Long-term follow-up of exhibitionists: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Psychological, 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phallometric,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and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offense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characteristics.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Journal of the American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Academy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Psychiatry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and the </a:t>
            </a:r>
            <a:r>
              <a:rPr sz="1200" i="1" spc="-30" dirty="0">
                <a:solidFill>
                  <a:srgbClr val="252525"/>
                </a:solidFill>
                <a:latin typeface="Calibri"/>
                <a:cs typeface="Calibri"/>
              </a:rPr>
              <a:t>Law, </a:t>
            </a:r>
            <a:r>
              <a:rPr sz="1200" i="1" spc="-5" dirty="0">
                <a:solidFill>
                  <a:srgbClr val="252525"/>
                </a:solidFill>
                <a:latin typeface="Calibri"/>
                <a:cs typeface="Calibri"/>
              </a:rPr>
              <a:t>34,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349-59. 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Hanson,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R.K., Morton,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K.E.,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Harris,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A.J.R.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(2003).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Sex offender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recidivism risk: What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we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know and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what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we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need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to</a:t>
            </a:r>
            <a:r>
              <a:rPr sz="1200" spc="12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Calibri-Light"/>
                <a:cs typeface="Calibri-Light"/>
              </a:rPr>
              <a:t>know.</a:t>
            </a:r>
            <a:endParaRPr sz="1200" dirty="0">
              <a:latin typeface="Calibri-Light"/>
              <a:cs typeface="Calibri-Light"/>
            </a:endParaRPr>
          </a:p>
          <a:p>
            <a:pPr marL="12700" marR="71755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In R. </a:t>
            </a:r>
            <a:r>
              <a:rPr sz="1200" spc="-20" dirty="0">
                <a:solidFill>
                  <a:srgbClr val="252525"/>
                </a:solidFill>
                <a:latin typeface="Calibri-Light"/>
                <a:cs typeface="Calibri-Light"/>
              </a:rPr>
              <a:t>Prentky,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E.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Janus,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and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M.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Seto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(Eds.),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Sexually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Coercive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Behavior,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Understanding and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Management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(pp. 154-166).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New  </a:t>
            </a:r>
            <a:r>
              <a:rPr sz="1200" spc="-20" dirty="0">
                <a:solidFill>
                  <a:srgbClr val="252525"/>
                </a:solidFill>
                <a:latin typeface="Calibri-Light"/>
                <a:cs typeface="Calibri-Light"/>
              </a:rPr>
              <a:t>York, </a:t>
            </a:r>
            <a:r>
              <a:rPr sz="1200" spc="-35" dirty="0">
                <a:solidFill>
                  <a:srgbClr val="252525"/>
                </a:solidFill>
                <a:latin typeface="Calibri-Light"/>
                <a:cs typeface="Calibri-Light"/>
              </a:rPr>
              <a:t>NY: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Annals of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the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New </a:t>
            </a:r>
            <a:r>
              <a:rPr sz="1200" spc="-25" dirty="0">
                <a:solidFill>
                  <a:srgbClr val="252525"/>
                </a:solidFill>
                <a:latin typeface="Calibri-Light"/>
                <a:cs typeface="Calibri-Light"/>
              </a:rPr>
              <a:t>York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Academy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of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Sciences, </a:t>
            </a:r>
            <a:r>
              <a:rPr sz="1200" spc="-20" dirty="0">
                <a:solidFill>
                  <a:srgbClr val="252525"/>
                </a:solidFill>
                <a:latin typeface="Calibri-Light"/>
                <a:cs typeface="Calibri-Light"/>
              </a:rPr>
              <a:t>Vol.</a:t>
            </a:r>
            <a:r>
              <a:rPr sz="1200" spc="4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989.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Harris,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A.J.R.,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Hanson,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R.K.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(2004).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Sex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Offender Recidivism: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Simple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Question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. Ottawa, Ontario,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Canada: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Public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Safety</a:t>
            </a:r>
            <a:r>
              <a:rPr sz="1200" spc="195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and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Emergency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Preparedness</a:t>
            </a:r>
            <a:r>
              <a:rPr sz="1200" spc="-3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Canada.</a:t>
            </a:r>
            <a:endParaRPr sz="1200" dirty="0">
              <a:latin typeface="Calibri-Light"/>
              <a:cs typeface="Calibri-Light"/>
            </a:endParaRPr>
          </a:p>
          <a:p>
            <a:pPr marL="12700" marR="6985">
              <a:lnSpc>
                <a:spcPct val="100000"/>
              </a:lnSpc>
              <a:spcBef>
                <a:spcPts val="284"/>
              </a:spcBef>
            </a:pP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Langan, </a:t>
            </a:r>
            <a:r>
              <a:rPr sz="1200" spc="-60" dirty="0">
                <a:solidFill>
                  <a:srgbClr val="252525"/>
                </a:solidFill>
                <a:latin typeface="Calibri-Light"/>
                <a:cs typeface="Calibri-Light"/>
              </a:rPr>
              <a:t>P.,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Schmitt, E.,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Durose,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M.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(2003).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Recidivism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Sex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Offenders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Released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From Prison in </a:t>
            </a:r>
            <a:r>
              <a:rPr sz="1200" i="1" spc="5" dirty="0">
                <a:solidFill>
                  <a:srgbClr val="252525"/>
                </a:solidFill>
                <a:latin typeface="Calibri"/>
                <a:cs typeface="Calibri"/>
              </a:rPr>
              <a:t>1994</a:t>
            </a:r>
            <a:r>
              <a:rPr sz="1200" spc="5" dirty="0">
                <a:solidFill>
                  <a:srgbClr val="252525"/>
                </a:solidFill>
                <a:latin typeface="Calibri-Light"/>
                <a:cs typeface="Calibri-Light"/>
              </a:rPr>
              <a:t>.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Washington,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DC: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U.S. 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Department of Justice, Office of Justice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Programs,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Bureau of Justice</a:t>
            </a:r>
            <a:r>
              <a:rPr sz="1200" spc="4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Statistics.</a:t>
            </a:r>
            <a:endParaRPr sz="1200" dirty="0">
              <a:latin typeface="Calibri-Light"/>
              <a:cs typeface="Calibri-Light"/>
            </a:endParaRPr>
          </a:p>
          <a:p>
            <a:pPr marL="12700" marR="294640">
              <a:lnSpc>
                <a:spcPct val="100000"/>
              </a:lnSpc>
              <a:spcBef>
                <a:spcPts val="285"/>
              </a:spcBef>
            </a:pPr>
            <a:r>
              <a:rPr sz="1200" spc="-20" dirty="0">
                <a:solidFill>
                  <a:srgbClr val="252525"/>
                </a:solidFill>
                <a:latin typeface="Calibri-Light"/>
                <a:cs typeface="Calibri-Light"/>
              </a:rPr>
              <a:t>Prentky,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R., Lee, A.,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Knight,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R.,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Cerce, </a:t>
            </a:r>
            <a:r>
              <a:rPr sz="1200" spc="-15" dirty="0">
                <a:solidFill>
                  <a:srgbClr val="252525"/>
                </a:solidFill>
                <a:latin typeface="Calibri-Light"/>
                <a:cs typeface="Calibri-Light"/>
              </a:rPr>
              <a:t>D.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(1997).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Recidivism </a:t>
            </a:r>
            <a:r>
              <a:rPr sz="1200" spc="-15" dirty="0">
                <a:solidFill>
                  <a:srgbClr val="252525"/>
                </a:solidFill>
                <a:latin typeface="Calibri-Light"/>
                <a:cs typeface="Calibri-Light"/>
              </a:rPr>
              <a:t>rates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among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child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molesters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and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rapists: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methodological  analysis.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Law and Human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Behavior, </a:t>
            </a:r>
            <a:r>
              <a:rPr sz="1200" i="1" spc="-5" dirty="0">
                <a:solidFill>
                  <a:srgbClr val="252525"/>
                </a:solidFill>
                <a:latin typeface="Calibri"/>
                <a:cs typeface="Calibri"/>
              </a:rPr>
              <a:t>21,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635-659.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Rabinowitz-</a:t>
            </a:r>
            <a:r>
              <a:rPr sz="1200" u="sng" spc="-5" dirty="0">
                <a:solidFill>
                  <a:srgbClr val="09B0C7"/>
                </a:solidFill>
                <a:latin typeface="Calibri-Light"/>
                <a:cs typeface="Calibri-Light"/>
                <a:hlinkClick r:id="rId9" invalidUrl="http://www.ncbi.nlm.nih.gov/pubmed?term=&quot;Greenberg SR&quot;[Author]"/>
              </a:rPr>
              <a:t>Greenberg, S.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, </a:t>
            </a:r>
            <a:r>
              <a:rPr sz="1200" u="sng" spc="-10" dirty="0">
                <a:solidFill>
                  <a:srgbClr val="09B0C7"/>
                </a:solidFill>
                <a:latin typeface="Calibri-Light"/>
                <a:cs typeface="Calibri-Light"/>
                <a:hlinkClick r:id="rId5" invalidUrl="http://www.ncbi.nlm.nih.gov/pubmed?term=&quot;Firestone P&quot;[Author]"/>
              </a:rPr>
              <a:t>Firestone, </a:t>
            </a:r>
            <a:r>
              <a:rPr sz="1200" u="sng" spc="-60" dirty="0">
                <a:solidFill>
                  <a:srgbClr val="09B0C7"/>
                </a:solidFill>
                <a:latin typeface="Calibri-Light"/>
                <a:cs typeface="Calibri-Light"/>
                <a:hlinkClick r:id="rId5" invalidUrl="http://www.ncbi.nlm.nih.gov/pubmed?term=&quot;Firestone P&quot;[Author]"/>
              </a:rPr>
              <a:t>P</a:t>
            </a:r>
            <a:r>
              <a:rPr sz="1200" spc="-60" dirty="0">
                <a:solidFill>
                  <a:srgbClr val="252525"/>
                </a:solidFill>
                <a:latin typeface="Calibri-Light"/>
                <a:cs typeface="Calibri-Light"/>
              </a:rPr>
              <a:t>., </a:t>
            </a:r>
            <a:r>
              <a:rPr sz="1200" u="sng" spc="-10" dirty="0">
                <a:solidFill>
                  <a:srgbClr val="09B0C7"/>
                </a:solidFill>
                <a:latin typeface="Calibri-Light"/>
                <a:cs typeface="Calibri-Light"/>
                <a:hlinkClick r:id="rId8" invalidUrl="http://www.ncbi.nlm.nih.gov/pubmed?term=&quot;Bradford JM&quot;[Author]"/>
              </a:rPr>
              <a:t>Bradford, J., </a:t>
            </a:r>
            <a:r>
              <a:rPr sz="1200" u="sng" dirty="0">
                <a:solidFill>
                  <a:srgbClr val="09B0C7"/>
                </a:solidFill>
                <a:latin typeface="Calibri-Light"/>
                <a:cs typeface="Calibri-Light"/>
                <a:hlinkClick r:id="rId8" invalidUrl="http://www.ncbi.nlm.nih.gov/pubmed?term=&quot;Bradford JM&quot;[Author]"/>
              </a:rPr>
              <a:t>&amp;</a:t>
            </a:r>
            <a:r>
              <a:rPr sz="1200" u="sng" dirty="0">
                <a:solidFill>
                  <a:srgbClr val="09B0C7"/>
                </a:solidFill>
                <a:latin typeface="Calibri-Light"/>
                <a:cs typeface="Calibri-Light"/>
              </a:rPr>
              <a:t> </a:t>
            </a:r>
            <a:r>
              <a:rPr sz="1200" u="sng" spc="-5" dirty="0">
                <a:solidFill>
                  <a:srgbClr val="09B0C7"/>
                </a:solidFill>
                <a:latin typeface="Calibri-Light"/>
                <a:cs typeface="Calibri-Light"/>
                <a:hlinkClick r:id="rId10" invalidUrl="http://www.ncbi.nlm.nih.gov/pubmed?term=&quot;Greenberg DM&quot;[Author]"/>
              </a:rPr>
              <a:t>Greenberg, </a:t>
            </a:r>
            <a:r>
              <a:rPr sz="1200" u="sng" spc="-15" dirty="0">
                <a:solidFill>
                  <a:srgbClr val="09B0C7"/>
                </a:solidFill>
                <a:latin typeface="Calibri-Light"/>
                <a:cs typeface="Calibri-Light"/>
                <a:hlinkClick r:id="rId10" invalidUrl="http://www.ncbi.nlm.nih.gov/pubmed?term=&quot;Greenberg DM&quot;[Author]"/>
              </a:rPr>
              <a:t>D.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(2002).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Prediction of recidivism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in</a:t>
            </a:r>
            <a:r>
              <a:rPr sz="1200" spc="100" dirty="0">
                <a:solidFill>
                  <a:srgbClr val="252525"/>
                </a:solidFill>
                <a:latin typeface="Calibri-Light"/>
                <a:cs typeface="Calibri-Light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exhibitionists: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Psychological,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phallometric,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and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offense factors.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Sexual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Abuse: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Journal of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Research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Treatment, </a:t>
            </a:r>
            <a:r>
              <a:rPr sz="1200" i="1" spc="-5" dirty="0">
                <a:solidFill>
                  <a:srgbClr val="252525"/>
                </a:solidFill>
                <a:latin typeface="Calibri"/>
                <a:cs typeface="Calibri"/>
              </a:rPr>
              <a:t>14, </a:t>
            </a:r>
            <a:r>
              <a:rPr sz="1200" i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329-347.</a:t>
            </a:r>
            <a:endParaRPr sz="1200" dirty="0">
              <a:latin typeface="Calibri-Light"/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Sample, L.L.,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&amp; </a:t>
            </a:r>
            <a:r>
              <a:rPr sz="1200" spc="-35" dirty="0">
                <a:solidFill>
                  <a:srgbClr val="252525"/>
                </a:solidFill>
                <a:latin typeface="Calibri-Light"/>
                <a:cs typeface="Calibri-Light"/>
              </a:rPr>
              <a:t>Bray, </a:t>
            </a:r>
            <a:r>
              <a:rPr sz="1200" spc="-40" dirty="0">
                <a:solidFill>
                  <a:srgbClr val="252525"/>
                </a:solidFill>
                <a:latin typeface="Calibri-Light"/>
                <a:cs typeface="Calibri-Light"/>
              </a:rPr>
              <a:t>T.M.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(2003).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Are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sex </a:t>
            </a:r>
            <a:r>
              <a:rPr sz="1200" spc="-15" dirty="0">
                <a:solidFill>
                  <a:srgbClr val="252525"/>
                </a:solidFill>
                <a:latin typeface="Calibri-Light"/>
                <a:cs typeface="Calibri-Light"/>
              </a:rPr>
              <a:t>offenders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dangerous?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Criminology and Public </a:t>
            </a:r>
            <a:r>
              <a:rPr sz="1200" i="1" spc="-25" dirty="0">
                <a:solidFill>
                  <a:srgbClr val="252525"/>
                </a:solidFill>
                <a:latin typeface="Calibri"/>
                <a:cs typeface="Calibri"/>
              </a:rPr>
              <a:t>Policy, </a:t>
            </a:r>
            <a:r>
              <a:rPr sz="1200" i="1" spc="-5" dirty="0">
                <a:solidFill>
                  <a:srgbClr val="252525"/>
                </a:solidFill>
                <a:latin typeface="Calibri"/>
                <a:cs typeface="Calibri"/>
              </a:rPr>
              <a:t>3,</a:t>
            </a:r>
            <a:r>
              <a:rPr sz="1200" i="1" spc="229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59-82.</a:t>
            </a:r>
            <a:endParaRPr sz="1200" dirty="0">
              <a:latin typeface="Calibri-Light"/>
              <a:cs typeface="Calibri-Light"/>
            </a:endParaRPr>
          </a:p>
          <a:p>
            <a:pPr marL="12700" marR="20701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Sugarman, </a:t>
            </a:r>
            <a:r>
              <a:rPr sz="1200" spc="-60" dirty="0">
                <a:solidFill>
                  <a:srgbClr val="252525"/>
                </a:solidFill>
                <a:latin typeface="Calibri-Light"/>
                <a:cs typeface="Calibri-Light"/>
              </a:rPr>
              <a:t>P.,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Dumughn,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C., Saad,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K., </a:t>
            </a:r>
            <a:r>
              <a:rPr sz="1200" spc="-20" dirty="0">
                <a:solidFill>
                  <a:srgbClr val="252525"/>
                </a:solidFill>
                <a:latin typeface="Calibri-Light"/>
                <a:cs typeface="Calibri-Light"/>
              </a:rPr>
              <a:t>Hinder,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S.,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&amp; Bluglass,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R.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(1994). </a:t>
            </a:r>
            <a:r>
              <a:rPr sz="1200" spc="-10" dirty="0">
                <a:solidFill>
                  <a:srgbClr val="252525"/>
                </a:solidFill>
                <a:latin typeface="Calibri-Light"/>
                <a:cs typeface="Calibri-Light"/>
              </a:rPr>
              <a:t>Dangerousness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in </a:t>
            </a:r>
            <a:r>
              <a:rPr sz="1200" spc="-5" dirty="0">
                <a:solidFill>
                  <a:srgbClr val="252525"/>
                </a:solidFill>
                <a:latin typeface="Calibri-Light"/>
                <a:cs typeface="Calibri-Light"/>
              </a:rPr>
              <a:t>exhibitionists. </a:t>
            </a:r>
            <a:r>
              <a:rPr sz="1200" i="1" spc="-10" dirty="0">
                <a:solidFill>
                  <a:srgbClr val="252525"/>
                </a:solidFill>
                <a:latin typeface="Calibri"/>
                <a:cs typeface="Calibri"/>
              </a:rPr>
              <a:t>Journal of Forensic  </a:t>
            </a:r>
            <a:r>
              <a:rPr sz="1200" i="1" spc="-20" dirty="0">
                <a:solidFill>
                  <a:srgbClr val="252525"/>
                </a:solidFill>
                <a:latin typeface="Calibri"/>
                <a:cs typeface="Calibri"/>
              </a:rPr>
              <a:t>Psychiatry, </a:t>
            </a:r>
            <a:r>
              <a:rPr sz="1200" i="1" spc="-5" dirty="0">
                <a:solidFill>
                  <a:srgbClr val="252525"/>
                </a:solidFill>
                <a:latin typeface="Calibri"/>
                <a:cs typeface="Calibri"/>
              </a:rPr>
              <a:t>5,</a:t>
            </a:r>
            <a:r>
              <a:rPr sz="1200" i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-Light"/>
                <a:cs typeface="Calibri-Light"/>
              </a:rPr>
              <a:t>287-296.</a:t>
            </a:r>
            <a:endParaRPr sz="1200" dirty="0">
              <a:latin typeface="Calibri-Light"/>
              <a:cs typeface="Calibri-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2829" y="6388303"/>
            <a:ext cx="2571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-Light"/>
                <a:cs typeface="Calibri-Light"/>
              </a:rPr>
              <a:t>69</a:t>
            </a:r>
            <a:endParaRPr sz="1800">
              <a:latin typeface="Calibri-Light"/>
              <a:cs typeface="Calibri-Light"/>
            </a:endParaRPr>
          </a:p>
        </p:txBody>
      </p:sp>
    </p:spTree>
    <p:extLst>
      <p:ext uri="{BB962C8B-B14F-4D97-AF65-F5344CB8AC3E}">
        <p14:creationId xmlns:p14="http://schemas.microsoft.com/office/powerpoint/2010/main" val="1011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5029200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References</a:t>
            </a:r>
            <a:br>
              <a:rPr lang="en-US" sz="3200" b="1" dirty="0" smtClean="0">
                <a:latin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</a:rPr>
              <a:t>Effectiveness of Treatment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Drake, E.K., </a:t>
            </a:r>
            <a:r>
              <a:rPr lang="en-US" sz="1200" dirty="0" err="1"/>
              <a:t>Aos</a:t>
            </a:r>
            <a:r>
              <a:rPr lang="en-US" sz="1200" dirty="0"/>
              <a:t>, S., &amp; Miller, M. (2009). Evidence-based public policy options to reduce crime and criminal justice costs: Implications in Washington State. </a:t>
            </a:r>
            <a:r>
              <a:rPr lang="en-US" sz="1200" i="1" dirty="0"/>
              <a:t>Victims and Offenders, 4, </a:t>
            </a:r>
            <a:r>
              <a:rPr lang="en-US" sz="1200" dirty="0"/>
              <a:t>170–196.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err="1"/>
              <a:t>Duwe</a:t>
            </a:r>
            <a:r>
              <a:rPr lang="en-US" sz="1200" dirty="0"/>
              <a:t>, G., &amp; Goldman, R. (2009). The impact of prison-based treatment on sex offender recidivism: Evidence from Minnesota. </a:t>
            </a:r>
            <a:r>
              <a:rPr lang="en-US" sz="1200" i="1" dirty="0"/>
              <a:t>Sexual Abuse: A Journal of Research and Treatment, 21, </a:t>
            </a:r>
            <a:r>
              <a:rPr lang="en-US" sz="1200" dirty="0"/>
              <a:t>279–307.</a:t>
            </a:r>
          </a:p>
          <a:p>
            <a:pPr marL="0" indent="0">
              <a:buNone/>
            </a:pPr>
            <a:r>
              <a:rPr lang="en-US" sz="1200" dirty="0"/>
              <a:t>Hanson, R.K., Bourgon, G., Helmus, L., &amp; Hodgson, S. (2009). </a:t>
            </a:r>
            <a:r>
              <a:rPr lang="en-US" sz="1200" i="1" dirty="0"/>
              <a:t>A Meta-Analysis of the Effectiveness of Treatment for Sex Offenders: Risk, Need, and Responsivity</a:t>
            </a:r>
            <a:r>
              <a:rPr lang="en-US" sz="1200" dirty="0"/>
              <a:t>. Ottawa, ON: Public Safety Canada.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Hanson</a:t>
            </a:r>
            <a:r>
              <a:rPr lang="en-US" sz="1200" dirty="0"/>
              <a:t>, R.K., Gordon, A., Harris, A.J.R., </a:t>
            </a:r>
            <a:r>
              <a:rPr lang="en-US" sz="1200" dirty="0" err="1"/>
              <a:t>Mareques</a:t>
            </a:r>
            <a:r>
              <a:rPr lang="en-US" sz="1200" dirty="0"/>
              <a:t>, J.K., Murphy, W., </a:t>
            </a:r>
            <a:r>
              <a:rPr lang="en-US" sz="1200" dirty="0" err="1"/>
              <a:t>Quinsey</a:t>
            </a:r>
            <a:r>
              <a:rPr lang="en-US" sz="1200" dirty="0"/>
              <a:t>, V.L., &amp; </a:t>
            </a:r>
            <a:r>
              <a:rPr lang="en-US" sz="1200" dirty="0" err="1"/>
              <a:t>Seto</a:t>
            </a:r>
            <a:r>
              <a:rPr lang="en-US" sz="1200" dirty="0"/>
              <a:t>, M.C. (2002). First report of the collaborative outcome data project on the effectiveness of psychological treatment for sex offenders. </a:t>
            </a:r>
            <a:r>
              <a:rPr lang="en-US" sz="1200" i="1" dirty="0"/>
              <a:t>Sexual Abuse: A Journal of Research and Treatment, 14</a:t>
            </a:r>
            <a:r>
              <a:rPr lang="en-US" sz="1200" dirty="0"/>
              <a:t> </a:t>
            </a:r>
            <a:r>
              <a:rPr lang="en-US" sz="1200" i="1" dirty="0"/>
              <a:t>(2),</a:t>
            </a:r>
            <a:r>
              <a:rPr lang="en-US" sz="1200" dirty="0"/>
              <a:t> 169–194.</a:t>
            </a:r>
          </a:p>
          <a:p>
            <a:pPr marL="0" indent="0">
              <a:buNone/>
            </a:pPr>
            <a:r>
              <a:rPr lang="en-US" sz="1200" dirty="0"/>
              <a:t>Lösel, F., &amp; Schmucker, M. (2005). The effectiveness of treatment for sex offenders: A comprehensive meta-analysis. </a:t>
            </a:r>
            <a:r>
              <a:rPr lang="en-US" sz="1200" i="1" dirty="0"/>
              <a:t>Journal of Experimental Criminology, 1,</a:t>
            </a:r>
            <a:r>
              <a:rPr lang="en-US" sz="1200" dirty="0"/>
              <a:t> 117–146.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Lovins</a:t>
            </a:r>
            <a:r>
              <a:rPr lang="en-US" sz="1200" dirty="0"/>
              <a:t>, B., </a:t>
            </a:r>
            <a:r>
              <a:rPr lang="en-US" sz="1200" dirty="0" err="1"/>
              <a:t>Lowenkamp</a:t>
            </a:r>
            <a:r>
              <a:rPr lang="en-US" sz="1200" dirty="0"/>
              <a:t>, C.T., &amp; </a:t>
            </a:r>
            <a:r>
              <a:rPr lang="en-US" sz="1200" dirty="0" err="1"/>
              <a:t>Latessa</a:t>
            </a:r>
            <a:r>
              <a:rPr lang="en-US" sz="1200" dirty="0"/>
              <a:t>, E. J. (2009). Applying the risk principle to sex offenders: Can treatment make some sex offenders worse? </a:t>
            </a:r>
            <a:r>
              <a:rPr lang="en-US" sz="1200" i="1" dirty="0"/>
              <a:t>The Prison Journal, 89,</a:t>
            </a:r>
            <a:r>
              <a:rPr lang="en-US" sz="1200" dirty="0"/>
              <a:t> 344–357.</a:t>
            </a:r>
          </a:p>
          <a:p>
            <a:pPr marL="0" indent="0">
              <a:buNone/>
            </a:pPr>
            <a:r>
              <a:rPr lang="en-US" sz="1200" dirty="0" smtClean="0"/>
              <a:t>Lowden</a:t>
            </a:r>
            <a:r>
              <a:rPr lang="en-US" sz="1200" dirty="0"/>
              <a:t>, K., </a:t>
            </a:r>
            <a:r>
              <a:rPr lang="en-US" sz="1200" dirty="0" err="1"/>
              <a:t>Hetz</a:t>
            </a:r>
            <a:r>
              <a:rPr lang="en-US" sz="1200" dirty="0"/>
              <a:t>, N., Patrick, D., </a:t>
            </a:r>
            <a:r>
              <a:rPr lang="en-US" sz="1200" dirty="0" err="1"/>
              <a:t>Pasini</a:t>
            </a:r>
            <a:r>
              <a:rPr lang="en-US" sz="1200" dirty="0"/>
              <a:t>-Hill, D., Harrison, L., &amp; English, K. (2003). </a:t>
            </a:r>
            <a:r>
              <a:rPr lang="en-US" sz="1200" i="1" dirty="0"/>
              <a:t>Evaluation of Colorado's Prison Therapeutic Community for Sex Offenders: A Report of Findings. </a:t>
            </a:r>
            <a:r>
              <a:rPr lang="en-US" sz="1200" dirty="0"/>
              <a:t>Denver, CO: Office of Research and Statistics, Division of Criminal Justice, Colorado Department of Public Safety.</a:t>
            </a:r>
          </a:p>
          <a:p>
            <a:pPr marL="0" indent="0">
              <a:buNone/>
            </a:pPr>
            <a:r>
              <a:rPr lang="en-US" sz="1200" dirty="0"/>
              <a:t>MacKenzie, D.L. (2006). </a:t>
            </a:r>
            <a:r>
              <a:rPr lang="en-US" sz="1200" i="1" dirty="0"/>
              <a:t>What Works in Corrections: Reducing the Criminal Activities of Offenders and Delinquents. </a:t>
            </a:r>
            <a:r>
              <a:rPr lang="en-US" sz="1200" dirty="0"/>
              <a:t>New York: Cambridge University Press.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F572-25A5-46D6-B314-8674A2FBE3F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477000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References</a:t>
            </a:r>
            <a:br>
              <a:rPr lang="en-US" sz="3200" b="1" dirty="0" smtClean="0">
                <a:latin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</a:rPr>
              <a:t>Effectiveness of Treatment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Marques, J.K., </a:t>
            </a:r>
            <a:r>
              <a:rPr lang="en-US" sz="1200" dirty="0" err="1">
                <a:solidFill>
                  <a:schemeClr val="tx1"/>
                </a:solidFill>
              </a:rPr>
              <a:t>Wiederanders</a:t>
            </a:r>
            <a:r>
              <a:rPr lang="en-US" sz="1200" dirty="0">
                <a:solidFill>
                  <a:schemeClr val="tx1"/>
                </a:solidFill>
              </a:rPr>
              <a:t>, M., Day, D.M., Nelson, C., &amp; van </a:t>
            </a:r>
            <a:r>
              <a:rPr lang="en-US" sz="1200" dirty="0" err="1">
                <a:solidFill>
                  <a:schemeClr val="tx1"/>
                </a:solidFill>
              </a:rPr>
              <a:t>Ommeren</a:t>
            </a:r>
            <a:r>
              <a:rPr lang="en-US" sz="1200" dirty="0">
                <a:solidFill>
                  <a:schemeClr val="tx1"/>
                </a:solidFill>
              </a:rPr>
              <a:t>, A. (2005). Effects of a relapse prevention program on sexual recidivism: Final results from California's Sex Offender Treatment and Evaluation Program (SOTEP). </a:t>
            </a:r>
            <a:r>
              <a:rPr lang="en-US" sz="1200" i="1" dirty="0">
                <a:solidFill>
                  <a:schemeClr val="tx1"/>
                </a:solidFill>
              </a:rPr>
              <a:t>Sexual Abuse: A Journal of Research and Treatment, 17, </a:t>
            </a:r>
            <a:r>
              <a:rPr lang="en-US" sz="1200" dirty="0">
                <a:solidFill>
                  <a:schemeClr val="tx1"/>
                </a:solidFill>
              </a:rPr>
              <a:t>79–107.</a:t>
            </a:r>
          </a:p>
          <a:p>
            <a:pPr marL="0" indent="0">
              <a:buNone/>
            </a:pPr>
            <a:r>
              <a:rPr lang="en-US" sz="1200" dirty="0" err="1" smtClean="0"/>
              <a:t>Olver</a:t>
            </a:r>
            <a:r>
              <a:rPr lang="en-US" sz="1200" dirty="0"/>
              <a:t>, M., Wong, S., &amp; </a:t>
            </a:r>
            <a:r>
              <a:rPr lang="en-US" sz="1200" dirty="0" err="1"/>
              <a:t>Nicholaichuk</a:t>
            </a:r>
            <a:r>
              <a:rPr lang="en-US" sz="1200" dirty="0"/>
              <a:t>, T.P. (2008). Outcome evaluation of a high-intensity inpatient sex offender treatment program. </a:t>
            </a:r>
            <a:r>
              <a:rPr lang="en-US" sz="1200" i="1" dirty="0"/>
              <a:t>Journal of Interpersonal Violence, 24,</a:t>
            </a:r>
            <a:r>
              <a:rPr lang="en-US" sz="1200" dirty="0"/>
              <a:t> 522–536.</a:t>
            </a:r>
          </a:p>
          <a:p>
            <a:pPr marL="0" indent="0">
              <a:buNone/>
            </a:pPr>
            <a:r>
              <a:rPr lang="en-US" sz="1200" dirty="0"/>
              <a:t>Prentky, R., Schwartz, B., &amp; Burns-Smith, G. (2006).</a:t>
            </a:r>
            <a:r>
              <a:rPr lang="en-US" sz="1200" i="1" dirty="0"/>
              <a:t> Treatment of Adult Sex Offenders. </a:t>
            </a:r>
            <a:r>
              <a:rPr lang="en-US" sz="1200" dirty="0"/>
              <a:t>Harrisburg, PA: VAWnet, National Resource Center on Domestic Violence/Pennsylvania Coalition Against Domestic Violence.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Rice</a:t>
            </a:r>
            <a:r>
              <a:rPr lang="en-US" sz="1200" dirty="0"/>
              <a:t>, M. E. &amp; Harris, G. T. (2003). The size and signs of treatment effects in sex offender therapy. </a:t>
            </a:r>
            <a:r>
              <a:rPr lang="en-US" sz="1200" i="1" dirty="0"/>
              <a:t>Annals of the New York Academy of Sciences</a:t>
            </a:r>
            <a:r>
              <a:rPr lang="en-US" sz="1200" dirty="0"/>
              <a:t>, </a:t>
            </a:r>
            <a:r>
              <a:rPr lang="en-US" sz="1200" i="1" dirty="0"/>
              <a:t>989,</a:t>
            </a:r>
            <a:r>
              <a:rPr lang="en-US" sz="1200" dirty="0"/>
              <a:t> 428–440.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F572-25A5-46D6-B314-8674A2FBE3F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752600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Observed recidivism </a:t>
            </a:r>
            <a:r>
              <a:rPr lang="en-US" dirty="0"/>
              <a:t>rates are underestimates of the true </a:t>
            </a:r>
            <a:r>
              <a:rPr lang="en-US" dirty="0" err="1"/>
              <a:t>reoffense</a:t>
            </a:r>
            <a:r>
              <a:rPr lang="en-US" dirty="0"/>
              <a:t> rates of sex </a:t>
            </a:r>
            <a:r>
              <a:rPr lang="en-US" dirty="0" smtClean="0"/>
              <a:t>offenders</a:t>
            </a:r>
            <a:endParaRPr lang="en-US" dirty="0"/>
          </a:p>
          <a:p>
            <a:r>
              <a:rPr lang="en-US" dirty="0"/>
              <a:t>Recidivism rates are often measured differently from one study to the next</a:t>
            </a:r>
          </a:p>
          <a:p>
            <a:pPr lvl="1"/>
            <a:r>
              <a:rPr lang="en-US" dirty="0"/>
              <a:t>Different ways of measuring recidivism can produce substantially </a:t>
            </a:r>
            <a:r>
              <a:rPr lang="en-US" dirty="0" smtClean="0"/>
              <a:t>different </a:t>
            </a:r>
            <a:r>
              <a:rPr lang="en-US" dirty="0"/>
              <a:t>results</a:t>
            </a:r>
          </a:p>
          <a:p>
            <a:pPr lvl="1"/>
            <a:r>
              <a:rPr lang="en-US" dirty="0"/>
              <a:t>Comparing recidivism rates that were derived in different ways can lead to inaccurate conclusions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Adult Recidivism Research: Key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Considerations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752600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of </a:t>
            </a:r>
            <a:r>
              <a:rPr lang="en-US" dirty="0"/>
              <a:t>the most common ways in which measurement variation occurs in recidivism research are:</a:t>
            </a:r>
          </a:p>
          <a:p>
            <a:pPr lvl="1"/>
            <a:r>
              <a:rPr lang="en-US" dirty="0"/>
              <a:t>Variation in the ways researchers operationally define recidivism</a:t>
            </a:r>
          </a:p>
          <a:p>
            <a:pPr lvl="1"/>
            <a:r>
              <a:rPr lang="en-US" dirty="0"/>
              <a:t>Variation in the length of the follow-up period</a:t>
            </a:r>
          </a:p>
          <a:p>
            <a:pPr lvl="1"/>
            <a:r>
              <a:rPr lang="en-US" dirty="0"/>
              <a:t>Differences in the populations being studied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Adult Recidivism Research: Key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Considerations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752600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Largest single </a:t>
            </a:r>
            <a:r>
              <a:rPr lang="en-US" dirty="0"/>
              <a:t>study of sex offender recidivism conducted to </a:t>
            </a:r>
            <a:r>
              <a:rPr lang="en-US" dirty="0" smtClean="0"/>
              <a:t>date </a:t>
            </a:r>
            <a:r>
              <a:rPr lang="en-US" dirty="0"/>
              <a:t>was published by the U.S. Department of Justice, Bureau  of Justice Statistics (BJS)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Examined recidivism patterns of 9,691 male sex offenders released from prisons in 15 states in 1994</a:t>
            </a:r>
          </a:p>
          <a:p>
            <a:pPr lvl="1"/>
            <a:r>
              <a:rPr lang="en-US" dirty="0"/>
              <a:t>2/3rds of all male sex offenders released from state prisons that year</a:t>
            </a:r>
          </a:p>
          <a:p>
            <a:pPr lvl="1"/>
            <a:r>
              <a:rPr lang="en-US" dirty="0"/>
              <a:t>3-year follow-up </a:t>
            </a:r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All Adult Sex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Offenders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590800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§"/>
              <a:defRPr lang="en-US" sz="2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Ø"/>
              <a:defRPr lang="en-US" sz="24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Tx/>
              <a:buSzPct val="50000"/>
              <a:buFont typeface="Wingdings" pitchFamily="2" charset="2"/>
              <a:buChar char="Ø"/>
              <a:defRPr lang="en-US" sz="18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Times New Roman" pitchFamily="18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v"/>
              <a:defRPr lang="en-US" sz="2000" b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Sexual arrest </a:t>
            </a:r>
            <a:r>
              <a:rPr lang="en-US" dirty="0"/>
              <a:t>recidivism rate of 5.3 </a:t>
            </a:r>
            <a:r>
              <a:rPr lang="en-US" dirty="0" smtClean="0"/>
              <a:t>percent</a:t>
            </a:r>
          </a:p>
          <a:p>
            <a:r>
              <a:rPr lang="en-US" dirty="0" smtClean="0"/>
              <a:t>Violent </a:t>
            </a:r>
            <a:r>
              <a:rPr lang="en-US" dirty="0"/>
              <a:t>arrest recidivism rate of 17.1 </a:t>
            </a:r>
            <a:r>
              <a:rPr lang="en-US" dirty="0" smtClean="0"/>
              <a:t>percent</a:t>
            </a:r>
          </a:p>
          <a:p>
            <a:r>
              <a:rPr lang="en-US" dirty="0" smtClean="0"/>
              <a:t>Arrest </a:t>
            </a:r>
            <a:r>
              <a:rPr lang="en-US" dirty="0"/>
              <a:t>recidivism rate for any crime of 43 percent</a:t>
            </a:r>
          </a:p>
          <a:p>
            <a:r>
              <a:rPr lang="en-US" dirty="0"/>
              <a:t>3.5 percent were reconvicted for a sex crime; 24 percent were </a:t>
            </a:r>
            <a:r>
              <a:rPr lang="en-US" dirty="0" smtClean="0"/>
              <a:t>reconvicted </a:t>
            </a:r>
            <a:r>
              <a:rPr lang="en-US" dirty="0"/>
              <a:t>for an offense of any kind</a:t>
            </a:r>
          </a:p>
          <a:p>
            <a:r>
              <a:rPr lang="en-US" dirty="0"/>
              <a:t>Nearly 4 out of every 10 (38.6 percent) returned to prison within 3 </a:t>
            </a:r>
            <a:r>
              <a:rPr lang="en-US" dirty="0" smtClean="0"/>
              <a:t>years </a:t>
            </a:r>
            <a:r>
              <a:rPr lang="en-US" dirty="0"/>
              <a:t>of their </a:t>
            </a:r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-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500" b="1" i="1" kern="1200" spc="0" dirty="0">
                <a:solidFill>
                  <a:srgbClr val="003366"/>
                </a:solidFill>
                <a:effectLst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3200" i="0" dirty="0">
                <a:solidFill>
                  <a:schemeClr val="tx1"/>
                </a:solidFill>
                <a:latin typeface="+mn-lt"/>
              </a:rPr>
              <a:t>Recidivism Rates for All Adult Sex </a:t>
            </a:r>
            <a:r>
              <a:rPr lang="en-US" sz="3200" i="0" dirty="0" smtClean="0">
                <a:solidFill>
                  <a:schemeClr val="tx1"/>
                </a:solidFill>
                <a:latin typeface="+mn-lt"/>
              </a:rPr>
              <a:t>Offenders</a:t>
            </a:r>
            <a:endParaRPr lang="en-US" sz="32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EE31-6DD6-41CF-9A30-AD62CD17B360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67818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29790" marR="302895" indent="-1175385">
              <a:lnSpc>
                <a:spcPct val="100000"/>
              </a:lnSpc>
            </a:pP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BJS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study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of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male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sex </a:t>
            </a:r>
            <a:r>
              <a:rPr lang="en-US" sz="2400" b="1" spc="-35" dirty="0">
                <a:solidFill>
                  <a:srgbClr val="252525"/>
                </a:solidFill>
                <a:cs typeface="Calibri-Light"/>
              </a:rPr>
              <a:t>offenders</a:t>
            </a:r>
            <a:r>
              <a:rPr lang="en-US" sz="2400" b="1" spc="-29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20" dirty="0">
                <a:solidFill>
                  <a:srgbClr val="252525"/>
                </a:solidFill>
                <a:cs typeface="Calibri-Light"/>
              </a:rPr>
              <a:t>released  from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prisons </a:t>
            </a:r>
            <a:r>
              <a:rPr lang="en-US" sz="2400" b="1" dirty="0">
                <a:solidFill>
                  <a:srgbClr val="252525"/>
                </a:solidFill>
                <a:cs typeface="Calibri-Light"/>
              </a:rPr>
              <a:t>in</a:t>
            </a:r>
            <a:r>
              <a:rPr lang="en-US" sz="2400" b="1" spc="-204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1994</a:t>
            </a:r>
            <a:endParaRPr lang="en-US" sz="2400" b="1" dirty="0">
              <a:cs typeface="Calibri-Ligh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lang="en-US" sz="2400" b="1" spc="-10" dirty="0" smtClean="0">
                <a:solidFill>
                  <a:srgbClr val="252525"/>
                </a:solidFill>
                <a:cs typeface="Calibri-Light"/>
              </a:rPr>
              <a:t>    Recidivism </a:t>
            </a:r>
            <a:r>
              <a:rPr lang="en-US" sz="2400" b="1" spc="-25" dirty="0">
                <a:solidFill>
                  <a:srgbClr val="252525"/>
                </a:solidFill>
                <a:cs typeface="Calibri-Light"/>
              </a:rPr>
              <a:t>rates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based on </a:t>
            </a:r>
            <a:r>
              <a:rPr lang="en-US" sz="2400" b="1" spc="-10" dirty="0">
                <a:solidFill>
                  <a:srgbClr val="252525"/>
                </a:solidFill>
                <a:cs typeface="Calibri-Light"/>
              </a:rPr>
              <a:t>3-year </a:t>
            </a:r>
            <a:r>
              <a:rPr lang="en-US" sz="2400" b="1" spc="-15" dirty="0">
                <a:solidFill>
                  <a:srgbClr val="252525"/>
                </a:solidFill>
                <a:cs typeface="Calibri-Light"/>
              </a:rPr>
              <a:t>follow-up</a:t>
            </a:r>
            <a:r>
              <a:rPr lang="en-US" sz="2400" b="1" spc="25" dirty="0">
                <a:solidFill>
                  <a:srgbClr val="252525"/>
                </a:solidFill>
                <a:cs typeface="Calibri-Light"/>
              </a:rPr>
              <a:t> </a:t>
            </a:r>
            <a:r>
              <a:rPr lang="en-US" sz="2400" b="1" spc="-5" dirty="0">
                <a:solidFill>
                  <a:srgbClr val="252525"/>
                </a:solidFill>
                <a:cs typeface="Calibri-Light"/>
              </a:rPr>
              <a:t>period</a:t>
            </a:r>
            <a:endParaRPr lang="en-US" sz="2400" b="1" dirty="0">
              <a:cs typeface="Calibri-Light"/>
            </a:endParaRPr>
          </a:p>
        </p:txBody>
      </p:sp>
    </p:spTree>
    <p:extLst>
      <p:ext uri="{BB962C8B-B14F-4D97-AF65-F5344CB8AC3E}">
        <p14:creationId xmlns:p14="http://schemas.microsoft.com/office/powerpoint/2010/main" val="8065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9932</TotalTime>
  <Words>5350</Words>
  <Application>Microsoft Office PowerPoint</Application>
  <PresentationFormat>On-screen Show (4:3)</PresentationFormat>
  <Paragraphs>494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Calibri-Light</vt:lpstr>
      <vt:lpstr>Segoe UI</vt:lpstr>
      <vt:lpstr>Times New Roman</vt:lpstr>
      <vt:lpstr>Wingdings</vt:lpstr>
      <vt:lpstr>Office Theme</vt:lpstr>
      <vt:lpstr>Recidivism of Adult Sex Offenders   Effectiveness of Treatment for Adult  Sex Offenders</vt:lpstr>
      <vt:lpstr>U.S. Department of Justice, Sex Offender Sentencing, Monitoring, Apprehending, Registering and Tracking (SMART) Office </vt:lpstr>
      <vt:lpstr>SMART Office Sex Offender Management, Assessment and Planning Initiative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</vt:lpstr>
      <vt:lpstr>Notes (continued) </vt:lpstr>
      <vt:lpstr>Notes (continued) </vt:lpstr>
      <vt:lpstr>References Recidivism</vt:lpstr>
      <vt:lpstr>References Effectiveness of Treatment</vt:lpstr>
      <vt:lpstr>References Effectiveness of Treatment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rogerkp</dc:creator>
  <cp:lastModifiedBy>Ratliff, Mary</cp:lastModifiedBy>
  <cp:revision>333</cp:revision>
  <dcterms:created xsi:type="dcterms:W3CDTF">2014-04-19T00:36:11Z</dcterms:created>
  <dcterms:modified xsi:type="dcterms:W3CDTF">2017-03-07T21:43:11Z</dcterms:modified>
</cp:coreProperties>
</file>