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09" r:id="rId2"/>
    <p:sldId id="306" r:id="rId3"/>
    <p:sldId id="315" r:id="rId4"/>
    <p:sldId id="316" r:id="rId5"/>
    <p:sldId id="317" r:id="rId6"/>
    <p:sldId id="310" r:id="rId7"/>
    <p:sldId id="312" r:id="rId8"/>
    <p:sldId id="311" r:id="rId9"/>
    <p:sldId id="313" r:id="rId10"/>
    <p:sldId id="31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1144" autoAdjust="0"/>
  </p:normalViewPr>
  <p:slideViewPr>
    <p:cSldViewPr>
      <p:cViewPr varScale="1">
        <p:scale>
          <a:sx n="99" d="100"/>
          <a:sy n="99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5F014A-4075-478D-A07E-B4429ECADA63}" type="datetimeFigureOut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FCDD04-679B-4AAB-AE6F-A0B1F3EAA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62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78FF2-302B-43BA-B1DC-092BACEA9C88}" type="datetimeFigureOut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A1BCA7-36ED-4D0D-80A2-E06FD3B32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498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BCA7-36ED-4D0D-80A2-E06FD3B3232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6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BCA7-36ED-4D0D-80A2-E06FD3B3232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/>
        </p:nvSpPr>
        <p:spPr bwMode="auto">
          <a:xfrm>
            <a:off x="457200" y="990600"/>
            <a:ext cx="8229600" cy="914400"/>
          </a:xfrm>
          <a:prstGeom prst="rect">
            <a:avLst/>
          </a:prstGeom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/>
          </p:cNvSpPr>
          <p:nvPr/>
        </p:nvSpPr>
        <p:spPr bwMode="auto">
          <a:xfrm>
            <a:off x="457200" y="2286000"/>
            <a:ext cx="8229600" cy="3840163"/>
          </a:xfrm>
          <a:prstGeom prst="rect">
            <a:avLst/>
          </a:prstGeom>
        </p:spPr>
        <p:txBody>
          <a:bodyPr/>
          <a:lstStyle>
            <a:lvl1pPr algn="ctr" eaLnBrk="0" hangingPunct="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algn="ctr" eaLnBrk="0" hangingPunct="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eaLnBrk="0" hangingPunct="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eaLnBrk="0" hangingPunct="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63930561-DE25-477B-90FF-BB8023CEB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23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54C79691-5F9A-428B-B937-9EC73782F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35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8EB49FF1-5BDE-41A6-ABAC-B2A94C768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491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511EC8D8-4D53-4074-869D-5B548BEF2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3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86B9425A-C2BD-4CD1-AFAD-18F4E98F7F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5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3B6D76FF-2A9D-4BE0-8245-E720E9B0A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6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923017FE-FFFC-40F8-9C10-45494E7FB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198BD004-6BCA-46DD-9989-77C3D871B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42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C3E4771E-6CE9-4A40-9AFF-D501967E6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5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A55ED1C3-0653-4A22-8496-8FF8DAB96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6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5999"/>
            <a:ext cx="4040188" cy="3840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752600"/>
            <a:ext cx="4041775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5999"/>
            <a:ext cx="4041775" cy="3840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28EF9538-C50C-41DE-BE75-C099587DB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FA309485-7D63-493E-A326-577B19330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4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FD291A18-E6EB-45E0-B40A-6ED18FB18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1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90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400800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0D0EAAA-6D7F-4571-B92A-95FFA4AEE662}" type="datetime1">
              <a:rPr lang="en-US" altLang="en-US"/>
              <a:pPr/>
              <a:t>3/7/2017</a:t>
            </a:fld>
            <a:r>
              <a:rPr lang="en-US" altLang="en-US"/>
              <a:t> | Illinois Criminal Justice Information Authority | </a:t>
            </a:r>
            <a:fld id="{51CE1B12-F55B-4DB0-A831-6293FD0DB22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808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76" r:id="rId2"/>
    <p:sldLayoutId id="2147483775" r:id="rId3"/>
    <p:sldLayoutId id="2147483774" r:id="rId4"/>
    <p:sldLayoutId id="2147483773" r:id="rId5"/>
    <p:sldLayoutId id="2147483772" r:id="rId6"/>
    <p:sldLayoutId id="2147483771" r:id="rId7"/>
    <p:sldLayoutId id="2147483770" r:id="rId8"/>
    <p:sldLayoutId id="2147483769" r:id="rId9"/>
    <p:sldLayoutId id="2147483768" r:id="rId10"/>
    <p:sldLayoutId id="2147483767" r:id="rId11"/>
    <p:sldLayoutId id="2147483766" r:id="rId12"/>
    <p:sldLayoutId id="2147483765" r:id="rId13"/>
    <p:sldLayoutId id="2147483764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 Recidivism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2879"/>
            <a:ext cx="9144000" cy="4297363"/>
          </a:xfrm>
        </p:spPr>
        <p:txBody>
          <a:bodyPr/>
          <a:lstStyle/>
          <a:p>
            <a:r>
              <a:rPr lang="en-US" sz="2800" dirty="0"/>
              <a:t>Improving State Criminal History Records: Recidivism of Sex Offenders Released in </a:t>
            </a:r>
            <a:r>
              <a:rPr lang="en-US" sz="2800" dirty="0" smtClean="0"/>
              <a:t>2001</a:t>
            </a:r>
          </a:p>
          <a:p>
            <a:pPr lvl="1"/>
            <a:r>
              <a:rPr lang="en-US" sz="2400" dirty="0"/>
              <a:t>JRSA – Justice Research and Statistics </a:t>
            </a:r>
            <a:r>
              <a:rPr lang="en-US" sz="2400" dirty="0" smtClean="0"/>
              <a:t>Association</a:t>
            </a:r>
          </a:p>
          <a:p>
            <a:pPr lvl="1"/>
            <a:r>
              <a:rPr lang="en-US" sz="2400" dirty="0" smtClean="0"/>
              <a:t>Stan </a:t>
            </a:r>
            <a:r>
              <a:rPr lang="en-US" sz="2400" dirty="0" err="1" smtClean="0"/>
              <a:t>Orchowsky</a:t>
            </a:r>
            <a:r>
              <a:rPr lang="en-US" sz="2400" dirty="0" smtClean="0"/>
              <a:t> &amp; Janice </a:t>
            </a:r>
            <a:r>
              <a:rPr lang="en-US" sz="2400" dirty="0" err="1" smtClean="0"/>
              <a:t>Iwama</a:t>
            </a:r>
            <a:r>
              <a:rPr lang="en-US" sz="2400" dirty="0" smtClean="0"/>
              <a:t> (2009)</a:t>
            </a:r>
          </a:p>
          <a:p>
            <a:pPr lvl="1"/>
            <a:r>
              <a:rPr lang="en-US" sz="2400" dirty="0" smtClean="0"/>
              <a:t>IL data - ICJIA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Are Sex Offenders Different? An Examination of </a:t>
            </a:r>
            <a:r>
              <a:rPr lang="en-US" sz="2800" dirty="0" err="1" smtClean="0"/>
              <a:t>Rearrest</a:t>
            </a:r>
            <a:r>
              <a:rPr lang="en-US" sz="2800" dirty="0" smtClean="0"/>
              <a:t> Patterns</a:t>
            </a:r>
          </a:p>
          <a:p>
            <a:pPr lvl="1"/>
            <a:r>
              <a:rPr lang="en-US" sz="2400" dirty="0" smtClean="0"/>
              <a:t>Lisa L. Sample &amp; Timothy M. Bray (2006)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1</a:t>
            </a:fld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Illinois Recidivism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3873"/>
            <a:ext cx="9144000" cy="4280727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JAG Funded Study (2017) – ICJIA</a:t>
            </a:r>
          </a:p>
          <a:p>
            <a:pPr lvl="1"/>
            <a:r>
              <a:rPr lang="en-US" sz="2400" dirty="0" smtClean="0"/>
              <a:t>All persons on the sex offender registry in Illinois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35" y="1295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Recidivism of Sex Offenders Released in 2001</a:t>
            </a:r>
            <a:endParaRPr 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62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Sex Offenders Released from IDOC in 2001 (n = 499)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OVERALL – within 3 years: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Percent </a:t>
            </a:r>
            <a:r>
              <a:rPr lang="en-US" sz="2000" dirty="0">
                <a:latin typeface="+mn-lt"/>
              </a:rPr>
              <a:t>rearrested (for </a:t>
            </a:r>
            <a:r>
              <a:rPr lang="en-US" sz="2000" dirty="0" smtClean="0">
                <a:latin typeface="+mn-lt"/>
              </a:rPr>
              <a:t>anything): 		</a:t>
            </a:r>
            <a:r>
              <a:rPr lang="en-US" sz="2000" b="1" dirty="0" smtClean="0">
                <a:latin typeface="+mn-lt"/>
              </a:rPr>
              <a:t>30%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Percent reconvicted: 			</a:t>
            </a:r>
            <a:r>
              <a:rPr lang="en-US" sz="2000" b="1" dirty="0" smtClean="0">
                <a:latin typeface="+mn-lt"/>
              </a:rPr>
              <a:t>14%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Percent </a:t>
            </a:r>
            <a:r>
              <a:rPr lang="en-US" sz="2000" dirty="0">
                <a:latin typeface="+mn-lt"/>
              </a:rPr>
              <a:t>rearrested for a sex </a:t>
            </a:r>
            <a:r>
              <a:rPr lang="en-US" sz="2000" dirty="0" smtClean="0">
                <a:latin typeface="+mn-lt"/>
              </a:rPr>
              <a:t>offense: 	</a:t>
            </a:r>
            <a:r>
              <a:rPr lang="en-US" sz="2000" b="1" dirty="0" smtClean="0">
                <a:latin typeface="+mn-lt"/>
              </a:rPr>
              <a:t>2.4%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2035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35" y="1295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Recidivism of Sex Offenders Released in 2001</a:t>
            </a:r>
            <a:endParaRPr 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62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Sex Offenders Released from IDOC in 2001 (n=499)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n-lt"/>
              </a:rPr>
              <a:t>Rearrest</a:t>
            </a:r>
            <a:r>
              <a:rPr lang="en-US" sz="2000" dirty="0" smtClean="0">
                <a:latin typeface="+mn-lt"/>
              </a:rPr>
              <a:t> rates by </a:t>
            </a:r>
            <a:r>
              <a:rPr lang="en-US" sz="2000" b="1" dirty="0" smtClean="0">
                <a:latin typeface="+mn-lt"/>
              </a:rPr>
              <a:t>race</a:t>
            </a:r>
            <a:r>
              <a:rPr lang="en-US" sz="2000" dirty="0" smtClean="0">
                <a:latin typeface="+mn-lt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White: 		</a:t>
            </a:r>
            <a:r>
              <a:rPr lang="en-US" sz="2000" b="1" dirty="0" smtClean="0">
                <a:latin typeface="+mn-lt"/>
              </a:rPr>
              <a:t>23%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Black:		</a:t>
            </a:r>
            <a:r>
              <a:rPr lang="en-US" sz="2000" b="1" dirty="0" smtClean="0">
                <a:latin typeface="+mn-lt"/>
              </a:rPr>
              <a:t>50%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Hispanic:	 	</a:t>
            </a:r>
            <a:r>
              <a:rPr lang="en-US" sz="2000" b="1" dirty="0" smtClean="0">
                <a:latin typeface="+mn-lt"/>
              </a:rPr>
              <a:t>18%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2035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35" y="1295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Recidivism of Sex Offenders Released in 2001</a:t>
            </a:r>
            <a:endParaRPr 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6220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Sex Offenders Released from IDOC in 2001 (n=499)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n-lt"/>
              </a:rPr>
              <a:t>Rearrest</a:t>
            </a:r>
            <a:r>
              <a:rPr lang="en-US" sz="2000" dirty="0" smtClean="0">
                <a:latin typeface="+mn-lt"/>
              </a:rPr>
              <a:t> rates by </a:t>
            </a:r>
            <a:r>
              <a:rPr lang="en-US" sz="2000" b="1" dirty="0" smtClean="0">
                <a:latin typeface="+mn-lt"/>
              </a:rPr>
              <a:t>age group</a:t>
            </a:r>
            <a:r>
              <a:rPr lang="en-US" sz="2000" dirty="0" smtClean="0">
                <a:latin typeface="+mn-lt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18-24: 		</a:t>
            </a:r>
            <a:r>
              <a:rPr lang="en-US" sz="2000" b="1" dirty="0" smtClean="0">
                <a:latin typeface="+mn-lt"/>
              </a:rPr>
              <a:t>51%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25-29:		</a:t>
            </a:r>
            <a:r>
              <a:rPr lang="en-US" sz="2000" b="1" dirty="0" smtClean="0">
                <a:latin typeface="+mn-lt"/>
              </a:rPr>
              <a:t>43%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30-34:	 	</a:t>
            </a:r>
            <a:r>
              <a:rPr lang="en-US" sz="2000" b="1" dirty="0" smtClean="0">
                <a:latin typeface="+mn-lt"/>
              </a:rPr>
              <a:t>28%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35-39:</a:t>
            </a:r>
            <a:r>
              <a:rPr lang="en-US" sz="2000" b="1" dirty="0" smtClean="0">
                <a:latin typeface="+mn-lt"/>
              </a:rPr>
              <a:t>		22%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40-44:</a:t>
            </a:r>
            <a:r>
              <a:rPr lang="en-US" sz="2000" b="1" dirty="0" smtClean="0">
                <a:latin typeface="+mn-lt"/>
              </a:rPr>
              <a:t>		18%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45+   :</a:t>
            </a:r>
            <a:r>
              <a:rPr lang="en-US" sz="2000" b="1" dirty="0" smtClean="0">
                <a:latin typeface="+mn-lt"/>
              </a:rPr>
              <a:t>		19%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2035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35" y="1295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Recidivism of Sex Offenders Released in 2001</a:t>
            </a:r>
            <a:endParaRPr 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62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Sex Offenders Released from IDOC in 2001 (n=499)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n-lt"/>
              </a:rPr>
              <a:t>Rearrest</a:t>
            </a:r>
            <a:r>
              <a:rPr lang="en-US" sz="2000" dirty="0" smtClean="0">
                <a:latin typeface="+mn-lt"/>
              </a:rPr>
              <a:t> rates by </a:t>
            </a:r>
            <a:r>
              <a:rPr lang="en-US" sz="2000" b="1" dirty="0" smtClean="0">
                <a:latin typeface="+mn-lt"/>
              </a:rPr>
              <a:t>new offense type</a:t>
            </a:r>
            <a:r>
              <a:rPr lang="en-US" sz="2000" dirty="0" smtClean="0">
                <a:latin typeface="+mn-lt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Violent: 		</a:t>
            </a:r>
            <a:r>
              <a:rPr lang="en-US" sz="2000" b="1" dirty="0">
                <a:latin typeface="+mn-lt"/>
              </a:rPr>
              <a:t>6</a:t>
            </a:r>
            <a:r>
              <a:rPr lang="en-US" sz="2000" b="1" dirty="0" smtClean="0">
                <a:latin typeface="+mn-lt"/>
              </a:rPr>
              <a:t>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Property:		</a:t>
            </a:r>
            <a:r>
              <a:rPr lang="en-US" sz="2000" b="1" dirty="0" smtClean="0">
                <a:latin typeface="+mn-lt"/>
              </a:rPr>
              <a:t>2%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Drug:	 	</a:t>
            </a:r>
            <a:r>
              <a:rPr lang="en-US" sz="2000" b="1" dirty="0" smtClean="0">
                <a:latin typeface="+mn-lt"/>
              </a:rPr>
              <a:t>3%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Public Order:</a:t>
            </a:r>
            <a:r>
              <a:rPr lang="en-US" sz="2000" b="1" dirty="0" smtClean="0">
                <a:latin typeface="+mn-lt"/>
              </a:rPr>
              <a:t>	10%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Other:</a:t>
            </a:r>
            <a:r>
              <a:rPr lang="en-US" sz="2000" b="1" dirty="0" smtClean="0">
                <a:latin typeface="+mn-lt"/>
              </a:rPr>
              <a:t>		7%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2035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35" y="1295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An Examination of </a:t>
            </a:r>
            <a:r>
              <a:rPr lang="en-US" sz="2800" dirty="0" err="1" smtClean="0">
                <a:latin typeface="+mn-lt"/>
              </a:rPr>
              <a:t>Rearrest</a:t>
            </a:r>
            <a:r>
              <a:rPr lang="en-US" sz="2800" dirty="0" smtClean="0">
                <a:latin typeface="+mn-lt"/>
              </a:rPr>
              <a:t> Patterns in Illinois</a:t>
            </a:r>
            <a:endParaRPr 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622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Sample and Bray (2006)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Illinois CHRI data (arrests), 1990-1997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Different “types” of offenders had different recidivism rates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Type 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 s</a:t>
            </a:r>
            <a:r>
              <a:rPr lang="en-US" sz="2000" dirty="0" smtClean="0">
                <a:latin typeface="+mn-lt"/>
              </a:rPr>
              <a:t>ex crime they were arrested for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2035" y="1752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650" y="9027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An Examination of </a:t>
            </a:r>
            <a:r>
              <a:rPr lang="en-US" sz="2800" dirty="0" err="1" smtClean="0">
                <a:latin typeface="+mn-lt"/>
              </a:rPr>
              <a:t>Rearrest</a:t>
            </a:r>
            <a:r>
              <a:rPr lang="en-US" sz="2800" dirty="0" smtClean="0">
                <a:latin typeface="+mn-lt"/>
              </a:rPr>
              <a:t> Patterns in Illinois</a:t>
            </a:r>
            <a:endParaRPr lang="en-US"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3"/>
          <a:stretch/>
        </p:blipFill>
        <p:spPr>
          <a:xfrm>
            <a:off x="1352550" y="1676400"/>
            <a:ext cx="6172200" cy="46044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810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0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24873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An Examination of </a:t>
            </a:r>
            <a:r>
              <a:rPr lang="en-US" sz="2800" dirty="0" err="1" smtClean="0">
                <a:latin typeface="+mn-lt"/>
              </a:rPr>
              <a:t>Rearrest</a:t>
            </a:r>
            <a:r>
              <a:rPr lang="en-US" sz="2800" dirty="0" smtClean="0">
                <a:latin typeface="+mn-lt"/>
              </a:rPr>
              <a:t> Patterns in Illinois</a:t>
            </a:r>
            <a:endParaRPr lang="en-US"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7" y="1687606"/>
            <a:ext cx="6483906" cy="46005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81000" y="1447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D0EAAA-6D7F-4571-B92A-95FFA4AEE662}" type="datetime1">
              <a:rPr lang="en-US" altLang="en-US" smtClean="0"/>
              <a:pPr/>
              <a:t>3/7/2017</a:t>
            </a:fld>
            <a:r>
              <a:rPr lang="en-US" altLang="en-US" dirty="0" smtClean="0"/>
              <a:t> | Illinois Criminal Justice Information Authority | </a:t>
            </a:r>
            <a:fld id="{923017FE-FFFC-40F8-9C10-45494E7FB86D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24873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An Examination of </a:t>
            </a:r>
            <a:r>
              <a:rPr lang="en-US" sz="2800" dirty="0" err="1" smtClean="0">
                <a:latin typeface="+mn-lt"/>
              </a:rPr>
              <a:t>Rearrest</a:t>
            </a:r>
            <a:r>
              <a:rPr lang="en-US" sz="2800" dirty="0" smtClean="0">
                <a:latin typeface="+mn-lt"/>
              </a:rPr>
              <a:t> Patterns in Illinois</a:t>
            </a:r>
            <a:endParaRPr lang="en-US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613087"/>
            <a:ext cx="6543675" cy="46958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81000" y="1447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upd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335</Words>
  <Application>Microsoft Office PowerPoint</Application>
  <PresentationFormat>On-screen Show (4:3)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Theme1 updated</vt:lpstr>
      <vt:lpstr>Illinois Recidivism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Illinois Recidivism Study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Boulger, Jordan</dc:creator>
  <cp:lastModifiedBy>Ratliff, Mary</cp:lastModifiedBy>
  <cp:revision>188</cp:revision>
  <dcterms:created xsi:type="dcterms:W3CDTF">2011-03-03T19:06:36Z</dcterms:created>
  <dcterms:modified xsi:type="dcterms:W3CDTF">2017-03-07T17:51:02Z</dcterms:modified>
</cp:coreProperties>
</file>