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6.xml" ContentType="application/vnd.openxmlformats-officedocument.presentationml.notesSlide+xml"/>
  <Override PartName="/ppt/charts/chart7.xml" ContentType="application/vnd.openxmlformats-officedocument.drawingml.chart+xml"/>
  <Override PartName="/ppt/drawings/drawing3.xml" ContentType="application/vnd.openxmlformats-officedocument.drawingml.chartshapes+xml"/>
  <Override PartName="/ppt/notesSlides/notesSlide7.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0.xml" ContentType="application/vnd.openxmlformats-officedocument.drawingml.chart+xml"/>
  <Override PartName="/ppt/drawings/drawing4.xml" ContentType="application/vnd.openxmlformats-officedocument.drawingml.chartshapes+xml"/>
  <Override PartName="/ppt/charts/chart11.xml" ContentType="application/vnd.openxmlformats-officedocument.drawingml.chart+xml"/>
  <Override PartName="/ppt/drawings/drawing5.xml" ContentType="application/vnd.openxmlformats-officedocument.drawingml.chartshapes+xml"/>
  <Override PartName="/ppt/notesSlides/notesSlide10.xml" ContentType="application/vnd.openxmlformats-officedocument.presentationml.notesSlide+xml"/>
  <Override PartName="/ppt/charts/chart12.xml" ContentType="application/vnd.openxmlformats-officedocument.drawingml.chart+xml"/>
  <Override PartName="/ppt/drawings/drawing6.xml" ContentType="application/vnd.openxmlformats-officedocument.drawingml.chartshapes+xml"/>
  <Override PartName="/ppt/charts/chart13.xml" ContentType="application/vnd.openxmlformats-officedocument.drawingml.chart+xml"/>
  <Override PartName="/ppt/drawings/drawing7.xml" ContentType="application/vnd.openxmlformats-officedocument.drawingml.chartshapes+xml"/>
  <Override PartName="/ppt/notesSlides/notesSlide11.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notesSlides/notesSlide12.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notesSlides/notesSlide13.xml" ContentType="application/vnd.openxmlformats-officedocument.presentationml.notesSlide+xml"/>
  <Override PartName="/ppt/charts/chart18.xml" ContentType="application/vnd.openxmlformats-officedocument.drawingml.chart+xml"/>
  <Override PartName="/ppt/charts/chart19.xml" ContentType="application/vnd.openxmlformats-officedocument.drawingml.chart+xml"/>
  <Override PartName="/ppt/notesSlides/notesSlide14.xml" ContentType="application/vnd.openxmlformats-officedocument.presentationml.notesSlide+xml"/>
  <Override PartName="/ppt/charts/chart20.xml" ContentType="application/vnd.openxmlformats-officedocument.drawingml.chart+xml"/>
  <Override PartName="/ppt/drawings/drawing8.xml" ContentType="application/vnd.openxmlformats-officedocument.drawingml.chartshapes+xml"/>
  <Override PartName="/ppt/charts/chart21.xml" ContentType="application/vnd.openxmlformats-officedocument.drawingml.chart+xml"/>
  <Override PartName="/ppt/drawings/drawing9.xml" ContentType="application/vnd.openxmlformats-officedocument.drawingml.chartshapes+xml"/>
  <Override PartName="/ppt/charts/chart22.xml" ContentType="application/vnd.openxmlformats-officedocument.drawingml.chart+xml"/>
  <Override PartName="/ppt/charts/chart23.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Override PartName="/ppt/charts/style6.xml" ContentType="application/vnd.ms-office.chartstyle+xml"/>
  <Override PartName="/ppt/charts/colors6.xml" ContentType="application/vnd.ms-office.chartcolorstyle+xml"/>
  <Override PartName="/ppt/charts/style7.xml" ContentType="application/vnd.ms-office.chartstyle+xml"/>
  <Override PartName="/ppt/charts/colors7.xml" ContentType="application/vnd.ms-office.chartcolorstyle+xml"/>
  <Override PartName="/ppt/charts/style8.xml" ContentType="application/vnd.ms-office.chartstyle+xml"/>
  <Override PartName="/ppt/charts/colors8.xml" ContentType="application/vnd.ms-office.chartcolorstyle+xml"/>
  <Override PartName="/ppt/charts/style9.xml" ContentType="application/vnd.ms-office.chartstyle+xml"/>
  <Override PartName="/ppt/charts/colors9.xml" ContentType="application/vnd.ms-office.chartcolorstyle+xml"/>
  <Override PartName="/ppt/charts/style10.xml" ContentType="application/vnd.ms-office.chartstyle+xml"/>
  <Override PartName="/ppt/charts/colors10.xml" ContentType="application/vnd.ms-office.chartcolorstyle+xml"/>
  <Override PartName="/ppt/charts/style11.xml" ContentType="application/vnd.ms-office.chartstyle+xml"/>
  <Override PartName="/ppt/charts/colors11.xml" ContentType="application/vnd.ms-office.chartcolorstyle+xml"/>
  <Override PartName="/ppt/charts/style12.xml" ContentType="application/vnd.ms-office.chartstyle+xml"/>
  <Override PartName="/ppt/charts/colors12.xml" ContentType="application/vnd.ms-office.chartcolorstyle+xml"/>
  <Override PartName="/ppt/charts/style13.xml" ContentType="application/vnd.ms-office.chartstyle+xml"/>
  <Override PartName="/ppt/charts/colors13.xml" ContentType="application/vnd.ms-office.chartcolorstyle+xml"/>
  <Override PartName="/ppt/charts/style14.xml" ContentType="application/vnd.ms-office.chartstyle+xml"/>
  <Override PartName="/ppt/charts/colors14.xml" ContentType="application/vnd.ms-office.chartcolorstyle+xml"/>
  <Override PartName="/ppt/charts/style15.xml" ContentType="application/vnd.ms-office.chartstyle+xml"/>
  <Override PartName="/ppt/charts/colors15.xml" ContentType="application/vnd.ms-office.chartcolorstyle+xml"/>
  <Override PartName="/ppt/charts/style16.xml" ContentType="application/vnd.ms-office.chartstyle+xml"/>
  <Override PartName="/ppt/charts/colors16.xml" ContentType="application/vnd.ms-office.chartcolorstyle+xml"/>
  <Override PartName="/ppt/charts/style17.xml" ContentType="application/vnd.ms-office.chartstyle+xml"/>
  <Override PartName="/ppt/charts/colors17.xml" ContentType="application/vnd.ms-office.chartcolorstyle+xml"/>
  <Override PartName="/ppt/charts/style18.xml" ContentType="application/vnd.ms-office.chartstyle+xml"/>
  <Override PartName="/ppt/charts/colors18.xml" ContentType="application/vnd.ms-office.chartcolorstyle+xml"/>
  <Override PartName="/ppt/charts/style19.xml" ContentType="application/vnd.ms-office.chartstyle+xml"/>
  <Override PartName="/ppt/charts/colors19.xml" ContentType="application/vnd.ms-office.chartcolorstyle+xml"/>
  <Override PartName="/ppt/charts/style20.xml" ContentType="application/vnd.ms-office.chartstyle+xml"/>
  <Override PartName="/ppt/charts/colors20.xml" ContentType="application/vnd.ms-office.chartcolorstyle+xml"/>
  <Override PartName="/ppt/charts/style21.xml" ContentType="application/vnd.ms-office.chartstyle+xml"/>
  <Override PartName="/ppt/charts/colors21.xml" ContentType="application/vnd.ms-office.chartcolorstyle+xml"/>
  <Override PartName="/ppt/charts/style22.xml" ContentType="application/vnd.ms-office.chartstyle+xml"/>
  <Override PartName="/ppt/charts/colors22.xml" ContentType="application/vnd.ms-office.chartcolorstyle+xml"/>
  <Override PartName="/ppt/charts/style23.xml" ContentType="application/vnd.ms-office.chartstyle+xml"/>
  <Override PartName="/ppt/charts/colors2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67" r:id="rId3"/>
    <p:sldId id="261" r:id="rId4"/>
    <p:sldId id="262" r:id="rId5"/>
    <p:sldId id="275" r:id="rId6"/>
    <p:sldId id="271" r:id="rId7"/>
    <p:sldId id="310" r:id="rId8"/>
    <p:sldId id="272" r:id="rId9"/>
    <p:sldId id="273" r:id="rId10"/>
    <p:sldId id="307" r:id="rId11"/>
    <p:sldId id="309" r:id="rId12"/>
    <p:sldId id="308"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289" r:id="rId30"/>
    <p:sldId id="290" r:id="rId31"/>
    <p:sldId id="291" r:id="rId32"/>
    <p:sldId id="27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31028" autoAdjust="0"/>
  </p:normalViewPr>
  <p:slideViewPr>
    <p:cSldViewPr>
      <p:cViewPr varScale="1">
        <p:scale>
          <a:sx n="34" d="100"/>
          <a:sy n="34" d="100"/>
        </p:scale>
        <p:origin x="-2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4" Type="http://schemas.microsoft.com/office/2011/relationships/chartColorStyle" Target="colors1.xml"/><Relationship Id="rId1" Type="http://schemas.openxmlformats.org/officeDocument/2006/relationships/oleObject" Target="file:///\\MAINFILESRV\r&amp;a\Exchange\ESheridan\SexOffenderTaskForce\Data\ISP_Data\ISP_DataNotes_Erin.xlsx" TargetMode="External"/><Relationship Id="rId2"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microsoft.com/office/2011/relationships/chartStyle" Target="style10.xml"/><Relationship Id="rId4" Type="http://schemas.microsoft.com/office/2011/relationships/chartColorStyle" Target="colors10.xml"/><Relationship Id="rId1" Type="http://schemas.openxmlformats.org/officeDocument/2006/relationships/oleObject" Target="file:///\\homedirsrv\ESheridan\SexOffenderTaskForce\CHRI_Data\CHRI_DataNotes_Erin.xlsx" TargetMode="External"/><Relationship Id="rId2" Type="http://schemas.openxmlformats.org/officeDocument/2006/relationships/chartUserShapes" Target="../drawings/drawing4.xml"/></Relationships>
</file>

<file path=ppt/charts/_rels/chart11.xml.rels><?xml version="1.0" encoding="UTF-8" standalone="yes"?>
<Relationships xmlns="http://schemas.openxmlformats.org/package/2006/relationships"><Relationship Id="rId3" Type="http://schemas.microsoft.com/office/2011/relationships/chartStyle" Target="style11.xml"/><Relationship Id="rId4" Type="http://schemas.microsoft.com/office/2011/relationships/chartColorStyle" Target="colors11.xml"/><Relationship Id="rId1" Type="http://schemas.openxmlformats.org/officeDocument/2006/relationships/oleObject" Target="file:///\\homedirsrv\ESheridan\SexOffenderTaskForce\CHRI_Data\CHRI_DataNotes_Erin.xlsx" TargetMode="External"/><Relationship Id="rId2" Type="http://schemas.openxmlformats.org/officeDocument/2006/relationships/chartUserShapes" Target="../drawings/drawing5.xml"/></Relationships>
</file>

<file path=ppt/charts/_rels/chart12.xml.rels><?xml version="1.0" encoding="UTF-8" standalone="yes"?>
<Relationships xmlns="http://schemas.openxmlformats.org/package/2006/relationships"><Relationship Id="rId3" Type="http://schemas.microsoft.com/office/2011/relationships/chartStyle" Target="style12.xml"/><Relationship Id="rId4" Type="http://schemas.microsoft.com/office/2011/relationships/chartColorStyle" Target="colors12.xml"/><Relationship Id="rId1" Type="http://schemas.openxmlformats.org/officeDocument/2006/relationships/oleObject" Target="file:///\\homedirsrv\ESheridan\SexOffenderTaskForce\CHRI_Data\CHRI_DataNotes_Erin.xlsx" TargetMode="External"/><Relationship Id="rId2" Type="http://schemas.openxmlformats.org/officeDocument/2006/relationships/chartUserShapes" Target="../drawings/drawing6.xml"/></Relationships>
</file>

<file path=ppt/charts/_rels/chart13.xml.rels><?xml version="1.0" encoding="UTF-8" standalone="yes"?>
<Relationships xmlns="http://schemas.openxmlformats.org/package/2006/relationships"><Relationship Id="rId3" Type="http://schemas.microsoft.com/office/2011/relationships/chartStyle" Target="style13.xml"/><Relationship Id="rId4" Type="http://schemas.microsoft.com/office/2011/relationships/chartColorStyle" Target="colors13.xml"/><Relationship Id="rId1" Type="http://schemas.openxmlformats.org/officeDocument/2006/relationships/oleObject" Target="file:///\\homedirsrv\ESheridan\SexOffenderTaskForce\CHRI_Data\CHRI_DataNotes_Erin.xlsx" TargetMode="External"/><Relationship Id="rId2" Type="http://schemas.openxmlformats.org/officeDocument/2006/relationships/chartUserShapes" Target="../drawings/drawing7.xml"/></Relationships>
</file>

<file path=ppt/charts/_rels/chart14.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DJJ_Data\IDJJ_DataNotes_Erin.xlsx" TargetMode="External"/><Relationship Id="rId2" Type="http://schemas.microsoft.com/office/2011/relationships/chartStyle" Target="style14.xml"/><Relationship Id="rId3" Type="http://schemas.microsoft.com/office/2011/relationships/chartColorStyle" Target="colors14.xml"/></Relationships>
</file>

<file path=ppt/charts/_rels/chart15.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DJJ_Data\IDJJ_DataNotes_Erin.xlsx" TargetMode="External"/><Relationship Id="rId2" Type="http://schemas.microsoft.com/office/2011/relationships/chartStyle" Target="style15.xml"/><Relationship Id="rId3" Type="http://schemas.microsoft.com/office/2011/relationships/chartColorStyle" Target="colors15.xml"/></Relationships>
</file>

<file path=ppt/charts/_rels/chart16.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DOC_Data\IDOC_DataNotes_Erin.xlsx" TargetMode="External"/><Relationship Id="rId2" Type="http://schemas.microsoft.com/office/2011/relationships/chartStyle" Target="style16.xml"/><Relationship Id="rId3" Type="http://schemas.microsoft.com/office/2011/relationships/chartColorStyle" Target="colors16.xml"/></Relationships>
</file>

<file path=ppt/charts/_rels/chart17.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DOC_Data\IDOC_DataNotes_Erin.xlsx" TargetMode="External"/><Relationship Id="rId2" Type="http://schemas.microsoft.com/office/2011/relationships/chartStyle" Target="style17.xml"/><Relationship Id="rId3" Type="http://schemas.microsoft.com/office/2011/relationships/chartColorStyle" Target="colors17.xml"/></Relationships>
</file>

<file path=ppt/charts/_rels/chart18.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DOC_Data\IDOC_DataNotes_Erin.xlsx" TargetMode="External"/><Relationship Id="rId2" Type="http://schemas.microsoft.com/office/2011/relationships/chartStyle" Target="style18.xml"/><Relationship Id="rId3" Type="http://schemas.microsoft.com/office/2011/relationships/chartColorStyle" Target="colors18.xml"/></Relationships>
</file>

<file path=ppt/charts/_rels/chart19.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DOC_Data\IDOC_DataNotes_Erin.xlsx" TargetMode="External"/><Relationship Id="rId2" Type="http://schemas.microsoft.com/office/2011/relationships/chartStyle" Target="style19.xml"/><Relationship Id="rId3" Type="http://schemas.microsoft.com/office/2011/relationships/chartColorStyle" Target="colors19.xml"/></Relationships>
</file>

<file path=ppt/charts/_rels/chart2.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SP_Data\ISP_DataNotes_Erin.xlsx" TargetMode="External"/><Relationship Id="rId2" Type="http://schemas.microsoft.com/office/2011/relationships/chartStyle" Target="style2.xml"/><Relationship Id="rId3" Type="http://schemas.microsoft.com/office/2011/relationships/chartColorStyle" Target="colors2.xml"/></Relationships>
</file>

<file path=ppt/charts/_rels/chart20.xml.rels><?xml version="1.0" encoding="UTF-8" standalone="yes"?>
<Relationships xmlns="http://schemas.openxmlformats.org/package/2006/relationships"><Relationship Id="rId3" Type="http://schemas.microsoft.com/office/2011/relationships/chartStyle" Target="style20.xml"/><Relationship Id="rId4" Type="http://schemas.microsoft.com/office/2011/relationships/chartColorStyle" Target="colors20.xml"/><Relationship Id="rId1" Type="http://schemas.openxmlformats.org/officeDocument/2006/relationships/oleObject" Target="file:///\\MAINFILESRV\r&amp;a\Exchange\ESheridan\SexOffenderTaskForce\Data\IDOC_Data\IDOC_DataNotes_Erin.xlsx" TargetMode="External"/><Relationship Id="rId2" Type="http://schemas.openxmlformats.org/officeDocument/2006/relationships/chartUserShapes" Target="../drawings/drawing8.xml"/></Relationships>
</file>

<file path=ppt/charts/_rels/chart21.xml.rels><?xml version="1.0" encoding="UTF-8" standalone="yes"?>
<Relationships xmlns="http://schemas.openxmlformats.org/package/2006/relationships"><Relationship Id="rId3" Type="http://schemas.microsoft.com/office/2011/relationships/chartStyle" Target="style21.xml"/><Relationship Id="rId4" Type="http://schemas.microsoft.com/office/2011/relationships/chartColorStyle" Target="colors21.xml"/><Relationship Id="rId1" Type="http://schemas.openxmlformats.org/officeDocument/2006/relationships/oleObject" Target="file:///\\MAINFILESRV\r&amp;a\Exchange\ESheridan\SexOffenderTaskForce\Data\IDOC_Data\IDOC_DataNotes_Erin.xlsx" TargetMode="External"/><Relationship Id="rId2" Type="http://schemas.openxmlformats.org/officeDocument/2006/relationships/chartUserShapes" Target="../drawings/drawing9.xml"/></Relationships>
</file>

<file path=ppt/charts/_rels/chart22.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DJJ_Data\IDJJ_DataNotes_Erin.xlsx" TargetMode="External"/><Relationship Id="rId2" Type="http://schemas.microsoft.com/office/2011/relationships/chartStyle" Target="style22.xml"/><Relationship Id="rId3" Type="http://schemas.microsoft.com/office/2011/relationships/chartColorStyle" Target="colors22.xml"/></Relationships>
</file>

<file path=ppt/charts/_rels/chart23.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DJJ_Data\IDJJ_DataNotes_Erin.xlsx" TargetMode="External"/><Relationship Id="rId2" Type="http://schemas.microsoft.com/office/2011/relationships/chartStyle" Target="style23.xml"/><Relationship Id="rId3" Type="http://schemas.microsoft.com/office/2011/relationships/chartColorStyle" Target="colors23.xm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4" Type="http://schemas.microsoft.com/office/2011/relationships/chartColorStyle" Target="colors3.xml"/><Relationship Id="rId1" Type="http://schemas.openxmlformats.org/officeDocument/2006/relationships/oleObject" Target="file:///\\MAINFILESRV\r&amp;a\Exchange\ESheridan\SexOffenderTaskForce\Data\ISP_Data\ISP_DataNotes_Erin.xlsx" TargetMode="External"/><Relationship Id="rId2"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SP_Data\ISP_DataNotes_Erin.xlsx" TargetMode="External"/><Relationship Id="rId2" Type="http://schemas.microsoft.com/office/2011/relationships/chartStyle" Target="style4.xml"/><Relationship Id="rId3" Type="http://schemas.microsoft.com/office/2011/relationships/chartColorStyle" Target="colors4.xml"/></Relationships>
</file>

<file path=ppt/charts/_rels/chart5.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SP_Data\ISP_DataNotes_Erin.xlsx" TargetMode="External"/><Relationship Id="rId2" Type="http://schemas.microsoft.com/office/2011/relationships/chartStyle" Target="style5.xml"/><Relationship Id="rId3" Type="http://schemas.microsoft.com/office/2011/relationships/chartColorStyle" Target="colors5.xml"/></Relationships>
</file>

<file path=ppt/charts/_rels/chart6.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SP_Data\ISP_DataNotes_Erin.xlsx" TargetMode="External"/><Relationship Id="rId2" Type="http://schemas.microsoft.com/office/2011/relationships/chartStyle" Target="style6.xml"/><Relationship Id="rId3" Type="http://schemas.microsoft.com/office/2011/relationships/chartColorStyle" Target="colors6.xml"/></Relationships>
</file>

<file path=ppt/charts/_rels/chart7.xml.rels><?xml version="1.0" encoding="UTF-8" standalone="yes"?>
<Relationships xmlns="http://schemas.openxmlformats.org/package/2006/relationships"><Relationship Id="rId3" Type="http://schemas.microsoft.com/office/2011/relationships/chartStyle" Target="style7.xml"/><Relationship Id="rId4" Type="http://schemas.microsoft.com/office/2011/relationships/chartColorStyle" Target="colors7.xml"/><Relationship Id="rId1" Type="http://schemas.openxmlformats.org/officeDocument/2006/relationships/oleObject" Target="file:///\\MAINFILESRV\r&amp;a\Exchange\ESheridan\SexOffenderTaskForce\Data\ISP_Data\ISP_DataNotes_Erin.xlsx" TargetMode="External"/><Relationship Id="rId2"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SP_Data\ISP_DataNotes_Erin.xlsx" TargetMode="External"/><Relationship Id="rId2" Type="http://schemas.microsoft.com/office/2011/relationships/chartStyle" Target="style8.xml"/><Relationship Id="rId3" Type="http://schemas.microsoft.com/office/2011/relationships/chartColorStyle" Target="colors8.xml"/></Relationships>
</file>

<file path=ppt/charts/_rels/chart9.xml.rels><?xml version="1.0" encoding="UTF-8" standalone="yes"?>
<Relationships xmlns="http://schemas.openxmlformats.org/package/2006/relationships"><Relationship Id="rId1" Type="http://schemas.openxmlformats.org/officeDocument/2006/relationships/oleObject" Target="file:///\\MAINFILESRV\r&amp;a\Exchange\ESheridan\SexOffenderTaskForce\Data\ISP_Data\ISP_DataNotes_Erin.xlsx" TargetMode="External"/><Relationship Id="rId2" Type="http://schemas.microsoft.com/office/2011/relationships/chartStyle" Target="style9.xml"/><Relationship Id="rId3" Type="http://schemas.microsoft.com/office/2011/relationships/chartColorStyle" Target="colors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Sex Offender Registry Year End Totals</a:t>
            </a:r>
          </a:p>
          <a:p>
            <a:pPr>
              <a:defRPr sz="1400" b="0" i="0" u="none" strike="noStrike" kern="1200" spc="0" baseline="0">
                <a:solidFill>
                  <a:schemeClr val="tx1"/>
                </a:solidFill>
                <a:latin typeface="+mn-lt"/>
                <a:ea typeface="+mn-ea"/>
                <a:cs typeface="+mn-cs"/>
              </a:defRPr>
            </a:pPr>
            <a:r>
              <a:rPr lang="en-US">
                <a:solidFill>
                  <a:schemeClr val="tx1"/>
                </a:solidFill>
              </a:rPr>
              <a:t>2008 - 2015, and Oct 2016</a:t>
            </a:r>
          </a:p>
        </c:rich>
      </c:tx>
      <c:layout/>
      <c:overlay val="0"/>
      <c:spPr>
        <a:noFill/>
        <a:ln>
          <a:noFill/>
        </a:ln>
        <a:effectLst/>
      </c:spPr>
    </c:title>
    <c:autoTitleDeleted val="0"/>
    <c:plotArea>
      <c:layout/>
      <c:lineChart>
        <c:grouping val="standard"/>
        <c:varyColors val="0"/>
        <c:ser>
          <c:idx val="1"/>
          <c:order val="0"/>
          <c:tx>
            <c:strRef>
              <c:f>RegistryOverTime!$C$1</c:f>
              <c:strCache>
                <c:ptCount val="1"/>
                <c:pt idx="0">
                  <c:v>Database Total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RegistryOverTime!$B$2:$B$10</c:f>
              <c:strCache>
                <c:ptCount val="9"/>
                <c:pt idx="0">
                  <c:v>2008</c:v>
                </c:pt>
                <c:pt idx="1">
                  <c:v>2009</c:v>
                </c:pt>
                <c:pt idx="2">
                  <c:v>2010</c:v>
                </c:pt>
                <c:pt idx="3">
                  <c:v>2011</c:v>
                </c:pt>
                <c:pt idx="4">
                  <c:v>2012</c:v>
                </c:pt>
                <c:pt idx="5">
                  <c:v>2013</c:v>
                </c:pt>
                <c:pt idx="6">
                  <c:v>2014</c:v>
                </c:pt>
                <c:pt idx="7">
                  <c:v>2015</c:v>
                </c:pt>
                <c:pt idx="8">
                  <c:v>October 2016</c:v>
                </c:pt>
              </c:strCache>
            </c:strRef>
          </c:cat>
          <c:val>
            <c:numRef>
              <c:f>RegistryOverTime!$C$2:$C$10</c:f>
              <c:numCache>
                <c:formatCode>#,##0</c:formatCode>
                <c:ptCount val="9"/>
                <c:pt idx="0">
                  <c:v>24433.0</c:v>
                </c:pt>
                <c:pt idx="1">
                  <c:v>25434.0</c:v>
                </c:pt>
                <c:pt idx="2">
                  <c:v>26327.0</c:v>
                </c:pt>
                <c:pt idx="3">
                  <c:v>27054.0</c:v>
                </c:pt>
                <c:pt idx="4">
                  <c:v>28589.0</c:v>
                </c:pt>
                <c:pt idx="5">
                  <c:v>29525.0</c:v>
                </c:pt>
                <c:pt idx="6">
                  <c:v>30466.0</c:v>
                </c:pt>
                <c:pt idx="7">
                  <c:v>31348.0</c:v>
                </c:pt>
                <c:pt idx="8">
                  <c:v>32154.0</c:v>
                </c:pt>
              </c:numCache>
            </c:numRef>
          </c:val>
          <c:smooth val="0"/>
          <c:extLst xmlns:c16r2="http://schemas.microsoft.com/office/drawing/2015/06/chart">
            <c:ext xmlns:c16="http://schemas.microsoft.com/office/drawing/2014/chart" uri="{C3380CC4-5D6E-409C-BE32-E72D297353CC}">
              <c16:uniqueId val="{00000000-3772-4783-A674-29993A26A7AE}"/>
            </c:ext>
          </c:extLst>
        </c:ser>
        <c:ser>
          <c:idx val="2"/>
          <c:order val="1"/>
          <c:tx>
            <c:strRef>
              <c:f>RegistryOverTime!$D$1</c:f>
              <c:strCache>
                <c:ptCount val="1"/>
                <c:pt idx="0">
                  <c:v>Registered in Illinois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RegistryOverTime!$B$2:$B$10</c:f>
              <c:strCache>
                <c:ptCount val="9"/>
                <c:pt idx="0">
                  <c:v>2008</c:v>
                </c:pt>
                <c:pt idx="1">
                  <c:v>2009</c:v>
                </c:pt>
                <c:pt idx="2">
                  <c:v>2010</c:v>
                </c:pt>
                <c:pt idx="3">
                  <c:v>2011</c:v>
                </c:pt>
                <c:pt idx="4">
                  <c:v>2012</c:v>
                </c:pt>
                <c:pt idx="5">
                  <c:v>2013</c:v>
                </c:pt>
                <c:pt idx="6">
                  <c:v>2014</c:v>
                </c:pt>
                <c:pt idx="7">
                  <c:v>2015</c:v>
                </c:pt>
                <c:pt idx="8">
                  <c:v>October 2016</c:v>
                </c:pt>
              </c:strCache>
            </c:strRef>
          </c:cat>
          <c:val>
            <c:numRef>
              <c:f>RegistryOverTime!$D$2:$D$10</c:f>
              <c:numCache>
                <c:formatCode>#,##0</c:formatCode>
                <c:ptCount val="9"/>
                <c:pt idx="0">
                  <c:v>19648.0</c:v>
                </c:pt>
                <c:pt idx="1">
                  <c:v>20230.0</c:v>
                </c:pt>
                <c:pt idx="2">
                  <c:v>20868.0</c:v>
                </c:pt>
                <c:pt idx="3">
                  <c:v>21212.0</c:v>
                </c:pt>
                <c:pt idx="4">
                  <c:v>22144.0</c:v>
                </c:pt>
                <c:pt idx="5">
                  <c:v>22703.0</c:v>
                </c:pt>
                <c:pt idx="6">
                  <c:v>23289.0</c:v>
                </c:pt>
                <c:pt idx="7">
                  <c:v>23651.0</c:v>
                </c:pt>
                <c:pt idx="8">
                  <c:v>23998.0</c:v>
                </c:pt>
              </c:numCache>
            </c:numRef>
          </c:val>
          <c:smooth val="0"/>
          <c:extLst xmlns:c16r2="http://schemas.microsoft.com/office/drawing/2015/06/chart">
            <c:ext xmlns:c16="http://schemas.microsoft.com/office/drawing/2014/chart" uri="{C3380CC4-5D6E-409C-BE32-E72D297353CC}">
              <c16:uniqueId val="{00000001-3772-4783-A674-29993A26A7AE}"/>
            </c:ext>
          </c:extLst>
        </c:ser>
        <c:ser>
          <c:idx val="3"/>
          <c:order val="2"/>
          <c:tx>
            <c:strRef>
              <c:f>RegistryOverTime!$E$1</c:f>
              <c:strCache>
                <c:ptCount val="1"/>
                <c:pt idx="0">
                  <c:v>Moved Out of State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RegistryOverTime!$B$2:$B$10</c:f>
              <c:strCache>
                <c:ptCount val="9"/>
                <c:pt idx="0">
                  <c:v>2008</c:v>
                </c:pt>
                <c:pt idx="1">
                  <c:v>2009</c:v>
                </c:pt>
                <c:pt idx="2">
                  <c:v>2010</c:v>
                </c:pt>
                <c:pt idx="3">
                  <c:v>2011</c:v>
                </c:pt>
                <c:pt idx="4">
                  <c:v>2012</c:v>
                </c:pt>
                <c:pt idx="5">
                  <c:v>2013</c:v>
                </c:pt>
                <c:pt idx="6">
                  <c:v>2014</c:v>
                </c:pt>
                <c:pt idx="7">
                  <c:v>2015</c:v>
                </c:pt>
                <c:pt idx="8">
                  <c:v>October 2016</c:v>
                </c:pt>
              </c:strCache>
            </c:strRef>
          </c:cat>
          <c:val>
            <c:numRef>
              <c:f>RegistryOverTime!$E$2:$E$10</c:f>
              <c:numCache>
                <c:formatCode>#,##0</c:formatCode>
                <c:ptCount val="9"/>
                <c:pt idx="0">
                  <c:v>4785.0</c:v>
                </c:pt>
                <c:pt idx="1">
                  <c:v>5204.0</c:v>
                </c:pt>
                <c:pt idx="2">
                  <c:v>5459.0</c:v>
                </c:pt>
                <c:pt idx="3">
                  <c:v>5842.0</c:v>
                </c:pt>
                <c:pt idx="4">
                  <c:v>6445.0</c:v>
                </c:pt>
                <c:pt idx="5">
                  <c:v>6822.0</c:v>
                </c:pt>
                <c:pt idx="6">
                  <c:v>7177.0</c:v>
                </c:pt>
                <c:pt idx="7">
                  <c:v>7697.0</c:v>
                </c:pt>
                <c:pt idx="8">
                  <c:v>8156.0</c:v>
                </c:pt>
              </c:numCache>
            </c:numRef>
          </c:val>
          <c:smooth val="0"/>
          <c:extLst xmlns:c16r2="http://schemas.microsoft.com/office/drawing/2015/06/chart">
            <c:ext xmlns:c16="http://schemas.microsoft.com/office/drawing/2014/chart" uri="{C3380CC4-5D6E-409C-BE32-E72D297353CC}">
              <c16:uniqueId val="{00000002-3772-4783-A674-29993A26A7AE}"/>
            </c:ext>
          </c:extLst>
        </c:ser>
        <c:ser>
          <c:idx val="4"/>
          <c:order val="3"/>
          <c:tx>
            <c:strRef>
              <c:f>RegistryOverTime!$F$1</c:f>
              <c:strCache>
                <c:ptCount val="1"/>
                <c:pt idx="0">
                  <c:v>In IDOC</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RegistryOverTime!$B$2:$B$10</c:f>
              <c:strCache>
                <c:ptCount val="9"/>
                <c:pt idx="0">
                  <c:v>2008</c:v>
                </c:pt>
                <c:pt idx="1">
                  <c:v>2009</c:v>
                </c:pt>
                <c:pt idx="2">
                  <c:v>2010</c:v>
                </c:pt>
                <c:pt idx="3">
                  <c:v>2011</c:v>
                </c:pt>
                <c:pt idx="4">
                  <c:v>2012</c:v>
                </c:pt>
                <c:pt idx="5">
                  <c:v>2013</c:v>
                </c:pt>
                <c:pt idx="6">
                  <c:v>2014</c:v>
                </c:pt>
                <c:pt idx="7">
                  <c:v>2015</c:v>
                </c:pt>
                <c:pt idx="8">
                  <c:v>October 2016</c:v>
                </c:pt>
              </c:strCache>
            </c:strRef>
          </c:cat>
          <c:val>
            <c:numRef>
              <c:f>RegistryOverTime!$F$2:$F$10</c:f>
              <c:numCache>
                <c:formatCode>#,##0</c:formatCode>
                <c:ptCount val="9"/>
                <c:pt idx="0">
                  <c:v>5275.0</c:v>
                </c:pt>
                <c:pt idx="1">
                  <c:v>5568.0</c:v>
                </c:pt>
                <c:pt idx="2">
                  <c:v>5992.0</c:v>
                </c:pt>
                <c:pt idx="3">
                  <c:v>6235.0</c:v>
                </c:pt>
                <c:pt idx="4">
                  <c:v>6770.0</c:v>
                </c:pt>
                <c:pt idx="5">
                  <c:v>7065.0</c:v>
                </c:pt>
                <c:pt idx="6">
                  <c:v>7355.0</c:v>
                </c:pt>
                <c:pt idx="7">
                  <c:v>7312.0</c:v>
                </c:pt>
                <c:pt idx="8">
                  <c:v>7348.0</c:v>
                </c:pt>
              </c:numCache>
            </c:numRef>
          </c:val>
          <c:smooth val="0"/>
          <c:extLst xmlns:c16r2="http://schemas.microsoft.com/office/drawing/2015/06/chart">
            <c:ext xmlns:c16="http://schemas.microsoft.com/office/drawing/2014/chart" uri="{C3380CC4-5D6E-409C-BE32-E72D297353CC}">
              <c16:uniqueId val="{00000003-3772-4783-A674-29993A26A7AE}"/>
            </c:ext>
          </c:extLst>
        </c:ser>
        <c:dLbls>
          <c:showLegendKey val="0"/>
          <c:showVal val="0"/>
          <c:showCatName val="0"/>
          <c:showSerName val="0"/>
          <c:showPercent val="0"/>
          <c:showBubbleSize val="0"/>
        </c:dLbls>
        <c:marker val="1"/>
        <c:smooth val="0"/>
        <c:axId val="2075303816"/>
        <c:axId val="-2133836200"/>
      </c:lineChart>
      <c:catAx>
        <c:axId val="2075303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133836200"/>
        <c:crosses val="autoZero"/>
        <c:auto val="1"/>
        <c:lblAlgn val="ctr"/>
        <c:lblOffset val="100"/>
        <c:noMultiLvlLbl val="0"/>
      </c:catAx>
      <c:valAx>
        <c:axId val="-21338362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75303816"/>
        <c:crosses val="autoZero"/>
        <c:crossBetween val="between"/>
      </c:valAx>
      <c:spPr>
        <a:noFill/>
        <a:ln>
          <a:noFill/>
        </a:ln>
        <a:effectLst/>
      </c:spPr>
    </c:plotArea>
    <c:legend>
      <c:legendPos val="r"/>
      <c:layout>
        <c:manualLayout>
          <c:xMode val="edge"/>
          <c:yMode val="edge"/>
          <c:x val="0.835394266449453"/>
          <c:y val="0.611982865229712"/>
          <c:w val="0.160295388722961"/>
          <c:h val="0.21080256071509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baseline="0">
                <a:solidFill>
                  <a:sysClr val="windowText" lastClr="000000"/>
                </a:solidFill>
              </a:rPr>
              <a:t>Average of All Arrests 2013-2015</a:t>
            </a:r>
          </a:p>
        </c:rich>
      </c:tx>
      <c:layout/>
      <c:overlay val="0"/>
      <c:spPr>
        <a:noFill/>
        <a:ln>
          <a:noFill/>
        </a:ln>
        <a:effectLst/>
      </c:spPr>
    </c:title>
    <c:autoTitleDeleted val="0"/>
    <c:plotArea>
      <c:layout>
        <c:manualLayout>
          <c:layoutTarget val="inner"/>
          <c:xMode val="edge"/>
          <c:yMode val="edge"/>
          <c:x val="0.265386289719319"/>
          <c:y val="0.136711070623361"/>
          <c:w val="0.414321303587052"/>
          <c:h val="0.69053550597841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7137-4ACF-BF33-7FB057B7E054}"/>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7137-4ACF-BF33-7FB057B7E054}"/>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Sheet1!$B$41:$B$42</c:f>
              <c:strCache>
                <c:ptCount val="2"/>
                <c:pt idx="0">
                  <c:v>May Require Registration</c:v>
                </c:pt>
                <c:pt idx="1">
                  <c:v>Does NOT Require Registration</c:v>
                </c:pt>
              </c:strCache>
            </c:strRef>
          </c:cat>
          <c:val>
            <c:numRef>
              <c:f>Sheet1!$D$41:$D$42</c:f>
              <c:numCache>
                <c:formatCode>0.00%</c:formatCode>
                <c:ptCount val="2"/>
                <c:pt idx="0">
                  <c:v>0.0112646853707051</c:v>
                </c:pt>
                <c:pt idx="1">
                  <c:v>0.988735314629295</c:v>
                </c:pt>
              </c:numCache>
            </c:numRef>
          </c:val>
          <c:extLst xmlns:c16r2="http://schemas.microsoft.com/office/drawing/2015/06/chart">
            <c:ext xmlns:c16="http://schemas.microsoft.com/office/drawing/2014/chart" uri="{C3380CC4-5D6E-409C-BE32-E72D297353CC}">
              <c16:uniqueId val="{00000004-7137-4ACF-BF33-7FB057B7E054}"/>
            </c:ext>
          </c:extLst>
        </c:ser>
        <c:dLbls>
          <c:showLegendKey val="0"/>
          <c:showVal val="0"/>
          <c:showCatName val="0"/>
          <c:showSerName val="0"/>
          <c:showPercent val="0"/>
          <c:showBubbleSize val="0"/>
          <c:showLeaderLines val="1"/>
        </c:dLbls>
        <c:firstSliceAng val="270"/>
      </c:pieChart>
      <c:spPr>
        <a:noFill/>
        <a:ln>
          <a:noFill/>
        </a:ln>
        <a:effectLst/>
      </c:spPr>
    </c:plotArea>
    <c:legend>
      <c:legendPos val="b"/>
      <c:layout>
        <c:manualLayout>
          <c:xMode val="edge"/>
          <c:yMode val="edge"/>
          <c:x val="0.00659548208302484"/>
          <c:y val="0.798681553167794"/>
          <c:w val="0.574465912697921"/>
          <c:h val="0.182895875846378"/>
        </c:manualLayout>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baseline="0">
                <a:solidFill>
                  <a:sysClr val="windowText" lastClr="000000"/>
                </a:solidFill>
              </a:rPr>
              <a:t>Average of People Arrested 2013-2015</a:t>
            </a:r>
          </a:p>
        </c:rich>
      </c:tx>
      <c:layout/>
      <c:overlay val="0"/>
      <c:spPr>
        <a:noFill/>
        <a:ln>
          <a:noFill/>
        </a:ln>
        <a:effectLst/>
      </c:spPr>
    </c:title>
    <c:autoTitleDeleted val="0"/>
    <c:plotArea>
      <c:layout>
        <c:manualLayout>
          <c:layoutTarget val="inner"/>
          <c:xMode val="edge"/>
          <c:yMode val="edge"/>
          <c:x val="0.308790828996795"/>
          <c:y val="0.127499785130447"/>
          <c:w val="0.414321303587052"/>
          <c:h val="0.69053550597841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8803-402E-A513-DA3EF0AFCCB6}"/>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8803-402E-A513-DA3EF0AFCCB6}"/>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Sheet1!$I$41:$I$42</c:f>
              <c:strCache>
                <c:ptCount val="2"/>
                <c:pt idx="0">
                  <c:v>May Be Required to Register</c:v>
                </c:pt>
                <c:pt idx="1">
                  <c:v>Are Not Required to Register</c:v>
                </c:pt>
              </c:strCache>
            </c:strRef>
          </c:cat>
          <c:val>
            <c:numRef>
              <c:f>Sheet1!$K$41:$K$42</c:f>
              <c:numCache>
                <c:formatCode>0.00%</c:formatCode>
                <c:ptCount val="2"/>
                <c:pt idx="0">
                  <c:v>0.0146113511122845</c:v>
                </c:pt>
                <c:pt idx="1">
                  <c:v>0.985388648887715</c:v>
                </c:pt>
              </c:numCache>
            </c:numRef>
          </c:val>
          <c:extLst xmlns:c16r2="http://schemas.microsoft.com/office/drawing/2015/06/chart">
            <c:ext xmlns:c16="http://schemas.microsoft.com/office/drawing/2014/chart" uri="{C3380CC4-5D6E-409C-BE32-E72D297353CC}">
              <c16:uniqueId val="{00000004-8803-402E-A513-DA3EF0AFCCB6}"/>
            </c:ext>
          </c:extLst>
        </c:ser>
        <c:dLbls>
          <c:showLegendKey val="0"/>
          <c:showVal val="0"/>
          <c:showCatName val="0"/>
          <c:showSerName val="0"/>
          <c:showPercent val="0"/>
          <c:showBubbleSize val="0"/>
          <c:showLeaderLines val="1"/>
        </c:dLbls>
        <c:firstSliceAng val="270"/>
      </c:pieChart>
      <c:spPr>
        <a:noFill/>
        <a:ln>
          <a:noFill/>
        </a:ln>
        <a:effectLst/>
      </c:spPr>
    </c:plotArea>
    <c:legend>
      <c:legendPos val="b"/>
      <c:layout>
        <c:manualLayout>
          <c:xMode val="edge"/>
          <c:yMode val="edge"/>
          <c:x val="0.478619846725585"/>
          <c:y val="0.798681553167794"/>
          <c:w val="0.514784671191391"/>
          <c:h val="0.187501518592835"/>
        </c:manualLayout>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836614173228"/>
          <c:y val="0.188871391076115"/>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51C1-4752-A77B-8FFFF0602C16}"/>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51C1-4752-A77B-8FFFF0602C16}"/>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51C1-4752-A77B-8FFFF0602C16}"/>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51C1-4752-A77B-8FFFF0602C16}"/>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AgeRaceOfArrestees2015!$B$20:$B$23</c:f>
              <c:strCache>
                <c:ptCount val="4"/>
                <c:pt idx="0">
                  <c:v>White</c:v>
                </c:pt>
                <c:pt idx="1">
                  <c:v>Black</c:v>
                </c:pt>
                <c:pt idx="2">
                  <c:v>Hispanic</c:v>
                </c:pt>
                <c:pt idx="3">
                  <c:v>Unknown/Other</c:v>
                </c:pt>
              </c:strCache>
            </c:strRef>
          </c:cat>
          <c:val>
            <c:numRef>
              <c:f>AgeRaceOfArrestees2015!$D$20:$D$23</c:f>
              <c:numCache>
                <c:formatCode>0.0%</c:formatCode>
                <c:ptCount val="4"/>
                <c:pt idx="0">
                  <c:v>0.406723484848485</c:v>
                </c:pt>
                <c:pt idx="1">
                  <c:v>0.423295454545455</c:v>
                </c:pt>
                <c:pt idx="2">
                  <c:v>0.151751893939394</c:v>
                </c:pt>
                <c:pt idx="3">
                  <c:v>0.0229640151515152</c:v>
                </c:pt>
              </c:numCache>
            </c:numRef>
          </c:val>
          <c:extLst xmlns:c16r2="http://schemas.microsoft.com/office/drawing/2015/06/chart">
            <c:ext xmlns:c16="http://schemas.microsoft.com/office/drawing/2014/chart" uri="{C3380CC4-5D6E-409C-BE32-E72D297353CC}">
              <c16:uniqueId val="{00000008-51C1-4752-A77B-8FFFF0602C16}"/>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Race of All Arrestees in 2015</a:t>
            </a:r>
          </a:p>
        </c:rich>
      </c:tx>
      <c:layout/>
      <c:overlay val="0"/>
      <c:spPr>
        <a:noFill/>
        <a:ln>
          <a:noFill/>
        </a:ln>
        <a:effectLst/>
      </c:spPr>
    </c:title>
    <c:autoTitleDeleted val="0"/>
    <c:plotArea>
      <c:layout>
        <c:manualLayout>
          <c:layoutTarget val="inner"/>
          <c:xMode val="edge"/>
          <c:yMode val="edge"/>
          <c:x val="0.327957475297869"/>
          <c:y val="0.175538057742782"/>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339-49A6-813C-793728E1AC94}"/>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339-49A6-813C-793728E1AC94}"/>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0339-49A6-813C-793728E1AC94}"/>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0339-49A6-813C-793728E1AC94}"/>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AgeRaceOfArrestees2015!$K$20:$K$23</c:f>
              <c:strCache>
                <c:ptCount val="4"/>
                <c:pt idx="0">
                  <c:v>White</c:v>
                </c:pt>
                <c:pt idx="1">
                  <c:v>Black</c:v>
                </c:pt>
                <c:pt idx="2">
                  <c:v>Hispanic</c:v>
                </c:pt>
                <c:pt idx="3">
                  <c:v>Unknown/Other</c:v>
                </c:pt>
              </c:strCache>
            </c:strRef>
          </c:cat>
          <c:val>
            <c:numRef>
              <c:f>AgeRaceOfArrestees2015!$M$20:$M$23</c:f>
              <c:numCache>
                <c:formatCode>0.0%</c:formatCode>
                <c:ptCount val="4"/>
                <c:pt idx="0">
                  <c:v>0.424566612659847</c:v>
                </c:pt>
                <c:pt idx="1">
                  <c:v>0.408096850683893</c:v>
                </c:pt>
                <c:pt idx="2">
                  <c:v>0.146093081795993</c:v>
                </c:pt>
                <c:pt idx="3">
                  <c:v>0.021243454860266</c:v>
                </c:pt>
              </c:numCache>
            </c:numRef>
          </c:val>
          <c:extLst xmlns:c16r2="http://schemas.microsoft.com/office/drawing/2015/06/chart">
            <c:ext xmlns:c16="http://schemas.microsoft.com/office/drawing/2014/chart" uri="{C3380CC4-5D6E-409C-BE32-E72D297353CC}">
              <c16:uniqueId val="{00000008-0339-49A6-813C-793728E1AC94}"/>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Sex Offender Registrants in</a:t>
            </a:r>
            <a:r>
              <a:rPr lang="en-US" sz="1500" baseline="0">
                <a:solidFill>
                  <a:sysClr val="windowText" lastClr="000000"/>
                </a:solidFill>
              </a:rPr>
              <a:t> State Secure Confinement</a:t>
            </a:r>
            <a:endParaRPr lang="en-US" sz="1500">
              <a:solidFill>
                <a:sysClr val="windowText" lastClr="000000"/>
              </a:solidFill>
            </a:endParaRPr>
          </a:p>
        </c:rich>
      </c:tx>
      <c:layout>
        <c:manualLayout>
          <c:xMode val="edge"/>
          <c:yMode val="edge"/>
          <c:x val="0.15713188976378"/>
          <c:y val="0.0"/>
        </c:manualLayout>
      </c:layout>
      <c:overlay val="0"/>
      <c:spPr>
        <a:noFill/>
        <a:ln>
          <a:noFill/>
        </a:ln>
        <a:effectLst/>
      </c:spPr>
    </c:title>
    <c:autoTitleDeleted val="0"/>
    <c:plotArea>
      <c:layout>
        <c:manualLayout>
          <c:layoutTarget val="inner"/>
          <c:xMode val="edge"/>
          <c:yMode val="edge"/>
          <c:x val="0.313836614173228"/>
          <c:y val="0.186936789151356"/>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F6F-4CBC-B259-DA88298F418F}"/>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F6F-4CBC-B259-DA88298F418F}"/>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PrisonCharts!$A$2:$A$3</c:f>
              <c:strCache>
                <c:ptCount val="2"/>
                <c:pt idx="0">
                  <c:v>No</c:v>
                </c:pt>
                <c:pt idx="1">
                  <c:v>Yes</c:v>
                </c:pt>
              </c:strCache>
            </c:strRef>
          </c:cat>
          <c:val>
            <c:numRef>
              <c:f>PrisonCharts!$C$2:$C$3</c:f>
              <c:numCache>
                <c:formatCode>0.0%</c:formatCode>
                <c:ptCount val="2"/>
                <c:pt idx="0">
                  <c:v>0.893265565438374</c:v>
                </c:pt>
                <c:pt idx="1">
                  <c:v>0.106734434561626</c:v>
                </c:pt>
              </c:numCache>
            </c:numRef>
          </c:val>
          <c:extLst xmlns:c16r2="http://schemas.microsoft.com/office/drawing/2015/06/chart">
            <c:ext xmlns:c16="http://schemas.microsoft.com/office/drawing/2014/chart" uri="{C3380CC4-5D6E-409C-BE32-E72D297353CC}">
              <c16:uniqueId val="{00000004-0F6F-4CBC-B259-DA88298F418F}"/>
            </c:ext>
          </c:extLst>
        </c:ser>
        <c:dLbls>
          <c:showLegendKey val="0"/>
          <c:showVal val="0"/>
          <c:showCatName val="0"/>
          <c:showSerName val="0"/>
          <c:showPercent val="0"/>
          <c:showBubbleSize val="0"/>
          <c:showLeaderLines val="1"/>
        </c:dLbls>
        <c:firstSliceAng val="10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dirty="0">
                <a:solidFill>
                  <a:sysClr val="windowText" lastClr="000000"/>
                </a:solidFill>
              </a:rPr>
              <a:t>Sex Offender Registrants on</a:t>
            </a:r>
            <a:r>
              <a:rPr lang="en-US" sz="1500" baseline="0" dirty="0">
                <a:solidFill>
                  <a:sysClr val="windowText" lastClr="000000"/>
                </a:solidFill>
              </a:rPr>
              <a:t> Aftercare</a:t>
            </a:r>
            <a:endParaRPr lang="en-US" sz="1500" dirty="0">
              <a:solidFill>
                <a:sysClr val="windowText" lastClr="000000"/>
              </a:solidFill>
            </a:endParaRPr>
          </a:p>
        </c:rich>
      </c:tx>
      <c:layout/>
      <c:overlay val="0"/>
      <c:spPr>
        <a:noFill/>
        <a:ln>
          <a:noFill/>
        </a:ln>
        <a:effectLst/>
      </c:spPr>
    </c:title>
    <c:autoTitleDeleted val="0"/>
    <c:plotArea>
      <c:layout>
        <c:manualLayout>
          <c:layoutTarget val="inner"/>
          <c:xMode val="edge"/>
          <c:yMode val="edge"/>
          <c:x val="0.313836614173228"/>
          <c:y val="0.186936789151356"/>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6829-4CA9-98E3-F2607FE015CD}"/>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6829-4CA9-98E3-F2607FE015CD}"/>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ParoleCharts!$A$2:$A$3</c:f>
              <c:strCache>
                <c:ptCount val="2"/>
                <c:pt idx="0">
                  <c:v>No</c:v>
                </c:pt>
                <c:pt idx="1">
                  <c:v>Yes</c:v>
                </c:pt>
              </c:strCache>
            </c:strRef>
          </c:cat>
          <c:val>
            <c:numRef>
              <c:f>ParoleCharts!$C$2:$C$3</c:f>
              <c:numCache>
                <c:formatCode>0.0%</c:formatCode>
                <c:ptCount val="2"/>
                <c:pt idx="0">
                  <c:v>0.962549800796813</c:v>
                </c:pt>
                <c:pt idx="1">
                  <c:v>0.0374501992031872</c:v>
                </c:pt>
              </c:numCache>
            </c:numRef>
          </c:val>
          <c:extLst xmlns:c16r2="http://schemas.microsoft.com/office/drawing/2015/06/chart">
            <c:ext xmlns:c16="http://schemas.microsoft.com/office/drawing/2014/chart" uri="{C3380CC4-5D6E-409C-BE32-E72D297353CC}">
              <c16:uniqueId val="{00000004-6829-4CA9-98E3-F2607FE015CD}"/>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Sex Offender Registration Status of Parolees</a:t>
            </a:r>
          </a:p>
        </c:rich>
      </c:tx>
      <c:layout/>
      <c:overlay val="0"/>
      <c:spPr>
        <a:noFill/>
        <a:ln>
          <a:noFill/>
        </a:ln>
        <a:effectLst/>
      </c:spPr>
    </c:title>
    <c:autoTitleDeleted val="0"/>
    <c:plotArea>
      <c:layout>
        <c:manualLayout>
          <c:layoutTarget val="inner"/>
          <c:xMode val="edge"/>
          <c:yMode val="edge"/>
          <c:x val="0.313836614173228"/>
          <c:y val="0.186936789151356"/>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1323-45F1-A04D-97C0571E9BF0}"/>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1323-45F1-A04D-97C0571E9BF0}"/>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ParoleStock_Summary!$A$3:$A$4</c:f>
              <c:strCache>
                <c:ptCount val="2"/>
                <c:pt idx="0">
                  <c:v>No</c:v>
                </c:pt>
                <c:pt idx="1">
                  <c:v>Yes</c:v>
                </c:pt>
              </c:strCache>
            </c:strRef>
          </c:cat>
          <c:val>
            <c:numRef>
              <c:f>ParoleStock_Summary!$C$3:$C$4</c:f>
              <c:numCache>
                <c:formatCode>0.00%</c:formatCode>
                <c:ptCount val="2"/>
                <c:pt idx="0">
                  <c:v>0.966716238226754</c:v>
                </c:pt>
                <c:pt idx="1">
                  <c:v>0.0332837617732455</c:v>
                </c:pt>
              </c:numCache>
            </c:numRef>
          </c:val>
          <c:extLst xmlns:c16r2="http://schemas.microsoft.com/office/drawing/2015/06/chart">
            <c:ext xmlns:c16="http://schemas.microsoft.com/office/drawing/2014/chart" uri="{C3380CC4-5D6E-409C-BE32-E72D297353CC}">
              <c16:uniqueId val="{00000004-1323-45F1-A04D-97C0571E9BF0}"/>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Sex Offender Status of Prisoners</a:t>
            </a:r>
          </a:p>
        </c:rich>
      </c:tx>
      <c:layout/>
      <c:overlay val="0"/>
      <c:spPr>
        <a:noFill/>
        <a:ln>
          <a:noFill/>
        </a:ln>
        <a:effectLst/>
      </c:spPr>
    </c:title>
    <c:autoTitleDeleted val="0"/>
    <c:plotArea>
      <c:layout>
        <c:manualLayout>
          <c:layoutTarget val="inner"/>
          <c:xMode val="edge"/>
          <c:yMode val="edge"/>
          <c:x val="0.313836614173228"/>
          <c:y val="0.186936789151356"/>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2B06-410A-A7D8-B28FB71DFF3E}"/>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B06-410A-A7D8-B28FB71DFF3E}"/>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PrisonStock_Summary!$A$3:$A$4</c:f>
              <c:strCache>
                <c:ptCount val="2"/>
                <c:pt idx="0">
                  <c:v>No</c:v>
                </c:pt>
                <c:pt idx="1">
                  <c:v>Yes</c:v>
                </c:pt>
              </c:strCache>
            </c:strRef>
          </c:cat>
          <c:val>
            <c:numRef>
              <c:f>PrisonStock_Summary!$C$3:$C$4</c:f>
              <c:numCache>
                <c:formatCode>0.00%</c:formatCode>
                <c:ptCount val="2"/>
                <c:pt idx="0">
                  <c:v>0.860754909896477</c:v>
                </c:pt>
                <c:pt idx="1">
                  <c:v>0.139245090103523</c:v>
                </c:pt>
              </c:numCache>
            </c:numRef>
          </c:val>
          <c:extLst xmlns:c16r2="http://schemas.microsoft.com/office/drawing/2015/06/chart">
            <c:ext xmlns:c16="http://schemas.microsoft.com/office/drawing/2014/chart" uri="{C3380CC4-5D6E-409C-BE32-E72D297353CC}">
              <c16:uniqueId val="{00000004-2B06-410A-A7D8-B28FB71DFF3E}"/>
            </c:ext>
          </c:extLst>
        </c:ser>
        <c:dLbls>
          <c:showLegendKey val="0"/>
          <c:showVal val="0"/>
          <c:showCatName val="0"/>
          <c:showSerName val="0"/>
          <c:showPercent val="0"/>
          <c:showBubbleSize val="0"/>
          <c:showLeaderLines val="1"/>
        </c:dLbls>
        <c:firstSliceAng val="11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Sex Offender Registration Status of Parolees</a:t>
            </a:r>
          </a:p>
        </c:rich>
      </c:tx>
      <c:layout/>
      <c:overlay val="0"/>
      <c:spPr>
        <a:noFill/>
        <a:ln>
          <a:noFill/>
        </a:ln>
        <a:effectLst/>
      </c:spPr>
    </c:title>
    <c:autoTitleDeleted val="0"/>
    <c:plotArea>
      <c:layout>
        <c:manualLayout>
          <c:layoutTarget val="inner"/>
          <c:xMode val="edge"/>
          <c:yMode val="edge"/>
          <c:x val="0.313836614173228"/>
          <c:y val="0.186936789151356"/>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2511-4834-B5A7-EA8EBF9B1EBB}"/>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511-4834-B5A7-EA8EBF9B1EBB}"/>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ParoleStock_Summary!$A$3:$A$4</c:f>
              <c:strCache>
                <c:ptCount val="2"/>
                <c:pt idx="0">
                  <c:v>No</c:v>
                </c:pt>
                <c:pt idx="1">
                  <c:v>Yes</c:v>
                </c:pt>
              </c:strCache>
            </c:strRef>
          </c:cat>
          <c:val>
            <c:numRef>
              <c:f>ParoleStock_Summary!$C$3:$C$4</c:f>
              <c:numCache>
                <c:formatCode>0.00%</c:formatCode>
                <c:ptCount val="2"/>
                <c:pt idx="0">
                  <c:v>0.966716238226754</c:v>
                </c:pt>
                <c:pt idx="1">
                  <c:v>0.0332837617732455</c:v>
                </c:pt>
              </c:numCache>
            </c:numRef>
          </c:val>
          <c:extLst xmlns:c16r2="http://schemas.microsoft.com/office/drawing/2015/06/chart">
            <c:ext xmlns:c16="http://schemas.microsoft.com/office/drawing/2014/chart" uri="{C3380CC4-5D6E-409C-BE32-E72D297353CC}">
              <c16:uniqueId val="{00000004-2511-4834-B5A7-EA8EBF9B1EBB}"/>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Estimated Sex Offender Registration Status of Parolees </a:t>
            </a:r>
            <a:r>
              <a:rPr lang="en-US" sz="1500" b="1" baseline="0">
                <a:solidFill>
                  <a:sysClr val="windowText" lastClr="000000"/>
                </a:solidFill>
              </a:rPr>
              <a:t>I</a:t>
            </a:r>
            <a:r>
              <a:rPr lang="en-US" sz="1500" b="1">
                <a:solidFill>
                  <a:sysClr val="windowText" lastClr="000000"/>
                </a:solidFill>
              </a:rPr>
              <a:t>ncluding Gate Violators</a:t>
            </a:r>
          </a:p>
        </c:rich>
      </c:tx>
      <c:layout/>
      <c:overlay val="0"/>
      <c:spPr>
        <a:noFill/>
        <a:ln>
          <a:noFill/>
        </a:ln>
        <a:effectLst/>
      </c:spPr>
    </c:title>
    <c:autoTitleDeleted val="0"/>
    <c:plotArea>
      <c:layout>
        <c:manualLayout>
          <c:layoutTarget val="inner"/>
          <c:xMode val="edge"/>
          <c:yMode val="edge"/>
          <c:x val="0.313836614173228"/>
          <c:y val="0.215789603480773"/>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D91-46D0-939C-3C4C77C7F495}"/>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D91-46D0-939C-3C4C77C7F495}"/>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ParoleStock_Summary!$A$26:$A$27</c:f>
              <c:strCache>
                <c:ptCount val="2"/>
                <c:pt idx="0">
                  <c:v>No</c:v>
                </c:pt>
                <c:pt idx="1">
                  <c:v>Yes</c:v>
                </c:pt>
              </c:strCache>
            </c:strRef>
          </c:cat>
          <c:val>
            <c:numRef>
              <c:f>ParoleStock_Summary!$C$26:$C$27</c:f>
              <c:numCache>
                <c:formatCode>0.00%</c:formatCode>
                <c:ptCount val="2"/>
                <c:pt idx="0">
                  <c:v>0.927314720467359</c:v>
                </c:pt>
                <c:pt idx="1">
                  <c:v>0.0726852795326405</c:v>
                </c:pt>
              </c:numCache>
            </c:numRef>
          </c:val>
          <c:extLst xmlns:c16r2="http://schemas.microsoft.com/office/drawing/2015/06/chart">
            <c:ext xmlns:c16="http://schemas.microsoft.com/office/drawing/2014/chart" uri="{C3380CC4-5D6E-409C-BE32-E72D297353CC}">
              <c16:uniqueId val="{00000004-4D91-46D0-939C-3C4C77C7F495}"/>
            </c:ext>
          </c:extLst>
        </c:ser>
        <c:dLbls>
          <c:showLegendKey val="0"/>
          <c:showVal val="0"/>
          <c:showCatName val="0"/>
          <c:showSerName val="0"/>
          <c:showPercent val="0"/>
          <c:showBubbleSize val="0"/>
          <c:showLeaderLines val="1"/>
        </c:dLbls>
        <c:firstSliceAng val="10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Registration</a:t>
            </a:r>
            <a:r>
              <a:rPr lang="en-US" sz="1800" baseline="0" dirty="0">
                <a:solidFill>
                  <a:schemeClr val="tx1"/>
                </a:solidFill>
              </a:rPr>
              <a:t> Time for Sex Offender Registrants</a:t>
            </a:r>
          </a:p>
        </c:rich>
      </c:tx>
      <c:layout>
        <c:manualLayout>
          <c:xMode val="edge"/>
          <c:yMode val="edge"/>
          <c:x val="0.12923757867509"/>
          <c:y val="0.0384615384615385"/>
        </c:manualLayout>
      </c:layout>
      <c:overlay val="0"/>
      <c:spPr>
        <a:noFill/>
        <a:ln>
          <a:noFill/>
        </a:ln>
        <a:effectLst/>
      </c:spPr>
    </c:title>
    <c:autoTitleDeleted val="0"/>
    <c:plotArea>
      <c:layout>
        <c:manualLayout>
          <c:layoutTarget val="inner"/>
          <c:xMode val="edge"/>
          <c:yMode val="edge"/>
          <c:x val="0.307112525391864"/>
          <c:y val="0.210459317585302"/>
          <c:w val="0.400296697216842"/>
          <c:h val="0.598180900464365"/>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B508-4AB6-A485-516405E28C01}"/>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B508-4AB6-A485-516405E28C01}"/>
              </c:ext>
            </c:extLst>
          </c:dPt>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LifetimeReg!$A$1:$A$2</c:f>
              <c:strCache>
                <c:ptCount val="2"/>
                <c:pt idx="0">
                  <c:v>Lifetime Registrants</c:v>
                </c:pt>
                <c:pt idx="1">
                  <c:v>10 Year Registrants</c:v>
                </c:pt>
              </c:strCache>
            </c:strRef>
          </c:cat>
          <c:val>
            <c:numRef>
              <c:f>LifetimeReg!$C$1:$C$2</c:f>
              <c:numCache>
                <c:formatCode>0.0%</c:formatCode>
                <c:ptCount val="2"/>
                <c:pt idx="0">
                  <c:v>0.695151834734328</c:v>
                </c:pt>
                <c:pt idx="1">
                  <c:v>0.304848165265672</c:v>
                </c:pt>
              </c:numCache>
            </c:numRef>
          </c:val>
          <c:extLst xmlns:c16r2="http://schemas.microsoft.com/office/drawing/2015/06/chart">
            <c:ext xmlns:c16="http://schemas.microsoft.com/office/drawing/2014/chart" uri="{C3380CC4-5D6E-409C-BE32-E72D297353CC}">
              <c16:uniqueId val="{00000004-B508-4AB6-A485-516405E28C01}"/>
            </c:ext>
          </c:extLst>
        </c:ser>
        <c:dLbls>
          <c:showLegendKey val="0"/>
          <c:showVal val="0"/>
          <c:showCatName val="0"/>
          <c:showSerName val="0"/>
          <c:showPercent val="0"/>
          <c:showBubbleSize val="0"/>
          <c:showLeaderLines val="1"/>
        </c:dLbls>
        <c:firstSliceAng val="15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Race of Sex Offender</a:t>
            </a:r>
            <a:r>
              <a:rPr lang="en-US" sz="1500" baseline="0">
                <a:solidFill>
                  <a:sysClr val="windowText" lastClr="000000"/>
                </a:solidFill>
              </a:rPr>
              <a:t> Registrants on Parole</a:t>
            </a:r>
            <a:endParaRPr lang="en-US" sz="1500">
              <a:solidFill>
                <a:sysClr val="windowText" lastClr="000000"/>
              </a:solidFill>
            </a:endParaRPr>
          </a:p>
        </c:rich>
      </c:tx>
      <c:layout/>
      <c:overlay val="0"/>
      <c:spPr>
        <a:noFill/>
        <a:ln>
          <a:noFill/>
        </a:ln>
        <a:effectLst/>
      </c:spPr>
    </c:title>
    <c:autoTitleDeleted val="0"/>
    <c:plotArea>
      <c:layout>
        <c:manualLayout>
          <c:layoutTarget val="inner"/>
          <c:xMode val="edge"/>
          <c:yMode val="edge"/>
          <c:x val="0.188836614173228"/>
          <c:y val="0.188871391076115"/>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1EA-42AF-A23B-A99A462DD9CE}"/>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1EA-42AF-A23B-A99A462DD9CE}"/>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1EA-42AF-A23B-A99A462DD9CE}"/>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1EA-42AF-A23B-A99A462DD9CE}"/>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ParoleStock_Summary!$K$3:$K$6</c:f>
              <c:strCache>
                <c:ptCount val="4"/>
                <c:pt idx="0">
                  <c:v>White</c:v>
                </c:pt>
                <c:pt idx="1">
                  <c:v>Black</c:v>
                </c:pt>
                <c:pt idx="2">
                  <c:v>Hispanic</c:v>
                </c:pt>
                <c:pt idx="3">
                  <c:v>Unknown/Other</c:v>
                </c:pt>
              </c:strCache>
            </c:strRef>
          </c:cat>
          <c:val>
            <c:numRef>
              <c:f>ParoleStock_Summary!$M$3:$M$6</c:f>
              <c:numCache>
                <c:formatCode>0.0%</c:formatCode>
                <c:ptCount val="4"/>
                <c:pt idx="0">
                  <c:v>0.466745843230404</c:v>
                </c:pt>
                <c:pt idx="1">
                  <c:v>0.292161520190024</c:v>
                </c:pt>
                <c:pt idx="2">
                  <c:v>0.224465558194774</c:v>
                </c:pt>
                <c:pt idx="3">
                  <c:v>0.0166270783847981</c:v>
                </c:pt>
              </c:numCache>
            </c:numRef>
          </c:val>
          <c:extLst xmlns:c16r2="http://schemas.microsoft.com/office/drawing/2015/06/chart">
            <c:ext xmlns:c16="http://schemas.microsoft.com/office/drawing/2014/chart" uri="{C3380CC4-5D6E-409C-BE32-E72D297353CC}">
              <c16:uniqueId val="{00000008-91EA-42AF-A23B-A99A462DD9CE}"/>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dirty="0">
                <a:solidFill>
                  <a:sysClr val="windowText" lastClr="000000"/>
                </a:solidFill>
              </a:rPr>
              <a:t>Race of Sex Offenders in Prison</a:t>
            </a:r>
          </a:p>
        </c:rich>
      </c:tx>
      <c:layout/>
      <c:overlay val="0"/>
      <c:spPr>
        <a:noFill/>
        <a:ln>
          <a:noFill/>
        </a:ln>
        <a:effectLst/>
      </c:spPr>
    </c:title>
    <c:autoTitleDeleted val="0"/>
    <c:plotArea>
      <c:layout>
        <c:manualLayout>
          <c:layoutTarget val="inner"/>
          <c:xMode val="edge"/>
          <c:yMode val="edge"/>
          <c:x val="0.188836614173228"/>
          <c:y val="0.188871391076115"/>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D1CA-4531-AA2D-249F42DF5CCA}"/>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D1CA-4531-AA2D-249F42DF5CCA}"/>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D1CA-4531-AA2D-249F42DF5CCA}"/>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D1CA-4531-AA2D-249F42DF5CCA}"/>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PrisonStock_Summary!$J$2:$J$5</c:f>
              <c:strCache>
                <c:ptCount val="4"/>
                <c:pt idx="0">
                  <c:v>White</c:v>
                </c:pt>
                <c:pt idx="1">
                  <c:v>Black</c:v>
                </c:pt>
                <c:pt idx="2">
                  <c:v>Hispanic</c:v>
                </c:pt>
                <c:pt idx="3">
                  <c:v>Unknown/Other</c:v>
                </c:pt>
              </c:strCache>
            </c:strRef>
          </c:cat>
          <c:val>
            <c:numRef>
              <c:f>PrisonStock_Summary!$L$2:$L$5</c:f>
              <c:numCache>
                <c:formatCode>0.0%</c:formatCode>
                <c:ptCount val="4"/>
                <c:pt idx="0">
                  <c:v>0.430931620009178</c:v>
                </c:pt>
                <c:pt idx="1">
                  <c:v>0.388098516138902</c:v>
                </c:pt>
                <c:pt idx="2">
                  <c:v>0.174850849013309</c:v>
                </c:pt>
                <c:pt idx="3">
                  <c:v>0.00611901483861098</c:v>
                </c:pt>
              </c:numCache>
            </c:numRef>
          </c:val>
          <c:extLst xmlns:c16r2="http://schemas.microsoft.com/office/drawing/2015/06/chart">
            <c:ext xmlns:c16="http://schemas.microsoft.com/office/drawing/2014/chart" uri="{C3380CC4-5D6E-409C-BE32-E72D297353CC}">
              <c16:uniqueId val="{00000008-D1CA-4531-AA2D-249F42DF5CCA}"/>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Race of Registrants in State</a:t>
            </a:r>
            <a:r>
              <a:rPr lang="en-US" sz="1500" baseline="0">
                <a:solidFill>
                  <a:sysClr val="windowText" lastClr="000000"/>
                </a:solidFill>
              </a:rPr>
              <a:t> Secure Facilities</a:t>
            </a:r>
            <a:endParaRPr lang="en-US" sz="1500">
              <a:solidFill>
                <a:sysClr val="windowText" lastClr="000000"/>
              </a:solidFill>
            </a:endParaRPr>
          </a:p>
        </c:rich>
      </c:tx>
      <c:layout/>
      <c:overlay val="0"/>
      <c:spPr>
        <a:noFill/>
        <a:ln>
          <a:noFill/>
        </a:ln>
        <a:effectLst/>
      </c:spPr>
    </c:title>
    <c:autoTitleDeleted val="0"/>
    <c:plotArea>
      <c:layout>
        <c:manualLayout>
          <c:layoutTarget val="inner"/>
          <c:xMode val="edge"/>
          <c:yMode val="edge"/>
          <c:x val="0.318280485209619"/>
          <c:y val="0.175538057742782"/>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1D7E-49C9-8E48-59788FBE488B}"/>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1D7E-49C9-8E48-59788FBE488B}"/>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1D7E-49C9-8E48-59788FBE488B}"/>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1D7E-49C9-8E48-59788FBE488B}"/>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PrisonCharts!$N$1:$N$4</c:f>
              <c:strCache>
                <c:ptCount val="4"/>
                <c:pt idx="0">
                  <c:v>White</c:v>
                </c:pt>
                <c:pt idx="1">
                  <c:v>Black</c:v>
                </c:pt>
                <c:pt idx="2">
                  <c:v>Hispanic</c:v>
                </c:pt>
                <c:pt idx="3">
                  <c:v>American Indian</c:v>
                </c:pt>
              </c:strCache>
            </c:strRef>
          </c:cat>
          <c:val>
            <c:numRef>
              <c:f>PrisonCharts!$P$1:$P$4</c:f>
              <c:numCache>
                <c:formatCode>0.0%</c:formatCode>
                <c:ptCount val="4"/>
                <c:pt idx="0">
                  <c:v>0.55952380952381</c:v>
                </c:pt>
                <c:pt idx="1">
                  <c:v>0.333333333333333</c:v>
                </c:pt>
                <c:pt idx="2">
                  <c:v>0.0952380952380952</c:v>
                </c:pt>
                <c:pt idx="3">
                  <c:v>0.0119047619047619</c:v>
                </c:pt>
              </c:numCache>
            </c:numRef>
          </c:val>
          <c:extLst xmlns:c16r2="http://schemas.microsoft.com/office/drawing/2015/06/chart">
            <c:ext xmlns:c16="http://schemas.microsoft.com/office/drawing/2014/chart" uri="{C3380CC4-5D6E-409C-BE32-E72D297353CC}">
              <c16:uniqueId val="{00000008-1D7E-49C9-8E48-59788FBE488B}"/>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Race of Registrants on Aftercare</a:t>
            </a:r>
          </a:p>
        </c:rich>
      </c:tx>
      <c:layout/>
      <c:overlay val="0"/>
      <c:spPr>
        <a:noFill/>
        <a:ln>
          <a:noFill/>
        </a:ln>
        <a:effectLst/>
      </c:spPr>
    </c:title>
    <c:autoTitleDeleted val="0"/>
    <c:plotArea>
      <c:layout>
        <c:manualLayout>
          <c:layoutTarget val="inner"/>
          <c:xMode val="edge"/>
          <c:yMode val="edge"/>
          <c:x val="0.318280485209619"/>
          <c:y val="0.175538057742782"/>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1D1-4CF0-9445-6CD2CF59D29D}"/>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1D1-4CF0-9445-6CD2CF59D29D}"/>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41D1-4CF0-9445-6CD2CF59D29D}"/>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ParoleCharts!$M$1:$M$3</c:f>
              <c:strCache>
                <c:ptCount val="3"/>
                <c:pt idx="0">
                  <c:v>White</c:v>
                </c:pt>
                <c:pt idx="1">
                  <c:v>Black</c:v>
                </c:pt>
                <c:pt idx="2">
                  <c:v>Hispanic</c:v>
                </c:pt>
              </c:strCache>
            </c:strRef>
          </c:cat>
          <c:val>
            <c:numRef>
              <c:f>ParoleCharts!$O$1:$O$3</c:f>
              <c:numCache>
                <c:formatCode>0.0%</c:formatCode>
                <c:ptCount val="3"/>
                <c:pt idx="0">
                  <c:v>0.617021276595745</c:v>
                </c:pt>
                <c:pt idx="1">
                  <c:v>0.340425531914894</c:v>
                </c:pt>
                <c:pt idx="2">
                  <c:v>0.0425531914893617</c:v>
                </c:pt>
              </c:numCache>
            </c:numRef>
          </c:val>
          <c:extLst xmlns:c16r2="http://schemas.microsoft.com/office/drawing/2015/06/chart">
            <c:ext xmlns:c16="http://schemas.microsoft.com/office/drawing/2014/chart" uri="{C3380CC4-5D6E-409C-BE32-E72D297353CC}">
              <c16:uniqueId val="{00000006-41D1-4CF0-9445-6CD2CF59D29D}"/>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r>
              <a:rPr lang="en-US" sz="1500" baseline="0" dirty="0">
                <a:solidFill>
                  <a:schemeClr val="tx1"/>
                </a:solidFill>
              </a:rPr>
              <a:t>Registration Types</a:t>
            </a:r>
          </a:p>
        </c:rich>
      </c:tx>
      <c:layout>
        <c:manualLayout>
          <c:xMode val="edge"/>
          <c:yMode val="edge"/>
          <c:x val="0.334993000874891"/>
          <c:y val="0.0138888888888889"/>
        </c:manualLayout>
      </c:layout>
      <c:overlay val="0"/>
      <c:spPr>
        <a:noFill/>
        <a:ln>
          <a:noFill/>
        </a:ln>
        <a:effectLst/>
      </c:spPr>
    </c:title>
    <c:autoTitleDeleted val="0"/>
    <c:plotArea>
      <c:layout>
        <c:manualLayout>
          <c:layoutTarget val="inner"/>
          <c:xMode val="edge"/>
          <c:yMode val="edge"/>
          <c:x val="0.294228346456693"/>
          <c:y val="0.150600029163021"/>
          <c:w val="0.414321303587052"/>
          <c:h val="0.69053550597841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32EA-4BA2-BC72-E946A943846B}"/>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32EA-4BA2-BC72-E946A943846B}"/>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SVP_SDP!$A$4:$A$5</c:f>
              <c:strCache>
                <c:ptCount val="2"/>
                <c:pt idx="0">
                  <c:v>Sex Offenders and Predators</c:v>
                </c:pt>
                <c:pt idx="1">
                  <c:v>Sexually Violent or Dangerous Persons</c:v>
                </c:pt>
              </c:strCache>
            </c:strRef>
          </c:cat>
          <c:val>
            <c:numRef>
              <c:f>SVP_SDP!$C$4:$C$5</c:f>
              <c:numCache>
                <c:formatCode>0.0%</c:formatCode>
                <c:ptCount val="2"/>
                <c:pt idx="0">
                  <c:v>0.977542727752101</c:v>
                </c:pt>
                <c:pt idx="1">
                  <c:v>0.0224572722478985</c:v>
                </c:pt>
              </c:numCache>
            </c:numRef>
          </c:val>
          <c:extLst xmlns:c16r2="http://schemas.microsoft.com/office/drawing/2015/06/chart">
            <c:ext xmlns:c16="http://schemas.microsoft.com/office/drawing/2014/chart" uri="{C3380CC4-5D6E-409C-BE32-E72D297353CC}">
              <c16:uniqueId val="{00000004-32EA-4BA2-BC72-E946A943846B}"/>
            </c:ext>
          </c:extLst>
        </c:ser>
        <c:dLbls>
          <c:showLegendKey val="0"/>
          <c:showVal val="0"/>
          <c:showCatName val="0"/>
          <c:showSerName val="0"/>
          <c:showPercent val="0"/>
          <c:showBubbleSize val="0"/>
          <c:showLeaderLines val="1"/>
        </c:dLbls>
        <c:firstSliceAng val="90"/>
      </c:pieChart>
      <c:spPr>
        <a:noFill/>
        <a:ln>
          <a:noFill/>
        </a:ln>
        <a:effectLst/>
      </c:spPr>
    </c:plotArea>
    <c:legend>
      <c:legendPos val="b"/>
      <c:layout>
        <c:manualLayout>
          <c:xMode val="edge"/>
          <c:yMode val="edge"/>
          <c:x val="0.0166666666666667"/>
          <c:y val="0.882890419947507"/>
          <c:w val="0.963888888888889"/>
          <c:h val="0.0893318022747157"/>
        </c:manualLayout>
      </c:layout>
      <c:overlay val="0"/>
      <c:spPr>
        <a:noFill/>
        <a:ln>
          <a:noFill/>
        </a:ln>
        <a:effectLst/>
      </c:spPr>
      <c:txPr>
        <a:bodyPr rot="0" spcFirstLastPara="1" vertOverflow="ellipsis" vert="horz" wrap="square" anchor="ctr" anchorCtr="1"/>
        <a:lstStyle/>
        <a:p>
          <a:pPr rtl="0">
            <a:defRPr sz="11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r>
              <a:rPr lang="en-US" sz="1500" b="0" i="0" baseline="0">
                <a:solidFill>
                  <a:schemeClr val="tx1"/>
                </a:solidFill>
                <a:effectLst/>
              </a:rPr>
              <a:t>Incarceration of Sexually Violent and Sexually Dangerous Persons</a:t>
            </a:r>
            <a:endParaRPr lang="en-US" sz="1500">
              <a:solidFill>
                <a:schemeClr val="tx1"/>
              </a:solidFill>
              <a:effectLst/>
            </a:endParaRPr>
          </a:p>
        </c:rich>
      </c:tx>
      <c:layout/>
      <c:overlay val="0"/>
      <c:spPr>
        <a:noFill/>
        <a:ln>
          <a:noFill/>
        </a:ln>
        <a:effectLst/>
      </c:spPr>
    </c:title>
    <c:autoTitleDeleted val="0"/>
    <c:plotArea>
      <c:layout>
        <c:manualLayout>
          <c:layoutTarget val="inner"/>
          <c:xMode val="edge"/>
          <c:yMode val="edge"/>
          <c:x val="0.339997375328084"/>
          <c:y val="0.252553222513852"/>
          <c:w val="0.345005249343832"/>
          <c:h val="0.575008748906387"/>
        </c:manualLayout>
      </c:layout>
      <c:pieChart>
        <c:varyColors val="1"/>
        <c:ser>
          <c:idx val="0"/>
          <c:order val="0"/>
          <c:dPt>
            <c:idx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2525-4332-8F7C-DBA2D0E5E730}"/>
              </c:ext>
            </c:extLst>
          </c:dPt>
          <c:dPt>
            <c:idx val="1"/>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3-2525-4332-8F7C-DBA2D0E5E730}"/>
              </c:ext>
            </c:extLst>
          </c:dPt>
          <c:dLbls>
            <c:dLbl>
              <c:idx val="0"/>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2525-4332-8F7C-DBA2D0E5E730}"/>
                </c:ext>
              </c:extLst>
            </c:dLbl>
            <c:dLbl>
              <c:idx val="1"/>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2525-4332-8F7C-DBA2D0E5E730}"/>
                </c:ext>
              </c:extLst>
            </c:dLbl>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SVP_SDP!$G$10:$G$11</c:f>
              <c:strCache>
                <c:ptCount val="2"/>
                <c:pt idx="0">
                  <c:v>Incacerated</c:v>
                </c:pt>
                <c:pt idx="1">
                  <c:v>Not-Incarcerated</c:v>
                </c:pt>
              </c:strCache>
            </c:strRef>
          </c:cat>
          <c:val>
            <c:numRef>
              <c:f>SVP_SDP!$I$10:$I$11</c:f>
              <c:numCache>
                <c:formatCode>0.0%</c:formatCode>
                <c:ptCount val="2"/>
                <c:pt idx="0">
                  <c:v>0.878453038674033</c:v>
                </c:pt>
                <c:pt idx="1">
                  <c:v>0.121546961325967</c:v>
                </c:pt>
              </c:numCache>
            </c:numRef>
          </c:val>
          <c:extLst xmlns:c16r2="http://schemas.microsoft.com/office/drawing/2015/06/chart">
            <c:ext xmlns:c16="http://schemas.microsoft.com/office/drawing/2014/chart" uri="{C3380CC4-5D6E-409C-BE32-E72D297353CC}">
              <c16:uniqueId val="{00000004-2525-4332-8F7C-DBA2D0E5E730}"/>
            </c:ext>
          </c:extLst>
        </c:ser>
        <c:dLbls>
          <c:showLegendKey val="0"/>
          <c:showVal val="0"/>
          <c:showCatName val="0"/>
          <c:showSerName val="0"/>
          <c:showPercent val="0"/>
          <c:showBubbleSize val="0"/>
          <c:showLeaderLines val="1"/>
        </c:dLbls>
        <c:firstSliceAng val="11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1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r>
              <a:rPr lang="en-US" sz="1500" dirty="0">
                <a:solidFill>
                  <a:schemeClr val="tx1"/>
                </a:solidFill>
              </a:rPr>
              <a:t>Gender of Persons</a:t>
            </a:r>
            <a:r>
              <a:rPr lang="en-US" sz="1500" baseline="0" dirty="0">
                <a:solidFill>
                  <a:schemeClr val="tx1"/>
                </a:solidFill>
              </a:rPr>
              <a:t> on Sex Registry</a:t>
            </a:r>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2F0B-4637-9C2C-F9483EB690E8}"/>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F0B-4637-9C2C-F9483EB690E8}"/>
              </c:ext>
            </c:extLst>
          </c:dPt>
          <c:dLbls>
            <c:dLbl>
              <c:idx val="0"/>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Gender!$A$1:$A$2</c:f>
              <c:strCache>
                <c:ptCount val="2"/>
                <c:pt idx="0">
                  <c:v>Male</c:v>
                </c:pt>
                <c:pt idx="1">
                  <c:v>Female</c:v>
                </c:pt>
              </c:strCache>
            </c:strRef>
          </c:cat>
          <c:val>
            <c:numRef>
              <c:f>Gender!$C$1:$C$2</c:f>
              <c:numCache>
                <c:formatCode>0.0%</c:formatCode>
                <c:ptCount val="2"/>
                <c:pt idx="0">
                  <c:v>0.975929774496728</c:v>
                </c:pt>
                <c:pt idx="1">
                  <c:v>0.0240702255032724</c:v>
                </c:pt>
              </c:numCache>
            </c:numRef>
          </c:val>
          <c:extLst xmlns:c16r2="http://schemas.microsoft.com/office/drawing/2015/06/chart">
            <c:ext xmlns:c16="http://schemas.microsoft.com/office/drawing/2014/chart" uri="{C3380CC4-5D6E-409C-BE32-E72D297353CC}">
              <c16:uniqueId val="{00000004-2F0B-4637-9C2C-F9483EB690E8}"/>
            </c:ext>
          </c:extLst>
        </c:ser>
        <c:dLbls>
          <c:showLegendKey val="0"/>
          <c:showVal val="0"/>
          <c:showCatName val="0"/>
          <c:showSerName val="0"/>
          <c:showPercent val="0"/>
          <c:showBubbleSize val="0"/>
          <c:showLeaderLines val="1"/>
        </c:dLbls>
        <c:firstSliceAng val="9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r>
              <a:rPr lang="en-US" sz="1500" dirty="0">
                <a:solidFill>
                  <a:schemeClr val="tx1"/>
                </a:solidFill>
              </a:rPr>
              <a:t>Race of Persons</a:t>
            </a:r>
            <a:r>
              <a:rPr lang="en-US" sz="1500" baseline="0" dirty="0">
                <a:solidFill>
                  <a:schemeClr val="tx1"/>
                </a:solidFill>
              </a:rPr>
              <a:t> </a:t>
            </a:r>
            <a:r>
              <a:rPr lang="en-US" sz="1500" dirty="0">
                <a:solidFill>
                  <a:schemeClr val="tx1"/>
                </a:solidFill>
              </a:rPr>
              <a:t>on Sex Registry</a:t>
            </a:r>
          </a:p>
        </c:rich>
      </c:tx>
      <c:layout/>
      <c:overlay val="0"/>
      <c:spPr>
        <a:noFill/>
        <a:ln>
          <a:noFill/>
        </a:ln>
        <a:effectLst/>
      </c:spPr>
    </c:title>
    <c:autoTitleDeleted val="0"/>
    <c:plotArea>
      <c:layout>
        <c:manualLayout>
          <c:layoutTarget val="inner"/>
          <c:xMode val="edge"/>
          <c:yMode val="edge"/>
          <c:x val="0.324783902012249"/>
          <c:y val="0.197174978127734"/>
          <c:w val="0.40754174241406"/>
          <c:h val="0.605718868474774"/>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C0A3-4628-A8D5-674A083B1F28}"/>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C0A3-4628-A8D5-674A083B1F28}"/>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C0A3-4628-A8D5-674A083B1F28}"/>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C0A3-4628-A8D5-674A083B1F28}"/>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C0A3-4628-A8D5-674A083B1F28}"/>
              </c:ext>
            </c:extLst>
          </c:dPt>
          <c:dLbls>
            <c:dLbl>
              <c:idx val="3"/>
              <c:layout>
                <c:manualLayout>
                  <c:x val="-0.00285148731408574"/>
                  <c:y val="-0.0145986439195101"/>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C0A3-4628-A8D5-674A083B1F28}"/>
                </c:ext>
              </c:extLst>
            </c:dLbl>
            <c:dLbl>
              <c:idx val="4"/>
              <c:layout>
                <c:manualLayout>
                  <c:x val="-0.000847003499562555"/>
                  <c:y val="0.074119641294838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C0A3-4628-A8D5-674A083B1F28}"/>
                </c:ext>
              </c:extLst>
            </c:dLbl>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Race!$A$2:$A$6</c:f>
              <c:strCache>
                <c:ptCount val="5"/>
                <c:pt idx="0">
                  <c:v>White</c:v>
                </c:pt>
                <c:pt idx="1">
                  <c:v>Black</c:v>
                </c:pt>
                <c:pt idx="2">
                  <c:v>Unknown</c:v>
                </c:pt>
                <c:pt idx="3">
                  <c:v>Asian</c:v>
                </c:pt>
                <c:pt idx="4">
                  <c:v>Indian</c:v>
                </c:pt>
              </c:strCache>
            </c:strRef>
          </c:cat>
          <c:val>
            <c:numRef>
              <c:f>Race!$C$2:$C$6</c:f>
              <c:numCache>
                <c:formatCode>0.0%</c:formatCode>
                <c:ptCount val="5"/>
                <c:pt idx="0">
                  <c:v>0.573032662303421</c:v>
                </c:pt>
                <c:pt idx="1">
                  <c:v>0.299885232172214</c:v>
                </c:pt>
                <c:pt idx="2">
                  <c:v>0.117280312664785</c:v>
                </c:pt>
                <c:pt idx="3">
                  <c:v>0.00570737305747697</c:v>
                </c:pt>
                <c:pt idx="4">
                  <c:v>0.00409441980210304</c:v>
                </c:pt>
              </c:numCache>
            </c:numRef>
          </c:val>
          <c:extLst xmlns:c16r2="http://schemas.microsoft.com/office/drawing/2015/06/chart">
            <c:ext xmlns:c16="http://schemas.microsoft.com/office/drawing/2014/chart" uri="{C3380CC4-5D6E-409C-BE32-E72D297353CC}">
              <c16:uniqueId val="{0000000A-C0A3-4628-A8D5-674A083B1F28}"/>
            </c:ext>
          </c:extLst>
        </c:ser>
        <c:dLbls>
          <c:showLegendKey val="0"/>
          <c:showVal val="0"/>
          <c:showCatName val="0"/>
          <c:showSerName val="0"/>
          <c:showPercent val="0"/>
          <c:showBubbleSize val="0"/>
          <c:showLeaderLines val="1"/>
        </c:dLbls>
        <c:firstSliceAng val="10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r>
              <a:rPr lang="en-US" sz="1500" dirty="0">
                <a:solidFill>
                  <a:schemeClr val="tx1"/>
                </a:solidFill>
              </a:rPr>
              <a:t>Age Group of Persons</a:t>
            </a:r>
            <a:r>
              <a:rPr lang="en-US" sz="1500" baseline="0" dirty="0">
                <a:solidFill>
                  <a:schemeClr val="tx1"/>
                </a:solidFill>
              </a:rPr>
              <a:t> </a:t>
            </a:r>
            <a:r>
              <a:rPr lang="en-US" sz="1500" dirty="0">
                <a:solidFill>
                  <a:schemeClr val="tx1"/>
                </a:solidFill>
              </a:rPr>
              <a:t>on Registry</a:t>
            </a:r>
          </a:p>
        </c:rich>
      </c:tx>
      <c:layout/>
      <c:overlay val="0"/>
      <c:spPr>
        <a:noFill/>
        <a:ln>
          <a:noFill/>
        </a:ln>
        <a:effectLst/>
      </c:spPr>
    </c:title>
    <c:autoTitleDeleted val="0"/>
    <c:plotArea>
      <c:layout>
        <c:manualLayout>
          <c:layoutTarget val="inner"/>
          <c:xMode val="edge"/>
          <c:yMode val="edge"/>
          <c:x val="0.298938529422953"/>
          <c:y val="0.170602481507993"/>
          <c:w val="0.397654636920385"/>
          <c:h val="0.662757728200642"/>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2223-4530-8433-ABD5C8E645E7}"/>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223-4530-8433-ABD5C8E645E7}"/>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Adult_Juv_Offenders!$A$2:$A$3</c:f>
              <c:strCache>
                <c:ptCount val="2"/>
                <c:pt idx="0">
                  <c:v>Adult Sex Offenders</c:v>
                </c:pt>
                <c:pt idx="1">
                  <c:v>Juvenile Sex Offenders</c:v>
                </c:pt>
              </c:strCache>
            </c:strRef>
          </c:cat>
          <c:val>
            <c:numRef>
              <c:f>Adult_Juv_Offenders!$C$2:$C$3</c:f>
              <c:numCache>
                <c:formatCode>0.0%</c:formatCode>
                <c:ptCount val="2"/>
                <c:pt idx="0">
                  <c:v>0.914141257483173</c:v>
                </c:pt>
                <c:pt idx="1">
                  <c:v>0.0858587425168275</c:v>
                </c:pt>
              </c:numCache>
            </c:numRef>
          </c:val>
          <c:extLst xmlns:c16r2="http://schemas.microsoft.com/office/drawing/2015/06/chart">
            <c:ext xmlns:c16="http://schemas.microsoft.com/office/drawing/2014/chart" uri="{C3380CC4-5D6E-409C-BE32-E72D297353CC}">
              <c16:uniqueId val="{00000004-2223-4530-8433-ABD5C8E645E7}"/>
            </c:ext>
          </c:extLst>
        </c:ser>
        <c:dLbls>
          <c:showLegendKey val="0"/>
          <c:showVal val="0"/>
          <c:showCatName val="0"/>
          <c:showSerName val="0"/>
          <c:showPercent val="0"/>
          <c:showBubbleSize val="0"/>
          <c:showLeaderLines val="1"/>
        </c:dLbls>
        <c:firstSliceAng val="10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Victim Age Group of Sex Offenders Aged 17 or Under</a:t>
            </a:r>
          </a:p>
        </c:rich>
      </c:tx>
      <c:layout/>
      <c:overlay val="0"/>
      <c:spPr>
        <a:noFill/>
        <a:ln>
          <a:noFill/>
        </a:ln>
        <a:effectLst/>
      </c:spPr>
    </c:title>
    <c:autoTitleDeleted val="0"/>
    <c:plotArea>
      <c:layout>
        <c:manualLayout>
          <c:layoutTarget val="inner"/>
          <c:xMode val="edge"/>
          <c:yMode val="edge"/>
          <c:x val="0.314789764825214"/>
          <c:y val="0.205455307669875"/>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8B28-4719-AE77-732585360173}"/>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8B28-4719-AE77-732585360173}"/>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8B28-4719-AE77-732585360173}"/>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'1-17Off_VicAdltOrJuv'!$A$2:$A$4</c:f>
              <c:strCache>
                <c:ptCount val="3"/>
                <c:pt idx="0">
                  <c:v>12 or under</c:v>
                </c:pt>
                <c:pt idx="1">
                  <c:v>13-17</c:v>
                </c:pt>
                <c:pt idx="2">
                  <c:v>18 or older</c:v>
                </c:pt>
              </c:strCache>
            </c:strRef>
          </c:cat>
          <c:val>
            <c:numRef>
              <c:f>'1-17Off_VicAdltOrJuv'!$C$2:$C$4</c:f>
              <c:numCache>
                <c:formatCode>0.0%</c:formatCode>
                <c:ptCount val="3"/>
                <c:pt idx="0">
                  <c:v>0.663628076572471</c:v>
                </c:pt>
                <c:pt idx="1">
                  <c:v>0.234275296262534</c:v>
                </c:pt>
                <c:pt idx="2">
                  <c:v>0.102096627164995</c:v>
                </c:pt>
              </c:numCache>
            </c:numRef>
          </c:val>
          <c:extLst xmlns:c16r2="http://schemas.microsoft.com/office/drawing/2015/06/chart">
            <c:ext xmlns:c16="http://schemas.microsoft.com/office/drawing/2014/chart" uri="{C3380CC4-5D6E-409C-BE32-E72D297353CC}">
              <c16:uniqueId val="{00000006-8B28-4719-AE77-732585360173}"/>
            </c:ext>
          </c:extLst>
        </c:ser>
        <c:dLbls>
          <c:showLegendKey val="0"/>
          <c:showVal val="0"/>
          <c:showCatName val="0"/>
          <c:showSerName val="0"/>
          <c:showPercent val="0"/>
          <c:showBubbleSize val="0"/>
          <c:showLeaderLines val="1"/>
        </c:dLbls>
        <c:firstSliceAng val="11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Victim Age Group of Sex Offenders Aged 18 or Older</a:t>
            </a:r>
          </a:p>
        </c:rich>
      </c:tx>
      <c:layout/>
      <c:overlay val="0"/>
      <c:spPr>
        <a:noFill/>
        <a:ln>
          <a:noFill/>
        </a:ln>
        <a:effectLst/>
      </c:spPr>
    </c:title>
    <c:autoTitleDeleted val="0"/>
    <c:plotArea>
      <c:layout>
        <c:manualLayout>
          <c:layoutTarget val="inner"/>
          <c:xMode val="edge"/>
          <c:yMode val="edge"/>
          <c:x val="0.314789764825214"/>
          <c:y val="0.205455307669875"/>
          <c:w val="0.391771216097988"/>
          <c:h val="0.6529520268299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82F4-4451-A9AB-2F1B32DAFEED}"/>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82F4-4451-A9AB-2F1B32DAFEED}"/>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82F4-4451-A9AB-2F1B32DAFEED}"/>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'18-100Off_VicAdltOrJuv'!$A$2:$A$4</c:f>
              <c:strCache>
                <c:ptCount val="3"/>
                <c:pt idx="0">
                  <c:v>12 or under</c:v>
                </c:pt>
                <c:pt idx="1">
                  <c:v>13-17</c:v>
                </c:pt>
                <c:pt idx="2">
                  <c:v>18 or older</c:v>
                </c:pt>
              </c:strCache>
            </c:strRef>
          </c:cat>
          <c:val>
            <c:numRef>
              <c:f>'18-100Off_VicAdltOrJuv'!$C$2:$C$4</c:f>
              <c:numCache>
                <c:formatCode>0.0%</c:formatCode>
                <c:ptCount val="3"/>
                <c:pt idx="0">
                  <c:v>0.329385581432319</c:v>
                </c:pt>
                <c:pt idx="1">
                  <c:v>0.501947380971306</c:v>
                </c:pt>
                <c:pt idx="2">
                  <c:v>0.168667037596376</c:v>
                </c:pt>
              </c:numCache>
            </c:numRef>
          </c:val>
          <c:extLst xmlns:c16r2="http://schemas.microsoft.com/office/drawing/2015/06/chart">
            <c:ext xmlns:c16="http://schemas.microsoft.com/office/drawing/2014/chart" uri="{C3380CC4-5D6E-409C-BE32-E72D297353CC}">
              <c16:uniqueId val="{00000006-82F4-4451-A9AB-2F1B32DAFEED}"/>
            </c:ext>
          </c:extLst>
        </c:ser>
        <c:dLbls>
          <c:showLegendKey val="0"/>
          <c:showVal val="0"/>
          <c:showCatName val="0"/>
          <c:showSerName val="0"/>
          <c:showPercent val="0"/>
          <c:showBubbleSize val="0"/>
          <c:showLeaderLines val="1"/>
        </c:dLbls>
        <c:firstSliceAng val="11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0.82424</cdr:x>
      <cdr:y>0.29974</cdr:y>
    </cdr:from>
    <cdr:to>
      <cdr:x>0.99666</cdr:x>
      <cdr:y>0.48418</cdr:y>
    </cdr:to>
    <cdr:sp macro="" textlink="">
      <cdr:nvSpPr>
        <cdr:cNvPr id="2" name="TextBox 1"/>
        <cdr:cNvSpPr txBox="1"/>
      </cdr:nvSpPr>
      <cdr:spPr>
        <a:xfrm xmlns:a="http://schemas.openxmlformats.org/drawingml/2006/main">
          <a:off x="7285653" y="1306179"/>
          <a:ext cx="1524000" cy="803735"/>
        </a:xfrm>
        <a:prstGeom xmlns:a="http://schemas.openxmlformats.org/drawingml/2006/main" prst="rect">
          <a:avLst/>
        </a:prstGeom>
        <a:ln xmlns:a="http://schemas.openxmlformats.org/drawingml/2006/main" w="28575">
          <a:solidFill>
            <a:schemeClr val="accent3"/>
          </a:solidFill>
        </a:ln>
      </cdr:spPr>
      <cdr:txBody>
        <a:bodyPr xmlns:a="http://schemas.openxmlformats.org/drawingml/2006/main" vertOverflow="clip" wrap="square" rtlCol="0"/>
        <a:lstStyle xmlns:a="http://schemas.openxmlformats.org/drawingml/2006/main"/>
        <a:p xmlns:a="http://schemas.openxmlformats.org/drawingml/2006/main">
          <a:pPr algn="ctr"/>
          <a:r>
            <a:rPr lang="en-US" sz="1300" dirty="0">
              <a:solidFill>
                <a:schemeClr val="tx1"/>
              </a:solidFill>
            </a:rPr>
            <a:t>Compliance Rate</a:t>
          </a:r>
        </a:p>
        <a:p xmlns:a="http://schemas.openxmlformats.org/drawingml/2006/main">
          <a:pPr algn="ctr"/>
          <a:r>
            <a:rPr lang="en-US" sz="1300" dirty="0">
              <a:solidFill>
                <a:schemeClr val="tx1"/>
              </a:solidFill>
            </a:rPr>
            <a:t>November 1, 2016</a:t>
          </a:r>
        </a:p>
        <a:p xmlns:a="http://schemas.openxmlformats.org/drawingml/2006/main">
          <a:pPr algn="ctr"/>
          <a:endParaRPr lang="en-US" sz="600" dirty="0">
            <a:solidFill>
              <a:schemeClr val="tx1"/>
            </a:solidFill>
          </a:endParaRPr>
        </a:p>
        <a:p xmlns:a="http://schemas.openxmlformats.org/drawingml/2006/main">
          <a:pPr algn="ctr"/>
          <a:r>
            <a:rPr lang="en-US" sz="1300" b="1" dirty="0">
              <a:solidFill>
                <a:schemeClr val="tx1"/>
              </a:solidFill>
            </a:rPr>
            <a:t>92.2%</a:t>
          </a:r>
        </a:p>
      </cdr:txBody>
    </cdr:sp>
  </cdr:relSizeAnchor>
  <cdr:relSizeAnchor xmlns:cdr="http://schemas.openxmlformats.org/drawingml/2006/chartDrawing">
    <cdr:from>
      <cdr:x>0.78448</cdr:x>
      <cdr:y>0.40466</cdr:y>
    </cdr:from>
    <cdr:to>
      <cdr:x>0.81897</cdr:x>
      <cdr:y>0.40466</cdr:y>
    </cdr:to>
    <cdr:cxnSp macro="">
      <cdr:nvCxnSpPr>
        <cdr:cNvPr id="4" name="Straight Arrow Connector 3"/>
        <cdr:cNvCxnSpPr/>
      </cdr:nvCxnSpPr>
      <cdr:spPr>
        <a:xfrm xmlns:a="http://schemas.openxmlformats.org/drawingml/2006/main">
          <a:off x="6934200" y="1763379"/>
          <a:ext cx="304800" cy="0"/>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0.78021</cdr:x>
      <cdr:y>0.25174</cdr:y>
    </cdr:from>
    <cdr:to>
      <cdr:x>0.97396</cdr:x>
      <cdr:y>0.77951</cdr:y>
    </cdr:to>
    <cdr:sp macro="" textlink="">
      <cdr:nvSpPr>
        <cdr:cNvPr id="2" name="TextBox 1"/>
        <cdr:cNvSpPr txBox="1"/>
      </cdr:nvSpPr>
      <cdr:spPr>
        <a:xfrm xmlns:a="http://schemas.openxmlformats.org/drawingml/2006/main">
          <a:off x="3567113" y="690563"/>
          <a:ext cx="885825" cy="1447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0.01597</cdr:x>
      <cdr:y>0.34201</cdr:y>
    </cdr:from>
    <cdr:to>
      <cdr:x>0.27014</cdr:x>
      <cdr:y>0.65798</cdr:y>
    </cdr:to>
    <cdr:sp macro="" textlink="">
      <cdr:nvSpPr>
        <cdr:cNvPr id="3" name="TextBox 2"/>
        <cdr:cNvSpPr txBox="1"/>
      </cdr:nvSpPr>
      <cdr:spPr>
        <a:xfrm xmlns:a="http://schemas.openxmlformats.org/drawingml/2006/main">
          <a:off x="73017" y="938215"/>
          <a:ext cx="1162065" cy="86676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Note:</a:t>
          </a:r>
          <a:r>
            <a:rPr lang="en-US" sz="1100" baseline="0" dirty="0"/>
            <a:t> </a:t>
          </a:r>
          <a:r>
            <a:rPr lang="en-US" sz="1100" dirty="0"/>
            <a:t>Lifetime Registrants are considered</a:t>
          </a:r>
          <a:r>
            <a:rPr lang="en-US" sz="1100" baseline="0" dirty="0"/>
            <a:t> "Predators"</a:t>
          </a:r>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0.75</cdr:x>
      <cdr:y>0.29562</cdr:y>
    </cdr:from>
    <cdr:to>
      <cdr:x>1</cdr:x>
      <cdr:y>0.77826</cdr:y>
    </cdr:to>
    <cdr:sp macro="" textlink="">
      <cdr:nvSpPr>
        <cdr:cNvPr id="2" name="TextBox 1"/>
        <cdr:cNvSpPr txBox="1"/>
      </cdr:nvSpPr>
      <cdr:spPr>
        <a:xfrm xmlns:a="http://schemas.openxmlformats.org/drawingml/2006/main">
          <a:off x="3943350" y="991157"/>
          <a:ext cx="1314450" cy="16181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dirty="0"/>
            <a:t>Note: Adults </a:t>
          </a:r>
          <a:r>
            <a:rPr lang="en-US" sz="1100" baseline="0" dirty="0"/>
            <a:t>include those aged 17 and under</a:t>
          </a:r>
          <a:r>
            <a:rPr lang="en-US" sz="1100" dirty="0"/>
            <a:t> </a:t>
          </a:r>
          <a:r>
            <a:rPr lang="en-US" sz="1100" baseline="0" dirty="0"/>
            <a:t>who were convicted as an adult</a:t>
          </a:r>
        </a:p>
      </cdr:txBody>
    </cdr:sp>
  </cdr:relSizeAnchor>
</c:userShapes>
</file>

<file path=ppt/drawings/drawing4.xml><?xml version="1.0" encoding="utf-8"?>
<c:userShapes xmlns:c="http://schemas.openxmlformats.org/drawingml/2006/chart">
  <cdr:relSizeAnchor xmlns:cdr="http://schemas.openxmlformats.org/drawingml/2006/chartDrawing">
    <cdr:from>
      <cdr:x>0.78021</cdr:x>
      <cdr:y>0.25174</cdr:y>
    </cdr:from>
    <cdr:to>
      <cdr:x>0.97396</cdr:x>
      <cdr:y>0.77951</cdr:y>
    </cdr:to>
    <cdr:sp macro="" textlink="">
      <cdr:nvSpPr>
        <cdr:cNvPr id="2" name="TextBox 1"/>
        <cdr:cNvSpPr txBox="1"/>
      </cdr:nvSpPr>
      <cdr:spPr>
        <a:xfrm xmlns:a="http://schemas.openxmlformats.org/drawingml/2006/main">
          <a:off x="3567113" y="690563"/>
          <a:ext cx="885825" cy="1447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0.67419</cdr:x>
      <cdr:y>0.36541</cdr:y>
    </cdr:from>
    <cdr:to>
      <cdr:x>0.92836</cdr:x>
      <cdr:y>0.68138</cdr:y>
    </cdr:to>
    <cdr:sp macro="" textlink="">
      <cdr:nvSpPr>
        <cdr:cNvPr id="3" name="TextBox 2"/>
        <cdr:cNvSpPr txBox="1"/>
      </cdr:nvSpPr>
      <cdr:spPr>
        <a:xfrm xmlns:a="http://schemas.openxmlformats.org/drawingml/2006/main">
          <a:off x="3156240" y="1007600"/>
          <a:ext cx="1189906" cy="87128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Note:</a:t>
          </a:r>
          <a:r>
            <a:rPr lang="en-US" sz="1100" baseline="0" dirty="0"/>
            <a:t> </a:t>
          </a:r>
          <a:r>
            <a:rPr lang="en-US" sz="1100" dirty="0"/>
            <a:t>Lifetime Registrants are considered</a:t>
          </a:r>
          <a:r>
            <a:rPr lang="en-US" sz="1100" baseline="0" dirty="0"/>
            <a:t> "Predators"</a:t>
          </a:r>
          <a:endParaRPr lang="en-US" sz="1100" dirty="0"/>
        </a:p>
      </cdr:txBody>
    </cdr:sp>
  </cdr:relSizeAnchor>
</c:userShapes>
</file>

<file path=ppt/drawings/drawing5.xml><?xml version="1.0" encoding="utf-8"?>
<c:userShapes xmlns:c="http://schemas.openxmlformats.org/drawingml/2006/chart">
  <cdr:relSizeAnchor xmlns:cdr="http://schemas.openxmlformats.org/drawingml/2006/chartDrawing">
    <cdr:from>
      <cdr:x>0.78021</cdr:x>
      <cdr:y>0.25174</cdr:y>
    </cdr:from>
    <cdr:to>
      <cdr:x>0.97396</cdr:x>
      <cdr:y>0.77951</cdr:y>
    </cdr:to>
    <cdr:sp macro="" textlink="">
      <cdr:nvSpPr>
        <cdr:cNvPr id="2" name="TextBox 1"/>
        <cdr:cNvSpPr txBox="1"/>
      </cdr:nvSpPr>
      <cdr:spPr>
        <a:xfrm xmlns:a="http://schemas.openxmlformats.org/drawingml/2006/main">
          <a:off x="3567113" y="690563"/>
          <a:ext cx="885825" cy="1447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0.69479</cdr:x>
      <cdr:y>0.35938</cdr:y>
    </cdr:from>
    <cdr:to>
      <cdr:x>0.94896</cdr:x>
      <cdr:y>0.67535</cdr:y>
    </cdr:to>
    <cdr:sp macro="" textlink="">
      <cdr:nvSpPr>
        <cdr:cNvPr id="3" name="TextBox 2"/>
        <cdr:cNvSpPr txBox="1"/>
      </cdr:nvSpPr>
      <cdr:spPr>
        <a:xfrm xmlns:a="http://schemas.openxmlformats.org/drawingml/2006/main">
          <a:off x="3176588" y="985838"/>
          <a:ext cx="1162050" cy="866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a:t>Note:</a:t>
          </a:r>
          <a:r>
            <a:rPr lang="en-US" sz="1100" baseline="0"/>
            <a:t> </a:t>
          </a:r>
          <a:r>
            <a:rPr lang="en-US" sz="1100"/>
            <a:t>Lifetime Registrants are considered</a:t>
          </a:r>
          <a:r>
            <a:rPr lang="en-US" sz="1100" baseline="0"/>
            <a:t> "Predators"</a:t>
          </a:r>
          <a:endParaRPr lang="en-US" sz="1100"/>
        </a:p>
      </cdr:txBody>
    </cdr:sp>
  </cdr:relSizeAnchor>
</c:userShapes>
</file>

<file path=ppt/drawings/drawing6.xml><?xml version="1.0" encoding="utf-8"?>
<c:userShapes xmlns:c="http://schemas.openxmlformats.org/drawingml/2006/chart">
  <cdr:relSizeAnchor xmlns:cdr="http://schemas.openxmlformats.org/drawingml/2006/chartDrawing">
    <cdr:from>
      <cdr:x>0.68862</cdr:x>
      <cdr:y>0.32223</cdr:y>
    </cdr:from>
    <cdr:to>
      <cdr:x>0.86987</cdr:x>
      <cdr:y>0.70867</cdr:y>
    </cdr:to>
    <cdr:sp macro="" textlink="">
      <cdr:nvSpPr>
        <cdr:cNvPr id="2" name="TextBox 1"/>
        <cdr:cNvSpPr txBox="1"/>
      </cdr:nvSpPr>
      <cdr:spPr>
        <a:xfrm xmlns:a="http://schemas.openxmlformats.org/drawingml/2006/main">
          <a:off x="3397625" y="920784"/>
          <a:ext cx="894279" cy="110425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Other</a:t>
          </a:r>
          <a:r>
            <a:rPr lang="en-US" sz="1100" baseline="0" dirty="0"/>
            <a:t> Includes Asian and American Indian</a:t>
          </a:r>
          <a:endParaRPr lang="en-US" sz="1100" dirty="0"/>
        </a:p>
      </cdr:txBody>
    </cdr:sp>
  </cdr:relSizeAnchor>
  <cdr:relSizeAnchor xmlns:cdr="http://schemas.openxmlformats.org/drawingml/2006/chartDrawing">
    <cdr:from>
      <cdr:x>0.00925</cdr:x>
      <cdr:y>0.0289</cdr:y>
    </cdr:from>
    <cdr:to>
      <cdr:x>0.98427</cdr:x>
      <cdr:y>0.16223</cdr:y>
    </cdr:to>
    <cdr:sp macro="" textlink="">
      <cdr:nvSpPr>
        <cdr:cNvPr id="3" name="TextBox 2"/>
        <cdr:cNvSpPr txBox="1"/>
      </cdr:nvSpPr>
      <cdr:spPr>
        <a:xfrm xmlns:a="http://schemas.openxmlformats.org/drawingml/2006/main">
          <a:off x="44825" y="82584"/>
          <a:ext cx="4724400" cy="381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7.xml><?xml version="1.0" encoding="utf-8"?>
<c:userShapes xmlns:c="http://schemas.openxmlformats.org/drawingml/2006/chart">
  <cdr:relSizeAnchor xmlns:cdr="http://schemas.openxmlformats.org/drawingml/2006/chartDrawing">
    <cdr:from>
      <cdr:x>0.81875</cdr:x>
      <cdr:y>0.32223</cdr:y>
    </cdr:from>
    <cdr:to>
      <cdr:x>1</cdr:x>
      <cdr:y>0.70867</cdr:y>
    </cdr:to>
    <cdr:sp macro="" textlink="">
      <cdr:nvSpPr>
        <cdr:cNvPr id="2" name="TextBox 1"/>
        <cdr:cNvSpPr txBox="1"/>
      </cdr:nvSpPr>
      <cdr:spPr>
        <a:xfrm xmlns:a="http://schemas.openxmlformats.org/drawingml/2006/main">
          <a:off x="3930490" y="920784"/>
          <a:ext cx="870108" cy="110425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Other</a:t>
          </a:r>
          <a:r>
            <a:rPr lang="en-US" sz="1100" baseline="0" dirty="0"/>
            <a:t> Includes Asian and American Indian</a:t>
          </a:r>
          <a:endParaRPr lang="en-US" sz="1100" dirty="0"/>
        </a:p>
      </cdr:txBody>
    </cdr:sp>
  </cdr:relSizeAnchor>
</c:userShapes>
</file>

<file path=ppt/drawings/drawing8.xml><?xml version="1.0" encoding="utf-8"?>
<c:userShapes xmlns:c="http://schemas.openxmlformats.org/drawingml/2006/chart">
  <cdr:relSizeAnchor xmlns:cdr="http://schemas.openxmlformats.org/drawingml/2006/chartDrawing">
    <cdr:from>
      <cdr:x>0.67604</cdr:x>
      <cdr:y>0.31384</cdr:y>
    </cdr:from>
    <cdr:to>
      <cdr:x>0.85729</cdr:x>
      <cdr:y>0.70028</cdr:y>
    </cdr:to>
    <cdr:sp macro="" textlink="">
      <cdr:nvSpPr>
        <cdr:cNvPr id="2" name="TextBox 1"/>
        <cdr:cNvSpPr txBox="1"/>
      </cdr:nvSpPr>
      <cdr:spPr>
        <a:xfrm xmlns:a="http://schemas.openxmlformats.org/drawingml/2006/main">
          <a:off x="3090862" y="881861"/>
          <a:ext cx="828675" cy="10858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Other</a:t>
          </a:r>
          <a:r>
            <a:rPr lang="en-US" sz="1100" baseline="0" dirty="0"/>
            <a:t> Includes Asian and American Indian</a:t>
          </a:r>
          <a:endParaRPr lang="en-US" sz="1100" dirty="0"/>
        </a:p>
      </cdr:txBody>
    </cdr:sp>
  </cdr:relSizeAnchor>
</c:userShapes>
</file>

<file path=ppt/drawings/drawing9.xml><?xml version="1.0" encoding="utf-8"?>
<c:userShapes xmlns:c="http://schemas.openxmlformats.org/drawingml/2006/chart">
  <cdr:relSizeAnchor xmlns:cdr="http://schemas.openxmlformats.org/drawingml/2006/chartDrawing">
    <cdr:from>
      <cdr:x>0.68333</cdr:x>
      <cdr:y>0.31939</cdr:y>
    </cdr:from>
    <cdr:to>
      <cdr:x>0.86458</cdr:x>
      <cdr:y>0.70583</cdr:y>
    </cdr:to>
    <cdr:sp macro="" textlink="">
      <cdr:nvSpPr>
        <cdr:cNvPr id="2" name="TextBox 1"/>
        <cdr:cNvSpPr txBox="1"/>
      </cdr:nvSpPr>
      <cdr:spPr>
        <a:xfrm xmlns:a="http://schemas.openxmlformats.org/drawingml/2006/main">
          <a:off x="3124200" y="897437"/>
          <a:ext cx="828675" cy="10858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Other</a:t>
          </a:r>
          <a:r>
            <a:rPr lang="en-US" sz="1100" baseline="0" dirty="0"/>
            <a:t> Includes Asian and American Indian</a:t>
          </a:r>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E5F014A-4075-478D-A07E-B4429ECADA63}" type="datetimeFigureOut">
              <a:rPr lang="en-US"/>
              <a:pPr>
                <a:defRPr/>
              </a:pPr>
              <a:t>12/5/16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AFCDD04-679B-4AAB-AE6F-A0B1F3EAAABD}" type="slidenum">
              <a:rPr lang="en-US" altLang="en-US"/>
              <a:pPr/>
              <a:t>‹#›</a:t>
            </a:fld>
            <a:endParaRPr lang="en-US" altLang="en-US"/>
          </a:p>
        </p:txBody>
      </p:sp>
    </p:spTree>
    <p:extLst>
      <p:ext uri="{BB962C8B-B14F-4D97-AF65-F5344CB8AC3E}">
        <p14:creationId xmlns:p14="http://schemas.microsoft.com/office/powerpoint/2010/main" val="2578062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B878FF2-302B-43BA-B1DC-092BACEA9C88}" type="datetimeFigureOut">
              <a:rPr lang="en-US"/>
              <a:pPr>
                <a:defRPr/>
              </a:pPr>
              <a:t>12/5/16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BA1BCA7-36ED-4D0D-80A2-E06FD3B32326}" type="slidenum">
              <a:rPr lang="en-US" altLang="en-US"/>
              <a:pPr/>
              <a:t>‹#›</a:t>
            </a:fld>
            <a:endParaRPr lang="en-US" altLang="en-US"/>
          </a:p>
        </p:txBody>
      </p:sp>
    </p:spTree>
    <p:extLst>
      <p:ext uri="{BB962C8B-B14F-4D97-AF65-F5344CB8AC3E}">
        <p14:creationId xmlns:p14="http://schemas.microsoft.com/office/powerpoint/2010/main" val="39334985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13</a:t>
            </a:fld>
            <a:endParaRPr lang="en-US" altLang="en-US"/>
          </a:p>
        </p:txBody>
      </p:sp>
    </p:spTree>
    <p:extLst>
      <p:ext uri="{BB962C8B-B14F-4D97-AF65-F5344CB8AC3E}">
        <p14:creationId xmlns:p14="http://schemas.microsoft.com/office/powerpoint/2010/main" val="1635100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22</a:t>
            </a:fld>
            <a:endParaRPr lang="en-US" altLang="en-US"/>
          </a:p>
        </p:txBody>
      </p:sp>
    </p:spTree>
    <p:extLst>
      <p:ext uri="{BB962C8B-B14F-4D97-AF65-F5344CB8AC3E}">
        <p14:creationId xmlns:p14="http://schemas.microsoft.com/office/powerpoint/2010/main" val="313738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23</a:t>
            </a:fld>
            <a:endParaRPr lang="en-US" altLang="en-US"/>
          </a:p>
        </p:txBody>
      </p:sp>
    </p:spTree>
    <p:extLst>
      <p:ext uri="{BB962C8B-B14F-4D97-AF65-F5344CB8AC3E}">
        <p14:creationId xmlns:p14="http://schemas.microsoft.com/office/powerpoint/2010/main" val="1808769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24</a:t>
            </a:fld>
            <a:endParaRPr lang="en-US" altLang="en-US"/>
          </a:p>
        </p:txBody>
      </p:sp>
    </p:spTree>
    <p:extLst>
      <p:ext uri="{BB962C8B-B14F-4D97-AF65-F5344CB8AC3E}">
        <p14:creationId xmlns:p14="http://schemas.microsoft.com/office/powerpoint/2010/main" val="1149260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25</a:t>
            </a:fld>
            <a:endParaRPr lang="en-US" altLang="en-US"/>
          </a:p>
        </p:txBody>
      </p:sp>
    </p:spTree>
    <p:extLst>
      <p:ext uri="{BB962C8B-B14F-4D97-AF65-F5344CB8AC3E}">
        <p14:creationId xmlns:p14="http://schemas.microsoft.com/office/powerpoint/2010/main" val="3996851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26</a:t>
            </a:fld>
            <a:endParaRPr lang="en-US" altLang="en-US"/>
          </a:p>
        </p:txBody>
      </p:sp>
    </p:spTree>
    <p:extLst>
      <p:ext uri="{BB962C8B-B14F-4D97-AF65-F5344CB8AC3E}">
        <p14:creationId xmlns:p14="http://schemas.microsoft.com/office/powerpoint/2010/main" val="18547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28</a:t>
            </a:fld>
            <a:endParaRPr lang="en-US" altLang="en-US"/>
          </a:p>
        </p:txBody>
      </p:sp>
    </p:spTree>
    <p:extLst>
      <p:ext uri="{BB962C8B-B14F-4D97-AF65-F5344CB8AC3E}">
        <p14:creationId xmlns:p14="http://schemas.microsoft.com/office/powerpoint/2010/main" val="179369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14</a:t>
            </a:fld>
            <a:endParaRPr lang="en-US" altLang="en-US"/>
          </a:p>
        </p:txBody>
      </p:sp>
    </p:spTree>
    <p:extLst>
      <p:ext uri="{BB962C8B-B14F-4D97-AF65-F5344CB8AC3E}">
        <p14:creationId xmlns:p14="http://schemas.microsoft.com/office/powerpoint/2010/main" val="281916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15</a:t>
            </a:fld>
            <a:endParaRPr lang="en-US" altLang="en-US"/>
          </a:p>
        </p:txBody>
      </p:sp>
    </p:spTree>
    <p:extLst>
      <p:ext uri="{BB962C8B-B14F-4D97-AF65-F5344CB8AC3E}">
        <p14:creationId xmlns:p14="http://schemas.microsoft.com/office/powerpoint/2010/main" val="4220153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16</a:t>
            </a:fld>
            <a:endParaRPr lang="en-US" altLang="en-US"/>
          </a:p>
        </p:txBody>
      </p:sp>
    </p:spTree>
    <p:extLst>
      <p:ext uri="{BB962C8B-B14F-4D97-AF65-F5344CB8AC3E}">
        <p14:creationId xmlns:p14="http://schemas.microsoft.com/office/powerpoint/2010/main" val="84224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17</a:t>
            </a:fld>
            <a:endParaRPr lang="en-US" altLang="en-US"/>
          </a:p>
        </p:txBody>
      </p:sp>
    </p:spTree>
    <p:extLst>
      <p:ext uri="{BB962C8B-B14F-4D97-AF65-F5344CB8AC3E}">
        <p14:creationId xmlns:p14="http://schemas.microsoft.com/office/powerpoint/2010/main" val="237315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18</a:t>
            </a:fld>
            <a:endParaRPr lang="en-US" altLang="en-US"/>
          </a:p>
        </p:txBody>
      </p:sp>
    </p:spTree>
    <p:extLst>
      <p:ext uri="{BB962C8B-B14F-4D97-AF65-F5344CB8AC3E}">
        <p14:creationId xmlns:p14="http://schemas.microsoft.com/office/powerpoint/2010/main" val="1326878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19</a:t>
            </a:fld>
            <a:endParaRPr lang="en-US" altLang="en-US"/>
          </a:p>
        </p:txBody>
      </p:sp>
    </p:spTree>
    <p:extLst>
      <p:ext uri="{BB962C8B-B14F-4D97-AF65-F5344CB8AC3E}">
        <p14:creationId xmlns:p14="http://schemas.microsoft.com/office/powerpoint/2010/main" val="1753091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20</a:t>
            </a:fld>
            <a:endParaRPr lang="en-US" altLang="en-US"/>
          </a:p>
        </p:txBody>
      </p:sp>
    </p:spTree>
    <p:extLst>
      <p:ext uri="{BB962C8B-B14F-4D97-AF65-F5344CB8AC3E}">
        <p14:creationId xmlns:p14="http://schemas.microsoft.com/office/powerpoint/2010/main" val="2284366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21</a:t>
            </a:fld>
            <a:endParaRPr lang="en-US" altLang="en-US"/>
          </a:p>
        </p:txBody>
      </p:sp>
    </p:spTree>
    <p:extLst>
      <p:ext uri="{BB962C8B-B14F-4D97-AF65-F5344CB8AC3E}">
        <p14:creationId xmlns:p14="http://schemas.microsoft.com/office/powerpoint/2010/main" val="339831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482" name="Rectangle 2"/>
          <p:cNvSpPr>
            <a:spLocks noGrp="1"/>
          </p:cNvSpPr>
          <p:nvPr/>
        </p:nvSpPr>
        <p:spPr bwMode="auto">
          <a:xfrm>
            <a:off x="457200" y="990600"/>
            <a:ext cx="8229600" cy="914400"/>
          </a:xfrm>
          <a:prstGeom prst="rect">
            <a:avLst/>
          </a:prstGeom>
        </p:spPr>
        <p:txBody>
          <a:bodyPr anchor="ct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endParaRPr lang="en-US" altLang="en-US"/>
          </a:p>
        </p:txBody>
      </p:sp>
      <p:sp>
        <p:nvSpPr>
          <p:cNvPr id="20483" name="Rectangle 3"/>
          <p:cNvSpPr>
            <a:spLocks noGrp="1"/>
          </p:cNvSpPr>
          <p:nvPr/>
        </p:nvSpPr>
        <p:spPr bwMode="auto">
          <a:xfrm>
            <a:off x="457200" y="2286000"/>
            <a:ext cx="8229600" cy="3840163"/>
          </a:xfrm>
          <a:prstGeom prst="rect">
            <a:avLst/>
          </a:prstGeom>
        </p:spPr>
        <p:txBody>
          <a:bodyPr/>
          <a:lstStyle>
            <a:lvl1pPr algn="ctr" eaLnBrk="0" hangingPunct="0">
              <a:spcBef>
                <a:spcPct val="20000"/>
              </a:spcBef>
              <a:buFont typeface="Arial" panose="020B0604020202020204" pitchFamily="34" charset="0"/>
              <a:defRPr sz="3200">
                <a:solidFill>
                  <a:schemeClr val="tx1"/>
                </a:solidFill>
                <a:latin typeface="Calibri" panose="020F0502020204030204" pitchFamily="34" charset="0"/>
              </a:defRPr>
            </a:lvl1pPr>
            <a:lvl2pPr algn="ctr" eaLnBrk="0" hangingPunct="0">
              <a:spcBef>
                <a:spcPct val="20000"/>
              </a:spcBef>
              <a:buFont typeface="Arial" panose="020B0604020202020204" pitchFamily="34" charset="0"/>
              <a:defRPr sz="2800">
                <a:solidFill>
                  <a:schemeClr val="tx1"/>
                </a:solidFill>
                <a:latin typeface="Calibri" panose="020F0502020204030204" pitchFamily="34" charset="0"/>
              </a:defRPr>
            </a:lvl2pPr>
            <a:lvl3pPr algn="ctr" eaLnBrk="0" hangingPunct="0">
              <a:spcBef>
                <a:spcPct val="20000"/>
              </a:spcBef>
              <a:buFont typeface="Arial" panose="020B0604020202020204" pitchFamily="34" charset="0"/>
              <a:defRPr sz="2400">
                <a:solidFill>
                  <a:schemeClr val="tx1"/>
                </a:solidFill>
                <a:latin typeface="Calibri" panose="020F0502020204030204" pitchFamily="34" charset="0"/>
              </a:defRPr>
            </a:lvl3pPr>
            <a:lvl4pPr algn="ctr" eaLnBrk="0" hangingPunct="0">
              <a:spcBef>
                <a:spcPct val="20000"/>
              </a:spcBef>
              <a:buFont typeface="Arial" panose="020B0604020202020204" pitchFamily="34" charset="0"/>
              <a:defRPr sz="2000">
                <a:solidFill>
                  <a:schemeClr val="tx1"/>
                </a:solidFill>
                <a:latin typeface="Calibri" panose="020F0502020204030204" pitchFamily="34" charset="0"/>
              </a:defRPr>
            </a:lvl4pPr>
            <a:lvl5pPr algn="ctr" eaLnBrk="0" hangingPunct="0">
              <a:spcBef>
                <a:spcPct val="20000"/>
              </a:spcBef>
              <a:buFont typeface="Arial" panose="020B0604020202020204" pitchFamily="34" charset="0"/>
              <a:defRPr sz="2000">
                <a:solidFill>
                  <a:schemeClr val="tx1"/>
                </a:solidFill>
                <a:latin typeface="Calibri" panose="020F0502020204030204" pitchFamily="34" charset="0"/>
              </a:defRPr>
            </a:lvl5pPr>
            <a:lvl6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marL="342900" indent="-342900" algn="l">
              <a:buFont typeface="Arial" panose="020B0604020202020204" pitchFamily="34" charset="0"/>
              <a:buChar char="•"/>
            </a:pPr>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63930561-DE25-477B-90FF-BB8023CEB7A3}" type="slidenum">
              <a:rPr lang="en-US" altLang="en-US"/>
              <a:pPr/>
              <a:t>‹#›</a:t>
            </a:fld>
            <a:endParaRPr lang="en-US" altLang="en-US"/>
          </a:p>
        </p:txBody>
      </p:sp>
    </p:spTree>
    <p:extLst>
      <p:ext uri="{BB962C8B-B14F-4D97-AF65-F5344CB8AC3E}">
        <p14:creationId xmlns:p14="http://schemas.microsoft.com/office/powerpoint/2010/main" val="165923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54C79691-5F9A-428B-B937-9EC73782F484}" type="slidenum">
              <a:rPr lang="en-US" altLang="en-US"/>
              <a:pPr/>
              <a:t>‹#›</a:t>
            </a:fld>
            <a:endParaRPr lang="en-US" altLang="en-US"/>
          </a:p>
        </p:txBody>
      </p:sp>
    </p:spTree>
    <p:extLst>
      <p:ext uri="{BB962C8B-B14F-4D97-AF65-F5344CB8AC3E}">
        <p14:creationId xmlns:p14="http://schemas.microsoft.com/office/powerpoint/2010/main" val="325135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8EB49FF1-5BDE-41A6-ABAC-B2A94C7681C0}" type="slidenum">
              <a:rPr lang="en-US" altLang="en-US"/>
              <a:pPr/>
              <a:t>‹#›</a:t>
            </a:fld>
            <a:endParaRPr lang="en-US" altLang="en-US"/>
          </a:p>
        </p:txBody>
      </p:sp>
    </p:spTree>
    <p:extLst>
      <p:ext uri="{BB962C8B-B14F-4D97-AF65-F5344CB8AC3E}">
        <p14:creationId xmlns:p14="http://schemas.microsoft.com/office/powerpoint/2010/main" val="249049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511EC8D8-4D53-4074-869D-5B548BEF22EE}" type="slidenum">
              <a:rPr lang="en-US" altLang="en-US"/>
              <a:pPr/>
              <a:t>‹#›</a:t>
            </a:fld>
            <a:endParaRPr lang="en-US" altLang="en-US"/>
          </a:p>
        </p:txBody>
      </p:sp>
    </p:spTree>
    <p:extLst>
      <p:ext uri="{BB962C8B-B14F-4D97-AF65-F5344CB8AC3E}">
        <p14:creationId xmlns:p14="http://schemas.microsoft.com/office/powerpoint/2010/main" val="135437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86B9425A-C2BD-4CD1-AFAD-18F4E98F7F2C}" type="slidenum">
              <a:rPr lang="en-US" altLang="en-US"/>
              <a:pPr/>
              <a:t>‹#›</a:t>
            </a:fld>
            <a:endParaRPr lang="en-US" altLang="en-US"/>
          </a:p>
        </p:txBody>
      </p:sp>
    </p:spTree>
    <p:extLst>
      <p:ext uri="{BB962C8B-B14F-4D97-AF65-F5344CB8AC3E}">
        <p14:creationId xmlns:p14="http://schemas.microsoft.com/office/powerpoint/2010/main" val="100055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3B6D76FF-2A9D-4BE0-8245-E720E9B0AE4A}" type="slidenum">
              <a:rPr lang="en-US" altLang="en-US"/>
              <a:pPr/>
              <a:t>‹#›</a:t>
            </a:fld>
            <a:endParaRPr lang="en-US" altLang="en-US"/>
          </a:p>
        </p:txBody>
      </p:sp>
    </p:spTree>
    <p:extLst>
      <p:ext uri="{BB962C8B-B14F-4D97-AF65-F5344CB8AC3E}">
        <p14:creationId xmlns:p14="http://schemas.microsoft.com/office/powerpoint/2010/main" val="84369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923017FE-FFFC-40F8-9C10-45494E7FB86D}" type="slidenum">
              <a:rPr lang="en-US" altLang="en-US"/>
              <a:pPr/>
              <a:t>‹#›</a:t>
            </a:fld>
            <a:endParaRPr lang="en-US" altLang="en-US"/>
          </a:p>
        </p:txBody>
      </p:sp>
    </p:spTree>
    <p:extLst>
      <p:ext uri="{BB962C8B-B14F-4D97-AF65-F5344CB8AC3E}">
        <p14:creationId xmlns:p14="http://schemas.microsoft.com/office/powerpoint/2010/main" val="3187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198BD004-6BCA-46DD-9989-77C3D871B47B}" type="slidenum">
              <a:rPr lang="en-US" altLang="en-US"/>
              <a:pPr/>
              <a:t>‹#›</a:t>
            </a:fld>
            <a:endParaRPr lang="en-US" altLang="en-US"/>
          </a:p>
        </p:txBody>
      </p:sp>
    </p:spTree>
    <p:extLst>
      <p:ext uri="{BB962C8B-B14F-4D97-AF65-F5344CB8AC3E}">
        <p14:creationId xmlns:p14="http://schemas.microsoft.com/office/powerpoint/2010/main" val="84742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C3E4771E-6CE9-4A40-9AFF-D501967E6404}" type="slidenum">
              <a:rPr lang="en-US" altLang="en-US"/>
              <a:pPr/>
              <a:t>‹#›</a:t>
            </a:fld>
            <a:endParaRPr lang="en-US" altLang="en-US"/>
          </a:p>
        </p:txBody>
      </p:sp>
    </p:spTree>
    <p:extLst>
      <p:ext uri="{BB962C8B-B14F-4D97-AF65-F5344CB8AC3E}">
        <p14:creationId xmlns:p14="http://schemas.microsoft.com/office/powerpoint/2010/main" val="385955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A55ED1C3-0653-4A22-8496-8FF8DAB960BA}" type="slidenum">
              <a:rPr lang="en-US" altLang="en-US"/>
              <a:pPr/>
              <a:t>‹#›</a:t>
            </a:fld>
            <a:endParaRPr lang="en-US" altLang="en-US"/>
          </a:p>
        </p:txBody>
      </p:sp>
    </p:spTree>
    <p:extLst>
      <p:ext uri="{BB962C8B-B14F-4D97-AF65-F5344CB8AC3E}">
        <p14:creationId xmlns:p14="http://schemas.microsoft.com/office/powerpoint/2010/main" val="146966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52600"/>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85999"/>
            <a:ext cx="4040188" cy="3840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8200" y="1752600"/>
            <a:ext cx="4041775"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285999"/>
            <a:ext cx="4041775" cy="3840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28EF9538-C50C-41DE-BE75-C099587DB74C}" type="slidenum">
              <a:rPr lang="en-US" altLang="en-US"/>
              <a:pPr/>
              <a:t>‹#›</a:t>
            </a:fld>
            <a:endParaRPr lang="en-US" altLang="en-US"/>
          </a:p>
        </p:txBody>
      </p:sp>
    </p:spTree>
    <p:extLst>
      <p:ext uri="{BB962C8B-B14F-4D97-AF65-F5344CB8AC3E}">
        <p14:creationId xmlns:p14="http://schemas.microsoft.com/office/powerpoint/2010/main" val="16485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FA309485-7D63-493E-A326-577B19330945}" type="slidenum">
              <a:rPr lang="en-US" altLang="en-US"/>
              <a:pPr/>
              <a:t>‹#›</a:t>
            </a:fld>
            <a:endParaRPr lang="en-US" altLang="en-US"/>
          </a:p>
        </p:txBody>
      </p:sp>
    </p:spTree>
    <p:extLst>
      <p:ext uri="{BB962C8B-B14F-4D97-AF65-F5344CB8AC3E}">
        <p14:creationId xmlns:p14="http://schemas.microsoft.com/office/powerpoint/2010/main" val="258948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fld id="{20D0EAAA-6D7F-4571-B92A-95FFA4AEE662}" type="datetime1">
              <a:rPr lang="en-US" altLang="en-US"/>
              <a:pPr/>
              <a:t>12/5/16</a:t>
            </a:fld>
            <a:r>
              <a:rPr lang="en-US" altLang="en-US"/>
              <a:t> | Illinois Criminal Justice Information Authority | </a:t>
            </a:r>
            <a:fld id="{FD291A18-E6EB-45E0-B40A-6ED18FB18619}" type="slidenum">
              <a:rPr lang="en-US" altLang="en-US"/>
              <a:pPr/>
              <a:t>‹#›</a:t>
            </a:fld>
            <a:endParaRPr lang="en-US" altLang="en-US"/>
          </a:p>
        </p:txBody>
      </p:sp>
    </p:spTree>
    <p:extLst>
      <p:ext uri="{BB962C8B-B14F-4D97-AF65-F5344CB8AC3E}">
        <p14:creationId xmlns:p14="http://schemas.microsoft.com/office/powerpoint/2010/main" val="1376120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Placeholder 1"/>
          <p:cNvSpPr>
            <a:spLocks noGrp="1"/>
          </p:cNvSpPr>
          <p:nvPr>
            <p:ph type="title"/>
          </p:nvPr>
        </p:nvSpPr>
        <p:spPr bwMode="auto">
          <a:xfrm>
            <a:off x="457200" y="990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Text Placeholder 2"/>
          <p:cNvSpPr>
            <a:spLocks noGrp="1"/>
          </p:cNvSpPr>
          <p:nvPr>
            <p:ph type="body" idx="1"/>
          </p:nvPr>
        </p:nvSpPr>
        <p:spPr bwMode="auto">
          <a:xfrm>
            <a:off x="457200" y="2286000"/>
            <a:ext cx="8229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1828800" y="6400800"/>
            <a:ext cx="5486400" cy="365125"/>
          </a:xfrm>
          <a:prstGeom prst="rect">
            <a:avLst/>
          </a:prstGeom>
        </p:spPr>
        <p:txBody>
          <a:bodyPr vert="horz" wrap="square" lIns="91440" tIns="45720" rIns="91440" bIns="45720" numCol="1" anchor="ctr" anchorCtr="0" compatLnSpc="1">
            <a:prstTxWarp prst="textNoShape">
              <a:avLst/>
            </a:prstTxWarp>
          </a:bodyPr>
          <a:lstStyle>
            <a:lvl1pPr algn="ctr">
              <a:defRPr sz="1300">
                <a:solidFill>
                  <a:schemeClr val="bg2"/>
                </a:solidFill>
                <a:latin typeface="Times New Roman" panose="02020603050405020304" pitchFamily="18" charset="0"/>
                <a:cs typeface="Times New Roman" panose="02020603050405020304" pitchFamily="18" charset="0"/>
              </a:defRPr>
            </a:lvl1pPr>
          </a:lstStyle>
          <a:p>
            <a:fld id="{20D0EAAA-6D7F-4571-B92A-95FFA4AEE662}" type="datetime1">
              <a:rPr lang="en-US" altLang="en-US"/>
              <a:pPr/>
              <a:t>12/5/16</a:t>
            </a:fld>
            <a:r>
              <a:rPr lang="en-US" altLang="en-US"/>
              <a:t> | Illinois Criminal Justice Information Authority | </a:t>
            </a:r>
            <a:fld id="{51CE1B12-F55B-4DB0-A831-6293FD0DB22C}" type="slidenum">
              <a:rPr lang="en-US" altLang="en-US"/>
              <a:pPr/>
              <a:t>‹#›</a:t>
            </a:fld>
            <a:endParaRPr lang="en-US" altLang="en-US"/>
          </a:p>
        </p:txBody>
      </p:sp>
      <p:pic>
        <p:nvPicPr>
          <p:cNvPr id="1032"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29600" y="76200"/>
            <a:ext cx="8080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76" r:id="rId2"/>
    <p:sldLayoutId id="2147483775" r:id="rId3"/>
    <p:sldLayoutId id="2147483774" r:id="rId4"/>
    <p:sldLayoutId id="2147483773" r:id="rId5"/>
    <p:sldLayoutId id="2147483772" r:id="rId6"/>
    <p:sldLayoutId id="2147483771" r:id="rId7"/>
    <p:sldLayoutId id="2147483770" r:id="rId8"/>
    <p:sldLayoutId id="2147483769" r:id="rId9"/>
    <p:sldLayoutId id="2147483768" r:id="rId10"/>
    <p:sldLayoutId id="2147483767" r:id="rId11"/>
    <p:sldLayoutId id="2147483766" r:id="rId12"/>
    <p:sldLayoutId id="2147483765" r:id="rId13"/>
    <p:sldLayoutId id="2147483764" r:id="rId14"/>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hart" Target="../charts/chart7.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4" Type="http://schemas.openxmlformats.org/officeDocument/2006/relationships/chart" Target="../charts/chart13.xml"/><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4" Type="http://schemas.openxmlformats.org/officeDocument/2006/relationships/chart" Target="../charts/chart15.xm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6.xml"/><Relationship Id="rId4" Type="http://schemas.openxmlformats.org/officeDocument/2006/relationships/chart" Target="../charts/chart17.xm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3" Type="http://schemas.openxmlformats.org/officeDocument/2006/relationships/chart" Target="../charts/chart18.xml"/><Relationship Id="rId4" Type="http://schemas.openxmlformats.org/officeDocument/2006/relationships/chart" Target="../charts/chart19.xm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3" Type="http://schemas.openxmlformats.org/officeDocument/2006/relationships/chart" Target="../charts/chart20.xml"/><Relationship Id="rId4" Type="http://schemas.openxmlformats.org/officeDocument/2006/relationships/chart" Target="../charts/chart21.xml"/><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22.xml"/><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95400"/>
            <a:ext cx="7772400" cy="2305051"/>
          </a:xfrm>
        </p:spPr>
        <p:txBody>
          <a:bodyPr/>
          <a:lstStyle/>
          <a:p>
            <a:r>
              <a:rPr lang="en-US" altLang="en-US" dirty="0"/>
              <a:t>Sex Offenses &amp; </a:t>
            </a:r>
            <a:br>
              <a:rPr lang="en-US" altLang="en-US" dirty="0"/>
            </a:br>
            <a:r>
              <a:rPr lang="en-US" altLang="en-US" dirty="0"/>
              <a:t>Sex Offender Registration </a:t>
            </a:r>
            <a:br>
              <a:rPr lang="en-US" altLang="en-US" dirty="0"/>
            </a:br>
            <a:r>
              <a:rPr lang="en-US" altLang="en-US" dirty="0"/>
              <a:t>Task Force</a:t>
            </a:r>
          </a:p>
        </p:txBody>
      </p:sp>
      <p:sp>
        <p:nvSpPr>
          <p:cNvPr id="3" name="Subtitle 2"/>
          <p:cNvSpPr>
            <a:spLocks noGrp="1"/>
          </p:cNvSpPr>
          <p:nvPr>
            <p:ph type="subTitle" idx="1"/>
          </p:nvPr>
        </p:nvSpPr>
        <p:spPr/>
        <p:txBody>
          <a:bodyPr/>
          <a:lstStyle/>
          <a:p>
            <a:pPr>
              <a:buFont typeface="Arial" charset="0"/>
              <a:buNone/>
              <a:defRPr/>
            </a:pPr>
            <a:r>
              <a:rPr lang="en-US" sz="2400" u="sng" dirty="0"/>
              <a:t>ICJIA Staff</a:t>
            </a:r>
          </a:p>
          <a:p>
            <a:pPr>
              <a:buFont typeface="Arial" charset="0"/>
              <a:buNone/>
              <a:defRPr/>
            </a:pPr>
            <a:r>
              <a:rPr lang="en-US" sz="2400" dirty="0"/>
              <a:t>John Maki, Executive Director</a:t>
            </a:r>
          </a:p>
          <a:p>
            <a:pPr>
              <a:buFont typeface="Arial" charset="0"/>
              <a:buNone/>
              <a:defRPr/>
            </a:pPr>
            <a:r>
              <a:rPr lang="en-US" sz="2400" dirty="0"/>
              <a:t>Mary Ratliff, Program Director</a:t>
            </a:r>
          </a:p>
          <a:p>
            <a:pPr>
              <a:buFont typeface="Arial" charset="0"/>
              <a:buNone/>
              <a:defRPr/>
            </a:pPr>
            <a:r>
              <a:rPr lang="en-US" sz="2400" dirty="0"/>
              <a:t>Erin Sheridan, Research Analyst</a:t>
            </a:r>
          </a:p>
        </p:txBody>
      </p:sp>
      <p:sp>
        <p:nvSpPr>
          <p:cNvPr id="30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6DE09A-559A-46E7-B8F1-A438ACB34EC4}" type="datetime1">
              <a:rPr lang="en-US" altLang="en-US" smtClean="0">
                <a:solidFill>
                  <a:schemeClr val="bg2"/>
                </a:solidFill>
                <a:latin typeface="Times New Roman" panose="02020603050405020304" pitchFamily="18" charset="0"/>
              </a:rPr>
              <a:pPr eaLnBrk="1" hangingPunct="1"/>
              <a:t>12/5/16</a:t>
            </a:fld>
            <a:r>
              <a:rPr lang="en-US" altLang="en-US">
                <a:solidFill>
                  <a:schemeClr val="bg2"/>
                </a:solidFill>
                <a:latin typeface="Times New Roman" panose="02020603050405020304" pitchFamily="18" charset="0"/>
              </a:rPr>
              <a:t> | Illinois Criminal Justice Information Authority | </a:t>
            </a:r>
            <a:fld id="{1106EC11-75E8-428D-AA4D-F7FC9A685A9A}" type="slidenum">
              <a:rPr lang="en-US" altLang="en-US" smtClean="0">
                <a:solidFill>
                  <a:schemeClr val="bg2"/>
                </a:solidFill>
                <a:latin typeface="Times New Roman" panose="02020603050405020304" pitchFamily="18" charset="0"/>
              </a:rPr>
              <a:pPr eaLnBrk="1" hangingPunct="1"/>
              <a:t>1</a:t>
            </a:fld>
            <a:endParaRPr lang="en-US" altLang="en-US">
              <a:solidFill>
                <a:schemeClr val="bg2"/>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853282"/>
            <a:ext cx="8229600" cy="914400"/>
          </a:xfrm>
        </p:spPr>
        <p:txBody>
          <a:bodyPr/>
          <a:lstStyle/>
          <a:p>
            <a:r>
              <a:rPr lang="en-US" dirty="0"/>
              <a:t>Categories of Sex Offenders</a:t>
            </a:r>
          </a:p>
        </p:txBody>
      </p:sp>
      <p:sp>
        <p:nvSpPr>
          <p:cNvPr id="7" name="Content Placeholder 6"/>
          <p:cNvSpPr>
            <a:spLocks noGrp="1"/>
          </p:cNvSpPr>
          <p:nvPr>
            <p:ph idx="1"/>
          </p:nvPr>
        </p:nvSpPr>
        <p:spPr>
          <a:xfrm>
            <a:off x="457200" y="1767682"/>
            <a:ext cx="8229600" cy="4358481"/>
          </a:xfrm>
        </p:spPr>
        <p:txBody>
          <a:bodyPr/>
          <a:lstStyle/>
          <a:p>
            <a:r>
              <a:rPr lang="en-US" sz="2400" dirty="0"/>
              <a:t>Sexually Dangerous Person</a:t>
            </a:r>
            <a:r>
              <a:rPr lang="en-US" sz="2000" dirty="0"/>
              <a:t>	</a:t>
            </a:r>
          </a:p>
          <a:p>
            <a:pPr lvl="1"/>
            <a:r>
              <a:rPr lang="en-US" sz="1800" dirty="0"/>
              <a:t>All persons suffering from a mental disorder, which the mental disorder has existed for a period of not less than one year, coupled with criminal propensities to the commission of sex offenses, and who have demonstrated propensities toward acts of sexual assault or acts of sexual molestation of children, are hereby declared sexually dangerous persons. Sexually Dangerous People are required to register every 90 days for natural life.</a:t>
            </a:r>
          </a:p>
          <a:p>
            <a:r>
              <a:rPr lang="en-US" sz="2400" dirty="0"/>
              <a:t>Sexually Violent Person</a:t>
            </a:r>
          </a:p>
          <a:p>
            <a:pPr lvl="1"/>
            <a:r>
              <a:rPr lang="en-US" sz="1800" dirty="0"/>
              <a:t>A person who has been convicted of a sexually violent offense, has been adjudicated delinquent for a sexually violent offense, or has been found not guilty of a sexually violent offense by reason of insanity and who is dangerous because he or she suffers from a mental disorder that makes it substantially probable that the person will engage in acts of sexual violence. Sexually violent people are required to register every 90 days for natural life.</a:t>
            </a:r>
          </a:p>
          <a:p>
            <a:endParaRPr lang="en-US" sz="2000" dirty="0"/>
          </a:p>
        </p:txBody>
      </p:sp>
      <p:sp>
        <p:nvSpPr>
          <p:cNvPr id="5" name="Footer Placeholder 4"/>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A55ED1C3-0653-4A22-8496-8FF8DAB960BA}" type="slidenum">
              <a:rPr lang="en-US" altLang="en-US" smtClean="0"/>
              <a:pPr/>
              <a:t>10</a:t>
            </a:fld>
            <a:endParaRPr lang="en-US" altLang="en-US"/>
          </a:p>
        </p:txBody>
      </p:sp>
      <p:sp>
        <p:nvSpPr>
          <p:cNvPr id="8" name="TextBox 7"/>
          <p:cNvSpPr txBox="1"/>
          <p:nvPr/>
        </p:nvSpPr>
        <p:spPr>
          <a:xfrm>
            <a:off x="5372100" y="6019800"/>
            <a:ext cx="3886200" cy="246221"/>
          </a:xfrm>
          <a:prstGeom prst="rect">
            <a:avLst/>
          </a:prstGeom>
          <a:noFill/>
        </p:spPr>
        <p:txBody>
          <a:bodyPr wrap="square" rtlCol="0">
            <a:spAutoFit/>
          </a:bodyPr>
          <a:lstStyle/>
          <a:p>
            <a:r>
              <a:rPr lang="en-US" sz="1000" dirty="0">
                <a:solidFill>
                  <a:schemeClr val="tx2">
                    <a:lumMod val="60000"/>
                    <a:lumOff val="40000"/>
                  </a:schemeClr>
                </a:solidFill>
              </a:rPr>
              <a:t>Source: Illinois State Police, Illinois Sex Offender Information</a:t>
            </a:r>
          </a:p>
        </p:txBody>
      </p:sp>
    </p:spTree>
    <p:extLst>
      <p:ext uri="{BB962C8B-B14F-4D97-AF65-F5344CB8AC3E}">
        <p14:creationId xmlns:p14="http://schemas.microsoft.com/office/powerpoint/2010/main" val="405334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Sexual Predator</a:t>
            </a:r>
          </a:p>
        </p:txBody>
      </p:sp>
      <p:sp>
        <p:nvSpPr>
          <p:cNvPr id="3" name="Content Placeholder 2"/>
          <p:cNvSpPr>
            <a:spLocks noGrp="1"/>
          </p:cNvSpPr>
          <p:nvPr>
            <p:ph idx="1"/>
          </p:nvPr>
        </p:nvSpPr>
        <p:spPr/>
        <p:txBody>
          <a:bodyPr/>
          <a:lstStyle/>
          <a:p>
            <a:r>
              <a:rPr lang="en-US" dirty="0"/>
              <a:t>Any person who is convicted of a violation or attempted violation of the following sections of the Criminal Code of 1961, and the conviction occurred after July 1, 1999:</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11</a:t>
            </a:fld>
            <a:endParaRPr lang="en-US" altLang="en-US"/>
          </a:p>
        </p:txBody>
      </p:sp>
      <p:sp>
        <p:nvSpPr>
          <p:cNvPr id="6" name="TextBox 5"/>
          <p:cNvSpPr txBox="1"/>
          <p:nvPr/>
        </p:nvSpPr>
        <p:spPr>
          <a:xfrm>
            <a:off x="5334000" y="5986482"/>
            <a:ext cx="3924300" cy="246221"/>
          </a:xfrm>
          <a:prstGeom prst="rect">
            <a:avLst/>
          </a:prstGeom>
          <a:noFill/>
        </p:spPr>
        <p:txBody>
          <a:bodyPr wrap="square" rtlCol="0">
            <a:spAutoFit/>
          </a:bodyPr>
          <a:lstStyle/>
          <a:p>
            <a:r>
              <a:rPr lang="en-US" sz="1000" dirty="0">
                <a:solidFill>
                  <a:schemeClr val="tx2">
                    <a:lumMod val="60000"/>
                    <a:lumOff val="40000"/>
                  </a:schemeClr>
                </a:solidFill>
              </a:rPr>
              <a:t>Source: Illinois State Police, Illinois Sex Offender Information</a:t>
            </a:r>
          </a:p>
        </p:txBody>
      </p:sp>
    </p:spTree>
    <p:extLst>
      <p:ext uri="{BB962C8B-B14F-4D97-AF65-F5344CB8AC3E}">
        <p14:creationId xmlns:p14="http://schemas.microsoft.com/office/powerpoint/2010/main" val="374579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78837" y="1371601"/>
            <a:ext cx="4343400" cy="4891880"/>
          </a:xfrm>
        </p:spPr>
        <p:txBody>
          <a:bodyPr/>
          <a:lstStyle/>
          <a:p>
            <a:r>
              <a:rPr lang="en-US" sz="1400" dirty="0"/>
              <a:t>Keeping a Place of Juvenile Prostitution;</a:t>
            </a:r>
          </a:p>
          <a:p>
            <a:r>
              <a:rPr lang="en-US" sz="1400" dirty="0"/>
              <a:t>Juvenile Pimping;</a:t>
            </a:r>
          </a:p>
          <a:p>
            <a:r>
              <a:rPr lang="en-US" sz="1400" dirty="0"/>
              <a:t>Exploitation of a Child;</a:t>
            </a:r>
          </a:p>
          <a:p>
            <a:r>
              <a:rPr lang="en-US" sz="1400" dirty="0"/>
              <a:t>Child Pornography;</a:t>
            </a:r>
          </a:p>
          <a:p>
            <a:r>
              <a:rPr lang="en-US" sz="1400" dirty="0"/>
              <a:t>Aggravated Child Pornography;</a:t>
            </a:r>
          </a:p>
          <a:p>
            <a:r>
              <a:rPr lang="en-US" sz="1400" dirty="0"/>
              <a:t>Criminal Sexual Assault, if the victim is under age 12;</a:t>
            </a:r>
          </a:p>
          <a:p>
            <a:r>
              <a:rPr lang="en-US" sz="1400" dirty="0"/>
              <a:t>Criminal Sexual Assault, regardless of the victim's age </a:t>
            </a:r>
            <a:r>
              <a:rPr lang="en-US" sz="1200" dirty="0"/>
              <a:t>(if convicted on or after January 1,2006);</a:t>
            </a:r>
          </a:p>
          <a:p>
            <a:r>
              <a:rPr lang="en-US" sz="1400" dirty="0"/>
              <a:t>Aggravated Criminal Sexual Assault;</a:t>
            </a:r>
          </a:p>
          <a:p>
            <a:r>
              <a:rPr lang="en-US" sz="1400" dirty="0"/>
              <a:t>Predatory Criminal Sexual Assault;</a:t>
            </a:r>
          </a:p>
          <a:p>
            <a:r>
              <a:rPr lang="en-US" sz="1400" dirty="0"/>
              <a:t>Aggravated Criminal Sexual Abuse;</a:t>
            </a:r>
          </a:p>
          <a:p>
            <a:r>
              <a:rPr lang="en-US" sz="1400" dirty="0"/>
              <a:t>Ritualized Abuse of a Child;</a:t>
            </a:r>
          </a:p>
          <a:p>
            <a:r>
              <a:rPr lang="en-US" sz="1400" dirty="0"/>
              <a:t>Sexual misconduct with a person with a disability </a:t>
            </a:r>
            <a:r>
              <a:rPr lang="en-US" sz="1200" dirty="0"/>
              <a:t>(if convicted on or after January 1, 2011)</a:t>
            </a:r>
            <a:r>
              <a:rPr lang="en-US" sz="1400" dirty="0"/>
              <a:t>;</a:t>
            </a:r>
          </a:p>
          <a:p>
            <a:r>
              <a:rPr lang="en-US" sz="1400" dirty="0"/>
              <a:t>Kidnapping </a:t>
            </a:r>
            <a:r>
              <a:rPr lang="en-US" sz="1200" dirty="0"/>
              <a:t>(if convicted on or after January 1, 2011)</a:t>
            </a:r>
            <a:r>
              <a:rPr lang="en-US" sz="1400" dirty="0"/>
              <a:t>;</a:t>
            </a:r>
          </a:p>
          <a:p>
            <a:r>
              <a:rPr lang="en-US" sz="1400" dirty="0"/>
              <a:t>Aggravated Kidnapping </a:t>
            </a:r>
            <a:r>
              <a:rPr lang="en-US" sz="1200" dirty="0"/>
              <a:t>(if convicted on or after January 1, 2011)</a:t>
            </a:r>
            <a:r>
              <a:rPr lang="en-US" sz="1400" dirty="0"/>
              <a:t>;</a:t>
            </a:r>
          </a:p>
          <a:p>
            <a:r>
              <a:rPr lang="en-US" sz="1400" dirty="0"/>
              <a:t>Unlawful Restraint </a:t>
            </a:r>
            <a:r>
              <a:rPr lang="en-US" sz="1200" dirty="0"/>
              <a:t>(if convicted on or after January 1, 2011)</a:t>
            </a:r>
            <a:r>
              <a:rPr lang="en-US" sz="1400" dirty="0"/>
              <a:t>;</a:t>
            </a:r>
          </a:p>
          <a:p>
            <a:endParaRPr lang="en-US" dirty="0"/>
          </a:p>
        </p:txBody>
      </p:sp>
      <p:sp>
        <p:nvSpPr>
          <p:cNvPr id="6" name="Content Placeholder 5"/>
          <p:cNvSpPr>
            <a:spLocks noGrp="1"/>
          </p:cNvSpPr>
          <p:nvPr>
            <p:ph sz="half" idx="2"/>
          </p:nvPr>
        </p:nvSpPr>
        <p:spPr>
          <a:xfrm>
            <a:off x="4495800" y="1325562"/>
            <a:ext cx="4572000" cy="4800602"/>
          </a:xfrm>
        </p:spPr>
        <p:txBody>
          <a:bodyPr/>
          <a:lstStyle/>
          <a:p>
            <a:r>
              <a:rPr lang="en-US" sz="1400" dirty="0"/>
              <a:t>Aggravated Unlawful Restraint </a:t>
            </a:r>
            <a:r>
              <a:rPr lang="en-US" sz="1200" dirty="0"/>
              <a:t>(if convicted on or after January 1, 2011)</a:t>
            </a:r>
            <a:r>
              <a:rPr lang="en-US" sz="1400" dirty="0"/>
              <a:t>;</a:t>
            </a:r>
          </a:p>
          <a:p>
            <a:r>
              <a:rPr lang="en-US" sz="1400" dirty="0"/>
              <a:t>Child Abduction </a:t>
            </a:r>
            <a:r>
              <a:rPr lang="en-US" sz="1200" dirty="0"/>
              <a:t>(if convicted on or after January 1, 2011)</a:t>
            </a:r>
            <a:r>
              <a:rPr lang="en-US" sz="1400" dirty="0"/>
              <a:t>;</a:t>
            </a:r>
          </a:p>
          <a:p>
            <a:r>
              <a:rPr lang="en-US" sz="1400" dirty="0"/>
              <a:t>Conviction of first degree murder, the victim was a person &lt; 18 years of age and the defendant was at least 17 years of age at the time of the commission of the offense and the offense was sexually motivated as defined in Section 10 of the Sex Offender Management Board Act;</a:t>
            </a:r>
          </a:p>
          <a:p>
            <a:r>
              <a:rPr lang="en-US" sz="1400" dirty="0"/>
              <a:t>Certified as a Sexually Dangerous Person pursuant to the Sexually Dangerous Persons Act or any substantially similar federal, sister state, or foreign country law;</a:t>
            </a:r>
          </a:p>
          <a:p>
            <a:r>
              <a:rPr lang="en-US" sz="1400" dirty="0"/>
              <a:t>Found to be Sexually Violent pursuant to the Sexually Violent Commitment Act or any substantially similar federal, sister state, or foreign country law;</a:t>
            </a:r>
          </a:p>
          <a:p>
            <a:r>
              <a:rPr lang="en-US" sz="1400" dirty="0"/>
              <a:t>Convicted of a 2nd or subsequent offense, after July 1, 1999 which would require registration pursuant to the Sex Offender Registration Act; or</a:t>
            </a:r>
          </a:p>
          <a:p>
            <a:r>
              <a:rPr lang="en-US" sz="1400" dirty="0"/>
              <a:t>A conviction for an offense of federal law, Uniform Code of Military Justice, law of another state or foreign country that is substantially equivalent to any of the these offenses listed above.</a:t>
            </a:r>
          </a:p>
          <a:p>
            <a:endParaRPr lang="en-US"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dirty="0"/>
              <a:t> | Illinois Criminal Justice Information Authority | </a:t>
            </a:r>
            <a:fld id="{923017FE-FFFC-40F8-9C10-45494E7FB86D}" type="slidenum">
              <a:rPr lang="en-US" altLang="en-US" smtClean="0"/>
              <a:pPr/>
              <a:t>12</a:t>
            </a:fld>
            <a:endParaRPr lang="en-US" altLang="en-US" dirty="0"/>
          </a:p>
        </p:txBody>
      </p:sp>
      <p:sp>
        <p:nvSpPr>
          <p:cNvPr id="8" name="TextBox 7"/>
          <p:cNvSpPr txBox="1"/>
          <p:nvPr/>
        </p:nvSpPr>
        <p:spPr>
          <a:xfrm>
            <a:off x="2743200" y="979250"/>
            <a:ext cx="3352800" cy="369332"/>
          </a:xfrm>
          <a:prstGeom prst="rect">
            <a:avLst/>
          </a:prstGeom>
          <a:noFill/>
        </p:spPr>
        <p:txBody>
          <a:bodyPr wrap="square" rtlCol="0">
            <a:spAutoFit/>
          </a:bodyPr>
          <a:lstStyle/>
          <a:p>
            <a:pPr algn="ctr"/>
            <a:r>
              <a:rPr lang="en-US" b="1" dirty="0">
                <a:latin typeface="+mn-lt"/>
              </a:rPr>
              <a:t>Sexual Predator Convictions</a:t>
            </a:r>
          </a:p>
        </p:txBody>
      </p:sp>
      <p:sp>
        <p:nvSpPr>
          <p:cNvPr id="9" name="TextBox 8"/>
          <p:cNvSpPr txBox="1"/>
          <p:nvPr/>
        </p:nvSpPr>
        <p:spPr>
          <a:xfrm>
            <a:off x="6221" y="6126164"/>
            <a:ext cx="3886200" cy="246221"/>
          </a:xfrm>
          <a:prstGeom prst="rect">
            <a:avLst/>
          </a:prstGeom>
          <a:noFill/>
        </p:spPr>
        <p:txBody>
          <a:bodyPr wrap="square" rtlCol="0">
            <a:spAutoFit/>
          </a:bodyPr>
          <a:lstStyle/>
          <a:p>
            <a:r>
              <a:rPr lang="en-US" sz="1000" dirty="0">
                <a:solidFill>
                  <a:schemeClr val="tx2">
                    <a:lumMod val="60000"/>
                    <a:lumOff val="40000"/>
                  </a:schemeClr>
                </a:solidFill>
              </a:rPr>
              <a:t>Source: Illinois State Police, Illinois Sex Offender Information</a:t>
            </a:r>
          </a:p>
        </p:txBody>
      </p:sp>
    </p:spTree>
    <p:extLst>
      <p:ext uri="{BB962C8B-B14F-4D97-AF65-F5344CB8AC3E}">
        <p14:creationId xmlns:p14="http://schemas.microsoft.com/office/powerpoint/2010/main" val="2391614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dirty="0"/>
              <a:t> | Illinois Criminal Justice Information Authority | </a:t>
            </a:r>
            <a:fld id="{923017FE-FFFC-40F8-9C10-45494E7FB86D}" type="slidenum">
              <a:rPr lang="en-US" altLang="en-US" smtClean="0"/>
              <a:pPr/>
              <a:t>13</a:t>
            </a:fld>
            <a:endParaRPr lang="en-US" altLang="en-US" dirty="0"/>
          </a:p>
        </p:txBody>
      </p:sp>
      <p:sp>
        <p:nvSpPr>
          <p:cNvPr id="7" name="TextBox 6"/>
          <p:cNvSpPr txBox="1"/>
          <p:nvPr/>
        </p:nvSpPr>
        <p:spPr>
          <a:xfrm>
            <a:off x="372035" y="1295400"/>
            <a:ext cx="8382000" cy="523220"/>
          </a:xfrm>
          <a:prstGeom prst="rect">
            <a:avLst/>
          </a:prstGeom>
          <a:noFill/>
        </p:spPr>
        <p:txBody>
          <a:bodyPr wrap="square" rtlCol="0">
            <a:spAutoFit/>
          </a:bodyPr>
          <a:lstStyle/>
          <a:p>
            <a:pPr algn="ctr"/>
            <a:r>
              <a:rPr lang="en-US" sz="2800" dirty="0">
                <a:latin typeface="+mn-lt"/>
              </a:rPr>
              <a:t>Data Sources</a:t>
            </a:r>
            <a:endParaRPr lang="en-US" sz="2800" b="1" dirty="0">
              <a:latin typeface="+mn-lt"/>
            </a:endParaRPr>
          </a:p>
        </p:txBody>
      </p:sp>
      <p:sp>
        <p:nvSpPr>
          <p:cNvPr id="9" name="TextBox 8"/>
          <p:cNvSpPr txBox="1"/>
          <p:nvPr/>
        </p:nvSpPr>
        <p:spPr>
          <a:xfrm>
            <a:off x="381000" y="2362200"/>
            <a:ext cx="8382000" cy="224676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mn-lt"/>
              </a:rPr>
              <a:t>Illinois State Police – Sex Offender Registry</a:t>
            </a:r>
          </a:p>
          <a:p>
            <a:endParaRPr lang="en-US" sz="2000" dirty="0">
              <a:latin typeface="+mn-lt"/>
            </a:endParaRPr>
          </a:p>
          <a:p>
            <a:pPr marL="342900" indent="-342900">
              <a:buFont typeface="Wingdings" panose="05000000000000000000" pitchFamily="2" charset="2"/>
              <a:buChar char="§"/>
            </a:pPr>
            <a:r>
              <a:rPr lang="en-US" sz="2000" dirty="0">
                <a:latin typeface="+mn-lt"/>
              </a:rPr>
              <a:t>Illinois State Police – Criminal History Record Information (CHRI)</a:t>
            </a:r>
          </a:p>
          <a:p>
            <a:endParaRPr lang="en-US" sz="2000" dirty="0">
              <a:latin typeface="+mn-lt"/>
            </a:endParaRPr>
          </a:p>
          <a:p>
            <a:pPr marL="342900" indent="-342900">
              <a:buFont typeface="Wingdings" panose="05000000000000000000" pitchFamily="2" charset="2"/>
              <a:buChar char="§"/>
            </a:pPr>
            <a:r>
              <a:rPr lang="en-US" sz="2000" dirty="0">
                <a:latin typeface="+mn-lt"/>
              </a:rPr>
              <a:t>Illinois Department of Corrections (IDOC)</a:t>
            </a:r>
          </a:p>
          <a:p>
            <a:pPr marL="342900"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r>
              <a:rPr lang="en-US" sz="2000" dirty="0">
                <a:latin typeface="+mn-lt"/>
              </a:rPr>
              <a:t>Illinois Department of Juvenile Justice (IDJJ)</a:t>
            </a:r>
          </a:p>
        </p:txBody>
      </p:sp>
    </p:spTree>
    <p:extLst>
      <p:ext uri="{BB962C8B-B14F-4D97-AF65-F5344CB8AC3E}">
        <p14:creationId xmlns:p14="http://schemas.microsoft.com/office/powerpoint/2010/main" val="118116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dirty="0"/>
              <a:t> | Illinois Criminal Justice Information Authority | </a:t>
            </a:r>
            <a:fld id="{923017FE-FFFC-40F8-9C10-45494E7FB86D}" type="slidenum">
              <a:rPr lang="en-US" altLang="en-US" smtClean="0"/>
              <a:pPr/>
              <a:t>14</a:t>
            </a:fld>
            <a:endParaRPr lang="en-US" altLang="en-US" dirty="0"/>
          </a:p>
        </p:txBody>
      </p:sp>
      <p:graphicFrame>
        <p:nvGraphicFramePr>
          <p:cNvPr id="8" name="Chart 7"/>
          <p:cNvGraphicFramePr>
            <a:graphicFrameLocks/>
          </p:cNvGraphicFramePr>
          <p:nvPr>
            <p:extLst/>
          </p:nvPr>
        </p:nvGraphicFramePr>
        <p:xfrm>
          <a:off x="152400" y="1589421"/>
          <a:ext cx="8839200" cy="435768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5334000" y="6096000"/>
            <a:ext cx="3810000" cy="246221"/>
          </a:xfrm>
          <a:prstGeom prst="rect">
            <a:avLst/>
          </a:prstGeom>
          <a:noFill/>
        </p:spPr>
        <p:txBody>
          <a:bodyPr wrap="square" rtlCol="0">
            <a:spAutoFit/>
          </a:bodyPr>
          <a:lstStyle/>
          <a:p>
            <a:r>
              <a:rPr lang="en-US" sz="1000" dirty="0"/>
              <a:t>Source: ICJIA Analysis of Illinois State Police Registration Data</a:t>
            </a:r>
          </a:p>
        </p:txBody>
      </p:sp>
      <p:sp>
        <p:nvSpPr>
          <p:cNvPr id="7" name="TextBox 6"/>
          <p:cNvSpPr txBox="1"/>
          <p:nvPr/>
        </p:nvSpPr>
        <p:spPr>
          <a:xfrm>
            <a:off x="381000" y="1112140"/>
            <a:ext cx="8382000" cy="400110"/>
          </a:xfrm>
          <a:prstGeom prst="rect">
            <a:avLst/>
          </a:prstGeom>
          <a:noFill/>
        </p:spPr>
        <p:txBody>
          <a:bodyPr wrap="square" rtlCol="0">
            <a:spAutoFit/>
          </a:bodyPr>
          <a:lstStyle/>
          <a:p>
            <a:pPr algn="ctr"/>
            <a:r>
              <a:rPr lang="en-US" sz="2000" dirty="0">
                <a:latin typeface="+mn-lt"/>
              </a:rPr>
              <a:t>The number of total registrants has been steadily </a:t>
            </a:r>
            <a:r>
              <a:rPr lang="en-US" sz="2000" b="1" dirty="0">
                <a:latin typeface="+mn-lt"/>
              </a:rPr>
              <a:t>increasing</a:t>
            </a:r>
          </a:p>
        </p:txBody>
      </p:sp>
    </p:spTree>
    <p:extLst>
      <p:ext uri="{BB962C8B-B14F-4D97-AF65-F5344CB8AC3E}">
        <p14:creationId xmlns:p14="http://schemas.microsoft.com/office/powerpoint/2010/main" val="384743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6DE09A-559A-46E7-B8F1-A438ACB34EC4}" type="datetime1">
              <a:rPr lang="en-US" altLang="en-US" smtClean="0">
                <a:solidFill>
                  <a:schemeClr val="bg2"/>
                </a:solidFill>
                <a:latin typeface="Times New Roman" panose="02020603050405020304" pitchFamily="18" charset="0"/>
              </a:rPr>
              <a:pPr eaLnBrk="1" hangingPunct="1"/>
              <a:t>12/5/16</a:t>
            </a:fld>
            <a:r>
              <a:rPr lang="en-US" altLang="en-US">
                <a:solidFill>
                  <a:schemeClr val="bg2"/>
                </a:solidFill>
                <a:latin typeface="Times New Roman" panose="02020603050405020304" pitchFamily="18" charset="0"/>
              </a:rPr>
              <a:t> | Illinois Criminal Justice Information Authority | </a:t>
            </a:r>
            <a:fld id="{1106EC11-75E8-428D-AA4D-F7FC9A685A9A}" type="slidenum">
              <a:rPr lang="en-US" altLang="en-US" smtClean="0">
                <a:solidFill>
                  <a:schemeClr val="bg2"/>
                </a:solidFill>
                <a:latin typeface="Times New Roman" panose="02020603050405020304" pitchFamily="18" charset="0"/>
              </a:rPr>
              <a:pPr eaLnBrk="1" hangingPunct="1"/>
              <a:t>15</a:t>
            </a:fld>
            <a:endParaRPr lang="en-US" altLang="en-US">
              <a:solidFill>
                <a:schemeClr val="bg2"/>
              </a:solidFill>
              <a:latin typeface="Times New Roman" panose="02020603050405020304" pitchFamily="18" charset="0"/>
            </a:endParaRPr>
          </a:p>
        </p:txBody>
      </p:sp>
      <p:graphicFrame>
        <p:nvGraphicFramePr>
          <p:cNvPr id="6" name="Chart 5"/>
          <p:cNvGraphicFramePr>
            <a:graphicFrameLocks/>
          </p:cNvGraphicFramePr>
          <p:nvPr>
            <p:extLst/>
          </p:nvPr>
        </p:nvGraphicFramePr>
        <p:xfrm>
          <a:off x="1524000" y="1905000"/>
          <a:ext cx="5921188" cy="39624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419600" y="6029979"/>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sp>
        <p:nvSpPr>
          <p:cNvPr id="5" name="TextBox 4"/>
          <p:cNvSpPr txBox="1"/>
          <p:nvPr/>
        </p:nvSpPr>
        <p:spPr>
          <a:xfrm>
            <a:off x="381000" y="1219200"/>
            <a:ext cx="8382000" cy="400110"/>
          </a:xfrm>
          <a:prstGeom prst="rect">
            <a:avLst/>
          </a:prstGeom>
          <a:noFill/>
        </p:spPr>
        <p:txBody>
          <a:bodyPr wrap="square" rtlCol="0">
            <a:spAutoFit/>
          </a:bodyPr>
          <a:lstStyle/>
          <a:p>
            <a:pPr algn="ctr"/>
            <a:r>
              <a:rPr lang="en-US" sz="2000" dirty="0">
                <a:latin typeface="+mn-lt"/>
              </a:rPr>
              <a:t>The majority of registrants are </a:t>
            </a:r>
            <a:r>
              <a:rPr lang="en-US" sz="2000" b="1" dirty="0">
                <a:latin typeface="+mn-lt"/>
              </a:rPr>
              <a:t>lifetime registrants</a:t>
            </a:r>
          </a:p>
        </p:txBody>
      </p:sp>
      <p:sp>
        <p:nvSpPr>
          <p:cNvPr id="8" name="TextBox 1"/>
          <p:cNvSpPr txBox="1"/>
          <p:nvPr/>
        </p:nvSpPr>
        <p:spPr>
          <a:xfrm>
            <a:off x="1828800" y="3452815"/>
            <a:ext cx="1162065" cy="86676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dirty="0"/>
              <a:t>Note:</a:t>
            </a:r>
            <a:r>
              <a:rPr lang="en-US" sz="1200" baseline="0" dirty="0"/>
              <a:t> </a:t>
            </a:r>
            <a:r>
              <a:rPr lang="en-US" sz="1200" dirty="0"/>
              <a:t>Lifetime Registrants are considered</a:t>
            </a:r>
            <a:r>
              <a:rPr lang="en-US" sz="1200" baseline="0" dirty="0"/>
              <a:t> "Predators"</a:t>
            </a:r>
            <a:endParaRPr lang="en-US" sz="1200" dirty="0"/>
          </a:p>
        </p:txBody>
      </p:sp>
    </p:spTree>
    <p:extLst>
      <p:ext uri="{BB962C8B-B14F-4D97-AF65-F5344CB8AC3E}">
        <p14:creationId xmlns:p14="http://schemas.microsoft.com/office/powerpoint/2010/main" val="203558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3B6D76FF-2A9D-4BE0-8245-E720E9B0AE4A}" type="slidenum">
              <a:rPr lang="en-US" altLang="en-US" smtClean="0"/>
              <a:pPr/>
              <a:t>16</a:t>
            </a:fld>
            <a:endParaRPr lang="en-US" altLang="en-US"/>
          </a:p>
        </p:txBody>
      </p:sp>
      <p:graphicFrame>
        <p:nvGraphicFramePr>
          <p:cNvPr id="7" name="Chart 6"/>
          <p:cNvGraphicFramePr>
            <a:graphicFrameLocks/>
          </p:cNvGraphicFramePr>
          <p:nvPr>
            <p:extLst/>
          </p:nvPr>
        </p:nvGraphicFramePr>
        <p:xfrm>
          <a:off x="152400" y="233016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nvPr>
        </p:nvGraphicFramePr>
        <p:xfrm>
          <a:off x="4419600" y="233016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381000" y="1219200"/>
            <a:ext cx="8382000" cy="707886"/>
          </a:xfrm>
          <a:prstGeom prst="rect">
            <a:avLst/>
          </a:prstGeom>
          <a:noFill/>
        </p:spPr>
        <p:txBody>
          <a:bodyPr wrap="square" rtlCol="0">
            <a:spAutoFit/>
          </a:bodyPr>
          <a:lstStyle/>
          <a:p>
            <a:pPr algn="ctr"/>
            <a:r>
              <a:rPr lang="en-US" sz="2000" dirty="0">
                <a:latin typeface="+mn-lt"/>
              </a:rPr>
              <a:t>There are </a:t>
            </a:r>
            <a:r>
              <a:rPr lang="en-US" sz="2000" b="1" dirty="0">
                <a:latin typeface="+mn-lt"/>
              </a:rPr>
              <a:t>few</a:t>
            </a:r>
            <a:r>
              <a:rPr lang="en-US" sz="2000" dirty="0">
                <a:latin typeface="+mn-lt"/>
              </a:rPr>
              <a:t> individuals registered as sexually violent and sexually dangerous persons and most are </a:t>
            </a:r>
            <a:r>
              <a:rPr lang="en-US" sz="2000" b="1" dirty="0">
                <a:latin typeface="+mn-lt"/>
              </a:rPr>
              <a:t>incarcerated</a:t>
            </a:r>
          </a:p>
        </p:txBody>
      </p:sp>
      <p:graphicFrame>
        <p:nvGraphicFramePr>
          <p:cNvPr id="3" name="Table 2"/>
          <p:cNvGraphicFramePr>
            <a:graphicFrameLocks noGrp="1"/>
          </p:cNvGraphicFramePr>
          <p:nvPr>
            <p:extLst/>
          </p:nvPr>
        </p:nvGraphicFramePr>
        <p:xfrm>
          <a:off x="806450" y="5261840"/>
          <a:ext cx="3263900" cy="762000"/>
        </p:xfrm>
        <a:graphic>
          <a:graphicData uri="http://schemas.openxmlformats.org/drawingml/2006/table">
            <a:tbl>
              <a:tblPr>
                <a:tableStyleId>{5C22544A-7EE6-4342-B048-85BDC9FD1C3A}</a:tableStyleId>
              </a:tblPr>
              <a:tblGrid>
                <a:gridCol w="2273300">
                  <a:extLst>
                    <a:ext uri="{9D8B030D-6E8A-4147-A177-3AD203B41FA5}">
                      <a16:colId xmlns:a16="http://schemas.microsoft.com/office/drawing/2014/main" xmlns="" val="20000"/>
                    </a:ext>
                  </a:extLst>
                </a:gridCol>
                <a:gridCol w="533400">
                  <a:extLst>
                    <a:ext uri="{9D8B030D-6E8A-4147-A177-3AD203B41FA5}">
                      <a16:colId xmlns:a16="http://schemas.microsoft.com/office/drawing/2014/main" xmlns="" val="20001"/>
                    </a:ext>
                  </a:extLst>
                </a:gridCol>
                <a:gridCol w="457200">
                  <a:extLst>
                    <a:ext uri="{9D8B030D-6E8A-4147-A177-3AD203B41FA5}">
                      <a16:colId xmlns:a16="http://schemas.microsoft.com/office/drawing/2014/main" xmlns="" val="20002"/>
                    </a:ext>
                  </a:extLst>
                </a:gridCol>
              </a:tblGrid>
              <a:tr h="190500">
                <a:tc>
                  <a:txBody>
                    <a:bodyPr/>
                    <a:lstStyle/>
                    <a:p>
                      <a:pPr algn="l" fontAlgn="b"/>
                      <a:r>
                        <a:rPr lang="en-US" sz="1100" u="none" strike="noStrike" dirty="0">
                          <a:effectLst/>
                        </a:rPr>
                        <a:t>Sex Offenders and Predators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31,515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u="none" strike="noStrike">
                          <a:effectLst/>
                        </a:rPr>
                        <a:t>Sexually Violent Persons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u="none" strike="noStrike">
                          <a:effectLst/>
                        </a:rPr>
                        <a:t>Sexually Dangerous Persons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b="1" u="none" strike="noStrike">
                          <a:effectLst/>
                        </a:rPr>
                        <a:t>Total Sex Offenders in Database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a:effectLst/>
                        </a:rPr>
                        <a:t>32,239</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100%</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nvPr>
        </p:nvGraphicFramePr>
        <p:xfrm>
          <a:off x="4956362" y="5313521"/>
          <a:ext cx="3975100" cy="571500"/>
        </p:xfrm>
        <a:graphic>
          <a:graphicData uri="http://schemas.openxmlformats.org/drawingml/2006/table">
            <a:tbl>
              <a:tblPr>
                <a:tableStyleId>{5C22544A-7EE6-4342-B048-85BDC9FD1C3A}</a:tableStyleId>
              </a:tblPr>
              <a:tblGrid>
                <a:gridCol w="2908300">
                  <a:extLst>
                    <a:ext uri="{9D8B030D-6E8A-4147-A177-3AD203B41FA5}">
                      <a16:colId xmlns:a16="http://schemas.microsoft.com/office/drawing/2014/main" xmlns="" val="20000"/>
                    </a:ext>
                  </a:extLst>
                </a:gridCol>
                <a:gridCol w="266700">
                  <a:extLst>
                    <a:ext uri="{9D8B030D-6E8A-4147-A177-3AD203B41FA5}">
                      <a16:colId xmlns:a16="http://schemas.microsoft.com/office/drawing/2014/main" xmlns="" val="20001"/>
                    </a:ext>
                  </a:extLst>
                </a:gridCol>
                <a:gridCol w="800100">
                  <a:extLst>
                    <a:ext uri="{9D8B030D-6E8A-4147-A177-3AD203B41FA5}">
                      <a16:colId xmlns:a16="http://schemas.microsoft.com/office/drawing/2014/main" xmlns="" val="20002"/>
                    </a:ext>
                  </a:extLst>
                </a:gridCol>
              </a:tblGrid>
              <a:tr h="190500">
                <a:tc>
                  <a:txBody>
                    <a:bodyPr/>
                    <a:lstStyle/>
                    <a:p>
                      <a:pPr algn="l" fontAlgn="b"/>
                      <a:r>
                        <a:rPr lang="en-US" sz="1100" u="none" strike="noStrike">
                          <a:effectLst/>
                        </a:rPr>
                        <a:t>Incacerated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u="none" strike="noStrike">
                          <a:effectLst/>
                        </a:rPr>
                        <a:t>Not-Incarcerated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b="1" u="none" strike="noStrike" dirty="0">
                          <a:effectLst/>
                        </a:rPr>
                        <a:t>Sexually Violent &amp; Sexually Dangerous Persons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a:effectLst/>
                        </a:rPr>
                        <a:t>724</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100%</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bl>
          </a:graphicData>
        </a:graphic>
      </p:graphicFrame>
      <p:sp>
        <p:nvSpPr>
          <p:cNvPr id="6" name="Isosceles Triangle 5"/>
          <p:cNvSpPr/>
          <p:nvPr/>
        </p:nvSpPr>
        <p:spPr>
          <a:xfrm rot="16362409">
            <a:off x="4234911" y="2711509"/>
            <a:ext cx="1178306" cy="1980499"/>
          </a:xfrm>
          <a:prstGeom prst="triangl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15000" y="3066498"/>
            <a:ext cx="126032" cy="1270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18045" y="6089210"/>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spTree>
    <p:extLst>
      <p:ext uri="{BB962C8B-B14F-4D97-AF65-F5344CB8AC3E}">
        <p14:creationId xmlns:p14="http://schemas.microsoft.com/office/powerpoint/2010/main" val="298915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dirty="0"/>
              <a:t> | Illinois Criminal Justice Information Authority | </a:t>
            </a:r>
            <a:fld id="{923017FE-FFFC-40F8-9C10-45494E7FB86D}" type="slidenum">
              <a:rPr lang="en-US" altLang="en-US" smtClean="0"/>
              <a:pPr/>
              <a:t>17</a:t>
            </a:fld>
            <a:endParaRPr lang="en-US" altLang="en-US" dirty="0"/>
          </a:p>
        </p:txBody>
      </p:sp>
      <p:graphicFrame>
        <p:nvGraphicFramePr>
          <p:cNvPr id="5" name="Chart 4"/>
          <p:cNvGraphicFramePr>
            <a:graphicFrameLocks/>
          </p:cNvGraphicFramePr>
          <p:nvPr>
            <p:extLst/>
          </p:nvPr>
        </p:nvGraphicFramePr>
        <p:xfrm>
          <a:off x="17929" y="2492497"/>
          <a:ext cx="5105400" cy="342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nvPr>
        </p:nvGraphicFramePr>
        <p:xfrm>
          <a:off x="4038600" y="2492497"/>
          <a:ext cx="5096435" cy="34290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381000" y="1219200"/>
            <a:ext cx="8382000" cy="400110"/>
          </a:xfrm>
          <a:prstGeom prst="rect">
            <a:avLst/>
          </a:prstGeom>
          <a:noFill/>
        </p:spPr>
        <p:txBody>
          <a:bodyPr wrap="square" rtlCol="0">
            <a:spAutoFit/>
          </a:bodyPr>
          <a:lstStyle/>
          <a:p>
            <a:pPr algn="ctr"/>
            <a:r>
              <a:rPr lang="en-US" sz="2000" dirty="0">
                <a:latin typeface="+mn-lt"/>
              </a:rPr>
              <a:t>The majority of registrants are </a:t>
            </a:r>
            <a:r>
              <a:rPr lang="en-US" sz="2000" b="1" dirty="0">
                <a:latin typeface="+mn-lt"/>
              </a:rPr>
              <a:t>male</a:t>
            </a:r>
            <a:r>
              <a:rPr lang="en-US" sz="2000" dirty="0">
                <a:latin typeface="+mn-lt"/>
              </a:rPr>
              <a:t> and </a:t>
            </a:r>
            <a:r>
              <a:rPr lang="en-US" sz="2000" b="1" dirty="0">
                <a:latin typeface="+mn-lt"/>
              </a:rPr>
              <a:t>white</a:t>
            </a:r>
          </a:p>
        </p:txBody>
      </p:sp>
      <p:sp>
        <p:nvSpPr>
          <p:cNvPr id="9" name="TextBox 8"/>
          <p:cNvSpPr txBox="1"/>
          <p:nvPr/>
        </p:nvSpPr>
        <p:spPr>
          <a:xfrm>
            <a:off x="4418045" y="6089210"/>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spTree>
    <p:extLst>
      <p:ext uri="{BB962C8B-B14F-4D97-AF65-F5344CB8AC3E}">
        <p14:creationId xmlns:p14="http://schemas.microsoft.com/office/powerpoint/2010/main" val="115338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18</a:t>
            </a:fld>
            <a:endParaRPr lang="en-US" altLang="en-US"/>
          </a:p>
        </p:txBody>
      </p:sp>
      <p:graphicFrame>
        <p:nvGraphicFramePr>
          <p:cNvPr id="7" name="Chart 6"/>
          <p:cNvGraphicFramePr>
            <a:graphicFrameLocks/>
          </p:cNvGraphicFramePr>
          <p:nvPr>
            <p:extLst/>
          </p:nvPr>
        </p:nvGraphicFramePr>
        <p:xfrm>
          <a:off x="1943100" y="2209800"/>
          <a:ext cx="5257800"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81000" y="1219200"/>
            <a:ext cx="8382000" cy="400110"/>
          </a:xfrm>
          <a:prstGeom prst="rect">
            <a:avLst/>
          </a:prstGeom>
          <a:noFill/>
        </p:spPr>
        <p:txBody>
          <a:bodyPr wrap="square" rtlCol="0">
            <a:spAutoFit/>
          </a:bodyPr>
          <a:lstStyle/>
          <a:p>
            <a:pPr algn="ctr"/>
            <a:r>
              <a:rPr lang="en-US" sz="2000" dirty="0">
                <a:latin typeface="+mn-lt"/>
              </a:rPr>
              <a:t>The majority of registrants are </a:t>
            </a:r>
            <a:r>
              <a:rPr lang="en-US" sz="2000" b="1" dirty="0">
                <a:latin typeface="+mn-lt"/>
              </a:rPr>
              <a:t>adults</a:t>
            </a:r>
          </a:p>
        </p:txBody>
      </p:sp>
      <p:sp>
        <p:nvSpPr>
          <p:cNvPr id="6" name="TextBox 5"/>
          <p:cNvSpPr txBox="1"/>
          <p:nvPr/>
        </p:nvSpPr>
        <p:spPr>
          <a:xfrm>
            <a:off x="4418045" y="6089210"/>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spTree>
    <p:extLst>
      <p:ext uri="{BB962C8B-B14F-4D97-AF65-F5344CB8AC3E}">
        <p14:creationId xmlns:p14="http://schemas.microsoft.com/office/powerpoint/2010/main" val="2669095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19</a:t>
            </a:fld>
            <a:endParaRPr lang="en-US" altLang="en-US"/>
          </a:p>
        </p:txBody>
      </p:sp>
      <p:sp>
        <p:nvSpPr>
          <p:cNvPr id="5" name="TextBox 4"/>
          <p:cNvSpPr txBox="1"/>
          <p:nvPr/>
        </p:nvSpPr>
        <p:spPr>
          <a:xfrm>
            <a:off x="381000" y="1219200"/>
            <a:ext cx="8382000" cy="400110"/>
          </a:xfrm>
          <a:prstGeom prst="rect">
            <a:avLst/>
          </a:prstGeom>
          <a:noFill/>
        </p:spPr>
        <p:txBody>
          <a:bodyPr wrap="square" rtlCol="0">
            <a:spAutoFit/>
          </a:bodyPr>
          <a:lstStyle/>
          <a:p>
            <a:pPr algn="ctr"/>
            <a:r>
              <a:rPr lang="en-US" sz="2000" dirty="0">
                <a:latin typeface="+mn-lt"/>
              </a:rPr>
              <a:t>The majority of </a:t>
            </a:r>
            <a:r>
              <a:rPr lang="en-US" sz="2000" b="1" dirty="0">
                <a:latin typeface="+mn-lt"/>
              </a:rPr>
              <a:t>victims</a:t>
            </a:r>
            <a:r>
              <a:rPr lang="en-US" sz="2000" dirty="0">
                <a:latin typeface="+mn-lt"/>
              </a:rPr>
              <a:t> were </a:t>
            </a:r>
            <a:r>
              <a:rPr lang="en-US" sz="2000" b="1" dirty="0">
                <a:latin typeface="+mn-lt"/>
              </a:rPr>
              <a:t>juveniles </a:t>
            </a:r>
            <a:r>
              <a:rPr lang="en-US" sz="2000" dirty="0">
                <a:latin typeface="+mn-lt"/>
              </a:rPr>
              <a:t>regardless of the offender’s age</a:t>
            </a:r>
          </a:p>
        </p:txBody>
      </p:sp>
      <p:sp>
        <p:nvSpPr>
          <p:cNvPr id="9" name="TextBox 8"/>
          <p:cNvSpPr txBox="1"/>
          <p:nvPr/>
        </p:nvSpPr>
        <p:spPr>
          <a:xfrm>
            <a:off x="4418045" y="6089210"/>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graphicFrame>
        <p:nvGraphicFramePr>
          <p:cNvPr id="10" name="Chart 9"/>
          <p:cNvGraphicFramePr>
            <a:graphicFrameLocks/>
          </p:cNvGraphicFramePr>
          <p:nvPr/>
        </p:nvGraphicFramePr>
        <p:xfrm>
          <a:off x="0" y="2638455"/>
          <a:ext cx="478155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nvGraphicFramePr>
        <p:xfrm>
          <a:off x="4191000" y="2638455"/>
          <a:ext cx="478155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171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1"/>
            <a:ext cx="8229600" cy="563563"/>
          </a:xfrm>
        </p:spPr>
        <p:txBody>
          <a:bodyPr/>
          <a:lstStyle/>
          <a:p>
            <a:r>
              <a:rPr lang="en-US" sz="2800" b="1" dirty="0"/>
              <a:t>Guiding Principles </a:t>
            </a:r>
          </a:p>
        </p:txBody>
      </p:sp>
      <p:sp>
        <p:nvSpPr>
          <p:cNvPr id="3" name="Content Placeholder 2"/>
          <p:cNvSpPr>
            <a:spLocks noGrp="1"/>
          </p:cNvSpPr>
          <p:nvPr>
            <p:ph idx="1"/>
          </p:nvPr>
        </p:nvSpPr>
        <p:spPr>
          <a:xfrm>
            <a:off x="76200" y="1447800"/>
            <a:ext cx="8915400" cy="4953000"/>
          </a:xfrm>
        </p:spPr>
        <p:txBody>
          <a:bodyPr/>
          <a:lstStyle/>
          <a:p>
            <a:pPr marL="0" marR="0">
              <a:spcBef>
                <a:spcPts val="0"/>
              </a:spcBef>
              <a:spcAft>
                <a:spcPts val="0"/>
              </a:spcAft>
            </a:pPr>
            <a:r>
              <a:rPr lang="en-US" sz="1800" b="1" dirty="0">
                <a:ea typeface="Times New Roman" panose="02020603050405020304" pitchFamily="18" charset="0"/>
              </a:rPr>
              <a:t>Protect Public Safety: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Policies for people with sex offenses must enhance community safety.</a:t>
            </a:r>
            <a:endParaRPr lang="en-US" sz="1000" dirty="0">
              <a:ea typeface="Times New Roman" panose="02020603050405020304" pitchFamily="18" charset="0"/>
            </a:endParaRPr>
          </a:p>
          <a:p>
            <a:pPr marL="0" marR="0" indent="0">
              <a:spcBef>
                <a:spcPts val="0"/>
              </a:spcBef>
              <a:spcAft>
                <a:spcPts val="0"/>
              </a:spcAft>
              <a:buNone/>
            </a:pPr>
            <a:endParaRPr lang="en-US" sz="1000" dirty="0">
              <a:ea typeface="Times New Roman" panose="02020603050405020304" pitchFamily="18" charset="0"/>
            </a:endParaRPr>
          </a:p>
          <a:p>
            <a:pPr marL="0" marR="0">
              <a:spcBef>
                <a:spcPts val="0"/>
              </a:spcBef>
              <a:spcAft>
                <a:spcPts val="0"/>
              </a:spcAft>
            </a:pPr>
            <a:r>
              <a:rPr lang="en-US" sz="1800" b="1" dirty="0">
                <a:ea typeface="Times New Roman" panose="02020603050405020304" pitchFamily="18" charset="0"/>
              </a:rPr>
              <a:t>Use Evidence-Informed Practices: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Illinois laws and policies should be informed by research and practices shown to protect victims and reduce future offenses.</a:t>
            </a:r>
            <a:endParaRPr lang="en-US" sz="1000" dirty="0">
              <a:ea typeface="Times New Roman" panose="02020603050405020304" pitchFamily="18" charset="0"/>
            </a:endParaRPr>
          </a:p>
          <a:p>
            <a:pPr marL="114300" lvl="1"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Allocate Resources Efficiently: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The state’s limited public resources should be invested in programs that do the most to prevent offending, lower recidivism, and improve outcomes for victims, families, and communities. Funding priority should be given to strategies that have demonstrated success.</a:t>
            </a:r>
            <a:endParaRPr lang="en-US" sz="1000" dirty="0">
              <a:ea typeface="Times New Roman" panose="02020603050405020304" pitchFamily="18" charset="0"/>
            </a:endParaRPr>
          </a:p>
          <a:p>
            <a:pPr marL="0" marR="0"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Make Decisions Based on Assessments: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To better protect communities, law enforcement agencies must be able to differentiate between people who have high, moderate, and low risks and needs. Individualized assessments should be the basis for determining appropriate sanctions, treatment, and supervision.</a:t>
            </a:r>
            <a:endParaRPr lang="en-US" sz="1000" dirty="0">
              <a:ea typeface="Times New Roman" panose="02020603050405020304" pitchFamily="18" charset="0"/>
            </a:endParaRPr>
          </a:p>
          <a:p>
            <a:pPr marL="0" marR="0"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Hold Individuals and Systems Accountable: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People must be held accountable for the harm they have caused to victims and communities with punishment that is proportional to the offense. The justice system also must be held accountable for preventing offending, reducing recidivism, increasing public safety, wisely using scarce resources, and supporting people in their efforts to lead positive and productive lives.</a:t>
            </a:r>
          </a:p>
          <a:p>
            <a:endParaRPr lang="en-US"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2</a:t>
            </a:fld>
            <a:endParaRPr lang="en-US" altLang="en-US"/>
          </a:p>
        </p:txBody>
      </p:sp>
    </p:spTree>
    <p:extLst>
      <p:ext uri="{BB962C8B-B14F-4D97-AF65-F5344CB8AC3E}">
        <p14:creationId xmlns:p14="http://schemas.microsoft.com/office/powerpoint/2010/main" val="4167298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20</a:t>
            </a:fld>
            <a:endParaRPr lang="en-US" altLang="en-US"/>
          </a:p>
        </p:txBody>
      </p:sp>
      <p:pic>
        <p:nvPicPr>
          <p:cNvPr id="2" name="Picture 1"/>
          <p:cNvPicPr>
            <a:picLocks noChangeAspect="1"/>
          </p:cNvPicPr>
          <p:nvPr/>
        </p:nvPicPr>
        <p:blipFill>
          <a:blip r:embed="rId3"/>
          <a:stretch>
            <a:fillRect/>
          </a:stretch>
        </p:blipFill>
        <p:spPr>
          <a:xfrm>
            <a:off x="1053549" y="965467"/>
            <a:ext cx="3109064" cy="5257800"/>
          </a:xfrm>
          <a:prstGeom prst="rect">
            <a:avLst/>
          </a:prstGeom>
        </p:spPr>
      </p:pic>
      <p:pic>
        <p:nvPicPr>
          <p:cNvPr id="3" name="Picture 2"/>
          <p:cNvPicPr>
            <a:picLocks noChangeAspect="1"/>
          </p:cNvPicPr>
          <p:nvPr/>
        </p:nvPicPr>
        <p:blipFill>
          <a:blip r:embed="rId4"/>
          <a:stretch>
            <a:fillRect/>
          </a:stretch>
        </p:blipFill>
        <p:spPr>
          <a:xfrm>
            <a:off x="19821" y="4357847"/>
            <a:ext cx="1438275" cy="1419225"/>
          </a:xfrm>
          <a:prstGeom prst="rect">
            <a:avLst/>
          </a:prstGeom>
        </p:spPr>
      </p:pic>
      <p:sp>
        <p:nvSpPr>
          <p:cNvPr id="9" name="TextBox 8"/>
          <p:cNvSpPr txBox="1"/>
          <p:nvPr/>
        </p:nvSpPr>
        <p:spPr>
          <a:xfrm>
            <a:off x="0" y="1107306"/>
            <a:ext cx="1371600" cy="1015663"/>
          </a:xfrm>
          <a:prstGeom prst="rect">
            <a:avLst/>
          </a:prstGeom>
          <a:noFill/>
        </p:spPr>
        <p:txBody>
          <a:bodyPr wrap="square" rtlCol="0">
            <a:spAutoFit/>
          </a:bodyPr>
          <a:lstStyle/>
          <a:p>
            <a:pPr algn="ctr"/>
            <a:r>
              <a:rPr lang="en-US" sz="2000" dirty="0">
                <a:latin typeface="+mn-lt"/>
              </a:rPr>
              <a:t>County </a:t>
            </a:r>
          </a:p>
          <a:p>
            <a:pPr algn="ctr"/>
            <a:r>
              <a:rPr lang="en-US" sz="2000" dirty="0">
                <a:latin typeface="+mn-lt"/>
              </a:rPr>
              <a:t>of Conviction</a:t>
            </a:r>
          </a:p>
        </p:txBody>
      </p:sp>
      <p:pic>
        <p:nvPicPr>
          <p:cNvPr id="7" name="Picture 6"/>
          <p:cNvPicPr>
            <a:picLocks noChangeAspect="1"/>
          </p:cNvPicPr>
          <p:nvPr/>
        </p:nvPicPr>
        <p:blipFill rotWithShape="1">
          <a:blip r:embed="rId5"/>
          <a:srcRect t="9615" b="8213"/>
          <a:stretch/>
        </p:blipFill>
        <p:spPr>
          <a:xfrm>
            <a:off x="5244175" y="1030072"/>
            <a:ext cx="3702892" cy="5161864"/>
          </a:xfrm>
          <a:prstGeom prst="rect">
            <a:avLst/>
          </a:prstGeom>
          <a:ln>
            <a:solidFill>
              <a:schemeClr val="bg1"/>
            </a:solidFill>
          </a:ln>
        </p:spPr>
      </p:pic>
      <p:sp>
        <p:nvSpPr>
          <p:cNvPr id="5" name="Rectangle 4"/>
          <p:cNvSpPr/>
          <p:nvPr/>
        </p:nvSpPr>
        <p:spPr>
          <a:xfrm>
            <a:off x="5244175" y="1193619"/>
            <a:ext cx="1371600" cy="707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76935" y="997431"/>
            <a:ext cx="1295400" cy="175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91000" y="5514147"/>
            <a:ext cx="2286000" cy="670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644991" y="5456485"/>
            <a:ext cx="647700" cy="320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2000" y="6068826"/>
            <a:ext cx="2133600" cy="246221"/>
          </a:xfrm>
          <a:prstGeom prst="rect">
            <a:avLst/>
          </a:prstGeom>
          <a:noFill/>
        </p:spPr>
        <p:txBody>
          <a:bodyPr wrap="square" rtlCol="0">
            <a:spAutoFit/>
          </a:bodyPr>
          <a:lstStyle/>
          <a:p>
            <a:pPr algn="ctr"/>
            <a:r>
              <a:rPr lang="en-US" sz="1000" dirty="0"/>
              <a:t>Source: Illinois State Police</a:t>
            </a:r>
          </a:p>
        </p:txBody>
      </p:sp>
      <p:sp>
        <p:nvSpPr>
          <p:cNvPr id="6" name="TextBox 5"/>
          <p:cNvSpPr txBox="1"/>
          <p:nvPr/>
        </p:nvSpPr>
        <p:spPr>
          <a:xfrm>
            <a:off x="5029200" y="1065938"/>
            <a:ext cx="1267368" cy="1015663"/>
          </a:xfrm>
          <a:prstGeom prst="rect">
            <a:avLst/>
          </a:prstGeom>
          <a:noFill/>
        </p:spPr>
        <p:txBody>
          <a:bodyPr wrap="square" rtlCol="0">
            <a:spAutoFit/>
          </a:bodyPr>
          <a:lstStyle/>
          <a:p>
            <a:pPr algn="ctr"/>
            <a:r>
              <a:rPr lang="en-US" sz="2000" dirty="0">
                <a:latin typeface="+mn-lt"/>
              </a:rPr>
              <a:t>County</a:t>
            </a:r>
          </a:p>
          <a:p>
            <a:pPr algn="ctr"/>
            <a:r>
              <a:rPr lang="en-US" sz="2000" dirty="0">
                <a:latin typeface="+mn-lt"/>
              </a:rPr>
              <a:t>Of</a:t>
            </a:r>
          </a:p>
          <a:p>
            <a:pPr algn="ctr"/>
            <a:r>
              <a:rPr lang="en-US" sz="2000" dirty="0">
                <a:latin typeface="+mn-lt"/>
              </a:rPr>
              <a:t>Residence</a:t>
            </a:r>
          </a:p>
        </p:txBody>
      </p:sp>
      <p:sp>
        <p:nvSpPr>
          <p:cNvPr id="14" name="TextBox 13"/>
          <p:cNvSpPr txBox="1"/>
          <p:nvPr/>
        </p:nvSpPr>
        <p:spPr>
          <a:xfrm>
            <a:off x="4418045" y="6089210"/>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spTree>
    <p:extLst>
      <p:ext uri="{BB962C8B-B14F-4D97-AF65-F5344CB8AC3E}">
        <p14:creationId xmlns:p14="http://schemas.microsoft.com/office/powerpoint/2010/main" val="39267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21</a:t>
            </a:fld>
            <a:endParaRPr lang="en-US" altLang="en-US"/>
          </a:p>
        </p:txBody>
      </p:sp>
      <p:sp>
        <p:nvSpPr>
          <p:cNvPr id="8" name="TextBox 7"/>
          <p:cNvSpPr txBox="1"/>
          <p:nvPr/>
        </p:nvSpPr>
        <p:spPr>
          <a:xfrm>
            <a:off x="6781798" y="6130932"/>
            <a:ext cx="2286000" cy="246221"/>
          </a:xfrm>
          <a:prstGeom prst="rect">
            <a:avLst/>
          </a:prstGeom>
          <a:noFill/>
        </p:spPr>
        <p:txBody>
          <a:bodyPr wrap="square" rtlCol="0">
            <a:spAutoFit/>
          </a:bodyPr>
          <a:lstStyle/>
          <a:p>
            <a:r>
              <a:rPr lang="en-US" sz="1000" dirty="0"/>
              <a:t>Source: ICJIA Analysis of CHRI Data</a:t>
            </a:r>
          </a:p>
        </p:txBody>
      </p:sp>
      <p:graphicFrame>
        <p:nvGraphicFramePr>
          <p:cNvPr id="2" name="Table 1"/>
          <p:cNvGraphicFramePr>
            <a:graphicFrameLocks noGrp="1"/>
          </p:cNvGraphicFramePr>
          <p:nvPr>
            <p:extLst/>
          </p:nvPr>
        </p:nvGraphicFramePr>
        <p:xfrm>
          <a:off x="8325" y="4227017"/>
          <a:ext cx="4419601" cy="1905000"/>
        </p:xfrm>
        <a:graphic>
          <a:graphicData uri="http://schemas.openxmlformats.org/drawingml/2006/table">
            <a:tbl>
              <a:tblPr>
                <a:tableStyleId>{5C22544A-7EE6-4342-B048-85BDC9FD1C3A}</a:tableStyleId>
              </a:tblPr>
              <a:tblGrid>
                <a:gridCol w="2478717">
                  <a:extLst>
                    <a:ext uri="{9D8B030D-6E8A-4147-A177-3AD203B41FA5}">
                      <a16:colId xmlns:a16="http://schemas.microsoft.com/office/drawing/2014/main" xmlns="" val="20000"/>
                    </a:ext>
                  </a:extLst>
                </a:gridCol>
                <a:gridCol w="947058">
                  <a:extLst>
                    <a:ext uri="{9D8B030D-6E8A-4147-A177-3AD203B41FA5}">
                      <a16:colId xmlns:a16="http://schemas.microsoft.com/office/drawing/2014/main" xmlns="" val="20001"/>
                    </a:ext>
                  </a:extLst>
                </a:gridCol>
                <a:gridCol w="993826">
                  <a:extLst>
                    <a:ext uri="{9D8B030D-6E8A-4147-A177-3AD203B41FA5}">
                      <a16:colId xmlns:a16="http://schemas.microsoft.com/office/drawing/2014/main" xmlns="" val="20002"/>
                    </a:ext>
                  </a:extLst>
                </a:gridCol>
              </a:tblGrid>
              <a:tr h="381000">
                <a:tc gridSpan="3">
                  <a:txBody>
                    <a:bodyPr/>
                    <a:lstStyle/>
                    <a:p>
                      <a:pPr algn="ctr" fontAlgn="b"/>
                      <a:r>
                        <a:rPr lang="en-US" sz="1500" b="1" u="none" strike="noStrike" dirty="0">
                          <a:effectLst/>
                        </a:rPr>
                        <a:t>Average Number of Arrests 2013-2015</a:t>
                      </a:r>
                      <a:endParaRPr lang="en-US" sz="15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a:txBody>
                    <a:bodyPr/>
                    <a:lstStyle/>
                    <a:p>
                      <a:pPr algn="ctr" fontAlgn="b"/>
                      <a:r>
                        <a:rPr lang="en-US" sz="1200" b="1" u="none" strike="noStrike">
                          <a:effectLst/>
                        </a:rPr>
                        <a:t>Arrests</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1" u="none" strike="noStrike">
                          <a:effectLst/>
                        </a:rPr>
                        <a:t>Number</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1" u="none" strike="noStrike" dirty="0">
                          <a:effectLst/>
                        </a:rPr>
                        <a:t>Percentage</a:t>
                      </a:r>
                      <a:endParaRPr lang="en-US" sz="12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1"/>
                  </a:ext>
                </a:extLst>
              </a:tr>
              <a:tr h="381000">
                <a:tc>
                  <a:txBody>
                    <a:bodyPr/>
                    <a:lstStyle/>
                    <a:p>
                      <a:pPr algn="ctr" fontAlgn="b"/>
                      <a:r>
                        <a:rPr lang="en-US" sz="1200" u="none" strike="noStrike" dirty="0">
                          <a:effectLst/>
                        </a:rPr>
                        <a:t>May Require Registration</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u="none" strike="noStrike">
                          <a:effectLst/>
                        </a:rPr>
                        <a:t>4,689</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u="none" strike="noStrike" dirty="0">
                          <a:effectLst/>
                        </a:rPr>
                        <a:t>1.13%</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381000">
                <a:tc>
                  <a:txBody>
                    <a:bodyPr/>
                    <a:lstStyle/>
                    <a:p>
                      <a:pPr algn="ctr" fontAlgn="b"/>
                      <a:r>
                        <a:rPr lang="en-US" sz="1200" u="none" strike="noStrike">
                          <a:effectLst/>
                        </a:rPr>
                        <a:t>Does NOT Require Registration</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411,804</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98.87%</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3"/>
                  </a:ext>
                </a:extLst>
              </a:tr>
              <a:tr h="381000">
                <a:tc>
                  <a:txBody>
                    <a:bodyPr/>
                    <a:lstStyle/>
                    <a:p>
                      <a:pPr algn="ctr" fontAlgn="b"/>
                      <a:r>
                        <a:rPr lang="en-US" sz="1200" b="1" u="none" strike="noStrike">
                          <a:effectLst/>
                        </a:rPr>
                        <a:t>Total</a:t>
                      </a:r>
                      <a:endParaRPr lang="en-US" sz="1200" b="1"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b="1" u="none" strike="noStrike">
                          <a:effectLst/>
                        </a:rPr>
                        <a:t>416,493</a:t>
                      </a:r>
                      <a:endParaRPr lang="en-US" sz="1200" b="1"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b="1" u="none" strike="noStrike" dirty="0">
                          <a:effectLst/>
                        </a:rPr>
                        <a:t>100%</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bl>
          </a:graphicData>
        </a:graphic>
      </p:graphicFrame>
      <p:graphicFrame>
        <p:nvGraphicFramePr>
          <p:cNvPr id="3" name="Table 2"/>
          <p:cNvGraphicFramePr>
            <a:graphicFrameLocks noGrp="1"/>
          </p:cNvGraphicFramePr>
          <p:nvPr>
            <p:extLst/>
          </p:nvPr>
        </p:nvGraphicFramePr>
        <p:xfrm>
          <a:off x="4482352" y="4216967"/>
          <a:ext cx="4585446" cy="1913965"/>
        </p:xfrm>
        <a:graphic>
          <a:graphicData uri="http://schemas.openxmlformats.org/drawingml/2006/table">
            <a:tbl>
              <a:tblPr>
                <a:tableStyleId>{5C22544A-7EE6-4342-B048-85BDC9FD1C3A}</a:tableStyleId>
              </a:tblPr>
              <a:tblGrid>
                <a:gridCol w="2447288">
                  <a:extLst>
                    <a:ext uri="{9D8B030D-6E8A-4147-A177-3AD203B41FA5}">
                      <a16:colId xmlns:a16="http://schemas.microsoft.com/office/drawing/2014/main" xmlns="" val="20000"/>
                    </a:ext>
                  </a:extLst>
                </a:gridCol>
                <a:gridCol w="1043318">
                  <a:extLst>
                    <a:ext uri="{9D8B030D-6E8A-4147-A177-3AD203B41FA5}">
                      <a16:colId xmlns:a16="http://schemas.microsoft.com/office/drawing/2014/main" xmlns="" val="20001"/>
                    </a:ext>
                  </a:extLst>
                </a:gridCol>
                <a:gridCol w="1094840">
                  <a:extLst>
                    <a:ext uri="{9D8B030D-6E8A-4147-A177-3AD203B41FA5}">
                      <a16:colId xmlns:a16="http://schemas.microsoft.com/office/drawing/2014/main" xmlns="" val="20002"/>
                    </a:ext>
                  </a:extLst>
                </a:gridCol>
              </a:tblGrid>
              <a:tr h="382793">
                <a:tc gridSpan="3">
                  <a:txBody>
                    <a:bodyPr/>
                    <a:lstStyle/>
                    <a:p>
                      <a:pPr algn="ctr" fontAlgn="b"/>
                      <a:r>
                        <a:rPr lang="en-US" sz="1500" b="1" u="none" strike="noStrike" dirty="0">
                          <a:effectLst/>
                        </a:rPr>
                        <a:t>Average Number of People Arrested 2013-2015</a:t>
                      </a:r>
                      <a:endParaRPr lang="en-US" sz="15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2793">
                <a:tc>
                  <a:txBody>
                    <a:bodyPr/>
                    <a:lstStyle/>
                    <a:p>
                      <a:pPr algn="ctr" fontAlgn="b"/>
                      <a:r>
                        <a:rPr lang="en-US" sz="1200" b="1" u="none" strike="noStrike">
                          <a:effectLst/>
                        </a:rPr>
                        <a:t>People Arrested</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1" u="none" strike="noStrike">
                          <a:effectLst/>
                        </a:rPr>
                        <a:t>Number</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1" u="none" strike="noStrike" dirty="0">
                          <a:effectLst/>
                        </a:rPr>
                        <a:t>Percentage</a:t>
                      </a:r>
                      <a:endParaRPr lang="en-US" sz="12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1"/>
                  </a:ext>
                </a:extLst>
              </a:tr>
              <a:tr h="382793">
                <a:tc>
                  <a:txBody>
                    <a:bodyPr/>
                    <a:lstStyle/>
                    <a:p>
                      <a:pPr algn="ctr" fontAlgn="b"/>
                      <a:r>
                        <a:rPr lang="en-US" sz="1200" u="none" strike="noStrike">
                          <a:effectLst/>
                        </a:rPr>
                        <a:t>May Be Required to Register</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u="none" strike="noStrike">
                          <a:effectLst/>
                        </a:rPr>
                        <a:t>4,446</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u="none" strike="noStrike" dirty="0">
                          <a:effectLst/>
                        </a:rPr>
                        <a:t>1.46%</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382793">
                <a:tc>
                  <a:txBody>
                    <a:bodyPr/>
                    <a:lstStyle/>
                    <a:p>
                      <a:pPr algn="ctr" fontAlgn="b"/>
                      <a:r>
                        <a:rPr lang="en-US" sz="1200" u="none" strike="noStrike" dirty="0">
                          <a:effectLst/>
                        </a:rPr>
                        <a:t>Are NOT Required to Register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299,887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98.54%</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3"/>
                  </a:ext>
                </a:extLst>
              </a:tr>
              <a:tr h="382793">
                <a:tc>
                  <a:txBody>
                    <a:bodyPr/>
                    <a:lstStyle/>
                    <a:p>
                      <a:pPr algn="ctr" fontAlgn="b"/>
                      <a:r>
                        <a:rPr lang="en-US" sz="1200" b="1" u="none" strike="noStrike">
                          <a:effectLst/>
                        </a:rPr>
                        <a:t>Total</a:t>
                      </a:r>
                      <a:endParaRPr lang="en-US" sz="1200" b="1"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b="1" u="none" strike="noStrike">
                          <a:effectLst/>
                        </a:rPr>
                        <a:t>304,334</a:t>
                      </a:r>
                      <a:endParaRPr lang="en-US" sz="1200" b="1"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b="1" u="none" strike="noStrike" dirty="0">
                          <a:effectLst/>
                        </a:rPr>
                        <a:t>100%</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bl>
          </a:graphicData>
        </a:graphic>
      </p:graphicFrame>
      <p:sp>
        <p:nvSpPr>
          <p:cNvPr id="6" name="TextBox 5"/>
          <p:cNvSpPr txBox="1"/>
          <p:nvPr/>
        </p:nvSpPr>
        <p:spPr>
          <a:xfrm>
            <a:off x="53788" y="970622"/>
            <a:ext cx="9036423" cy="400110"/>
          </a:xfrm>
          <a:prstGeom prst="rect">
            <a:avLst/>
          </a:prstGeom>
          <a:noFill/>
        </p:spPr>
        <p:txBody>
          <a:bodyPr wrap="square" rtlCol="0">
            <a:spAutoFit/>
          </a:bodyPr>
          <a:lstStyle/>
          <a:p>
            <a:pPr algn="ctr"/>
            <a:r>
              <a:rPr lang="en-US" sz="2000" dirty="0">
                <a:latin typeface="+mn-lt"/>
              </a:rPr>
              <a:t>Arrests for registerable sex offenses are a </a:t>
            </a:r>
            <a:r>
              <a:rPr lang="en-US" sz="2000" b="1" dirty="0">
                <a:latin typeface="+mn-lt"/>
              </a:rPr>
              <a:t>small proportion </a:t>
            </a:r>
            <a:r>
              <a:rPr lang="en-US" sz="2000" dirty="0">
                <a:latin typeface="+mn-lt"/>
              </a:rPr>
              <a:t>of the arrests each year</a:t>
            </a:r>
          </a:p>
        </p:txBody>
      </p:sp>
      <p:sp>
        <p:nvSpPr>
          <p:cNvPr id="5" name="Rectangle 4"/>
          <p:cNvSpPr/>
          <p:nvPr/>
        </p:nvSpPr>
        <p:spPr>
          <a:xfrm>
            <a:off x="8153400" y="5021549"/>
            <a:ext cx="6858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77834" y="5021549"/>
            <a:ext cx="6858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hart 9"/>
          <p:cNvGraphicFramePr>
            <a:graphicFrameLocks/>
          </p:cNvGraphicFramePr>
          <p:nvPr/>
        </p:nvGraphicFramePr>
        <p:xfrm>
          <a:off x="53788" y="1409870"/>
          <a:ext cx="4681538" cy="27574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nvGraphicFramePr>
        <p:xfrm>
          <a:off x="4367599" y="1414535"/>
          <a:ext cx="4681538" cy="27574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532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22</a:t>
            </a:fld>
            <a:endParaRPr lang="en-US" altLang="en-US"/>
          </a:p>
        </p:txBody>
      </p:sp>
      <p:sp>
        <p:nvSpPr>
          <p:cNvPr id="8" name="TextBox 7"/>
          <p:cNvSpPr txBox="1"/>
          <p:nvPr/>
        </p:nvSpPr>
        <p:spPr>
          <a:xfrm>
            <a:off x="6781800" y="6019800"/>
            <a:ext cx="2286000" cy="246221"/>
          </a:xfrm>
          <a:prstGeom prst="rect">
            <a:avLst/>
          </a:prstGeom>
          <a:noFill/>
        </p:spPr>
        <p:txBody>
          <a:bodyPr wrap="square" rtlCol="0">
            <a:spAutoFit/>
          </a:bodyPr>
          <a:lstStyle/>
          <a:p>
            <a:r>
              <a:rPr lang="en-US" sz="1000" dirty="0"/>
              <a:t>Source: ICJIA Analysis of CHRI Data</a:t>
            </a:r>
          </a:p>
        </p:txBody>
      </p:sp>
      <p:sp>
        <p:nvSpPr>
          <p:cNvPr id="6" name="TextBox 5"/>
          <p:cNvSpPr txBox="1"/>
          <p:nvPr/>
        </p:nvSpPr>
        <p:spPr>
          <a:xfrm>
            <a:off x="31375" y="1219200"/>
            <a:ext cx="9036423" cy="400110"/>
          </a:xfrm>
          <a:prstGeom prst="rect">
            <a:avLst/>
          </a:prstGeom>
          <a:noFill/>
        </p:spPr>
        <p:txBody>
          <a:bodyPr wrap="square" rtlCol="0">
            <a:spAutoFit/>
          </a:bodyPr>
          <a:lstStyle/>
          <a:p>
            <a:pPr algn="ctr"/>
            <a:r>
              <a:rPr lang="en-US" sz="2000" dirty="0">
                <a:latin typeface="+mn-lt"/>
              </a:rPr>
              <a:t>Age and race of arrestees for </a:t>
            </a:r>
            <a:r>
              <a:rPr lang="en-US" sz="2000" b="1" dirty="0">
                <a:latin typeface="+mn-lt"/>
              </a:rPr>
              <a:t>sex offenses </a:t>
            </a:r>
            <a:r>
              <a:rPr lang="en-US" sz="2000" dirty="0">
                <a:latin typeface="+mn-lt"/>
              </a:rPr>
              <a:t>tend to be </a:t>
            </a:r>
            <a:r>
              <a:rPr lang="en-US" sz="2000" b="1" dirty="0">
                <a:latin typeface="+mn-lt"/>
              </a:rPr>
              <a:t>similar</a:t>
            </a:r>
            <a:r>
              <a:rPr lang="en-US" sz="2000" dirty="0">
                <a:latin typeface="+mn-lt"/>
              </a:rPr>
              <a:t> to the </a:t>
            </a:r>
            <a:r>
              <a:rPr lang="en-US" sz="2000" b="1" dirty="0">
                <a:latin typeface="+mn-lt"/>
              </a:rPr>
              <a:t>average </a:t>
            </a:r>
            <a:r>
              <a:rPr lang="en-US" sz="2000" dirty="0">
                <a:latin typeface="+mn-lt"/>
              </a:rPr>
              <a:t>arrestee</a:t>
            </a:r>
          </a:p>
        </p:txBody>
      </p:sp>
      <p:graphicFrame>
        <p:nvGraphicFramePr>
          <p:cNvPr id="9" name="Chart 8"/>
          <p:cNvGraphicFramePr>
            <a:graphicFrameLocks/>
          </p:cNvGraphicFramePr>
          <p:nvPr>
            <p:extLst/>
          </p:nvPr>
        </p:nvGraphicFramePr>
        <p:xfrm>
          <a:off x="31375" y="2203416"/>
          <a:ext cx="4845425" cy="2857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nvPr>
        </p:nvGraphicFramePr>
        <p:xfrm>
          <a:off x="4267200" y="2203416"/>
          <a:ext cx="4800598" cy="285750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295899" y="5164319"/>
            <a:ext cx="2743200" cy="707886"/>
          </a:xfrm>
          <a:prstGeom prst="rect">
            <a:avLst/>
          </a:prstGeom>
          <a:noFill/>
        </p:spPr>
        <p:txBody>
          <a:bodyPr wrap="square" rtlCol="0">
            <a:spAutoFit/>
          </a:bodyPr>
          <a:lstStyle/>
          <a:p>
            <a:pPr algn="ctr"/>
            <a:r>
              <a:rPr lang="en-US" dirty="0">
                <a:latin typeface="+mn-lt"/>
              </a:rPr>
              <a:t>Median Age of Arrestee:</a:t>
            </a:r>
          </a:p>
          <a:p>
            <a:pPr algn="ctr"/>
            <a:r>
              <a:rPr lang="en-US" sz="2200" b="1" dirty="0">
                <a:latin typeface="+mn-lt"/>
              </a:rPr>
              <a:t>29</a:t>
            </a:r>
          </a:p>
        </p:txBody>
      </p:sp>
      <p:sp>
        <p:nvSpPr>
          <p:cNvPr id="12" name="TextBox 11"/>
          <p:cNvSpPr txBox="1"/>
          <p:nvPr/>
        </p:nvSpPr>
        <p:spPr>
          <a:xfrm>
            <a:off x="1082487" y="5164319"/>
            <a:ext cx="2743200" cy="707886"/>
          </a:xfrm>
          <a:prstGeom prst="rect">
            <a:avLst/>
          </a:prstGeom>
          <a:noFill/>
        </p:spPr>
        <p:txBody>
          <a:bodyPr wrap="square" rtlCol="0">
            <a:spAutoFit/>
          </a:bodyPr>
          <a:lstStyle/>
          <a:p>
            <a:pPr algn="ctr"/>
            <a:r>
              <a:rPr lang="en-US" dirty="0">
                <a:latin typeface="+mn-lt"/>
              </a:rPr>
              <a:t>Median Age of Arrestee:</a:t>
            </a:r>
          </a:p>
          <a:p>
            <a:pPr algn="ctr"/>
            <a:r>
              <a:rPr lang="en-US" sz="2200" b="1" dirty="0">
                <a:latin typeface="+mn-lt"/>
              </a:rPr>
              <a:t>29</a:t>
            </a:r>
          </a:p>
        </p:txBody>
      </p:sp>
      <p:sp>
        <p:nvSpPr>
          <p:cNvPr id="2" name="Rectangle 1"/>
          <p:cNvSpPr/>
          <p:nvPr/>
        </p:nvSpPr>
        <p:spPr>
          <a:xfrm>
            <a:off x="97635" y="2267635"/>
            <a:ext cx="4474365" cy="323165"/>
          </a:xfrm>
          <a:prstGeom prst="rect">
            <a:avLst/>
          </a:prstGeom>
        </p:spPr>
        <p:txBody>
          <a:bodyPr wrap="none">
            <a:spAutoFit/>
          </a:bodyPr>
          <a:lstStyle/>
          <a:p>
            <a:pPr algn="ctr">
              <a:defRPr sz="1500" b="0" i="0" u="none" strike="noStrike" kern="1200" spc="0" baseline="0">
                <a:solidFill>
                  <a:sysClr val="windowText" lastClr="000000"/>
                </a:solidFill>
                <a:latin typeface="+mn-lt"/>
                <a:ea typeface="+mn-ea"/>
                <a:cs typeface="+mn-cs"/>
              </a:defRPr>
            </a:pPr>
            <a:r>
              <a:rPr lang="en-US" dirty="0">
                <a:solidFill>
                  <a:sysClr val="windowText" lastClr="000000"/>
                </a:solidFill>
              </a:rPr>
              <a:t>Race of Arrestees for Registerable Sex Offenses in 2015</a:t>
            </a:r>
          </a:p>
        </p:txBody>
      </p:sp>
    </p:spTree>
    <p:extLst>
      <p:ext uri="{BB962C8B-B14F-4D97-AF65-F5344CB8AC3E}">
        <p14:creationId xmlns:p14="http://schemas.microsoft.com/office/powerpoint/2010/main" val="248532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23</a:t>
            </a:fld>
            <a:endParaRPr lang="en-US" altLang="en-US"/>
          </a:p>
        </p:txBody>
      </p:sp>
      <p:sp>
        <p:nvSpPr>
          <p:cNvPr id="5" name="TextBox 4"/>
          <p:cNvSpPr txBox="1"/>
          <p:nvPr/>
        </p:nvSpPr>
        <p:spPr>
          <a:xfrm>
            <a:off x="6172200" y="6019800"/>
            <a:ext cx="2895600" cy="246221"/>
          </a:xfrm>
          <a:prstGeom prst="rect">
            <a:avLst/>
          </a:prstGeom>
          <a:noFill/>
        </p:spPr>
        <p:txBody>
          <a:bodyPr wrap="square" rtlCol="0">
            <a:spAutoFit/>
          </a:bodyPr>
          <a:lstStyle/>
          <a:p>
            <a:r>
              <a:rPr lang="en-US" sz="1000" dirty="0"/>
              <a:t>Source: ICJIA Analysis of IDJJ Data; June 2014</a:t>
            </a:r>
          </a:p>
        </p:txBody>
      </p:sp>
      <p:graphicFrame>
        <p:nvGraphicFramePr>
          <p:cNvPr id="7" name="Chart 6"/>
          <p:cNvGraphicFramePr>
            <a:graphicFrameLocks/>
          </p:cNvGraphicFramePr>
          <p:nvPr>
            <p:extLst>
              <p:ext uri="{D42A27DB-BD31-4B8C-83A1-F6EECF244321}">
                <p14:modId xmlns:p14="http://schemas.microsoft.com/office/powerpoint/2010/main" val="244273097"/>
              </p:ext>
            </p:extLst>
          </p:nvPr>
        </p:nvGraphicFramePr>
        <p:xfrm>
          <a:off x="31375" y="2859747"/>
          <a:ext cx="4572000" cy="2809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208752809"/>
              </p:ext>
            </p:extLst>
          </p:nvPr>
        </p:nvGraphicFramePr>
        <p:xfrm>
          <a:off x="4495798" y="2859747"/>
          <a:ext cx="4572000" cy="280987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31375" y="1219200"/>
            <a:ext cx="9036423" cy="1323439"/>
          </a:xfrm>
          <a:prstGeom prst="rect">
            <a:avLst/>
          </a:prstGeom>
          <a:noFill/>
        </p:spPr>
        <p:txBody>
          <a:bodyPr wrap="square" rtlCol="0">
            <a:spAutoFit/>
          </a:bodyPr>
          <a:lstStyle/>
          <a:p>
            <a:pPr algn="ctr"/>
            <a:r>
              <a:rPr lang="en-US" sz="2000" dirty="0">
                <a:latin typeface="+mn-lt"/>
              </a:rPr>
              <a:t>Juveniles currently registered are a </a:t>
            </a:r>
            <a:r>
              <a:rPr lang="en-US" sz="2000" b="1" dirty="0">
                <a:latin typeface="+mn-lt"/>
              </a:rPr>
              <a:t>small proportion </a:t>
            </a:r>
            <a:r>
              <a:rPr lang="en-US" sz="2000" dirty="0">
                <a:latin typeface="+mn-lt"/>
              </a:rPr>
              <a:t>of those in </a:t>
            </a:r>
            <a:r>
              <a:rPr lang="en-US" sz="2000" b="1" dirty="0">
                <a:latin typeface="+mn-lt"/>
              </a:rPr>
              <a:t>State secure facilities </a:t>
            </a:r>
            <a:r>
              <a:rPr lang="en-US" sz="2000" dirty="0">
                <a:latin typeface="+mn-lt"/>
              </a:rPr>
              <a:t>and on </a:t>
            </a:r>
            <a:r>
              <a:rPr lang="en-US" sz="2000" b="1" dirty="0">
                <a:latin typeface="+mn-lt"/>
              </a:rPr>
              <a:t>aftercare</a:t>
            </a:r>
          </a:p>
          <a:p>
            <a:pPr algn="ctr"/>
            <a:endParaRPr lang="en-US" sz="2000" b="1" dirty="0">
              <a:latin typeface="+mn-lt"/>
            </a:endParaRPr>
          </a:p>
          <a:p>
            <a:pPr algn="ctr"/>
            <a:r>
              <a:rPr lang="en-US" sz="2000" dirty="0">
                <a:latin typeface="+mn-lt"/>
              </a:rPr>
              <a:t>A </a:t>
            </a:r>
            <a:r>
              <a:rPr lang="en-US" sz="2000" b="1" dirty="0">
                <a:latin typeface="+mn-lt"/>
              </a:rPr>
              <a:t>smaller proportion </a:t>
            </a:r>
            <a:r>
              <a:rPr lang="en-US" sz="2000" dirty="0">
                <a:latin typeface="+mn-lt"/>
              </a:rPr>
              <a:t>are on </a:t>
            </a:r>
            <a:r>
              <a:rPr lang="en-US" sz="2000" b="1" dirty="0">
                <a:latin typeface="+mn-lt"/>
              </a:rPr>
              <a:t>aftercare </a:t>
            </a:r>
            <a:r>
              <a:rPr lang="en-US" sz="2000" dirty="0">
                <a:latin typeface="+mn-lt"/>
              </a:rPr>
              <a:t>than are in State secure facilities</a:t>
            </a:r>
          </a:p>
        </p:txBody>
      </p:sp>
    </p:spTree>
    <p:extLst>
      <p:ext uri="{BB962C8B-B14F-4D97-AF65-F5344CB8AC3E}">
        <p14:creationId xmlns:p14="http://schemas.microsoft.com/office/powerpoint/2010/main" val="2214204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24</a:t>
            </a:fld>
            <a:endParaRPr lang="en-US" altLang="en-US"/>
          </a:p>
        </p:txBody>
      </p:sp>
      <p:sp>
        <p:nvSpPr>
          <p:cNvPr id="5" name="TextBox 4"/>
          <p:cNvSpPr txBox="1"/>
          <p:nvPr/>
        </p:nvSpPr>
        <p:spPr>
          <a:xfrm>
            <a:off x="4572000" y="6019800"/>
            <a:ext cx="4495800" cy="246221"/>
          </a:xfrm>
          <a:prstGeom prst="rect">
            <a:avLst/>
          </a:prstGeom>
          <a:noFill/>
        </p:spPr>
        <p:txBody>
          <a:bodyPr wrap="square" rtlCol="0">
            <a:spAutoFit/>
          </a:bodyPr>
          <a:lstStyle/>
          <a:p>
            <a:r>
              <a:rPr lang="en-US" sz="1000" dirty="0"/>
              <a:t>Source: ICJIA Analysis of IDOC Data; Prison June 2015, Parole June 2014</a:t>
            </a:r>
          </a:p>
        </p:txBody>
      </p:sp>
      <p:sp>
        <p:nvSpPr>
          <p:cNvPr id="6" name="TextBox 5"/>
          <p:cNvSpPr txBox="1"/>
          <p:nvPr/>
        </p:nvSpPr>
        <p:spPr>
          <a:xfrm>
            <a:off x="31375" y="1219200"/>
            <a:ext cx="9036423" cy="1323439"/>
          </a:xfrm>
          <a:prstGeom prst="rect">
            <a:avLst/>
          </a:prstGeom>
          <a:noFill/>
        </p:spPr>
        <p:txBody>
          <a:bodyPr wrap="square" rtlCol="0">
            <a:spAutoFit/>
          </a:bodyPr>
          <a:lstStyle/>
          <a:p>
            <a:pPr algn="ctr"/>
            <a:r>
              <a:rPr lang="en-US" sz="2000" dirty="0">
                <a:latin typeface="+mn-lt"/>
              </a:rPr>
              <a:t>Persons convicted of sex offenses and persons currently registered are a </a:t>
            </a:r>
            <a:r>
              <a:rPr lang="en-US" sz="2000" b="1" dirty="0">
                <a:latin typeface="+mn-lt"/>
              </a:rPr>
              <a:t>small proportion </a:t>
            </a:r>
            <a:r>
              <a:rPr lang="en-US" sz="2000" dirty="0">
                <a:latin typeface="+mn-lt"/>
              </a:rPr>
              <a:t>of those in </a:t>
            </a:r>
            <a:r>
              <a:rPr lang="en-US" sz="2000" b="1" dirty="0">
                <a:latin typeface="+mn-lt"/>
              </a:rPr>
              <a:t>prison </a:t>
            </a:r>
            <a:r>
              <a:rPr lang="en-US" sz="2000" dirty="0">
                <a:latin typeface="+mn-lt"/>
              </a:rPr>
              <a:t>and on </a:t>
            </a:r>
            <a:r>
              <a:rPr lang="en-US" sz="2000" b="1" dirty="0">
                <a:latin typeface="+mn-lt"/>
              </a:rPr>
              <a:t>parole</a:t>
            </a:r>
          </a:p>
          <a:p>
            <a:pPr algn="ctr"/>
            <a:endParaRPr lang="en-US" sz="2000" b="1" dirty="0">
              <a:latin typeface="+mn-lt"/>
            </a:endParaRPr>
          </a:p>
          <a:p>
            <a:pPr algn="ctr"/>
            <a:r>
              <a:rPr lang="en-US" sz="2000" dirty="0">
                <a:latin typeface="+mn-lt"/>
              </a:rPr>
              <a:t>A </a:t>
            </a:r>
            <a:r>
              <a:rPr lang="en-US" sz="2000" b="1" dirty="0">
                <a:latin typeface="+mn-lt"/>
              </a:rPr>
              <a:t>smaller proportion </a:t>
            </a:r>
            <a:r>
              <a:rPr lang="en-US" sz="2000" dirty="0">
                <a:latin typeface="+mn-lt"/>
              </a:rPr>
              <a:t>are on </a:t>
            </a:r>
            <a:r>
              <a:rPr lang="en-US" sz="2000" b="1" dirty="0">
                <a:latin typeface="+mn-lt"/>
              </a:rPr>
              <a:t>parole</a:t>
            </a:r>
            <a:r>
              <a:rPr lang="en-US" sz="2000" dirty="0">
                <a:latin typeface="+mn-lt"/>
              </a:rPr>
              <a:t> than are in prison</a:t>
            </a:r>
          </a:p>
        </p:txBody>
      </p:sp>
      <p:graphicFrame>
        <p:nvGraphicFramePr>
          <p:cNvPr id="9" name="Chart 8"/>
          <p:cNvGraphicFramePr>
            <a:graphicFrameLocks/>
          </p:cNvGraphicFramePr>
          <p:nvPr>
            <p:extLst>
              <p:ext uri="{D42A27DB-BD31-4B8C-83A1-F6EECF244321}">
                <p14:modId xmlns:p14="http://schemas.microsoft.com/office/powerpoint/2010/main" val="301221968"/>
              </p:ext>
            </p:extLst>
          </p:nvPr>
        </p:nvGraphicFramePr>
        <p:xfrm>
          <a:off x="4191000" y="2861994"/>
          <a:ext cx="4572000" cy="2838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617928245"/>
              </p:ext>
            </p:extLst>
          </p:nvPr>
        </p:nvGraphicFramePr>
        <p:xfrm>
          <a:off x="228600" y="2861994"/>
          <a:ext cx="4572000" cy="28384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2846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25</a:t>
            </a:fld>
            <a:endParaRPr lang="en-US" altLang="en-US"/>
          </a:p>
        </p:txBody>
      </p:sp>
      <p:sp>
        <p:nvSpPr>
          <p:cNvPr id="6" name="TextBox 5"/>
          <p:cNvSpPr txBox="1"/>
          <p:nvPr/>
        </p:nvSpPr>
        <p:spPr>
          <a:xfrm>
            <a:off x="31375" y="1036275"/>
            <a:ext cx="9036423" cy="1323439"/>
          </a:xfrm>
          <a:prstGeom prst="rect">
            <a:avLst/>
          </a:prstGeom>
          <a:noFill/>
        </p:spPr>
        <p:txBody>
          <a:bodyPr wrap="square" rtlCol="0">
            <a:spAutoFit/>
          </a:bodyPr>
          <a:lstStyle/>
          <a:p>
            <a:pPr algn="ctr"/>
            <a:r>
              <a:rPr lang="en-US" sz="2000" dirty="0">
                <a:latin typeface="+mn-lt"/>
              </a:rPr>
              <a:t>Some individuals do not have a place to live that complies with the State’s sex offender housing restrictions</a:t>
            </a:r>
          </a:p>
          <a:p>
            <a:pPr algn="ctr"/>
            <a:endParaRPr lang="en-US" sz="2000" dirty="0">
              <a:latin typeface="+mn-lt"/>
            </a:endParaRPr>
          </a:p>
          <a:p>
            <a:pPr algn="ctr"/>
            <a:r>
              <a:rPr lang="en-US" sz="2000" dirty="0">
                <a:latin typeface="+mn-lt"/>
              </a:rPr>
              <a:t>These individuals are sometimes referred to as </a:t>
            </a:r>
            <a:r>
              <a:rPr lang="en-US" sz="2000" b="1" dirty="0">
                <a:latin typeface="+mn-lt"/>
              </a:rPr>
              <a:t>“gate violators”</a:t>
            </a:r>
          </a:p>
        </p:txBody>
      </p:sp>
      <p:graphicFrame>
        <p:nvGraphicFramePr>
          <p:cNvPr id="8" name="Chart 7"/>
          <p:cNvGraphicFramePr>
            <a:graphicFrameLocks/>
          </p:cNvGraphicFramePr>
          <p:nvPr>
            <p:extLst>
              <p:ext uri="{D42A27DB-BD31-4B8C-83A1-F6EECF244321}">
                <p14:modId xmlns:p14="http://schemas.microsoft.com/office/powerpoint/2010/main" val="1642539336"/>
              </p:ext>
            </p:extLst>
          </p:nvPr>
        </p:nvGraphicFramePr>
        <p:xfrm>
          <a:off x="37595" y="2697093"/>
          <a:ext cx="4572000" cy="2838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364993207"/>
              </p:ext>
            </p:extLst>
          </p:nvPr>
        </p:nvGraphicFramePr>
        <p:xfrm>
          <a:off x="4267200" y="2697093"/>
          <a:ext cx="4572000" cy="283845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4572000" y="6019800"/>
            <a:ext cx="4495800" cy="246221"/>
          </a:xfrm>
          <a:prstGeom prst="rect">
            <a:avLst/>
          </a:prstGeom>
          <a:noFill/>
        </p:spPr>
        <p:txBody>
          <a:bodyPr wrap="square" rtlCol="0">
            <a:spAutoFit/>
          </a:bodyPr>
          <a:lstStyle/>
          <a:p>
            <a:r>
              <a:rPr lang="en-US" sz="1000" dirty="0"/>
              <a:t>Source: ICJIA Analysis of IDOC Data; Prison June 2015, Parole June 2014</a:t>
            </a:r>
          </a:p>
        </p:txBody>
      </p:sp>
    </p:spTree>
    <p:extLst>
      <p:ext uri="{BB962C8B-B14F-4D97-AF65-F5344CB8AC3E}">
        <p14:creationId xmlns:p14="http://schemas.microsoft.com/office/powerpoint/2010/main" val="3735009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26</a:t>
            </a:fld>
            <a:endParaRPr lang="en-US" altLang="en-US"/>
          </a:p>
        </p:txBody>
      </p:sp>
      <p:sp>
        <p:nvSpPr>
          <p:cNvPr id="6" name="TextBox 5"/>
          <p:cNvSpPr txBox="1"/>
          <p:nvPr/>
        </p:nvSpPr>
        <p:spPr>
          <a:xfrm>
            <a:off x="67234" y="1053615"/>
            <a:ext cx="9036423" cy="1015663"/>
          </a:xfrm>
          <a:prstGeom prst="rect">
            <a:avLst/>
          </a:prstGeom>
          <a:noFill/>
        </p:spPr>
        <p:txBody>
          <a:bodyPr wrap="square" rtlCol="0">
            <a:spAutoFit/>
          </a:bodyPr>
          <a:lstStyle/>
          <a:p>
            <a:pPr algn="ctr"/>
            <a:r>
              <a:rPr lang="en-US" sz="2000" dirty="0">
                <a:latin typeface="+mn-lt"/>
              </a:rPr>
              <a:t>The</a:t>
            </a:r>
            <a:r>
              <a:rPr lang="en-US" sz="2000" b="1" dirty="0">
                <a:latin typeface="+mn-lt"/>
              </a:rPr>
              <a:t> median age</a:t>
            </a:r>
            <a:r>
              <a:rPr lang="en-US" sz="2000" dirty="0">
                <a:latin typeface="+mn-lt"/>
              </a:rPr>
              <a:t> of sex offenders residing in prison or on parole is the </a:t>
            </a:r>
            <a:r>
              <a:rPr lang="en-US" sz="2000" b="1" dirty="0">
                <a:latin typeface="+mn-lt"/>
              </a:rPr>
              <a:t>same</a:t>
            </a:r>
          </a:p>
          <a:p>
            <a:pPr algn="ctr"/>
            <a:endParaRPr lang="en-US" sz="2000" b="1" dirty="0">
              <a:latin typeface="+mn-lt"/>
            </a:endParaRPr>
          </a:p>
          <a:p>
            <a:pPr algn="ctr"/>
            <a:r>
              <a:rPr lang="en-US" sz="2000" dirty="0">
                <a:latin typeface="+mn-lt"/>
              </a:rPr>
              <a:t>A</a:t>
            </a:r>
            <a:r>
              <a:rPr lang="en-US" sz="2000" b="1" dirty="0">
                <a:latin typeface="+mn-lt"/>
              </a:rPr>
              <a:t> higher </a:t>
            </a:r>
            <a:r>
              <a:rPr lang="en-US" sz="2000" dirty="0">
                <a:latin typeface="+mn-lt"/>
              </a:rPr>
              <a:t>percentage</a:t>
            </a:r>
            <a:r>
              <a:rPr lang="en-US" sz="2000" b="1" dirty="0">
                <a:latin typeface="+mn-lt"/>
              </a:rPr>
              <a:t> </a:t>
            </a:r>
            <a:r>
              <a:rPr lang="en-US" sz="2000" dirty="0">
                <a:latin typeface="+mn-lt"/>
              </a:rPr>
              <a:t>of persons in </a:t>
            </a:r>
            <a:r>
              <a:rPr lang="en-US" sz="2000" b="1" dirty="0">
                <a:latin typeface="+mn-lt"/>
              </a:rPr>
              <a:t>prison</a:t>
            </a:r>
            <a:r>
              <a:rPr lang="en-US" sz="2000" dirty="0">
                <a:latin typeface="+mn-lt"/>
              </a:rPr>
              <a:t> were </a:t>
            </a:r>
            <a:r>
              <a:rPr lang="en-US" sz="2000" b="1" dirty="0">
                <a:latin typeface="+mn-lt"/>
              </a:rPr>
              <a:t>African American </a:t>
            </a:r>
            <a:r>
              <a:rPr lang="en-US" sz="2000" dirty="0">
                <a:latin typeface="+mn-lt"/>
              </a:rPr>
              <a:t>than on parole</a:t>
            </a:r>
          </a:p>
        </p:txBody>
      </p:sp>
      <p:sp>
        <p:nvSpPr>
          <p:cNvPr id="7" name="TextBox 6"/>
          <p:cNvSpPr txBox="1"/>
          <p:nvPr/>
        </p:nvSpPr>
        <p:spPr>
          <a:xfrm>
            <a:off x="5943599" y="5399813"/>
            <a:ext cx="1676398" cy="707886"/>
          </a:xfrm>
          <a:prstGeom prst="rect">
            <a:avLst/>
          </a:prstGeom>
          <a:noFill/>
        </p:spPr>
        <p:txBody>
          <a:bodyPr wrap="square" rtlCol="0">
            <a:spAutoFit/>
          </a:bodyPr>
          <a:lstStyle/>
          <a:p>
            <a:pPr algn="ctr"/>
            <a:r>
              <a:rPr lang="en-US" dirty="0">
                <a:latin typeface="+mn-lt"/>
              </a:rPr>
              <a:t>Median Age:</a:t>
            </a:r>
          </a:p>
          <a:p>
            <a:pPr algn="ctr"/>
            <a:r>
              <a:rPr lang="en-US" sz="2200" b="1" dirty="0">
                <a:latin typeface="+mn-lt"/>
              </a:rPr>
              <a:t>41</a:t>
            </a:r>
          </a:p>
        </p:txBody>
      </p:sp>
      <p:graphicFrame>
        <p:nvGraphicFramePr>
          <p:cNvPr id="9" name="Chart 8"/>
          <p:cNvGraphicFramePr>
            <a:graphicFrameLocks/>
          </p:cNvGraphicFramePr>
          <p:nvPr>
            <p:extLst>
              <p:ext uri="{D42A27DB-BD31-4B8C-83A1-F6EECF244321}">
                <p14:modId xmlns:p14="http://schemas.microsoft.com/office/powerpoint/2010/main" val="946755858"/>
              </p:ext>
            </p:extLst>
          </p:nvPr>
        </p:nvGraphicFramePr>
        <p:xfrm>
          <a:off x="4495798" y="2362200"/>
          <a:ext cx="4572000" cy="2809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3460804748"/>
              </p:ext>
            </p:extLst>
          </p:nvPr>
        </p:nvGraphicFramePr>
        <p:xfrm>
          <a:off x="67234" y="2379272"/>
          <a:ext cx="4572000" cy="280987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1515035" y="5399813"/>
            <a:ext cx="1676398" cy="707886"/>
          </a:xfrm>
          <a:prstGeom prst="rect">
            <a:avLst/>
          </a:prstGeom>
          <a:noFill/>
        </p:spPr>
        <p:txBody>
          <a:bodyPr wrap="square" rtlCol="0">
            <a:spAutoFit/>
          </a:bodyPr>
          <a:lstStyle/>
          <a:p>
            <a:pPr algn="ctr"/>
            <a:r>
              <a:rPr lang="en-US" dirty="0">
                <a:latin typeface="+mn-lt"/>
              </a:rPr>
              <a:t>Median Age:</a:t>
            </a:r>
          </a:p>
          <a:p>
            <a:pPr algn="ctr"/>
            <a:r>
              <a:rPr lang="en-US" sz="2200" b="1" dirty="0">
                <a:latin typeface="+mn-lt"/>
              </a:rPr>
              <a:t>41</a:t>
            </a:r>
          </a:p>
        </p:txBody>
      </p:sp>
      <p:sp>
        <p:nvSpPr>
          <p:cNvPr id="12" name="TextBox 11"/>
          <p:cNvSpPr txBox="1"/>
          <p:nvPr/>
        </p:nvSpPr>
        <p:spPr>
          <a:xfrm>
            <a:off x="4572000" y="6095258"/>
            <a:ext cx="4495800" cy="246221"/>
          </a:xfrm>
          <a:prstGeom prst="rect">
            <a:avLst/>
          </a:prstGeom>
          <a:noFill/>
        </p:spPr>
        <p:txBody>
          <a:bodyPr wrap="square" rtlCol="0">
            <a:spAutoFit/>
          </a:bodyPr>
          <a:lstStyle/>
          <a:p>
            <a:r>
              <a:rPr lang="en-US" sz="1000" dirty="0"/>
              <a:t>Source: ICJIA Analysis of IDOC Data; Prison June 2015, Parole June 2014</a:t>
            </a:r>
          </a:p>
        </p:txBody>
      </p:sp>
    </p:spTree>
    <p:extLst>
      <p:ext uri="{BB962C8B-B14F-4D97-AF65-F5344CB8AC3E}">
        <p14:creationId xmlns:p14="http://schemas.microsoft.com/office/powerpoint/2010/main" val="318242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27</a:t>
            </a:fld>
            <a:endParaRPr lang="en-US" altLang="en-US"/>
          </a:p>
        </p:txBody>
      </p:sp>
      <p:sp>
        <p:nvSpPr>
          <p:cNvPr id="7" name="TextBox 6"/>
          <p:cNvSpPr txBox="1"/>
          <p:nvPr/>
        </p:nvSpPr>
        <p:spPr>
          <a:xfrm>
            <a:off x="5943599" y="5399813"/>
            <a:ext cx="1676398" cy="707886"/>
          </a:xfrm>
          <a:prstGeom prst="rect">
            <a:avLst/>
          </a:prstGeom>
          <a:noFill/>
        </p:spPr>
        <p:txBody>
          <a:bodyPr wrap="square" rtlCol="0">
            <a:spAutoFit/>
          </a:bodyPr>
          <a:lstStyle/>
          <a:p>
            <a:pPr algn="ctr"/>
            <a:r>
              <a:rPr lang="en-US" dirty="0">
                <a:latin typeface="+mn-lt"/>
              </a:rPr>
              <a:t>Median Age:</a:t>
            </a:r>
          </a:p>
          <a:p>
            <a:pPr algn="ctr"/>
            <a:r>
              <a:rPr lang="en-US" sz="2200" b="1" dirty="0">
                <a:latin typeface="+mn-lt"/>
              </a:rPr>
              <a:t>19</a:t>
            </a:r>
          </a:p>
        </p:txBody>
      </p:sp>
      <p:sp>
        <p:nvSpPr>
          <p:cNvPr id="11" name="TextBox 10"/>
          <p:cNvSpPr txBox="1"/>
          <p:nvPr/>
        </p:nvSpPr>
        <p:spPr>
          <a:xfrm>
            <a:off x="1515035" y="5399813"/>
            <a:ext cx="1676398" cy="707886"/>
          </a:xfrm>
          <a:prstGeom prst="rect">
            <a:avLst/>
          </a:prstGeom>
          <a:noFill/>
        </p:spPr>
        <p:txBody>
          <a:bodyPr wrap="square" rtlCol="0">
            <a:spAutoFit/>
          </a:bodyPr>
          <a:lstStyle/>
          <a:p>
            <a:pPr algn="ctr"/>
            <a:r>
              <a:rPr lang="en-US" dirty="0">
                <a:latin typeface="+mn-lt"/>
              </a:rPr>
              <a:t>Median Age:</a:t>
            </a:r>
          </a:p>
          <a:p>
            <a:pPr algn="ctr"/>
            <a:r>
              <a:rPr lang="en-US" sz="2200" b="1" dirty="0">
                <a:latin typeface="+mn-lt"/>
              </a:rPr>
              <a:t>18</a:t>
            </a:r>
          </a:p>
        </p:txBody>
      </p:sp>
      <p:sp>
        <p:nvSpPr>
          <p:cNvPr id="12" name="TextBox 11"/>
          <p:cNvSpPr txBox="1"/>
          <p:nvPr/>
        </p:nvSpPr>
        <p:spPr>
          <a:xfrm>
            <a:off x="6172200" y="6107699"/>
            <a:ext cx="2895600" cy="246221"/>
          </a:xfrm>
          <a:prstGeom prst="rect">
            <a:avLst/>
          </a:prstGeom>
          <a:noFill/>
        </p:spPr>
        <p:txBody>
          <a:bodyPr wrap="square" rtlCol="0">
            <a:spAutoFit/>
          </a:bodyPr>
          <a:lstStyle/>
          <a:p>
            <a:r>
              <a:rPr lang="en-US" sz="1000" dirty="0"/>
              <a:t>Source: ICJIA Analysis of IDJJ Data; June 2014</a:t>
            </a:r>
          </a:p>
        </p:txBody>
      </p:sp>
      <p:graphicFrame>
        <p:nvGraphicFramePr>
          <p:cNvPr id="13" name="Chart 12"/>
          <p:cNvGraphicFramePr>
            <a:graphicFrameLocks/>
          </p:cNvGraphicFramePr>
          <p:nvPr>
            <p:extLst>
              <p:ext uri="{D42A27DB-BD31-4B8C-83A1-F6EECF244321}">
                <p14:modId xmlns:p14="http://schemas.microsoft.com/office/powerpoint/2010/main" val="2050388936"/>
              </p:ext>
            </p:extLst>
          </p:nvPr>
        </p:nvGraphicFramePr>
        <p:xfrm>
          <a:off x="67234" y="2362200"/>
          <a:ext cx="4809566"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ext uri="{D42A27DB-BD31-4B8C-83A1-F6EECF244321}">
                <p14:modId xmlns:p14="http://schemas.microsoft.com/office/powerpoint/2010/main" val="1608092332"/>
              </p:ext>
            </p:extLst>
          </p:nvPr>
        </p:nvGraphicFramePr>
        <p:xfrm>
          <a:off x="4245909" y="2362200"/>
          <a:ext cx="4933950" cy="28575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67234" y="1053615"/>
            <a:ext cx="9036423" cy="1015663"/>
          </a:xfrm>
          <a:prstGeom prst="rect">
            <a:avLst/>
          </a:prstGeom>
          <a:noFill/>
        </p:spPr>
        <p:txBody>
          <a:bodyPr wrap="square" rtlCol="0">
            <a:spAutoFit/>
          </a:bodyPr>
          <a:lstStyle/>
          <a:p>
            <a:pPr algn="ctr"/>
            <a:r>
              <a:rPr lang="en-US" sz="2000" dirty="0">
                <a:latin typeface="+mn-lt"/>
              </a:rPr>
              <a:t>The</a:t>
            </a:r>
            <a:r>
              <a:rPr lang="en-US" sz="2000" b="1" dirty="0">
                <a:latin typeface="+mn-lt"/>
              </a:rPr>
              <a:t> median age</a:t>
            </a:r>
            <a:r>
              <a:rPr lang="en-US" sz="2000" dirty="0">
                <a:latin typeface="+mn-lt"/>
              </a:rPr>
              <a:t> of registrants residing in a secure facility or on aftercare is </a:t>
            </a:r>
            <a:r>
              <a:rPr lang="en-US" sz="2000" b="1" dirty="0">
                <a:latin typeface="+mn-lt"/>
              </a:rPr>
              <a:t>similar</a:t>
            </a:r>
          </a:p>
          <a:p>
            <a:pPr algn="ctr"/>
            <a:endParaRPr lang="en-US" sz="2000" b="1" dirty="0">
              <a:latin typeface="+mn-lt"/>
            </a:endParaRPr>
          </a:p>
          <a:p>
            <a:pPr algn="ctr"/>
            <a:r>
              <a:rPr lang="en-US" sz="2000" dirty="0">
                <a:latin typeface="+mn-lt"/>
              </a:rPr>
              <a:t>A</a:t>
            </a:r>
            <a:r>
              <a:rPr lang="en-US" sz="2000" b="1" dirty="0">
                <a:latin typeface="+mn-lt"/>
              </a:rPr>
              <a:t> higher </a:t>
            </a:r>
            <a:r>
              <a:rPr lang="en-US" sz="2000" dirty="0">
                <a:latin typeface="+mn-lt"/>
              </a:rPr>
              <a:t>percentage</a:t>
            </a:r>
            <a:r>
              <a:rPr lang="en-US" sz="2000" b="1" dirty="0">
                <a:latin typeface="+mn-lt"/>
              </a:rPr>
              <a:t> </a:t>
            </a:r>
            <a:r>
              <a:rPr lang="en-US" sz="2000" dirty="0">
                <a:latin typeface="+mn-lt"/>
              </a:rPr>
              <a:t>of persons on </a:t>
            </a:r>
            <a:r>
              <a:rPr lang="en-US" sz="2000" b="1" dirty="0">
                <a:latin typeface="+mn-lt"/>
              </a:rPr>
              <a:t>aftercare </a:t>
            </a:r>
            <a:r>
              <a:rPr lang="en-US" sz="2000" dirty="0">
                <a:latin typeface="+mn-lt"/>
              </a:rPr>
              <a:t>were </a:t>
            </a:r>
            <a:r>
              <a:rPr lang="en-US" sz="2000" b="1" dirty="0">
                <a:latin typeface="+mn-lt"/>
              </a:rPr>
              <a:t>white </a:t>
            </a:r>
            <a:r>
              <a:rPr lang="en-US" sz="2000" dirty="0">
                <a:latin typeface="+mn-lt"/>
              </a:rPr>
              <a:t>than in a secure facility</a:t>
            </a:r>
          </a:p>
        </p:txBody>
      </p:sp>
    </p:spTree>
    <p:extLst>
      <p:ext uri="{BB962C8B-B14F-4D97-AF65-F5344CB8AC3E}">
        <p14:creationId xmlns:p14="http://schemas.microsoft.com/office/powerpoint/2010/main" val="3178440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dirty="0"/>
              <a:t> | Illinois Criminal Justice Information Authority | </a:t>
            </a:r>
            <a:fld id="{923017FE-FFFC-40F8-9C10-45494E7FB86D}" type="slidenum">
              <a:rPr lang="en-US" altLang="en-US" smtClean="0"/>
              <a:pPr/>
              <a:t>28</a:t>
            </a:fld>
            <a:endParaRPr lang="en-US" altLang="en-US" dirty="0"/>
          </a:p>
        </p:txBody>
      </p:sp>
      <p:sp>
        <p:nvSpPr>
          <p:cNvPr id="7" name="TextBox 6"/>
          <p:cNvSpPr txBox="1"/>
          <p:nvPr/>
        </p:nvSpPr>
        <p:spPr>
          <a:xfrm>
            <a:off x="372035" y="1295400"/>
            <a:ext cx="8382000" cy="523220"/>
          </a:xfrm>
          <a:prstGeom prst="rect">
            <a:avLst/>
          </a:prstGeom>
          <a:noFill/>
        </p:spPr>
        <p:txBody>
          <a:bodyPr wrap="square" rtlCol="0">
            <a:spAutoFit/>
          </a:bodyPr>
          <a:lstStyle/>
          <a:p>
            <a:pPr algn="ctr"/>
            <a:r>
              <a:rPr lang="en-US" sz="2800" dirty="0">
                <a:latin typeface="+mn-lt"/>
              </a:rPr>
              <a:t>Data Limitations</a:t>
            </a:r>
            <a:endParaRPr lang="en-US" sz="2800" b="1" dirty="0">
              <a:latin typeface="+mn-lt"/>
            </a:endParaRPr>
          </a:p>
        </p:txBody>
      </p:sp>
      <p:sp>
        <p:nvSpPr>
          <p:cNvPr id="9" name="TextBox 8"/>
          <p:cNvSpPr txBox="1"/>
          <p:nvPr/>
        </p:nvSpPr>
        <p:spPr>
          <a:xfrm>
            <a:off x="381000" y="2362200"/>
            <a:ext cx="8382000" cy="1938992"/>
          </a:xfrm>
          <a:prstGeom prst="rect">
            <a:avLst/>
          </a:prstGeom>
          <a:noFill/>
        </p:spPr>
        <p:txBody>
          <a:bodyPr wrap="square" rtlCol="0">
            <a:spAutoFit/>
          </a:bodyPr>
          <a:lstStyle/>
          <a:p>
            <a:pPr marL="342900"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r>
              <a:rPr lang="en-US" sz="2000" dirty="0">
                <a:latin typeface="+mn-lt"/>
              </a:rPr>
              <a:t>What we do know</a:t>
            </a:r>
          </a:p>
          <a:p>
            <a:pPr marL="800100" lvl="1"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r>
              <a:rPr lang="en-US" sz="2000" dirty="0">
                <a:latin typeface="+mn-lt"/>
              </a:rPr>
              <a:t>What we don’t know</a:t>
            </a:r>
          </a:p>
        </p:txBody>
      </p:sp>
    </p:spTree>
    <p:extLst>
      <p:ext uri="{BB962C8B-B14F-4D97-AF65-F5344CB8AC3E}">
        <p14:creationId xmlns:p14="http://schemas.microsoft.com/office/powerpoint/2010/main" val="3240922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005682"/>
            <a:ext cx="9144000" cy="1295400"/>
          </a:xfrm>
        </p:spPr>
        <p:txBody>
          <a:bodyPr/>
          <a:lstStyle/>
          <a:p>
            <a:r>
              <a:rPr lang="en-US" sz="2600" b="1" dirty="0"/>
              <a:t>Public Act 099-0873 (20 ILCS 3930/15 new) </a:t>
            </a:r>
            <a:br>
              <a:rPr lang="en-US" sz="2600" b="1" dirty="0"/>
            </a:br>
            <a:r>
              <a:rPr lang="en-US" sz="2600" b="1" dirty="0"/>
              <a:t>    Sec. 15. Sex Offenses and Sex Offender Registration Task Force</a:t>
            </a:r>
          </a:p>
        </p:txBody>
      </p:sp>
      <p:sp>
        <p:nvSpPr>
          <p:cNvPr id="6" name="Content Placeholder 5"/>
          <p:cNvSpPr>
            <a:spLocks noGrp="1"/>
          </p:cNvSpPr>
          <p:nvPr>
            <p:ph idx="1"/>
          </p:nvPr>
        </p:nvSpPr>
        <p:spPr>
          <a:xfrm>
            <a:off x="114300" y="2209800"/>
            <a:ext cx="8915400" cy="3886200"/>
          </a:xfrm>
        </p:spPr>
        <p:txBody>
          <a:bodyPr/>
          <a:lstStyle/>
          <a:p>
            <a:r>
              <a:rPr lang="en-US" sz="2200" dirty="0"/>
              <a:t>(a) The General Assembly acknowledges that numerous criminal offenses that are categorized as sex offenses are serious crimes that affect some of the most vulnerable victims. </a:t>
            </a:r>
          </a:p>
          <a:p>
            <a:pPr marL="0" indent="0">
              <a:buNone/>
            </a:pPr>
            <a:endParaRPr lang="en-US" sz="2200" dirty="0"/>
          </a:p>
          <a:p>
            <a:pPr lvl="1"/>
            <a:r>
              <a:rPr lang="en-US" sz="2000" dirty="0"/>
              <a:t>(1) The Sex Offender Database was created as a statewide database for the purpose of making information regarding sex offenders publicly available so that victims may be aware of released offenders and law enforcement may have a tool to identify potential perpetrators of current  offenses. In addition to the Registry, sex offenders may be subject to specific conditions and prohibitions for a  period after the person's release from imprisonment that restricts where the person may reside, travel, and work. </a:t>
            </a:r>
          </a:p>
          <a:p>
            <a:pPr lvl="1"/>
            <a:endParaRPr lang="en-US" sz="16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3B6D76FF-2A9D-4BE0-8245-E720E9B0AE4A}" type="slidenum">
              <a:rPr lang="en-US" altLang="en-US" smtClean="0"/>
              <a:pPr/>
              <a:t>29</a:t>
            </a:fld>
            <a:endParaRPr lang="en-US" altLang="en-US"/>
          </a:p>
        </p:txBody>
      </p:sp>
    </p:spTree>
    <p:extLst>
      <p:ext uri="{BB962C8B-B14F-4D97-AF65-F5344CB8AC3E}">
        <p14:creationId xmlns:p14="http://schemas.microsoft.com/office/powerpoint/2010/main" val="12485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a:t>History of Sex Offender Registry in the US</a:t>
            </a:r>
          </a:p>
        </p:txBody>
      </p:sp>
      <p:sp>
        <p:nvSpPr>
          <p:cNvPr id="3" name="Content Placeholder 2"/>
          <p:cNvSpPr>
            <a:spLocks noGrp="1"/>
          </p:cNvSpPr>
          <p:nvPr>
            <p:ph idx="1"/>
          </p:nvPr>
        </p:nvSpPr>
        <p:spPr>
          <a:xfrm>
            <a:off x="457200" y="1752600"/>
            <a:ext cx="8229600" cy="4068763"/>
          </a:xfrm>
        </p:spPr>
        <p:txBody>
          <a:bodyPr/>
          <a:lstStyle/>
          <a:p>
            <a:r>
              <a:rPr lang="en-US" sz="1950" dirty="0"/>
              <a:t>Pre 1994: Few states required convicted sex offenders to register addresses with local law enforcement. The 1994 Jacob </a:t>
            </a:r>
            <a:r>
              <a:rPr lang="en-US" sz="1950" dirty="0" err="1"/>
              <a:t>Wetterling</a:t>
            </a:r>
            <a:r>
              <a:rPr lang="en-US" sz="1950" dirty="0"/>
              <a:t> Crimes Against Children and Sexually Violent Offender Act, required states to implement a sex-offender registration program.  This was a law enforcement only registry, with no public component or public notification.</a:t>
            </a:r>
          </a:p>
          <a:p>
            <a:r>
              <a:rPr lang="en-US" sz="1950" dirty="0"/>
              <a:t>1996: </a:t>
            </a:r>
            <a:r>
              <a:rPr lang="en-US" sz="1950" dirty="0" err="1"/>
              <a:t>Wetterling</a:t>
            </a:r>
            <a:r>
              <a:rPr lang="en-US" sz="1950" dirty="0"/>
              <a:t> amended by Megan's Law. Required all states to conduct community notification, required the creation of Internet sites containing state sex-offender information but did not establish specific forms and methods.</a:t>
            </a:r>
          </a:p>
          <a:p>
            <a:r>
              <a:rPr lang="en-US" sz="1950" dirty="0"/>
              <a:t>Post 1996: Several pieces of legislation were passed to add offenses as well as add information required to report to sex offender registries. Despite these efforts, many sex offenders still failed to comply with registry laws.</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dirty="0"/>
              <a:t> | Illinois Criminal Justice Information Authority | </a:t>
            </a:r>
            <a:fld id="{923017FE-FFFC-40F8-9C10-45494E7FB86D}" type="slidenum">
              <a:rPr lang="en-US" altLang="en-US" smtClean="0"/>
              <a:pPr/>
              <a:t>3</a:t>
            </a:fld>
            <a:endParaRPr lang="en-US" altLang="en-US" dirty="0"/>
          </a:p>
        </p:txBody>
      </p:sp>
      <p:sp>
        <p:nvSpPr>
          <p:cNvPr id="5" name="TextBox 4"/>
          <p:cNvSpPr txBox="1"/>
          <p:nvPr/>
        </p:nvSpPr>
        <p:spPr>
          <a:xfrm>
            <a:off x="4474029" y="5715000"/>
            <a:ext cx="4648200" cy="553998"/>
          </a:xfrm>
          <a:prstGeom prst="rect">
            <a:avLst/>
          </a:prstGeom>
          <a:noFill/>
        </p:spPr>
        <p:txBody>
          <a:bodyPr wrap="square" rtlCol="0">
            <a:spAutoFit/>
          </a:bodyPr>
          <a:lstStyle/>
          <a:p>
            <a:r>
              <a:rPr lang="en-US" sz="1000" dirty="0">
                <a:solidFill>
                  <a:schemeClr val="tx2">
                    <a:lumMod val="60000"/>
                    <a:lumOff val="40000"/>
                  </a:schemeClr>
                </a:solidFill>
              </a:rPr>
              <a:t>Source: U.S. Department of Justice, Office of Justice Programs, SMART Office</a:t>
            </a:r>
          </a:p>
          <a:p>
            <a:r>
              <a:rPr lang="en-US" sz="1000" dirty="0">
                <a:solidFill>
                  <a:schemeClr val="tx2">
                    <a:lumMod val="60000"/>
                    <a:lumOff val="40000"/>
                  </a:schemeClr>
                </a:solidFill>
              </a:rPr>
              <a:t>Leslie A. Hagen, Assistant United States Attorney/ WDMI SMART Office  </a:t>
            </a:r>
          </a:p>
          <a:p>
            <a:r>
              <a:rPr lang="en-US" sz="1000" dirty="0">
                <a:solidFill>
                  <a:schemeClr val="tx2">
                    <a:lumMod val="60000"/>
                    <a:lumOff val="40000"/>
                  </a:schemeClr>
                </a:solidFill>
              </a:rPr>
              <a:t>John </a:t>
            </a:r>
            <a:r>
              <a:rPr lang="en-US" sz="1000" dirty="0" err="1">
                <a:solidFill>
                  <a:schemeClr val="tx2">
                    <a:lumMod val="60000"/>
                    <a:lumOff val="40000"/>
                  </a:schemeClr>
                </a:solidFill>
              </a:rPr>
              <a:t>Dossett</a:t>
            </a:r>
            <a:r>
              <a:rPr lang="en-US" sz="1000" dirty="0">
                <a:solidFill>
                  <a:schemeClr val="tx2">
                    <a:lumMod val="60000"/>
                    <a:lumOff val="40000"/>
                  </a:schemeClr>
                </a:solidFill>
              </a:rPr>
              <a:t>,, General Counsel/NCAI</a:t>
            </a:r>
          </a:p>
        </p:txBody>
      </p:sp>
    </p:spTree>
    <p:extLst>
      <p:ext uri="{BB962C8B-B14F-4D97-AF65-F5344CB8AC3E}">
        <p14:creationId xmlns:p14="http://schemas.microsoft.com/office/powerpoint/2010/main" val="1186542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449763"/>
          </a:xfrm>
        </p:spPr>
        <p:txBody>
          <a:bodyPr/>
          <a:lstStyle/>
          <a:p>
            <a:pPr lvl="1"/>
            <a:r>
              <a:rPr lang="en-US" sz="2000" dirty="0"/>
              <a:t>(2) The General Assembly recognizes that the current Sex Offender Database and sex offender restrictions do not assess or differentiate based upon the specific risks of each offender, potential threat to public safety, or an  offender's likelihood of re-offending. </a:t>
            </a:r>
          </a:p>
          <a:p>
            <a:pPr marL="457200" lvl="1" indent="0">
              <a:buNone/>
            </a:pPr>
            <a:endParaRPr lang="en-US" sz="2000" dirty="0"/>
          </a:p>
          <a:p>
            <a:pPr lvl="1"/>
            <a:r>
              <a:rPr lang="en-US" sz="2000" dirty="0"/>
              <a:t>(3) The General Assembly believes that a Task Force should be created to ensure that law enforcement and communities are able to identify high-risk sex offenders and focus on monitoring those offenders to protect victims, improve public safety, and maintain the seriousness of each  offense. </a:t>
            </a:r>
          </a:p>
          <a:p>
            <a:endParaRPr lang="en-US"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dirty="0"/>
              <a:t> | Illinois Criminal Justice Information Authority | </a:t>
            </a:r>
            <a:fld id="{923017FE-FFFC-40F8-9C10-45494E7FB86D}" type="slidenum">
              <a:rPr lang="en-US" altLang="en-US" smtClean="0"/>
              <a:pPr/>
              <a:t>30</a:t>
            </a:fld>
            <a:endParaRPr lang="en-US" altLang="en-US" dirty="0"/>
          </a:p>
        </p:txBody>
      </p:sp>
    </p:spTree>
    <p:extLst>
      <p:ext uri="{BB962C8B-B14F-4D97-AF65-F5344CB8AC3E}">
        <p14:creationId xmlns:p14="http://schemas.microsoft.com/office/powerpoint/2010/main" val="196609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a:t>(b) The Sex Offenses and Sex Offender Registration Task  </a:t>
            </a:r>
            <a:br>
              <a:rPr lang="en-US" sz="2400" dirty="0"/>
            </a:br>
            <a:r>
              <a:rPr lang="en-US" sz="2400" dirty="0"/>
              <a:t>Force is hereby created. </a:t>
            </a:r>
          </a:p>
        </p:txBody>
      </p:sp>
      <p:sp>
        <p:nvSpPr>
          <p:cNvPr id="3" name="Content Placeholder 2"/>
          <p:cNvSpPr>
            <a:spLocks noGrp="1"/>
          </p:cNvSpPr>
          <p:nvPr>
            <p:ph idx="1"/>
          </p:nvPr>
        </p:nvSpPr>
        <p:spPr>
          <a:xfrm>
            <a:off x="457200" y="2057400"/>
            <a:ext cx="8229600" cy="4068763"/>
          </a:xfrm>
        </p:spPr>
        <p:txBody>
          <a:bodyPr/>
          <a:lstStyle/>
          <a:p>
            <a:pPr lvl="1"/>
            <a:r>
              <a:rPr lang="en-US" sz="2000" dirty="0"/>
              <a:t>(1) The Task Force shall examine current offenses that require offenders to register as sex offenders, the current data and research regarding evidence based practices, the conditions, restrictions, and outcomes for registered sex offenders, and the registration process. </a:t>
            </a:r>
          </a:p>
          <a:p>
            <a:pPr marL="457200" lvl="1" indent="0">
              <a:buNone/>
            </a:pPr>
            <a:endParaRPr lang="en-US" sz="2000" dirty="0"/>
          </a:p>
          <a:p>
            <a:pPr lvl="1"/>
            <a:r>
              <a:rPr lang="en-US" sz="2000" dirty="0"/>
              <a:t>(2) The Task Force shall hold public hearings at the call of the co-chairpersons to receive testimony from the public and make recommendations to the General Assembly regarding legislative changes to more effectively classify sex offenders based on their level of risk of re-offending, better direct resources to monitor the most violent and high risk offenders, and to ensure public safety. </a:t>
            </a:r>
          </a:p>
          <a:p>
            <a:endParaRPr lang="en-US"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31</a:t>
            </a:fld>
            <a:endParaRPr lang="en-US" altLang="en-US"/>
          </a:p>
        </p:txBody>
      </p:sp>
    </p:spTree>
    <p:extLst>
      <p:ext uri="{BB962C8B-B14F-4D97-AF65-F5344CB8AC3E}">
        <p14:creationId xmlns:p14="http://schemas.microsoft.com/office/powerpoint/2010/main" val="2360248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lstStyle/>
          <a:p>
            <a:r>
              <a:rPr lang="en-US" sz="3200" b="1" dirty="0"/>
              <a:t>Charge, Meeting Schedule and Deliverables</a:t>
            </a:r>
          </a:p>
        </p:txBody>
      </p:sp>
      <p:sp>
        <p:nvSpPr>
          <p:cNvPr id="3" name="Content Placeholder 2"/>
          <p:cNvSpPr>
            <a:spLocks noGrp="1"/>
          </p:cNvSpPr>
          <p:nvPr>
            <p:ph idx="1"/>
          </p:nvPr>
        </p:nvSpPr>
        <p:spPr>
          <a:xfrm>
            <a:off x="457200" y="1676400"/>
            <a:ext cx="8229600" cy="4495800"/>
          </a:xfrm>
        </p:spPr>
        <p:txBody>
          <a:bodyPr/>
          <a:lstStyle/>
          <a:p>
            <a:r>
              <a:rPr lang="en-US" sz="1950" dirty="0"/>
              <a:t>Series of meetings</a:t>
            </a:r>
          </a:p>
          <a:p>
            <a:r>
              <a:rPr lang="en-US" sz="1950" dirty="0"/>
              <a:t>Examine current offenses that require offenders to register as sex offenders</a:t>
            </a:r>
          </a:p>
          <a:p>
            <a:r>
              <a:rPr lang="en-US" sz="1950" dirty="0"/>
              <a:t>Expert and public testimony from all perspectives</a:t>
            </a:r>
          </a:p>
          <a:p>
            <a:r>
              <a:rPr lang="en-US" sz="1950" dirty="0"/>
              <a:t>Research presentation </a:t>
            </a:r>
          </a:p>
          <a:p>
            <a:pPr lvl="1"/>
            <a:r>
              <a:rPr lang="en-US" sz="1950" dirty="0"/>
              <a:t>Current data</a:t>
            </a:r>
          </a:p>
          <a:p>
            <a:pPr lvl="1"/>
            <a:r>
              <a:rPr lang="en-US" sz="1950" dirty="0"/>
              <a:t>Evidence based practices</a:t>
            </a:r>
          </a:p>
          <a:p>
            <a:r>
              <a:rPr lang="en-US" sz="1950" dirty="0">
                <a:latin typeface="Calibri" panose="020F0502020204030204" pitchFamily="34" charset="0"/>
                <a:ea typeface="Calibri" panose="020F0502020204030204" pitchFamily="34" charset="0"/>
                <a:cs typeface="Times New Roman" panose="02020603050405020304" pitchFamily="18" charset="0"/>
              </a:rPr>
              <a:t>Written report of findings and recommendations to the General Assembly on or before January 1, 2018</a:t>
            </a:r>
          </a:p>
          <a:p>
            <a:pPr lvl="1"/>
            <a:r>
              <a:rPr lang="en-US" sz="1950" dirty="0"/>
              <a:t>More effectively classify sex offenders based on their level of risk of re-offending</a:t>
            </a:r>
          </a:p>
          <a:p>
            <a:pPr lvl="1"/>
            <a:r>
              <a:rPr lang="en-US" sz="1950" dirty="0"/>
              <a:t>Better direct resources to monitor the most violent and high risk offenders</a:t>
            </a:r>
          </a:p>
          <a:p>
            <a:pPr lvl="1"/>
            <a:r>
              <a:rPr lang="en-US" sz="1950" dirty="0"/>
              <a:t>Ensure public safety</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dirty="0"/>
              <a:t> | Illinois Criminal Justice Information Authority | </a:t>
            </a:r>
            <a:fld id="{923017FE-FFFC-40F8-9C10-45494E7FB86D}" type="slidenum">
              <a:rPr lang="en-US" altLang="en-US" smtClean="0"/>
              <a:pPr/>
              <a:t>32</a:t>
            </a:fld>
            <a:endParaRPr lang="en-US" altLang="en-US" dirty="0"/>
          </a:p>
        </p:txBody>
      </p:sp>
    </p:spTree>
    <p:extLst>
      <p:ext uri="{BB962C8B-B14F-4D97-AF65-F5344CB8AC3E}">
        <p14:creationId xmlns:p14="http://schemas.microsoft.com/office/powerpoint/2010/main" val="103652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a:t>History of Sex Offender Registry in the US</a:t>
            </a:r>
          </a:p>
        </p:txBody>
      </p:sp>
      <p:sp>
        <p:nvSpPr>
          <p:cNvPr id="3" name="Content Placeholder 2"/>
          <p:cNvSpPr>
            <a:spLocks noGrp="1"/>
          </p:cNvSpPr>
          <p:nvPr>
            <p:ph idx="1"/>
          </p:nvPr>
        </p:nvSpPr>
        <p:spPr>
          <a:xfrm>
            <a:off x="457200" y="1905000"/>
            <a:ext cx="8229600" cy="4221163"/>
          </a:xfrm>
        </p:spPr>
        <p:txBody>
          <a:bodyPr/>
          <a:lstStyle/>
          <a:p>
            <a:r>
              <a:rPr lang="en-US" sz="2000" b="1" dirty="0"/>
              <a:t>The Adam Walsh Child Protection and Child Safety Act of 2006</a:t>
            </a:r>
          </a:p>
          <a:p>
            <a:pPr lvl="1"/>
            <a:r>
              <a:rPr lang="en-US" sz="2000" dirty="0"/>
              <a:t>Signed into law on July 27, 2006.</a:t>
            </a:r>
          </a:p>
          <a:p>
            <a:pPr lvl="1"/>
            <a:r>
              <a:rPr lang="en-US" sz="2000" dirty="0"/>
              <a:t>Covers States, territories, the District of Colombia, and Indian tribes.</a:t>
            </a:r>
          </a:p>
          <a:p>
            <a:pPr lvl="1"/>
            <a:r>
              <a:rPr lang="en-US" sz="2000" dirty="0"/>
              <a:t>Establishes uniform and comprehensive sex offender registration and notification requirements. </a:t>
            </a:r>
          </a:p>
          <a:p>
            <a:pPr lvl="1"/>
            <a:r>
              <a:rPr lang="en-US" sz="2000" dirty="0"/>
              <a:t>Authorized new programs and initiatives designed to combat crimes against children, expands sex offender registries, ensure sex offenders are held accountable for their crimes, prevents child pornography, and makes the Internet safer for children through authorizing Project Safe Childhood.</a:t>
            </a:r>
          </a:p>
          <a:p>
            <a:pPr lvl="1"/>
            <a:r>
              <a:rPr lang="en-US" sz="2000" dirty="0"/>
              <a:t>Establishes the SMART Office.</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4</a:t>
            </a:fld>
            <a:endParaRPr lang="en-US" altLang="en-US"/>
          </a:p>
        </p:txBody>
      </p:sp>
      <p:sp>
        <p:nvSpPr>
          <p:cNvPr id="5" name="TextBox 4"/>
          <p:cNvSpPr txBox="1"/>
          <p:nvPr/>
        </p:nvSpPr>
        <p:spPr>
          <a:xfrm>
            <a:off x="4343400" y="5709484"/>
            <a:ext cx="4800600" cy="553998"/>
          </a:xfrm>
          <a:prstGeom prst="rect">
            <a:avLst/>
          </a:prstGeom>
          <a:noFill/>
        </p:spPr>
        <p:txBody>
          <a:bodyPr wrap="square" rtlCol="0">
            <a:spAutoFit/>
          </a:bodyPr>
          <a:lstStyle/>
          <a:p>
            <a:r>
              <a:rPr lang="en-US" sz="1000" dirty="0">
                <a:solidFill>
                  <a:schemeClr val="tx2">
                    <a:lumMod val="60000"/>
                    <a:lumOff val="40000"/>
                  </a:schemeClr>
                </a:solidFill>
              </a:rPr>
              <a:t>Source: U.S. Department of Justice, Office of Justice Programs, SMART Office</a:t>
            </a:r>
          </a:p>
          <a:p>
            <a:r>
              <a:rPr lang="en-US" sz="1000" dirty="0">
                <a:solidFill>
                  <a:schemeClr val="tx2">
                    <a:lumMod val="60000"/>
                    <a:lumOff val="40000"/>
                  </a:schemeClr>
                </a:solidFill>
              </a:rPr>
              <a:t>Leslie A. Hagen, Assistant United States Attorney/ WDMI SMART Office  </a:t>
            </a:r>
          </a:p>
          <a:p>
            <a:r>
              <a:rPr lang="en-US" sz="1000" dirty="0">
                <a:solidFill>
                  <a:schemeClr val="tx2">
                    <a:lumMod val="60000"/>
                    <a:lumOff val="40000"/>
                  </a:schemeClr>
                </a:solidFill>
              </a:rPr>
              <a:t>John </a:t>
            </a:r>
            <a:r>
              <a:rPr lang="en-US" sz="1000" dirty="0" err="1">
                <a:solidFill>
                  <a:schemeClr val="tx2">
                    <a:lumMod val="60000"/>
                    <a:lumOff val="40000"/>
                  </a:schemeClr>
                </a:solidFill>
              </a:rPr>
              <a:t>Dossett</a:t>
            </a:r>
            <a:r>
              <a:rPr lang="en-US" sz="1000" dirty="0">
                <a:solidFill>
                  <a:schemeClr val="tx2">
                    <a:lumMod val="60000"/>
                    <a:lumOff val="40000"/>
                  </a:schemeClr>
                </a:solidFill>
              </a:rPr>
              <a:t>,, General Counsel/NCAI</a:t>
            </a:r>
          </a:p>
        </p:txBody>
      </p:sp>
    </p:spTree>
    <p:extLst>
      <p:ext uri="{BB962C8B-B14F-4D97-AF65-F5344CB8AC3E}">
        <p14:creationId xmlns:p14="http://schemas.microsoft.com/office/powerpoint/2010/main" val="408513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Sex Offender Registry – Other states</a:t>
            </a:r>
          </a:p>
        </p:txBody>
      </p:sp>
      <p:sp>
        <p:nvSpPr>
          <p:cNvPr id="3" name="Content Placeholder 2"/>
          <p:cNvSpPr>
            <a:spLocks noGrp="1"/>
          </p:cNvSpPr>
          <p:nvPr>
            <p:ph idx="1"/>
          </p:nvPr>
        </p:nvSpPr>
        <p:spPr/>
        <p:txBody>
          <a:bodyPr/>
          <a:lstStyle/>
          <a:p>
            <a:r>
              <a:rPr lang="en-US" sz="2000" dirty="0"/>
              <a:t>The majority of states, and the federal government, apply systems based on conviction offenses only, where the requirement to register as a sex offender is a consequence of conviction of or guilty plea to a "sex offense" that triggers a mandatory registration requirement. </a:t>
            </a:r>
          </a:p>
          <a:p>
            <a:r>
              <a:rPr lang="en-US" sz="2000" dirty="0"/>
              <a:t>Some states apply differing sets of criteria to determine which registration information is available to the public. </a:t>
            </a:r>
          </a:p>
          <a:p>
            <a:r>
              <a:rPr lang="en-US" sz="2000" dirty="0"/>
              <a:t>In a few states, a judge determines the risk level of the offender, or scientific risk assessment tools are used; information on low-risk offenders may be available to law enforcement only. </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923017FE-FFFC-40F8-9C10-45494E7FB86D}" type="slidenum">
              <a:rPr lang="en-US" altLang="en-US" smtClean="0"/>
              <a:pPr/>
              <a:t>5</a:t>
            </a:fld>
            <a:endParaRPr lang="en-US" altLang="en-US"/>
          </a:p>
        </p:txBody>
      </p:sp>
    </p:spTree>
    <p:extLst>
      <p:ext uri="{BB962C8B-B14F-4D97-AF65-F5344CB8AC3E}">
        <p14:creationId xmlns:p14="http://schemas.microsoft.com/office/powerpoint/2010/main" val="17994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0560"/>
            <a:ext cx="8229600" cy="715963"/>
          </a:xfrm>
        </p:spPr>
        <p:txBody>
          <a:bodyPr/>
          <a:lstStyle/>
          <a:p>
            <a:r>
              <a:rPr lang="en-US" sz="3200" b="1" dirty="0"/>
              <a:t>History of Sex Offender Registration in Illinois</a:t>
            </a:r>
          </a:p>
        </p:txBody>
      </p:sp>
      <p:sp>
        <p:nvSpPr>
          <p:cNvPr id="3" name="Content Placeholder 2"/>
          <p:cNvSpPr>
            <a:spLocks noGrp="1"/>
          </p:cNvSpPr>
          <p:nvPr>
            <p:ph idx="1"/>
          </p:nvPr>
        </p:nvSpPr>
        <p:spPr>
          <a:xfrm>
            <a:off x="152400" y="1905000"/>
            <a:ext cx="8839200" cy="4221164"/>
          </a:xfrm>
        </p:spPr>
        <p:txBody>
          <a:bodyPr/>
          <a:lstStyle/>
          <a:p>
            <a:r>
              <a:rPr lang="en-US" sz="2000" dirty="0"/>
              <a:t>Habitual Child Sex Offender Registration Act - (Effective August 15, 1986)</a:t>
            </a:r>
          </a:p>
          <a:p>
            <a:r>
              <a:rPr lang="en-US" sz="2000" dirty="0"/>
              <a:t>Child Sex Offender Registration Act - (Effective January 1, 1993)</a:t>
            </a:r>
          </a:p>
          <a:p>
            <a:r>
              <a:rPr lang="en-US" sz="2000" dirty="0"/>
              <a:t>Sex Offender Registration Act - (Effective January 1, 1996)</a:t>
            </a:r>
          </a:p>
          <a:p>
            <a:r>
              <a:rPr lang="en-US" sz="2000" dirty="0"/>
              <a:t>Sex Offender Registration Act and the Child Sex Offender and Child Murderer Community Notification Law - (Effective June 1, 1996)</a:t>
            </a:r>
          </a:p>
          <a:p>
            <a:r>
              <a:rPr lang="en-US" sz="2000" dirty="0"/>
              <a:t>Sex Offender Registration Act and the Sex Offender and Child Murderer Community Notification Law (Effective July 24, 1997)</a:t>
            </a:r>
          </a:p>
          <a:p>
            <a:r>
              <a:rPr lang="en-US" sz="2000" dirty="0"/>
              <a:t>Sex Offender Registration Act Amendment (Effective January 1, 1998)</a:t>
            </a:r>
          </a:p>
          <a:p>
            <a:r>
              <a:rPr lang="en-US" sz="2000" dirty="0"/>
              <a:t>Sex Offender Registration Act Amendment (Effective July 1, 1999) </a:t>
            </a:r>
          </a:p>
          <a:p>
            <a:r>
              <a:rPr lang="en-US" sz="2000" dirty="0"/>
              <a:t>Effective August 22, 2003 - Amendments as mandated by the United States Department of Justice Campus Sex Crimes Prevention Act</a:t>
            </a:r>
          </a:p>
          <a:p>
            <a:r>
              <a:rPr lang="en-US" sz="2000" dirty="0"/>
              <a:t>Sex Offender Registration Act Amendment (Effective January 1, 2006)</a:t>
            </a:r>
          </a:p>
          <a:p>
            <a:endParaRPr lang="en-US" sz="1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dirty="0"/>
              <a:t> | Illinois Criminal Justice Information Authority | </a:t>
            </a:r>
            <a:fld id="{923017FE-FFFC-40F8-9C10-45494E7FB86D}" type="slidenum">
              <a:rPr lang="en-US" altLang="en-US" smtClean="0"/>
              <a:pPr/>
              <a:t>6</a:t>
            </a:fld>
            <a:endParaRPr lang="en-US" altLang="en-US" dirty="0"/>
          </a:p>
        </p:txBody>
      </p:sp>
      <p:sp>
        <p:nvSpPr>
          <p:cNvPr id="5" name="TextBox 4"/>
          <p:cNvSpPr txBox="1"/>
          <p:nvPr/>
        </p:nvSpPr>
        <p:spPr>
          <a:xfrm>
            <a:off x="5334000" y="6061530"/>
            <a:ext cx="3810000" cy="246221"/>
          </a:xfrm>
          <a:prstGeom prst="rect">
            <a:avLst/>
          </a:prstGeom>
          <a:noFill/>
        </p:spPr>
        <p:txBody>
          <a:bodyPr wrap="square" rtlCol="0">
            <a:spAutoFit/>
          </a:bodyPr>
          <a:lstStyle/>
          <a:p>
            <a:r>
              <a:rPr lang="en-US" sz="1000" dirty="0">
                <a:solidFill>
                  <a:schemeClr val="tx2">
                    <a:lumMod val="60000"/>
                    <a:lumOff val="40000"/>
                  </a:schemeClr>
                </a:solidFill>
              </a:rPr>
              <a:t>Source: Illinois State Police Sex Offender Registration in Illinois</a:t>
            </a:r>
          </a:p>
        </p:txBody>
      </p:sp>
    </p:spTree>
    <p:extLst>
      <p:ext uri="{BB962C8B-B14F-4D97-AF65-F5344CB8AC3E}">
        <p14:creationId xmlns:p14="http://schemas.microsoft.com/office/powerpoint/2010/main" val="285105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0560"/>
            <a:ext cx="8229600" cy="715963"/>
          </a:xfrm>
        </p:spPr>
        <p:txBody>
          <a:bodyPr/>
          <a:lstStyle/>
          <a:p>
            <a:r>
              <a:rPr lang="en-US" sz="3200" b="1" dirty="0"/>
              <a:t>History of Sex Offender Registration in Illinois</a:t>
            </a:r>
          </a:p>
        </p:txBody>
      </p:sp>
      <p:sp>
        <p:nvSpPr>
          <p:cNvPr id="3" name="Content Placeholder 2"/>
          <p:cNvSpPr>
            <a:spLocks noGrp="1"/>
          </p:cNvSpPr>
          <p:nvPr>
            <p:ph idx="1"/>
          </p:nvPr>
        </p:nvSpPr>
        <p:spPr>
          <a:xfrm>
            <a:off x="152400" y="2057400"/>
            <a:ext cx="8839200" cy="4068764"/>
          </a:xfrm>
        </p:spPr>
        <p:txBody>
          <a:bodyPr/>
          <a:lstStyle/>
          <a:p>
            <a:r>
              <a:rPr lang="en-US" sz="2000" dirty="0"/>
              <a:t>Sex Offender Registration Act Amendment (Effective June 1, 2008)</a:t>
            </a:r>
          </a:p>
          <a:p>
            <a:r>
              <a:rPr lang="en-US" sz="2000" dirty="0"/>
              <a:t>Unified Code of Corrections Amendment (Effective June 1, 2009)</a:t>
            </a:r>
          </a:p>
          <a:p>
            <a:r>
              <a:rPr lang="en-US" sz="2000" dirty="0"/>
              <a:t>Sex Offender Registration Act Amendment (Effective August 4, 2009)</a:t>
            </a:r>
          </a:p>
          <a:p>
            <a:r>
              <a:rPr lang="en-US" sz="2000" dirty="0"/>
              <a:t>Sex Offender Registration Act Amendment (Effective January 1, 2010)</a:t>
            </a:r>
          </a:p>
          <a:p>
            <a:r>
              <a:rPr lang="en-US" sz="2000" dirty="0"/>
              <a:t>Sex Offender Registration Act Amendment (Effective January 1, 2011)</a:t>
            </a:r>
          </a:p>
          <a:p>
            <a:r>
              <a:rPr lang="en-US" sz="2000" dirty="0"/>
              <a:t>Amendments to Various Acts (Effective January 1, 2012)</a:t>
            </a:r>
          </a:p>
          <a:p>
            <a:r>
              <a:rPr lang="en-US" sz="2000" dirty="0"/>
              <a:t>Sex Offender Registration Act Amendment (Effective January 1, 2013)</a:t>
            </a:r>
          </a:p>
          <a:p>
            <a:r>
              <a:rPr lang="en-US" sz="2000" dirty="0"/>
              <a:t>Amendments to Various Acts (Effective January 1, 2014)</a:t>
            </a:r>
          </a:p>
          <a:p>
            <a:r>
              <a:rPr lang="en-US" sz="2000" dirty="0"/>
              <a:t>Amendments to Various Acts (Effective January 1, 2015)</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12/5/16</a:t>
            </a:fld>
            <a:r>
              <a:rPr lang="en-US" altLang="en-US" dirty="0"/>
              <a:t> | Illinois Criminal Justice Information Authority | </a:t>
            </a:r>
            <a:fld id="{923017FE-FFFC-40F8-9C10-45494E7FB86D}" type="slidenum">
              <a:rPr lang="en-US" altLang="en-US" smtClean="0"/>
              <a:pPr/>
              <a:t>7</a:t>
            </a:fld>
            <a:endParaRPr lang="en-US" altLang="en-US" dirty="0"/>
          </a:p>
        </p:txBody>
      </p:sp>
    </p:spTree>
    <p:extLst>
      <p:ext uri="{BB962C8B-B14F-4D97-AF65-F5344CB8AC3E}">
        <p14:creationId xmlns:p14="http://schemas.microsoft.com/office/powerpoint/2010/main" val="87298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381000"/>
          </a:xfrm>
        </p:spPr>
        <p:txBody>
          <a:bodyPr/>
          <a:lstStyle/>
          <a:p>
            <a:r>
              <a:rPr lang="en-US" sz="3600" b="1" dirty="0"/>
              <a:t>Sex Offenses Subject to Registration</a:t>
            </a:r>
          </a:p>
        </p:txBody>
      </p:sp>
      <p:sp>
        <p:nvSpPr>
          <p:cNvPr id="3" name="Content Placeholder 2"/>
          <p:cNvSpPr>
            <a:spLocks noGrp="1"/>
          </p:cNvSpPr>
          <p:nvPr>
            <p:ph sz="half" idx="1"/>
          </p:nvPr>
        </p:nvSpPr>
        <p:spPr>
          <a:xfrm>
            <a:off x="152400" y="1600200"/>
            <a:ext cx="4343400" cy="4525963"/>
          </a:xfrm>
        </p:spPr>
        <p:txBody>
          <a:bodyPr/>
          <a:lstStyle/>
          <a:p>
            <a:r>
              <a:rPr lang="en-US" sz="1300" dirty="0">
                <a:solidFill>
                  <a:srgbClr val="000000"/>
                </a:solidFill>
              </a:rPr>
              <a:t>Indecent Solicitation of a Child;</a:t>
            </a:r>
          </a:p>
          <a:p>
            <a:r>
              <a:rPr lang="en-US" sz="1300" dirty="0">
                <a:solidFill>
                  <a:srgbClr val="000000"/>
                </a:solidFill>
              </a:rPr>
              <a:t>Sexual Exploitation of a Child;</a:t>
            </a:r>
          </a:p>
          <a:p>
            <a:r>
              <a:rPr lang="en-US" sz="1300" dirty="0">
                <a:solidFill>
                  <a:srgbClr val="000000"/>
                </a:solidFill>
              </a:rPr>
              <a:t>Soliciting for a Juvenile Prostitute;</a:t>
            </a:r>
          </a:p>
          <a:p>
            <a:r>
              <a:rPr lang="en-US" sz="1300" dirty="0">
                <a:solidFill>
                  <a:srgbClr val="000000"/>
                </a:solidFill>
              </a:rPr>
              <a:t>Keeping a place of Juvenile Prostitution;</a:t>
            </a:r>
          </a:p>
          <a:p>
            <a:r>
              <a:rPr lang="en-US" sz="1300" dirty="0">
                <a:solidFill>
                  <a:srgbClr val="000000"/>
                </a:solidFill>
              </a:rPr>
              <a:t>Patronizing a Juvenile Prostitute;</a:t>
            </a:r>
          </a:p>
          <a:p>
            <a:r>
              <a:rPr lang="en-US" sz="1300" dirty="0">
                <a:solidFill>
                  <a:srgbClr val="000000"/>
                </a:solidFill>
              </a:rPr>
              <a:t>Juvenile Pimping;</a:t>
            </a:r>
          </a:p>
          <a:p>
            <a:r>
              <a:rPr lang="en-US" sz="1300" dirty="0">
                <a:solidFill>
                  <a:srgbClr val="000000"/>
                </a:solidFill>
              </a:rPr>
              <a:t>Exploitation of a Child;</a:t>
            </a:r>
          </a:p>
          <a:p>
            <a:r>
              <a:rPr lang="en-US" sz="1300" dirty="0">
                <a:solidFill>
                  <a:srgbClr val="000000"/>
                </a:solidFill>
              </a:rPr>
              <a:t>Child Pornography;</a:t>
            </a:r>
          </a:p>
          <a:p>
            <a:r>
              <a:rPr lang="en-US" sz="1300" dirty="0">
                <a:solidFill>
                  <a:srgbClr val="000000"/>
                </a:solidFill>
              </a:rPr>
              <a:t>Aggravated Child Pornography;</a:t>
            </a:r>
          </a:p>
          <a:p>
            <a:r>
              <a:rPr lang="en-US" sz="1300" dirty="0">
                <a:solidFill>
                  <a:srgbClr val="000000"/>
                </a:solidFill>
              </a:rPr>
              <a:t>Criminal Sexual Assault;</a:t>
            </a:r>
          </a:p>
          <a:p>
            <a:r>
              <a:rPr lang="en-US" sz="1300" dirty="0">
                <a:solidFill>
                  <a:srgbClr val="000000"/>
                </a:solidFill>
              </a:rPr>
              <a:t>Aggravated Criminal Sexual Assault;</a:t>
            </a:r>
          </a:p>
          <a:p>
            <a:r>
              <a:rPr lang="en-US" sz="1300" dirty="0">
                <a:solidFill>
                  <a:srgbClr val="000000"/>
                </a:solidFill>
              </a:rPr>
              <a:t>Predatory Criminal Sexual Assault of a Child;</a:t>
            </a:r>
          </a:p>
          <a:p>
            <a:r>
              <a:rPr lang="en-US" sz="1300" dirty="0">
                <a:solidFill>
                  <a:srgbClr val="000000"/>
                </a:solidFill>
              </a:rPr>
              <a:t>Criminal Sexual Abuse;</a:t>
            </a:r>
          </a:p>
          <a:p>
            <a:r>
              <a:rPr lang="en-US" sz="1300" dirty="0">
                <a:solidFill>
                  <a:srgbClr val="000000"/>
                </a:solidFill>
              </a:rPr>
              <a:t>Aggravated Criminal Sexual Abuse;</a:t>
            </a:r>
          </a:p>
          <a:p>
            <a:r>
              <a:rPr lang="en-US" sz="1300" dirty="0">
                <a:solidFill>
                  <a:srgbClr val="000000"/>
                </a:solidFill>
              </a:rPr>
              <a:t>Ritualized Abuse of a Child;</a:t>
            </a:r>
          </a:p>
          <a:p>
            <a:r>
              <a:rPr lang="en-US" sz="1300" dirty="0">
                <a:solidFill>
                  <a:srgbClr val="000000"/>
                </a:solidFill>
              </a:rPr>
              <a:t>Forcible Detention, if the victim is under age 18;</a:t>
            </a:r>
          </a:p>
          <a:p>
            <a:r>
              <a:rPr lang="en-US" sz="1300" dirty="0">
                <a:solidFill>
                  <a:srgbClr val="000000"/>
                </a:solidFill>
              </a:rPr>
              <a:t>Indecent Solicitation of an Adult;</a:t>
            </a:r>
          </a:p>
          <a:p>
            <a:r>
              <a:rPr lang="en-US" sz="1300" dirty="0">
                <a:solidFill>
                  <a:srgbClr val="000000"/>
                </a:solidFill>
              </a:rPr>
              <a:t>Soliciting for a Prostitute, if the victim is under age 18;</a:t>
            </a:r>
          </a:p>
          <a:p>
            <a:r>
              <a:rPr lang="en-US" sz="1300" dirty="0">
                <a:solidFill>
                  <a:srgbClr val="000000"/>
                </a:solidFill>
              </a:rPr>
              <a:t>Pandering, if the victim is under age 18;</a:t>
            </a:r>
          </a:p>
          <a:p>
            <a:endParaRPr lang="en-US" sz="1300" dirty="0"/>
          </a:p>
        </p:txBody>
      </p:sp>
      <p:sp>
        <p:nvSpPr>
          <p:cNvPr id="4" name="Content Placeholder 3"/>
          <p:cNvSpPr>
            <a:spLocks noGrp="1"/>
          </p:cNvSpPr>
          <p:nvPr>
            <p:ph sz="half" idx="2"/>
          </p:nvPr>
        </p:nvSpPr>
        <p:spPr>
          <a:xfrm>
            <a:off x="4648200" y="1600200"/>
            <a:ext cx="4343400" cy="4525963"/>
          </a:xfrm>
        </p:spPr>
        <p:txBody>
          <a:bodyPr/>
          <a:lstStyle/>
          <a:p>
            <a:pPr lvl="0"/>
            <a:r>
              <a:rPr lang="en-US" sz="1300" dirty="0">
                <a:solidFill>
                  <a:srgbClr val="000000"/>
                </a:solidFill>
              </a:rPr>
              <a:t>Patronizing, if the victim is under age 18;</a:t>
            </a:r>
          </a:p>
          <a:p>
            <a:pPr lvl="0"/>
            <a:r>
              <a:rPr lang="en-US" sz="1300" dirty="0">
                <a:solidFill>
                  <a:srgbClr val="000000"/>
                </a:solidFill>
              </a:rPr>
              <a:t>Pimping, if the victim is under age 18;</a:t>
            </a:r>
          </a:p>
          <a:p>
            <a:pPr lvl="0"/>
            <a:r>
              <a:rPr lang="en-US" sz="1300" dirty="0">
                <a:solidFill>
                  <a:srgbClr val="000000"/>
                </a:solidFill>
              </a:rPr>
              <a:t>Public Indecency for a third or subsequent conviction;</a:t>
            </a:r>
          </a:p>
          <a:p>
            <a:pPr lvl="0"/>
            <a:r>
              <a:rPr lang="en-US" sz="1300" dirty="0">
                <a:solidFill>
                  <a:srgbClr val="000000"/>
                </a:solidFill>
              </a:rPr>
              <a:t>Custodial Sexual Misconduct (if convicted on or after August 22, 2002);</a:t>
            </a:r>
          </a:p>
          <a:p>
            <a:pPr lvl="0"/>
            <a:r>
              <a:rPr lang="en-US" sz="1300" dirty="0">
                <a:solidFill>
                  <a:srgbClr val="000000"/>
                </a:solidFill>
              </a:rPr>
              <a:t>Sexual Misconduct with a Person with a Disability;</a:t>
            </a:r>
          </a:p>
          <a:p>
            <a:pPr lvl="0"/>
            <a:r>
              <a:rPr lang="en-US" sz="1300" dirty="0">
                <a:solidFill>
                  <a:srgbClr val="000000"/>
                </a:solidFill>
              </a:rPr>
              <a:t>Permitting Sexual Abuse of a Child;</a:t>
            </a:r>
          </a:p>
          <a:p>
            <a:r>
              <a:rPr lang="en-US" sz="1300" dirty="0">
                <a:ea typeface="Verdana" panose="020B0604030504040204" pitchFamily="34" charset="0"/>
                <a:cs typeface="Verdana" panose="020B0604030504040204" pitchFamily="34" charset="0"/>
              </a:rPr>
              <a:t>Kidnapping, if the victim is under age 18 and the defendant is not a parent of the victim and the offense was sexually motivated as defined in Section 10 of the Sex Offender Management Board Act and the offense was committed on or after January 1, 1996;</a:t>
            </a:r>
          </a:p>
          <a:p>
            <a:r>
              <a:rPr lang="en-US" sz="1300" dirty="0">
                <a:ea typeface="Verdana" panose="020B0604030504040204" pitchFamily="34" charset="0"/>
                <a:cs typeface="Verdana" panose="020B0604030504040204" pitchFamily="34" charset="0"/>
              </a:rPr>
              <a:t>Aggravated Kidnapping, if the victim is under age 18 and defendant is not the parent of the victim and the offense was sexually motivated as defined in Section 10 of the Sex Offender Management Board Act and the offense was committed on or after January 1, 1996;</a:t>
            </a:r>
          </a:p>
        </p:txBody>
      </p:sp>
      <p:sp>
        <p:nvSpPr>
          <p:cNvPr id="5" name="Footer Placeholder 4"/>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A55ED1C3-0653-4A22-8496-8FF8DAB960BA}" type="slidenum">
              <a:rPr lang="en-US" altLang="en-US" smtClean="0"/>
              <a:pPr/>
              <a:t>8</a:t>
            </a:fld>
            <a:endParaRPr lang="en-US" altLang="en-US"/>
          </a:p>
        </p:txBody>
      </p:sp>
    </p:spTree>
    <p:extLst>
      <p:ext uri="{BB962C8B-B14F-4D97-AF65-F5344CB8AC3E}">
        <p14:creationId xmlns:p14="http://schemas.microsoft.com/office/powerpoint/2010/main" val="39159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371600"/>
          </a:xfrm>
        </p:spPr>
        <p:txBody>
          <a:bodyPr/>
          <a:lstStyle/>
          <a:p>
            <a:r>
              <a:rPr lang="en-US" sz="3600" b="1" dirty="0"/>
              <a:t>Sex Offenses Subject to Registration </a:t>
            </a:r>
            <a:br>
              <a:rPr lang="en-US" sz="3600" b="1" dirty="0"/>
            </a:br>
            <a:r>
              <a:rPr lang="en-US" sz="3600" b="1" dirty="0"/>
              <a:t>continued…</a:t>
            </a:r>
          </a:p>
        </p:txBody>
      </p:sp>
      <p:sp>
        <p:nvSpPr>
          <p:cNvPr id="3" name="Content Placeholder 2"/>
          <p:cNvSpPr>
            <a:spLocks noGrp="1"/>
          </p:cNvSpPr>
          <p:nvPr>
            <p:ph sz="half" idx="1"/>
          </p:nvPr>
        </p:nvSpPr>
        <p:spPr>
          <a:xfrm>
            <a:off x="152400" y="2438401"/>
            <a:ext cx="4343400" cy="3687762"/>
          </a:xfrm>
        </p:spPr>
        <p:txBody>
          <a:bodyPr/>
          <a:lstStyle/>
          <a:p>
            <a:r>
              <a:rPr lang="en-US" sz="1300" dirty="0">
                <a:ea typeface="Verdana" panose="020B0604030504040204" pitchFamily="34" charset="0"/>
                <a:cs typeface="Verdana" panose="020B0604030504040204" pitchFamily="34" charset="0"/>
              </a:rPr>
              <a:t>Unlawful Restraint, if the victim is under age 18 and the defendant is not the parent of the victim and the offense was sexually motivated as defined in Section 10 of the Sex Offender Management Board Act and the offense was committed on or after January 1, 1996;</a:t>
            </a:r>
          </a:p>
          <a:p>
            <a:r>
              <a:rPr lang="en-US" sz="1300" dirty="0">
                <a:ea typeface="Verdana" panose="020B0604030504040204" pitchFamily="34" charset="0"/>
                <a:cs typeface="Verdana" panose="020B0604030504040204" pitchFamily="34" charset="0"/>
              </a:rPr>
              <a:t>Aggravated Unlawful Restraint, if the victim is under age 18 and the defendant is not the parent of the victim and the offense was sexually motivated as defined in Section 10 of the Sex Offender Management Board Act and the offense was committed on or after January 1, 1996;</a:t>
            </a:r>
          </a:p>
          <a:p>
            <a:r>
              <a:rPr lang="en-US" sz="1300" dirty="0">
                <a:ea typeface="Verdana" panose="020B0604030504040204" pitchFamily="34" charset="0"/>
                <a:cs typeface="Verdana" panose="020B0604030504040204" pitchFamily="34" charset="0"/>
              </a:rPr>
              <a:t>Child Abduction by luring a child under 16 into a vehicle or building and the offense was sexually motivated as defined in Section 10 of the Sex Offender Management Board Act;</a:t>
            </a:r>
          </a:p>
          <a:p>
            <a:endParaRPr lang="en-US" sz="1300" dirty="0"/>
          </a:p>
        </p:txBody>
      </p:sp>
      <p:sp>
        <p:nvSpPr>
          <p:cNvPr id="4" name="Content Placeholder 3"/>
          <p:cNvSpPr>
            <a:spLocks noGrp="1"/>
          </p:cNvSpPr>
          <p:nvPr>
            <p:ph sz="half" idx="2"/>
          </p:nvPr>
        </p:nvSpPr>
        <p:spPr>
          <a:xfrm>
            <a:off x="4648200" y="2438402"/>
            <a:ext cx="4343400" cy="3687762"/>
          </a:xfrm>
        </p:spPr>
        <p:txBody>
          <a:bodyPr/>
          <a:lstStyle/>
          <a:p>
            <a:pPr lvl="0"/>
            <a:r>
              <a:rPr lang="en-US" sz="1300" dirty="0">
                <a:solidFill>
                  <a:srgbClr val="000000"/>
                </a:solidFill>
              </a:rPr>
              <a:t>First Degree Murder of a Child, when the defendant is at least 17 years of age at the time of the offense and the victim is under age 18. Applies to a person who committed the offense before June 1, 1996 only if the person was incarcerated in the Illinois Department of Corrections on August 20, 2004;</a:t>
            </a:r>
          </a:p>
          <a:p>
            <a:pPr lvl="0"/>
            <a:r>
              <a:rPr lang="en-US" sz="1300" dirty="0">
                <a:solidFill>
                  <a:srgbClr val="000000"/>
                </a:solidFill>
              </a:rPr>
              <a:t>Any attempts to commit any of the offenses listed above; or</a:t>
            </a:r>
          </a:p>
          <a:p>
            <a:pPr lvl="0"/>
            <a:r>
              <a:rPr lang="en-US" sz="1300" dirty="0">
                <a:solidFill>
                  <a:srgbClr val="000000"/>
                </a:solidFill>
              </a:rPr>
              <a:t>First Degree Murder of an Adult, when the victim was a person 18 years of age of older at the time of the commission of the offense. Applies to a person who was released from the Illinois Department of Corrections on or after January 1, 2002.</a:t>
            </a:r>
          </a:p>
        </p:txBody>
      </p:sp>
      <p:sp>
        <p:nvSpPr>
          <p:cNvPr id="5" name="Footer Placeholder 4"/>
          <p:cNvSpPr>
            <a:spLocks noGrp="1"/>
          </p:cNvSpPr>
          <p:nvPr>
            <p:ph type="ftr" sz="quarter" idx="10"/>
          </p:nvPr>
        </p:nvSpPr>
        <p:spPr/>
        <p:txBody>
          <a:bodyPr/>
          <a:lstStyle/>
          <a:p>
            <a:fld id="{20D0EAAA-6D7F-4571-B92A-95FFA4AEE662}" type="datetime1">
              <a:rPr lang="en-US" altLang="en-US" smtClean="0"/>
              <a:pPr/>
              <a:t>12/5/16</a:t>
            </a:fld>
            <a:r>
              <a:rPr lang="en-US" altLang="en-US"/>
              <a:t> | Illinois Criminal Justice Information Authority | </a:t>
            </a:r>
            <a:fld id="{A55ED1C3-0653-4A22-8496-8FF8DAB960BA}" type="slidenum">
              <a:rPr lang="en-US" altLang="en-US" smtClean="0"/>
              <a:pPr/>
              <a:t>9</a:t>
            </a:fld>
            <a:endParaRPr lang="en-US" altLang="en-US"/>
          </a:p>
        </p:txBody>
      </p:sp>
    </p:spTree>
    <p:extLst>
      <p:ext uri="{BB962C8B-B14F-4D97-AF65-F5344CB8AC3E}">
        <p14:creationId xmlns:p14="http://schemas.microsoft.com/office/powerpoint/2010/main" val="2674002257"/>
      </p:ext>
    </p:extLst>
  </p:cSld>
  <p:clrMapOvr>
    <a:masterClrMapping/>
  </p:clrMapOvr>
</p:sld>
</file>

<file path=ppt/theme/theme1.xml><?xml version="1.0" encoding="utf-8"?>
<a:theme xmlns:a="http://schemas.openxmlformats.org/drawingml/2006/main" name="Theme1 upd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1065</TotalTime>
  <Words>3321</Words>
  <Application>Microsoft Macintosh PowerPoint</Application>
  <PresentationFormat>On-screen Show (4:3)</PresentationFormat>
  <Paragraphs>359</Paragraphs>
  <Slides>32</Slides>
  <Notes>15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Theme1 updated</vt:lpstr>
      <vt:lpstr>Sex Offenses &amp;  Sex Offender Registration  Task Force</vt:lpstr>
      <vt:lpstr>Guiding Principles </vt:lpstr>
      <vt:lpstr>History of Sex Offender Registry in the US</vt:lpstr>
      <vt:lpstr>History of Sex Offender Registry in the US</vt:lpstr>
      <vt:lpstr>Sex Offender Registry – Other states</vt:lpstr>
      <vt:lpstr>History of Sex Offender Registration in Illinois</vt:lpstr>
      <vt:lpstr>History of Sex Offender Registration in Illinois</vt:lpstr>
      <vt:lpstr>Sex Offenses Subject to Registration</vt:lpstr>
      <vt:lpstr>Sex Offenses Subject to Registration  continued…</vt:lpstr>
      <vt:lpstr>Categories of Sex Offenders</vt:lpstr>
      <vt:lpstr>Sexual Predator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Public Act 099-0873 (20 ILCS 3930/15 new)      Sec. 15. Sex Offenses and Sex Offender Registration Task Force</vt:lpstr>
      <vt:lpstr>PowerPoint Presentation</vt:lpstr>
      <vt:lpstr>(b) The Sex Offenses and Sex Offender Registration Task   Force is hereby created. </vt:lpstr>
      <vt:lpstr>Charge, Meeting Schedule and Deliverables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Boulger, Jordan</dc:creator>
  <cp:lastModifiedBy>John Maki</cp:lastModifiedBy>
  <cp:revision>64</cp:revision>
  <dcterms:created xsi:type="dcterms:W3CDTF">2011-03-03T19:06:36Z</dcterms:created>
  <dcterms:modified xsi:type="dcterms:W3CDTF">2016-12-05T17:20:32Z</dcterms:modified>
</cp:coreProperties>
</file>