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theme/themeOverride1.xml" ContentType="application/vnd.openxmlformats-officedocument.themeOverr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2" r:id="rId2"/>
    <p:sldId id="307" r:id="rId3"/>
    <p:sldId id="295" r:id="rId4"/>
    <p:sldId id="294" r:id="rId5"/>
    <p:sldId id="284" r:id="rId6"/>
    <p:sldId id="283" r:id="rId7"/>
    <p:sldId id="297" r:id="rId8"/>
    <p:sldId id="298" r:id="rId9"/>
    <p:sldId id="300" r:id="rId10"/>
    <p:sldId id="299" r:id="rId11"/>
    <p:sldId id="301" r:id="rId12"/>
    <p:sldId id="258" r:id="rId13"/>
    <p:sldId id="260" r:id="rId14"/>
    <p:sldId id="310" r:id="rId15"/>
    <p:sldId id="263" r:id="rId16"/>
    <p:sldId id="277" r:id="rId17"/>
    <p:sldId id="293" r:id="rId18"/>
    <p:sldId id="273" r:id="rId19"/>
    <p:sldId id="278" r:id="rId20"/>
    <p:sldId id="276" r:id="rId21"/>
    <p:sldId id="309" r:id="rId22"/>
    <p:sldId id="292" r:id="rId23"/>
    <p:sldId id="302" r:id="rId24"/>
    <p:sldId id="303" r:id="rId25"/>
    <p:sldId id="304" r:id="rId26"/>
    <p:sldId id="305" r:id="rId2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CCFF"/>
    <a:srgbClr val="020000"/>
    <a:srgbClr val="3399CC"/>
    <a:srgbClr val="003333"/>
    <a:srgbClr val="BEBFB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421" autoAdjust="0"/>
    <p:restoredTop sz="97976" autoAdjust="0"/>
  </p:normalViewPr>
  <p:slideViewPr>
    <p:cSldViewPr snapToGrid="0" snapToObjects="1">
      <p:cViewPr varScale="1">
        <p:scale>
          <a:sx n="109" d="100"/>
          <a:sy n="109" d="100"/>
        </p:scale>
        <p:origin x="53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89" d="100"/>
          <a:sy n="89" d="100"/>
        </p:scale>
        <p:origin x="-3678" y="-7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fslaw01\E\Staff\ChildLaw\Userdirs\ameek1\Clinic%20documents\Clinic%20projects\JSO%20report\Data%20summaries\JSO%20summary%20stats_%2011%205%202012.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oleObject" Target="file:///\\fslaw01\E\Staff\ChildLaw\Userdirs\ameek1\Clinic%20documents\Clinic%20projects\JSO%20report\Data%20summaries\JSO%20summary%20stats_%2011%205%2020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slaw01\E\Staff\ChildLaw\Userdirs\ameek1\Clinic%20documents\Clinic%20projects\JSO%20report\Data%20summaries\JSO%20summary%20stats_%2011%205%202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dirty="0" smtClean="0"/>
              <a:t>Arrests </a:t>
            </a:r>
          </a:p>
          <a:p>
            <a:pPr>
              <a:defRPr sz="1800" b="1" i="0" u="none" strike="noStrike" kern="1200" baseline="0">
                <a:solidFill>
                  <a:schemeClr val="dk1">
                    <a:lumMod val="75000"/>
                    <a:lumOff val="25000"/>
                  </a:schemeClr>
                </a:solidFill>
                <a:latin typeface="+mn-lt"/>
                <a:ea typeface="+mn-ea"/>
                <a:cs typeface="+mn-cs"/>
              </a:defRPr>
            </a:pPr>
            <a:r>
              <a:rPr lang="en-US" sz="1800" dirty="0" smtClean="0"/>
              <a:t>(</a:t>
            </a:r>
            <a:r>
              <a:rPr lang="en-US" sz="1800" dirty="0"/>
              <a:t>2004, </a:t>
            </a:r>
            <a:r>
              <a:rPr lang="en-US" sz="1800" dirty="0" smtClean="0"/>
              <a:t>2006, 2008</a:t>
            </a:r>
            <a:r>
              <a:rPr lang="en-US" sz="1800" baseline="0" dirty="0" smtClean="0"/>
              <a:t>, and 20</a:t>
            </a:r>
            <a:r>
              <a:rPr lang="en-US" sz="1800" dirty="0" smtClean="0"/>
              <a:t>10</a:t>
            </a:r>
            <a:r>
              <a:rPr lang="en-US" sz="1800" dirty="0"/>
              <a:t>)</a:t>
            </a:r>
          </a:p>
        </c:rich>
      </c:tx>
      <c:overlay val="1"/>
      <c:spPr>
        <a:noFill/>
        <a:ln>
          <a:noFill/>
        </a:ln>
        <a:effectLst/>
      </c:spPr>
    </c:title>
    <c:autoTitleDeleted val="0"/>
    <c:plotArea>
      <c:layout>
        <c:manualLayout>
          <c:layoutTarget val="inner"/>
          <c:xMode val="edge"/>
          <c:yMode val="edge"/>
          <c:x val="0.14814796587926499"/>
          <c:y val="0.26730432734369902"/>
          <c:w val="0.79166666666666596"/>
          <c:h val="0.59375"/>
        </c:manualLayout>
      </c:layout>
      <c:pieChart>
        <c:varyColors val="1"/>
        <c:ser>
          <c:idx val="1"/>
          <c:order val="1"/>
          <c:tx>
            <c:strRef>
              <c:f>CombinedByType!$B$1</c:f>
              <c:strCache>
                <c:ptCount val="1"/>
                <c:pt idx="0">
                  <c:v>Arrests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rgbClr val="006699"/>
              </a:solidFill>
              <a:ln>
                <a:noFill/>
              </a:ln>
              <a:effectLst>
                <a:outerShdw blurRad="254000" sx="102000" sy="102000" algn="ctr" rotWithShape="0">
                  <a:prstClr val="black">
                    <a:alpha val="20000"/>
                  </a:prstClr>
                </a:outerShdw>
              </a:effectLst>
            </c:spPr>
          </c:dPt>
          <c:dLbls>
            <c:dLbl>
              <c:idx val="0"/>
              <c:dLblPos val="ctr"/>
              <c:showLegendKey val="0"/>
              <c:showVal val="0"/>
              <c:showCatName val="0"/>
              <c:showSerName val="0"/>
              <c:showPercent val="1"/>
              <c:showBubbleSize val="1"/>
              <c:extLst>
                <c:ext xmlns:c15="http://schemas.microsoft.com/office/drawing/2012/chart" uri="{CE6537A1-D6FC-4f65-9D91-7224C49458BB}"/>
              </c:extLst>
            </c:dLbl>
            <c:dLbl>
              <c:idx val="1"/>
              <c:dLblPos val="ctr"/>
              <c:showLegendKey val="0"/>
              <c:showVal val="0"/>
              <c:showCatName val="0"/>
              <c:showSerName val="0"/>
              <c:showPercent val="1"/>
              <c:showBubbleSize val="1"/>
              <c:extLst>
                <c:ext xmlns:c15="http://schemas.microsoft.com/office/drawing/2012/chart" uri="{CE6537A1-D6FC-4f65-9D91-7224C49458BB}"/>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1"/>
            <c:showCatName val="1"/>
            <c:showSerName val="1"/>
            <c:showPercent val="1"/>
            <c:showBubbleSize val="1"/>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CombinedByType!$A$2:$A$3</c:f>
              <c:strCache>
                <c:ptCount val="2"/>
                <c:pt idx="0">
                  <c:v>Sex offenses (1,370)</c:v>
                </c:pt>
                <c:pt idx="1">
                  <c:v>All other offenses (178,944)</c:v>
                </c:pt>
              </c:strCache>
            </c:strRef>
          </c:cat>
          <c:val>
            <c:numRef>
              <c:f>CombinedByType!$B$2:$B$3</c:f>
              <c:numCache>
                <c:formatCode>0.0%</c:formatCode>
                <c:ptCount val="2"/>
                <c:pt idx="0" formatCode="0.00%">
                  <c:v>8.0000000000000192E-3</c:v>
                </c:pt>
                <c:pt idx="1">
                  <c:v>0.99199999999999999</c:v>
                </c:pt>
              </c:numCache>
            </c:numRef>
          </c:val>
        </c:ser>
        <c:ser>
          <c:idx val="0"/>
          <c:order val="0"/>
          <c:tx>
            <c:strRef>
              <c:f>CombinedByType!$F$1</c:f>
              <c:strCache>
                <c:ptCount val="1"/>
                <c:pt idx="0">
                  <c:v>Detention</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3"/>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1"/>
            <c:showVal val="1"/>
            <c:showCatName val="1"/>
            <c:showSerName val="1"/>
            <c:showPercent val="1"/>
            <c:showBubbleSize val="1"/>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CombinedByType!$A$2:$A$3</c:f>
              <c:strCache>
                <c:ptCount val="2"/>
                <c:pt idx="0">
                  <c:v>Sex offenses (1,370)</c:v>
                </c:pt>
                <c:pt idx="1">
                  <c:v>All other offenses (178,944)</c:v>
                </c:pt>
              </c:strCache>
            </c:strRef>
          </c:cat>
          <c:val>
            <c:numRef>
              <c:f>CombinedByType!$F$2:$F$3</c:f>
              <c:numCache>
                <c:formatCode>0.0%</c:formatCode>
                <c:ptCount val="2"/>
                <c:pt idx="0" formatCode="0.00%">
                  <c:v>2.3E-2</c:v>
                </c:pt>
                <c:pt idx="1">
                  <c:v>0.97700000000000098</c:v>
                </c:pt>
              </c:numCache>
            </c:numRef>
          </c:val>
        </c:ser>
        <c:dLbls>
          <c:showLegendKey val="1"/>
          <c:showVal val="1"/>
          <c:showCatName val="1"/>
          <c:showSerName val="1"/>
          <c:showPercent val="1"/>
          <c:showBubbleSize val="1"/>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legendEntry>
      <c:layout>
        <c:manualLayout>
          <c:xMode val="edge"/>
          <c:yMode val="edge"/>
          <c:x val="4.3197618897768901E-2"/>
          <c:y val="0.87439806289531397"/>
          <c:w val="0.74979000331534595"/>
          <c:h val="0.12311239405106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6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tx2"/>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title>
      <c:tx>
        <c:rich>
          <a:bodyPr/>
          <a:lstStyle/>
          <a:p>
            <a:pPr>
              <a:defRPr baseline="0">
                <a:solidFill>
                  <a:schemeClr val="tx1"/>
                </a:solidFill>
              </a:defRPr>
            </a:pPr>
            <a:r>
              <a:rPr lang="en-US" sz="1200" baseline="0" dirty="0">
                <a:solidFill>
                  <a:srgbClr val="002060"/>
                </a:solidFill>
                <a:effectLst/>
              </a:rPr>
              <a:t>Age of Youth Arrested in Illinois  for Sex Offenses </a:t>
            </a:r>
            <a:endParaRPr lang="en-US" sz="1200" baseline="0" dirty="0" smtClean="0">
              <a:solidFill>
                <a:srgbClr val="002060"/>
              </a:solidFill>
              <a:effectLst/>
            </a:endParaRPr>
          </a:p>
          <a:p>
            <a:pPr>
              <a:defRPr baseline="0">
                <a:solidFill>
                  <a:schemeClr val="tx1"/>
                </a:solidFill>
              </a:defRPr>
            </a:pPr>
            <a:r>
              <a:rPr lang="en-US" sz="1200" baseline="0" dirty="0" smtClean="0">
                <a:solidFill>
                  <a:srgbClr val="002060"/>
                </a:solidFill>
                <a:effectLst/>
              </a:rPr>
              <a:t>(</a:t>
            </a:r>
            <a:r>
              <a:rPr lang="en-US" sz="1200" baseline="0" dirty="0">
                <a:solidFill>
                  <a:srgbClr val="002060"/>
                </a:solidFill>
                <a:effectLst/>
              </a:rPr>
              <a:t>combined 2004/2006/2008/2010)</a:t>
            </a:r>
          </a:p>
        </c:rich>
      </c:tx>
      <c:overlay val="0"/>
    </c:title>
    <c:autoTitleDeleted val="0"/>
    <c:plotArea>
      <c:layout>
        <c:manualLayout>
          <c:layoutTarget val="inner"/>
          <c:xMode val="edge"/>
          <c:yMode val="edge"/>
          <c:x val="3.4247311827957046E-2"/>
          <c:y val="0.26207742782152227"/>
          <c:w val="0.92958781362007326"/>
          <c:h val="0.59004452303597443"/>
        </c:manualLayout>
      </c:layout>
      <c:barChart>
        <c:barDir val="bar"/>
        <c:grouping val="percentStacked"/>
        <c:varyColors val="0"/>
        <c:ser>
          <c:idx val="0"/>
          <c:order val="0"/>
          <c:tx>
            <c:strRef>
              <c:f>'Statewide demographics'!$J$2</c:f>
              <c:strCache>
                <c:ptCount val="1"/>
                <c:pt idx="0">
                  <c:v>10 to 12 years old</c:v>
                </c:pt>
              </c:strCache>
            </c:strRef>
          </c:tx>
          <c:spPr>
            <a:solidFill>
              <a:srgbClr val="FFFF00"/>
            </a:solidFill>
            <a:ln>
              <a:solidFill>
                <a:schemeClr val="tx1"/>
              </a:solidFill>
            </a:ln>
          </c:spPr>
          <c:invertIfNegative val="0"/>
          <c:dLbls>
            <c:dLbl>
              <c:idx val="0"/>
              <c:tx>
                <c:rich>
                  <a:bodyPr/>
                  <a:lstStyle/>
                  <a:p>
                    <a:r>
                      <a:rPr lang="en-US" dirty="0">
                        <a:solidFill>
                          <a:schemeClr val="bg1"/>
                        </a:solidFill>
                      </a:rPr>
                      <a:t>10 to 12 </a:t>
                    </a:r>
                    <a:endParaRPr lang="en-US" dirty="0" smtClean="0">
                      <a:solidFill>
                        <a:schemeClr val="bg1"/>
                      </a:solidFill>
                    </a:endParaRPr>
                  </a:p>
                  <a:p>
                    <a:r>
                      <a:rPr lang="en-US" dirty="0" smtClean="0">
                        <a:solidFill>
                          <a:schemeClr val="bg1"/>
                        </a:solidFill>
                      </a:rPr>
                      <a:t>years </a:t>
                    </a:r>
                    <a:r>
                      <a:rPr lang="en-US" dirty="0">
                        <a:solidFill>
                          <a:schemeClr val="bg1"/>
                        </a:solidFill>
                      </a:rPr>
                      <a:t>old </a:t>
                    </a:r>
                  </a:p>
                  <a:p>
                    <a:r>
                      <a:rPr lang="en-US" dirty="0">
                        <a:solidFill>
                          <a:schemeClr val="bg1"/>
                        </a:solidFill>
                      </a:rPr>
                      <a:t>(12%)</a:t>
                    </a:r>
                  </a:p>
                </c:rich>
              </c:tx>
              <c:showLegendKey val="0"/>
              <c:showVal val="1"/>
              <c:showCatName val="0"/>
              <c:showSerName val="1"/>
              <c:showPercent val="0"/>
              <c:showBubbleSize val="0"/>
              <c:extLst>
                <c:ext xmlns:c15="http://schemas.microsoft.com/office/drawing/2012/chart" uri="{CE6537A1-D6FC-4f65-9D91-7224C49458BB}"/>
              </c:extLst>
            </c:dLbl>
            <c:spPr>
              <a:noFill/>
              <a:ln>
                <a:noFill/>
              </a:ln>
              <a:effectLst/>
            </c:spPr>
            <c:showLegendKey val="0"/>
            <c:showVal val="1"/>
            <c:showCatName val="0"/>
            <c:showSerName val="1"/>
            <c:showPercent val="0"/>
            <c:showBubbleSize val="0"/>
            <c:showLeaderLines val="0"/>
            <c:extLst>
              <c:ext xmlns:c15="http://schemas.microsoft.com/office/drawing/2012/chart" uri="{CE6537A1-D6FC-4f65-9D91-7224C49458BB}">
                <c15:showLeaderLines val="0"/>
              </c:ext>
            </c:extLst>
          </c:dLbls>
          <c:cat>
            <c:strRef>
              <c:f>'Statewide demographics'!$L$1</c:f>
              <c:strCache>
                <c:ptCount val="1"/>
                <c:pt idx="0">
                  <c:v>Sex Offenses</c:v>
                </c:pt>
              </c:strCache>
            </c:strRef>
          </c:cat>
          <c:val>
            <c:numRef>
              <c:f>'Statewide demographics'!$L$2</c:f>
              <c:numCache>
                <c:formatCode>0%</c:formatCode>
                <c:ptCount val="1"/>
                <c:pt idx="0">
                  <c:v>0.12335766423357664</c:v>
                </c:pt>
              </c:numCache>
            </c:numRef>
          </c:val>
        </c:ser>
        <c:ser>
          <c:idx val="1"/>
          <c:order val="1"/>
          <c:tx>
            <c:strRef>
              <c:f>'Statewide demographics'!$J$3</c:f>
              <c:strCache>
                <c:ptCount val="1"/>
                <c:pt idx="0">
                  <c:v>13 to 14 years old</c:v>
                </c:pt>
              </c:strCache>
            </c:strRef>
          </c:tx>
          <c:spPr>
            <a:solidFill>
              <a:srgbClr val="0070C0"/>
            </a:solidFill>
            <a:ln>
              <a:solidFill>
                <a:schemeClr val="tx1"/>
              </a:solidFill>
            </a:ln>
          </c:spPr>
          <c:invertIfNegative val="0"/>
          <c:dLbls>
            <c:dLbl>
              <c:idx val="0"/>
              <c:tx>
                <c:rich>
                  <a:bodyPr/>
                  <a:lstStyle/>
                  <a:p>
                    <a:r>
                      <a:rPr lang="en-US" dirty="0"/>
                      <a:t>13 to 14 </a:t>
                    </a:r>
                    <a:endParaRPr lang="en-US" dirty="0" smtClean="0"/>
                  </a:p>
                  <a:p>
                    <a:r>
                      <a:rPr lang="en-US" dirty="0" smtClean="0"/>
                      <a:t>years </a:t>
                    </a:r>
                    <a:r>
                      <a:rPr lang="en-US" dirty="0"/>
                      <a:t>old </a:t>
                    </a:r>
                  </a:p>
                  <a:p>
                    <a:r>
                      <a:rPr lang="en-US" dirty="0"/>
                      <a:t>(38%)</a:t>
                    </a:r>
                  </a:p>
                </c:rich>
              </c:tx>
              <c:showLegendKey val="0"/>
              <c:showVal val="1"/>
              <c:showCatName val="0"/>
              <c:showSerName val="1"/>
              <c:showPercent val="0"/>
              <c:showBubbleSize val="0"/>
              <c:extLst>
                <c:ext xmlns:c15="http://schemas.microsoft.com/office/drawing/2012/chart" uri="{CE6537A1-D6FC-4f65-9D91-7224C49458BB}"/>
              </c:extLst>
            </c:dLbl>
            <c:spPr>
              <a:noFill/>
              <a:ln>
                <a:noFill/>
              </a:ln>
              <a:effectLst/>
            </c:spPr>
            <c:txPr>
              <a:bodyPr/>
              <a:lstStyle/>
              <a:p>
                <a:pPr>
                  <a:defRPr>
                    <a:solidFill>
                      <a:schemeClr val="bg1"/>
                    </a:solidFill>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'Statewide demographics'!$L$1</c:f>
              <c:strCache>
                <c:ptCount val="1"/>
                <c:pt idx="0">
                  <c:v>Sex Offenses</c:v>
                </c:pt>
              </c:strCache>
            </c:strRef>
          </c:cat>
          <c:val>
            <c:numRef>
              <c:f>'Statewide demographics'!$L$3</c:f>
              <c:numCache>
                <c:formatCode>0%</c:formatCode>
                <c:ptCount val="1"/>
                <c:pt idx="0">
                  <c:v>0.37883211678832118</c:v>
                </c:pt>
              </c:numCache>
            </c:numRef>
          </c:val>
        </c:ser>
        <c:ser>
          <c:idx val="2"/>
          <c:order val="2"/>
          <c:tx>
            <c:strRef>
              <c:f>'Statewide demographics'!$J$4</c:f>
              <c:strCache>
                <c:ptCount val="1"/>
                <c:pt idx="0">
                  <c:v>15 to 16 years old</c:v>
                </c:pt>
              </c:strCache>
            </c:strRef>
          </c:tx>
          <c:spPr>
            <a:solidFill>
              <a:schemeClr val="accent4">
                <a:lumMod val="50000"/>
              </a:schemeClr>
            </a:solidFill>
            <a:ln>
              <a:solidFill>
                <a:schemeClr val="tx1"/>
              </a:solidFill>
            </a:ln>
          </c:spPr>
          <c:invertIfNegative val="0"/>
          <c:dLbls>
            <c:dLbl>
              <c:idx val="0"/>
              <c:tx>
                <c:rich>
                  <a:bodyPr/>
                  <a:lstStyle/>
                  <a:p>
                    <a:r>
                      <a:rPr lang="en-US" dirty="0"/>
                      <a:t>15 to 16 </a:t>
                    </a:r>
                    <a:endParaRPr lang="en-US" dirty="0" smtClean="0"/>
                  </a:p>
                  <a:p>
                    <a:r>
                      <a:rPr lang="en-US" dirty="0" smtClean="0"/>
                      <a:t>years </a:t>
                    </a:r>
                    <a:r>
                      <a:rPr lang="en-US" dirty="0"/>
                      <a:t>old</a:t>
                    </a:r>
                  </a:p>
                  <a:p>
                    <a:r>
                      <a:rPr lang="en-US" dirty="0"/>
                      <a:t>(50%)</a:t>
                    </a:r>
                  </a:p>
                </c:rich>
              </c:tx>
              <c:showLegendKey val="0"/>
              <c:showVal val="1"/>
              <c:showCatName val="0"/>
              <c:showSerName val="1"/>
              <c:showPercent val="0"/>
              <c:showBubbleSize val="0"/>
              <c:extLst>
                <c:ext xmlns:c15="http://schemas.microsoft.com/office/drawing/2012/chart" uri="{CE6537A1-D6FC-4f65-9D91-7224C49458BB}"/>
              </c:extLst>
            </c:dLbl>
            <c:spPr>
              <a:noFill/>
              <a:ln>
                <a:noFill/>
              </a:ln>
              <a:effectLst/>
            </c:spPr>
            <c:txPr>
              <a:bodyPr/>
              <a:lstStyle/>
              <a:p>
                <a:pPr>
                  <a:defRPr>
                    <a:solidFill>
                      <a:schemeClr val="bg1"/>
                    </a:solidFill>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0"/>
              </c:ext>
            </c:extLst>
          </c:dLbls>
          <c:cat>
            <c:strRef>
              <c:f>'Statewide demographics'!$L$1</c:f>
              <c:strCache>
                <c:ptCount val="1"/>
                <c:pt idx="0">
                  <c:v>Sex Offenses</c:v>
                </c:pt>
              </c:strCache>
            </c:strRef>
          </c:cat>
          <c:val>
            <c:numRef>
              <c:f>'Statewide demographics'!$L$4</c:f>
              <c:numCache>
                <c:formatCode>0%</c:formatCode>
                <c:ptCount val="1"/>
                <c:pt idx="0">
                  <c:v>0.49781021897810251</c:v>
                </c:pt>
              </c:numCache>
            </c:numRef>
          </c:val>
        </c:ser>
        <c:dLbls>
          <c:showLegendKey val="0"/>
          <c:showVal val="0"/>
          <c:showCatName val="0"/>
          <c:showSerName val="0"/>
          <c:showPercent val="0"/>
          <c:showBubbleSize val="0"/>
        </c:dLbls>
        <c:gapWidth val="75"/>
        <c:overlap val="100"/>
        <c:axId val="226238472"/>
        <c:axId val="226238864"/>
      </c:barChart>
      <c:catAx>
        <c:axId val="226238472"/>
        <c:scaling>
          <c:orientation val="minMax"/>
        </c:scaling>
        <c:delete val="1"/>
        <c:axPos val="l"/>
        <c:numFmt formatCode="General" sourceLinked="0"/>
        <c:majorTickMark val="none"/>
        <c:minorTickMark val="none"/>
        <c:tickLblPos val="none"/>
        <c:crossAx val="226238864"/>
        <c:crosses val="autoZero"/>
        <c:auto val="1"/>
        <c:lblAlgn val="ctr"/>
        <c:lblOffset val="100"/>
        <c:noMultiLvlLbl val="0"/>
      </c:catAx>
      <c:valAx>
        <c:axId val="226238864"/>
        <c:scaling>
          <c:orientation val="minMax"/>
        </c:scaling>
        <c:delete val="0"/>
        <c:axPos val="b"/>
        <c:majorGridlines/>
        <c:numFmt formatCode="0%" sourceLinked="1"/>
        <c:majorTickMark val="none"/>
        <c:minorTickMark val="none"/>
        <c:tickLblPos val="nextTo"/>
        <c:spPr>
          <a:ln w="9525">
            <a:noFill/>
          </a:ln>
        </c:spPr>
        <c:txPr>
          <a:bodyPr/>
          <a:lstStyle/>
          <a:p>
            <a:pPr>
              <a:defRPr baseline="0">
                <a:solidFill>
                  <a:srgbClr val="002060"/>
                </a:solidFill>
              </a:defRPr>
            </a:pPr>
            <a:endParaRPr lang="en-US"/>
          </a:p>
        </c:txPr>
        <c:crossAx val="226238472"/>
        <c:crosses val="autoZero"/>
        <c:crossBetween val="between"/>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vert="horz"/>
          <a:lstStyle/>
          <a:p>
            <a:pPr>
              <a:defRPr/>
            </a:pPr>
            <a:r>
              <a:rPr lang="en-US"/>
              <a:t>Average Length of Stay at IDJJ Facilities</a:t>
            </a:r>
          </a:p>
        </c:rich>
      </c:tx>
      <c:overlay val="0"/>
    </c:title>
    <c:autoTitleDeleted val="0"/>
    <c:plotArea>
      <c:layout>
        <c:manualLayout>
          <c:layoutTarget val="inner"/>
          <c:xMode val="edge"/>
          <c:yMode val="edge"/>
          <c:x val="0.13833400774279456"/>
          <c:y val="0.18140770050550981"/>
          <c:w val="0.86166599225720542"/>
          <c:h val="0.76635592319029"/>
        </c:manualLayout>
      </c:layout>
      <c:barChart>
        <c:barDir val="col"/>
        <c:grouping val="stacked"/>
        <c:varyColors val="0"/>
        <c:ser>
          <c:idx val="0"/>
          <c:order val="0"/>
          <c:tx>
            <c:strRef>
              <c:f>Sheet1!$B$1</c:f>
              <c:strCache>
                <c:ptCount val="1"/>
                <c:pt idx="0">
                  <c:v>Months</c:v>
                </c:pt>
              </c:strCache>
            </c:strRef>
          </c:tx>
          <c:spPr>
            <a:solidFill>
              <a:srgbClr val="006699"/>
            </a:solidFill>
          </c:spPr>
          <c:invertIfNegative val="0"/>
          <c:dPt>
            <c:idx val="0"/>
            <c:invertIfNegative val="0"/>
            <c:bubble3D val="0"/>
            <c:spPr>
              <a:solidFill>
                <a:srgbClr val="003333"/>
              </a:solidFill>
            </c:spPr>
          </c:dPt>
          <c:cat>
            <c:strRef>
              <c:f>Sheet1!$A$2:$A$3</c:f>
              <c:strCache>
                <c:ptCount val="2"/>
                <c:pt idx="0">
                  <c:v>Sex Offenses</c:v>
                </c:pt>
                <c:pt idx="1">
                  <c:v>All Other Offenses</c:v>
                </c:pt>
              </c:strCache>
            </c:strRef>
          </c:cat>
          <c:val>
            <c:numRef>
              <c:f>Sheet1!$B$2:$B$3</c:f>
              <c:numCache>
                <c:formatCode>General</c:formatCode>
                <c:ptCount val="2"/>
                <c:pt idx="0">
                  <c:v>19.3</c:v>
                </c:pt>
                <c:pt idx="1">
                  <c:v>7.4</c:v>
                </c:pt>
              </c:numCache>
            </c:numRef>
          </c:val>
        </c:ser>
        <c:dLbls>
          <c:showLegendKey val="0"/>
          <c:showVal val="0"/>
          <c:showCatName val="0"/>
          <c:showSerName val="0"/>
          <c:showPercent val="0"/>
          <c:showBubbleSize val="0"/>
        </c:dLbls>
        <c:gapWidth val="150"/>
        <c:overlap val="100"/>
        <c:axId val="150609792"/>
        <c:axId val="151349160"/>
      </c:barChart>
      <c:catAx>
        <c:axId val="150609792"/>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51349160"/>
        <c:crosses val="autoZero"/>
        <c:auto val="1"/>
        <c:lblAlgn val="ctr"/>
        <c:lblOffset val="100"/>
        <c:noMultiLvlLbl val="0"/>
      </c:catAx>
      <c:valAx>
        <c:axId val="151349160"/>
        <c:scaling>
          <c:orientation val="minMax"/>
          <c:max val="20"/>
        </c:scaling>
        <c:delete val="0"/>
        <c:axPos val="l"/>
        <c:majorGridlines/>
        <c:numFmt formatCode="General" sourceLinked="1"/>
        <c:majorTickMark val="none"/>
        <c:minorTickMark val="none"/>
        <c:tickLblPos val="nextTo"/>
        <c:txPr>
          <a:bodyPr rot="-60000000" vert="horz"/>
          <a:lstStyle/>
          <a:p>
            <a:pPr>
              <a:defRPr/>
            </a:pPr>
            <a:endParaRPr lang="en-US"/>
          </a:p>
        </c:txPr>
        <c:crossAx val="150609792"/>
        <c:crosses val="autoZero"/>
        <c:crossBetween val="between"/>
        <c:majorUnit val="5"/>
      </c:valAx>
      <c:spPr>
        <a:ln>
          <a:solidFill>
            <a:schemeClr val="tx2">
              <a:alpha val="80000"/>
            </a:schemeClr>
          </a:solidFill>
        </a:ln>
      </c:spPr>
    </c:plotArea>
    <c:plotVisOnly val="1"/>
    <c:dispBlanksAs val="gap"/>
    <c:showDLblsOverMax val="0"/>
  </c:chart>
  <c:spPr>
    <a:solidFill>
      <a:schemeClr val="lt1"/>
    </a:solidFill>
    <a:ln w="57150" cap="flat" cmpd="sng" algn="ctr">
      <a:solidFill>
        <a:schemeClr val="tx2"/>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26"/>
    </mc:Choice>
    <mc:Fallback>
      <c:style val="26"/>
    </mc:Fallback>
  </mc:AlternateContent>
  <c:chart>
    <c:title>
      <c:tx>
        <c:rich>
          <a:bodyPr rot="0" vert="horz"/>
          <a:lstStyle/>
          <a:p>
            <a:pPr>
              <a:defRPr sz="1200"/>
            </a:pPr>
            <a:r>
              <a:rPr lang="en-US" sz="1200" dirty="0"/>
              <a:t>New </a:t>
            </a:r>
            <a:r>
              <a:rPr lang="en-US" sz="1200" dirty="0" smtClean="0"/>
              <a:t>Commitments to</a:t>
            </a:r>
            <a:r>
              <a:rPr lang="en-US" sz="1200" baseline="0" dirty="0" smtClean="0"/>
              <a:t> </a:t>
            </a:r>
            <a:r>
              <a:rPr lang="en-US" sz="1200" dirty="0" smtClean="0"/>
              <a:t>IDJJ </a:t>
            </a:r>
            <a:endParaRPr lang="en-US" sz="1200" dirty="0"/>
          </a:p>
          <a:p>
            <a:pPr>
              <a:defRPr sz="1200"/>
            </a:pPr>
            <a:r>
              <a:rPr lang="en-US" sz="1200" dirty="0"/>
              <a:t>(2004, 2006, 2008, 2010)</a:t>
            </a:r>
          </a:p>
        </c:rich>
      </c:tx>
      <c:layout>
        <c:manualLayout>
          <c:xMode val="edge"/>
          <c:yMode val="edge"/>
          <c:x val="0.187498450348837"/>
          <c:y val="4.7995056578009003E-2"/>
        </c:manualLayout>
      </c:layout>
      <c:overlay val="1"/>
    </c:title>
    <c:autoTitleDeleted val="0"/>
    <c:plotArea>
      <c:layout>
        <c:manualLayout>
          <c:layoutTarget val="inner"/>
          <c:xMode val="edge"/>
          <c:yMode val="edge"/>
          <c:x val="8.9553258967629598E-2"/>
          <c:y val="0.26490443502254601"/>
          <c:w val="0.765337561971417"/>
          <c:h val="0.57400317147856605"/>
        </c:manualLayout>
      </c:layout>
      <c:pieChart>
        <c:varyColors val="1"/>
        <c:ser>
          <c:idx val="0"/>
          <c:order val="0"/>
          <c:tx>
            <c:strRef>
              <c:f>CombinedByType!$J$1</c:f>
              <c:strCache>
                <c:ptCount val="1"/>
                <c:pt idx="0">
                  <c:v>New Sentence Commitment to IDJJ</c:v>
                </c:pt>
              </c:strCache>
            </c:strRef>
          </c:tx>
          <c:spPr>
            <a:effectLst/>
          </c:spPr>
          <c:dPt>
            <c:idx val="1"/>
            <c:bubble3D val="0"/>
            <c:spPr>
              <a:solidFill>
                <a:srgbClr val="006699"/>
              </a:solidFill>
              <a:effectLst/>
              <a:scene3d>
                <a:camera prst="orthographicFront"/>
                <a:lightRig rig="brightRoom" dir="t"/>
              </a:scene3d>
              <a:sp3d prstMaterial="flat">
                <a:bevelT w="0" h="0" prst="angle"/>
                <a:contourClr>
                  <a:srgbClr val="000000"/>
                </a:contourClr>
              </a:sp3d>
            </c:spPr>
          </c:dPt>
          <c:dLbls>
            <c:dLbl>
              <c:idx val="0"/>
              <c:layout>
                <c:manualLayout>
                  <c:x val="1.29759721704728E-2"/>
                  <c:y val="9.2857251486188203E-3"/>
                </c:manualLayout>
              </c:layout>
              <c:dLblPos val="bestFit"/>
              <c:showLegendKey val="0"/>
              <c:showVal val="0"/>
              <c:showCatName val="0"/>
              <c:showSerName val="0"/>
              <c:showPercent val="1"/>
              <c:showBubbleSize val="1"/>
              <c:extLst>
                <c:ext xmlns:c15="http://schemas.microsoft.com/office/drawing/2012/chart" uri="{CE6537A1-D6FC-4f65-9D91-7224C49458BB}"/>
              </c:extLst>
            </c:dLbl>
            <c:dLbl>
              <c:idx val="1"/>
              <c:dLblPos val="ctr"/>
              <c:showLegendKey val="0"/>
              <c:showVal val="0"/>
              <c:showCatName val="0"/>
              <c:showSerName val="0"/>
              <c:showPercent val="1"/>
              <c:showBubbleSize val="1"/>
              <c:extLst>
                <c:ext xmlns:c15="http://schemas.microsoft.com/office/drawing/2012/chart" uri="{CE6537A1-D6FC-4f65-9D91-7224C49458BB}"/>
              </c:extLst>
            </c:dLbl>
            <c:spPr>
              <a:noFill/>
              <a:ln>
                <a:noFill/>
              </a:ln>
              <a:effectLst/>
            </c:spPr>
            <c:txPr>
              <a:bodyPr rot="0" vert="horz"/>
              <a:lstStyle/>
              <a:p>
                <a:pPr>
                  <a:defRPr/>
                </a:pPr>
                <a:endParaRPr lang="en-US"/>
              </a:p>
            </c:txPr>
            <c:dLblPos val="outEnd"/>
            <c:showLegendKey val="0"/>
            <c:showVal val="0"/>
            <c:showCatName val="0"/>
            <c:showSerName val="0"/>
            <c:showPercent val="1"/>
            <c:showBubbleSize val="1"/>
            <c:showLeaderLines val="1"/>
            <c:extLst>
              <c:ext xmlns:c15="http://schemas.microsoft.com/office/drawing/2012/chart" uri="{CE6537A1-D6FC-4f65-9D91-7224C49458BB}"/>
            </c:extLst>
          </c:dLbls>
          <c:cat>
            <c:strRef>
              <c:f>CombinedByType!$I$2:$I$3</c:f>
              <c:strCache>
                <c:ptCount val="2"/>
                <c:pt idx="0">
                  <c:v>Sex offenses (266)</c:v>
                </c:pt>
                <c:pt idx="1">
                  <c:v>All other offenses (9,646)</c:v>
                </c:pt>
              </c:strCache>
            </c:strRef>
          </c:cat>
          <c:val>
            <c:numRef>
              <c:f>CombinedByType!$J$2:$J$3</c:f>
              <c:numCache>
                <c:formatCode>0.0%</c:formatCode>
                <c:ptCount val="2"/>
                <c:pt idx="0" formatCode="0.00%">
                  <c:v>2.7E-2</c:v>
                </c:pt>
                <c:pt idx="1">
                  <c:v>0.97300000000000197</c:v>
                </c:pt>
              </c:numCache>
            </c:numRef>
          </c:val>
        </c:ser>
        <c:dLbls>
          <c:showLegendKey val="0"/>
          <c:showVal val="0"/>
          <c:showCatName val="0"/>
          <c:showSerName val="0"/>
          <c:showPercent val="0"/>
          <c:showBubbleSize val="0"/>
          <c:showLeaderLines val="1"/>
        </c:dLbls>
        <c:firstSliceAng val="50"/>
      </c:pieChart>
    </c:plotArea>
    <c:legend>
      <c:legendPos val="b"/>
      <c:layout>
        <c:manualLayout>
          <c:xMode val="edge"/>
          <c:yMode val="edge"/>
          <c:x val="4.4203337090906999E-2"/>
          <c:y val="0.87254784131625895"/>
          <c:w val="0.82568918701970695"/>
          <c:h val="9.0619997488935594E-2"/>
        </c:manualLayout>
      </c:layout>
      <c:overlay val="0"/>
      <c:txPr>
        <a:bodyPr rot="0" vert="horz"/>
        <a:lstStyle/>
        <a:p>
          <a:pPr>
            <a:defRPr sz="1100"/>
          </a:pPr>
          <a:endParaRPr lang="en-US"/>
        </a:p>
      </c:txPr>
    </c:legend>
    <c:plotVisOnly val="1"/>
    <c:dispBlanksAs val="zero"/>
    <c:showDLblsOverMax val="1"/>
  </c:chart>
  <c:spPr>
    <a:solidFill>
      <a:schemeClr val="bg1"/>
    </a:solidFill>
    <a:ln w="38100" cmpd="sng">
      <a:solidFill>
        <a:schemeClr val="tx2"/>
      </a:solid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18"/>
    </mc:Choice>
    <mc:Fallback>
      <c:style val="18"/>
    </mc:Fallback>
  </mc:AlternateContent>
  <c:chart>
    <c:title>
      <c:tx>
        <c:rich>
          <a:bodyPr rot="0" vert="horz"/>
          <a:lstStyle/>
          <a:p>
            <a:pPr algn="ctr">
              <a:defRPr sz="1200"/>
            </a:pPr>
            <a:r>
              <a:rPr lang="en-US" sz="1200" dirty="0"/>
              <a:t>Admissions to </a:t>
            </a:r>
          </a:p>
          <a:p>
            <a:pPr algn="ctr">
              <a:defRPr sz="1200"/>
            </a:pPr>
            <a:r>
              <a:rPr lang="en-US" sz="1200" dirty="0"/>
              <a:t>Juvenile Detention Centers </a:t>
            </a:r>
            <a:endParaRPr lang="en-US" sz="1200" dirty="0" smtClean="0"/>
          </a:p>
          <a:p>
            <a:pPr algn="ctr">
              <a:defRPr sz="1200"/>
            </a:pPr>
            <a:r>
              <a:rPr lang="en-US" sz="1200" dirty="0" smtClean="0"/>
              <a:t>(</a:t>
            </a:r>
            <a:r>
              <a:rPr lang="en-US" sz="1200" dirty="0"/>
              <a:t>2004, 2006, 2008, 2010</a:t>
            </a:r>
            <a:r>
              <a:rPr lang="en-US" sz="1200" dirty="0" smtClean="0"/>
              <a:t>)   </a:t>
            </a:r>
            <a:endParaRPr lang="en-US" sz="1200" dirty="0"/>
          </a:p>
        </c:rich>
      </c:tx>
      <c:layout>
        <c:manualLayout>
          <c:xMode val="edge"/>
          <c:yMode val="edge"/>
          <c:x val="0.18316594264675401"/>
          <c:y val="2.41202441380725E-2"/>
        </c:manualLayout>
      </c:layout>
      <c:overlay val="1"/>
    </c:title>
    <c:autoTitleDeleted val="0"/>
    <c:plotArea>
      <c:layout>
        <c:manualLayout>
          <c:layoutTarget val="inner"/>
          <c:xMode val="edge"/>
          <c:yMode val="edge"/>
          <c:x val="9.0884186351706003E-2"/>
          <c:y val="0.27505759696704601"/>
          <c:w val="0.78804972295129805"/>
          <c:h val="0.591037292213478"/>
        </c:manualLayout>
      </c:layout>
      <c:pieChart>
        <c:varyColors val="1"/>
        <c:ser>
          <c:idx val="0"/>
          <c:order val="0"/>
          <c:tx>
            <c:strRef>
              <c:f>CombinedByType!$F$1</c:f>
              <c:strCache>
                <c:ptCount val="1"/>
                <c:pt idx="0">
                  <c:v>Detention</c:v>
                </c:pt>
              </c:strCache>
            </c:strRef>
          </c:tx>
          <c:dPt>
            <c:idx val="1"/>
            <c:bubble3D val="0"/>
            <c:spPr>
              <a:solidFill>
                <a:srgbClr val="006699"/>
              </a:solidFill>
            </c:spPr>
          </c:dPt>
          <c:dLbls>
            <c:dLbl>
              <c:idx val="0"/>
              <c:layout>
                <c:manualLayout>
                  <c:x val="1.2940653010485E-2"/>
                  <c:y val="3.2703960913187301E-2"/>
                </c:manualLayout>
              </c:layout>
              <c:dLblPos val="bestFit"/>
              <c:showLegendKey val="0"/>
              <c:showVal val="0"/>
              <c:showCatName val="0"/>
              <c:showSerName val="0"/>
              <c:showPercent val="1"/>
              <c:showBubbleSize val="1"/>
              <c:extLst>
                <c:ext xmlns:c15="http://schemas.microsoft.com/office/drawing/2012/chart" uri="{CE6537A1-D6FC-4f65-9D91-7224C49458BB}"/>
              </c:extLst>
            </c:dLbl>
            <c:dLbl>
              <c:idx val="1"/>
              <c:dLblPos val="ctr"/>
              <c:showLegendKey val="0"/>
              <c:showVal val="0"/>
              <c:showCatName val="0"/>
              <c:showSerName val="0"/>
              <c:showPercent val="1"/>
              <c:showBubbleSize val="1"/>
              <c:extLst>
                <c:ext xmlns:c15="http://schemas.microsoft.com/office/drawing/2012/chart" uri="{CE6537A1-D6FC-4f65-9D91-7224C49458BB}"/>
              </c:extLst>
            </c:dLbl>
            <c:spPr>
              <a:noFill/>
              <a:ln>
                <a:noFill/>
              </a:ln>
              <a:effectLst/>
            </c:spPr>
            <c:txPr>
              <a:bodyPr rot="0" vert="horz"/>
              <a:lstStyle/>
              <a:p>
                <a:pPr>
                  <a:defRPr sz="1800"/>
                </a:pPr>
                <a:endParaRPr lang="en-US"/>
              </a:p>
            </c:txPr>
            <c:dLblPos val="outEnd"/>
            <c:showLegendKey val="0"/>
            <c:showVal val="0"/>
            <c:showCatName val="0"/>
            <c:showSerName val="0"/>
            <c:showPercent val="1"/>
            <c:showBubbleSize val="1"/>
            <c:showLeaderLines val="1"/>
            <c:extLst>
              <c:ext xmlns:c15="http://schemas.microsoft.com/office/drawing/2012/chart" uri="{CE6537A1-D6FC-4f65-9D91-7224C49458BB}"/>
            </c:extLst>
          </c:dLbls>
          <c:cat>
            <c:strRef>
              <c:f>CombinedByType!$E$2:$E$3</c:f>
              <c:strCache>
                <c:ptCount val="2"/>
                <c:pt idx="0">
                  <c:v>Sex offenses (874)</c:v>
                </c:pt>
                <c:pt idx="1">
                  <c:v>All other offenses (50,474)</c:v>
                </c:pt>
              </c:strCache>
            </c:strRef>
          </c:cat>
          <c:val>
            <c:numRef>
              <c:f>CombinedByType!$F$2:$F$3</c:f>
              <c:numCache>
                <c:formatCode>0.0%</c:formatCode>
                <c:ptCount val="2"/>
                <c:pt idx="0" formatCode="0.00%">
                  <c:v>2.3E-2</c:v>
                </c:pt>
                <c:pt idx="1">
                  <c:v>0.97700000000000098</c:v>
                </c:pt>
              </c:numCache>
            </c:numRef>
          </c:val>
        </c:ser>
        <c:dLbls>
          <c:showLegendKey val="1"/>
          <c:showVal val="1"/>
          <c:showCatName val="1"/>
          <c:showSerName val="1"/>
          <c:showPercent val="1"/>
          <c:showBubbleSize val="1"/>
          <c:showLeaderLines val="1"/>
        </c:dLbls>
        <c:firstSliceAng val="50"/>
      </c:pieChart>
    </c:plotArea>
    <c:legend>
      <c:legendPos val="b"/>
      <c:layout>
        <c:manualLayout>
          <c:xMode val="edge"/>
          <c:yMode val="edge"/>
          <c:x val="3.5903370230561102E-2"/>
          <c:y val="0.86798777281532502"/>
          <c:w val="0.89812457320133998"/>
          <c:h val="0.106836312870284"/>
        </c:manualLayout>
      </c:layout>
      <c:overlay val="0"/>
      <c:txPr>
        <a:bodyPr rot="0" vert="horz"/>
        <a:lstStyle/>
        <a:p>
          <a:pPr>
            <a:defRPr sz="1100"/>
          </a:pPr>
          <a:endParaRPr lang="en-US"/>
        </a:p>
      </c:txPr>
    </c:legend>
    <c:plotVisOnly val="1"/>
    <c:dispBlanksAs val="zero"/>
    <c:showDLblsOverMax val="1"/>
  </c:chart>
  <c:spPr>
    <a:solidFill>
      <a:schemeClr val="bg1"/>
    </a:solidFill>
    <a:ln w="38100" cmpd="sng">
      <a:solidFill>
        <a:schemeClr val="tx2"/>
      </a:solidFill>
    </a:ln>
  </c:spPr>
  <c:txPr>
    <a:bodyPr/>
    <a:lstStyle/>
    <a:p>
      <a:pPr>
        <a:defRPr sz="1800"/>
      </a:pPr>
      <a:endParaRPr lang="en-US"/>
    </a:p>
  </c:txPr>
  <c:externalData r:id="rId1">
    <c:autoUpdate val="0"/>
  </c:externalData>
</c:chartSpace>
</file>

<file path=ppt/diagrams/_rels/data5.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2476B9-0C63-FF41-A123-881B8EC42813}" type="doc">
      <dgm:prSet loTypeId="urn:microsoft.com/office/officeart/2008/layout/VerticalCurvedList" loCatId="" qsTypeId="urn:microsoft.com/office/officeart/2005/8/quickstyle/3D4" qsCatId="3D" csTypeId="urn:microsoft.com/office/officeart/2005/8/colors/accent2_2" csCatId="accent2" phldr="1"/>
      <dgm:spPr/>
      <dgm:t>
        <a:bodyPr/>
        <a:lstStyle/>
        <a:p>
          <a:endParaRPr lang="en-US"/>
        </a:p>
      </dgm:t>
    </dgm:pt>
    <dgm:pt modelId="{6E0F060C-4DFE-8E4B-8E40-6A5410908F5F}">
      <dgm:prSet custT="1"/>
      <dgm:spPr/>
      <dgm:t>
        <a:bodyPr/>
        <a:lstStyle/>
        <a:p>
          <a:pPr rtl="0"/>
          <a:r>
            <a:rPr lang="en-US" sz="1600" baseline="0" dirty="0" smtClean="0">
              <a:solidFill>
                <a:schemeClr val="accent1"/>
              </a:solidFill>
            </a:rPr>
            <a:t>Illinois passed its first sex offense registry laws nearly 30 years ago, when little research was available </a:t>
          </a:r>
          <a:endParaRPr lang="en-US" sz="1600" dirty="0">
            <a:solidFill>
              <a:schemeClr val="accent1"/>
            </a:solidFill>
          </a:endParaRPr>
        </a:p>
      </dgm:t>
    </dgm:pt>
    <dgm:pt modelId="{7E1B1DBA-A2ED-7C4B-AF46-A0AC0BC2BD98}" type="parTrans" cxnId="{EA10C2C8-556C-2C4D-9B5D-D7FC4AA17566}">
      <dgm:prSet/>
      <dgm:spPr/>
      <dgm:t>
        <a:bodyPr/>
        <a:lstStyle/>
        <a:p>
          <a:endParaRPr lang="en-US"/>
        </a:p>
      </dgm:t>
    </dgm:pt>
    <dgm:pt modelId="{27C188B2-D228-8245-A20E-7978AE88DAB8}" type="sibTrans" cxnId="{EA10C2C8-556C-2C4D-9B5D-D7FC4AA17566}">
      <dgm:prSet/>
      <dgm:spPr/>
      <dgm:t>
        <a:bodyPr/>
        <a:lstStyle/>
        <a:p>
          <a:endParaRPr lang="en-US"/>
        </a:p>
      </dgm:t>
    </dgm:pt>
    <dgm:pt modelId="{18A28EE8-F8A3-2E49-9AB3-AB2276798D47}">
      <dgm:prSet custT="1"/>
      <dgm:spPr/>
      <dgm:t>
        <a:bodyPr/>
        <a:lstStyle/>
        <a:p>
          <a:pPr rtl="0"/>
          <a:r>
            <a:rPr lang="en-US" sz="1600" baseline="0" dirty="0" smtClean="0">
              <a:solidFill>
                <a:schemeClr val="accent1"/>
              </a:solidFill>
            </a:rPr>
            <a:t>Since 1999, the scope of such laws has included youth </a:t>
          </a:r>
          <a:endParaRPr lang="en-US" sz="1600" dirty="0">
            <a:solidFill>
              <a:schemeClr val="accent1"/>
            </a:solidFill>
          </a:endParaRPr>
        </a:p>
      </dgm:t>
    </dgm:pt>
    <dgm:pt modelId="{2B4E923B-34BC-3D47-9AF4-7FA2081B3248}" type="parTrans" cxnId="{344702B2-6523-AB43-BFB3-32571665A0F0}">
      <dgm:prSet/>
      <dgm:spPr/>
      <dgm:t>
        <a:bodyPr/>
        <a:lstStyle/>
        <a:p>
          <a:endParaRPr lang="en-US"/>
        </a:p>
      </dgm:t>
    </dgm:pt>
    <dgm:pt modelId="{6FC93403-64A4-CA46-A71D-B959C804C368}" type="sibTrans" cxnId="{344702B2-6523-AB43-BFB3-32571665A0F0}">
      <dgm:prSet/>
      <dgm:spPr/>
      <dgm:t>
        <a:bodyPr/>
        <a:lstStyle/>
        <a:p>
          <a:endParaRPr lang="en-US"/>
        </a:p>
      </dgm:t>
    </dgm:pt>
    <dgm:pt modelId="{950386D2-EB46-A749-AAB3-8970BDE5AB10}">
      <dgm:prSet custT="1"/>
      <dgm:spPr/>
      <dgm:t>
        <a:bodyPr/>
        <a:lstStyle/>
        <a:p>
          <a:pPr rtl="0"/>
          <a:r>
            <a:rPr lang="en-US" sz="1600" baseline="0" dirty="0" smtClean="0">
              <a:solidFill>
                <a:schemeClr val="accent1"/>
              </a:solidFill>
            </a:rPr>
            <a:t>Most Illinois youth adjudicated delinquent for sex offenses must follow adult sex offender rules and restrictions</a:t>
          </a:r>
          <a:endParaRPr lang="en-US" sz="1600" dirty="0">
            <a:solidFill>
              <a:schemeClr val="accent1"/>
            </a:solidFill>
          </a:endParaRPr>
        </a:p>
      </dgm:t>
    </dgm:pt>
    <dgm:pt modelId="{16814599-A126-9646-9FED-81EF25DEE29D}" type="parTrans" cxnId="{1CB20473-4F97-6247-9F4A-B3195253F9EF}">
      <dgm:prSet/>
      <dgm:spPr/>
      <dgm:t>
        <a:bodyPr/>
        <a:lstStyle/>
        <a:p>
          <a:endParaRPr lang="en-US"/>
        </a:p>
      </dgm:t>
    </dgm:pt>
    <dgm:pt modelId="{F82D9F93-FCF5-364E-BC89-BB24AB9C7ADA}" type="sibTrans" cxnId="{1CB20473-4F97-6247-9F4A-B3195253F9EF}">
      <dgm:prSet/>
      <dgm:spPr/>
      <dgm:t>
        <a:bodyPr/>
        <a:lstStyle/>
        <a:p>
          <a:endParaRPr lang="en-US"/>
        </a:p>
      </dgm:t>
    </dgm:pt>
    <dgm:pt modelId="{65075F65-3264-BE4E-A45A-AE9EF0E7721D}">
      <dgm:prSet custT="1"/>
      <dgm:spPr/>
      <dgm:t>
        <a:bodyPr/>
        <a:lstStyle/>
        <a:p>
          <a:pPr rtl="0"/>
          <a:r>
            <a:rPr lang="en-US" sz="1600" baseline="0" dirty="0" smtClean="0">
              <a:solidFill>
                <a:schemeClr val="accent1"/>
              </a:solidFill>
            </a:rPr>
            <a:t>However, new evidence identifies characteristics of youth with sexual behavior problems and interventions that are most likely to help</a:t>
          </a:r>
          <a:endParaRPr lang="en-US" sz="1600" dirty="0">
            <a:solidFill>
              <a:schemeClr val="accent1"/>
            </a:solidFill>
          </a:endParaRPr>
        </a:p>
      </dgm:t>
    </dgm:pt>
    <dgm:pt modelId="{D101E596-D306-1944-ACAF-10810C4E56C9}" type="parTrans" cxnId="{4358B906-3DA3-DD42-8C63-709140785F02}">
      <dgm:prSet/>
      <dgm:spPr/>
      <dgm:t>
        <a:bodyPr/>
        <a:lstStyle/>
        <a:p>
          <a:endParaRPr lang="en-US"/>
        </a:p>
      </dgm:t>
    </dgm:pt>
    <dgm:pt modelId="{A6F5DDA3-2F73-C646-878C-1D76C1002B83}" type="sibTrans" cxnId="{4358B906-3DA3-DD42-8C63-709140785F02}">
      <dgm:prSet/>
      <dgm:spPr/>
      <dgm:t>
        <a:bodyPr/>
        <a:lstStyle/>
        <a:p>
          <a:endParaRPr lang="en-US"/>
        </a:p>
      </dgm:t>
    </dgm:pt>
    <dgm:pt modelId="{CB866257-7AEC-0D4C-AC11-6C02F1B3DC9C}" type="pres">
      <dgm:prSet presAssocID="{522476B9-0C63-FF41-A123-881B8EC42813}" presName="Name0" presStyleCnt="0">
        <dgm:presLayoutVars>
          <dgm:chMax val="7"/>
          <dgm:chPref val="7"/>
          <dgm:dir/>
        </dgm:presLayoutVars>
      </dgm:prSet>
      <dgm:spPr/>
      <dgm:t>
        <a:bodyPr/>
        <a:lstStyle/>
        <a:p>
          <a:endParaRPr lang="en-US"/>
        </a:p>
      </dgm:t>
    </dgm:pt>
    <dgm:pt modelId="{5EED62E6-CBD6-9044-98CF-A3A4A65BF1B2}" type="pres">
      <dgm:prSet presAssocID="{522476B9-0C63-FF41-A123-881B8EC42813}" presName="Name1" presStyleCnt="0"/>
      <dgm:spPr/>
    </dgm:pt>
    <dgm:pt modelId="{7B1F93E9-DCC1-F844-93D3-29CE5E6C442C}" type="pres">
      <dgm:prSet presAssocID="{522476B9-0C63-FF41-A123-881B8EC42813}" presName="cycle" presStyleCnt="0"/>
      <dgm:spPr/>
    </dgm:pt>
    <dgm:pt modelId="{D6B46B97-450E-4A49-A350-DD6B9AEBF277}" type="pres">
      <dgm:prSet presAssocID="{522476B9-0C63-FF41-A123-881B8EC42813}" presName="srcNode" presStyleLbl="node1" presStyleIdx="0" presStyleCnt="4"/>
      <dgm:spPr/>
    </dgm:pt>
    <dgm:pt modelId="{0225F3E4-D842-CF44-85A5-E145669345D7}" type="pres">
      <dgm:prSet presAssocID="{522476B9-0C63-FF41-A123-881B8EC42813}" presName="conn" presStyleLbl="parChTrans1D2" presStyleIdx="0" presStyleCnt="1"/>
      <dgm:spPr/>
      <dgm:t>
        <a:bodyPr/>
        <a:lstStyle/>
        <a:p>
          <a:endParaRPr lang="en-US"/>
        </a:p>
      </dgm:t>
    </dgm:pt>
    <dgm:pt modelId="{07984000-589E-074F-8218-CC4DA8C69F21}" type="pres">
      <dgm:prSet presAssocID="{522476B9-0C63-FF41-A123-881B8EC42813}" presName="extraNode" presStyleLbl="node1" presStyleIdx="0" presStyleCnt="4"/>
      <dgm:spPr/>
    </dgm:pt>
    <dgm:pt modelId="{B7EA87B3-87DD-8348-B080-3081829B9956}" type="pres">
      <dgm:prSet presAssocID="{522476B9-0C63-FF41-A123-881B8EC42813}" presName="dstNode" presStyleLbl="node1" presStyleIdx="0" presStyleCnt="4"/>
      <dgm:spPr/>
    </dgm:pt>
    <dgm:pt modelId="{D1D26909-4CDA-D842-B690-68AFB37F4656}" type="pres">
      <dgm:prSet presAssocID="{6E0F060C-4DFE-8E4B-8E40-6A5410908F5F}" presName="text_1" presStyleLbl="node1" presStyleIdx="0" presStyleCnt="4">
        <dgm:presLayoutVars>
          <dgm:bulletEnabled val="1"/>
        </dgm:presLayoutVars>
      </dgm:prSet>
      <dgm:spPr/>
      <dgm:t>
        <a:bodyPr/>
        <a:lstStyle/>
        <a:p>
          <a:endParaRPr lang="en-US"/>
        </a:p>
      </dgm:t>
    </dgm:pt>
    <dgm:pt modelId="{DBA40E9A-48A6-F148-AA4A-BF0EEEC8BA5C}" type="pres">
      <dgm:prSet presAssocID="{6E0F060C-4DFE-8E4B-8E40-6A5410908F5F}" presName="accent_1" presStyleCnt="0"/>
      <dgm:spPr/>
    </dgm:pt>
    <dgm:pt modelId="{BD33504F-138E-2648-A455-BE59E5A4F4B2}" type="pres">
      <dgm:prSet presAssocID="{6E0F060C-4DFE-8E4B-8E40-6A5410908F5F}" presName="accentRepeatNode" presStyleLbl="solidFgAcc1" presStyleIdx="0" presStyleCnt="4"/>
      <dgm:spPr>
        <a:solidFill>
          <a:schemeClr val="accent1"/>
        </a:solidFill>
      </dgm:spPr>
    </dgm:pt>
    <dgm:pt modelId="{47D3A625-EC06-9547-8533-771CC407A9A4}" type="pres">
      <dgm:prSet presAssocID="{18A28EE8-F8A3-2E49-9AB3-AB2276798D47}" presName="text_2" presStyleLbl="node1" presStyleIdx="1" presStyleCnt="4">
        <dgm:presLayoutVars>
          <dgm:bulletEnabled val="1"/>
        </dgm:presLayoutVars>
      </dgm:prSet>
      <dgm:spPr/>
      <dgm:t>
        <a:bodyPr/>
        <a:lstStyle/>
        <a:p>
          <a:endParaRPr lang="en-US"/>
        </a:p>
      </dgm:t>
    </dgm:pt>
    <dgm:pt modelId="{3E70D7BD-0E78-3B40-9587-696562A7EC19}" type="pres">
      <dgm:prSet presAssocID="{18A28EE8-F8A3-2E49-9AB3-AB2276798D47}" presName="accent_2" presStyleCnt="0"/>
      <dgm:spPr/>
    </dgm:pt>
    <dgm:pt modelId="{D81EACCE-572C-3F4A-826D-A2BD3B85C65A}" type="pres">
      <dgm:prSet presAssocID="{18A28EE8-F8A3-2E49-9AB3-AB2276798D47}" presName="accentRepeatNode" presStyleLbl="solidFgAcc1" presStyleIdx="1" presStyleCnt="4"/>
      <dgm:spPr>
        <a:solidFill>
          <a:schemeClr val="accent1"/>
        </a:solidFill>
      </dgm:spPr>
    </dgm:pt>
    <dgm:pt modelId="{E1873C33-D7D4-5140-AE77-D57D4737EE30}" type="pres">
      <dgm:prSet presAssocID="{950386D2-EB46-A749-AAB3-8970BDE5AB10}" presName="text_3" presStyleLbl="node1" presStyleIdx="2" presStyleCnt="4">
        <dgm:presLayoutVars>
          <dgm:bulletEnabled val="1"/>
        </dgm:presLayoutVars>
      </dgm:prSet>
      <dgm:spPr/>
      <dgm:t>
        <a:bodyPr/>
        <a:lstStyle/>
        <a:p>
          <a:endParaRPr lang="en-US"/>
        </a:p>
      </dgm:t>
    </dgm:pt>
    <dgm:pt modelId="{D36FF6A1-247B-C146-98E0-9ADA0A069881}" type="pres">
      <dgm:prSet presAssocID="{950386D2-EB46-A749-AAB3-8970BDE5AB10}" presName="accent_3" presStyleCnt="0"/>
      <dgm:spPr/>
    </dgm:pt>
    <dgm:pt modelId="{6AFE0E30-1F52-794F-B999-32915526A05E}" type="pres">
      <dgm:prSet presAssocID="{950386D2-EB46-A749-AAB3-8970BDE5AB10}" presName="accentRepeatNode" presStyleLbl="solidFgAcc1" presStyleIdx="2" presStyleCnt="4"/>
      <dgm:spPr>
        <a:solidFill>
          <a:schemeClr val="accent1"/>
        </a:solidFill>
      </dgm:spPr>
    </dgm:pt>
    <dgm:pt modelId="{D5B650E9-DE7B-7146-810E-43B8B28EF04D}" type="pres">
      <dgm:prSet presAssocID="{65075F65-3264-BE4E-A45A-AE9EF0E7721D}" presName="text_4" presStyleLbl="node1" presStyleIdx="3" presStyleCnt="4">
        <dgm:presLayoutVars>
          <dgm:bulletEnabled val="1"/>
        </dgm:presLayoutVars>
      </dgm:prSet>
      <dgm:spPr/>
      <dgm:t>
        <a:bodyPr/>
        <a:lstStyle/>
        <a:p>
          <a:endParaRPr lang="en-US"/>
        </a:p>
      </dgm:t>
    </dgm:pt>
    <dgm:pt modelId="{4CAEA29E-B29E-3F43-88EB-FAFA33E28AAE}" type="pres">
      <dgm:prSet presAssocID="{65075F65-3264-BE4E-A45A-AE9EF0E7721D}" presName="accent_4" presStyleCnt="0"/>
      <dgm:spPr/>
    </dgm:pt>
    <dgm:pt modelId="{9480F438-E089-2040-885A-88DAB2F02029}" type="pres">
      <dgm:prSet presAssocID="{65075F65-3264-BE4E-A45A-AE9EF0E7721D}" presName="accentRepeatNode" presStyleLbl="solidFgAcc1" presStyleIdx="3" presStyleCnt="4"/>
      <dgm:spPr>
        <a:solidFill>
          <a:schemeClr val="accent1"/>
        </a:solidFill>
      </dgm:spPr>
    </dgm:pt>
  </dgm:ptLst>
  <dgm:cxnLst>
    <dgm:cxn modelId="{FA24AAB3-1A9A-AA42-9166-A7580CD042A0}" type="presOf" srcId="{950386D2-EB46-A749-AAB3-8970BDE5AB10}" destId="{E1873C33-D7D4-5140-AE77-D57D4737EE30}" srcOrd="0" destOrd="0" presId="urn:microsoft.com/office/officeart/2008/layout/VerticalCurvedList"/>
    <dgm:cxn modelId="{9FBA6258-772D-954D-B5BA-4C4E67243079}" type="presOf" srcId="{65075F65-3264-BE4E-A45A-AE9EF0E7721D}" destId="{D5B650E9-DE7B-7146-810E-43B8B28EF04D}" srcOrd="0" destOrd="0" presId="urn:microsoft.com/office/officeart/2008/layout/VerticalCurvedList"/>
    <dgm:cxn modelId="{4358B906-3DA3-DD42-8C63-709140785F02}" srcId="{522476B9-0C63-FF41-A123-881B8EC42813}" destId="{65075F65-3264-BE4E-A45A-AE9EF0E7721D}" srcOrd="3" destOrd="0" parTransId="{D101E596-D306-1944-ACAF-10810C4E56C9}" sibTransId="{A6F5DDA3-2F73-C646-878C-1D76C1002B83}"/>
    <dgm:cxn modelId="{6151BC24-6CB1-C74F-8308-57F3FCAAA43E}" type="presOf" srcId="{27C188B2-D228-8245-A20E-7978AE88DAB8}" destId="{0225F3E4-D842-CF44-85A5-E145669345D7}" srcOrd="0" destOrd="0" presId="urn:microsoft.com/office/officeart/2008/layout/VerticalCurvedList"/>
    <dgm:cxn modelId="{EA10C2C8-556C-2C4D-9B5D-D7FC4AA17566}" srcId="{522476B9-0C63-FF41-A123-881B8EC42813}" destId="{6E0F060C-4DFE-8E4B-8E40-6A5410908F5F}" srcOrd="0" destOrd="0" parTransId="{7E1B1DBA-A2ED-7C4B-AF46-A0AC0BC2BD98}" sibTransId="{27C188B2-D228-8245-A20E-7978AE88DAB8}"/>
    <dgm:cxn modelId="{51A708EE-F2B2-2846-9868-1255C5B075B4}" type="presOf" srcId="{6E0F060C-4DFE-8E4B-8E40-6A5410908F5F}" destId="{D1D26909-4CDA-D842-B690-68AFB37F4656}" srcOrd="0" destOrd="0" presId="urn:microsoft.com/office/officeart/2008/layout/VerticalCurvedList"/>
    <dgm:cxn modelId="{1CB20473-4F97-6247-9F4A-B3195253F9EF}" srcId="{522476B9-0C63-FF41-A123-881B8EC42813}" destId="{950386D2-EB46-A749-AAB3-8970BDE5AB10}" srcOrd="2" destOrd="0" parTransId="{16814599-A126-9646-9FED-81EF25DEE29D}" sibTransId="{F82D9F93-FCF5-364E-BC89-BB24AB9C7ADA}"/>
    <dgm:cxn modelId="{288FEBFF-60D4-8546-973E-3DA62A41477C}" type="presOf" srcId="{18A28EE8-F8A3-2E49-9AB3-AB2276798D47}" destId="{47D3A625-EC06-9547-8533-771CC407A9A4}" srcOrd="0" destOrd="0" presId="urn:microsoft.com/office/officeart/2008/layout/VerticalCurvedList"/>
    <dgm:cxn modelId="{6B4224E6-0AAB-4A4E-97B8-DEF9ACA75EAE}" type="presOf" srcId="{522476B9-0C63-FF41-A123-881B8EC42813}" destId="{CB866257-7AEC-0D4C-AC11-6C02F1B3DC9C}" srcOrd="0" destOrd="0" presId="urn:microsoft.com/office/officeart/2008/layout/VerticalCurvedList"/>
    <dgm:cxn modelId="{344702B2-6523-AB43-BFB3-32571665A0F0}" srcId="{522476B9-0C63-FF41-A123-881B8EC42813}" destId="{18A28EE8-F8A3-2E49-9AB3-AB2276798D47}" srcOrd="1" destOrd="0" parTransId="{2B4E923B-34BC-3D47-9AF4-7FA2081B3248}" sibTransId="{6FC93403-64A4-CA46-A71D-B959C804C368}"/>
    <dgm:cxn modelId="{43BDE0B1-CF07-B248-BD5E-3F807B98AC0A}" type="presParOf" srcId="{CB866257-7AEC-0D4C-AC11-6C02F1B3DC9C}" destId="{5EED62E6-CBD6-9044-98CF-A3A4A65BF1B2}" srcOrd="0" destOrd="0" presId="urn:microsoft.com/office/officeart/2008/layout/VerticalCurvedList"/>
    <dgm:cxn modelId="{D82064CB-BB6C-7542-B8FE-1CA6C9804F73}" type="presParOf" srcId="{5EED62E6-CBD6-9044-98CF-A3A4A65BF1B2}" destId="{7B1F93E9-DCC1-F844-93D3-29CE5E6C442C}" srcOrd="0" destOrd="0" presId="urn:microsoft.com/office/officeart/2008/layout/VerticalCurvedList"/>
    <dgm:cxn modelId="{C7289776-36A4-7A45-BCB7-35D2A7A93D3E}" type="presParOf" srcId="{7B1F93E9-DCC1-F844-93D3-29CE5E6C442C}" destId="{D6B46B97-450E-4A49-A350-DD6B9AEBF277}" srcOrd="0" destOrd="0" presId="urn:microsoft.com/office/officeart/2008/layout/VerticalCurvedList"/>
    <dgm:cxn modelId="{41B650B2-2655-7E46-A18B-9D0674CDF7BF}" type="presParOf" srcId="{7B1F93E9-DCC1-F844-93D3-29CE5E6C442C}" destId="{0225F3E4-D842-CF44-85A5-E145669345D7}" srcOrd="1" destOrd="0" presId="urn:microsoft.com/office/officeart/2008/layout/VerticalCurvedList"/>
    <dgm:cxn modelId="{1AFB34D9-D9A5-3B43-BA0C-32BA271E31AC}" type="presParOf" srcId="{7B1F93E9-DCC1-F844-93D3-29CE5E6C442C}" destId="{07984000-589E-074F-8218-CC4DA8C69F21}" srcOrd="2" destOrd="0" presId="urn:microsoft.com/office/officeart/2008/layout/VerticalCurvedList"/>
    <dgm:cxn modelId="{A6068B43-F3CA-E747-BCBC-79491754F91E}" type="presParOf" srcId="{7B1F93E9-DCC1-F844-93D3-29CE5E6C442C}" destId="{B7EA87B3-87DD-8348-B080-3081829B9956}" srcOrd="3" destOrd="0" presId="urn:microsoft.com/office/officeart/2008/layout/VerticalCurvedList"/>
    <dgm:cxn modelId="{A03CBF3C-BAAD-D74A-8F0A-5BD5541B1DD7}" type="presParOf" srcId="{5EED62E6-CBD6-9044-98CF-A3A4A65BF1B2}" destId="{D1D26909-4CDA-D842-B690-68AFB37F4656}" srcOrd="1" destOrd="0" presId="urn:microsoft.com/office/officeart/2008/layout/VerticalCurvedList"/>
    <dgm:cxn modelId="{BC0077AE-6923-CD4F-AEF0-2F61886B4897}" type="presParOf" srcId="{5EED62E6-CBD6-9044-98CF-A3A4A65BF1B2}" destId="{DBA40E9A-48A6-F148-AA4A-BF0EEEC8BA5C}" srcOrd="2" destOrd="0" presId="urn:microsoft.com/office/officeart/2008/layout/VerticalCurvedList"/>
    <dgm:cxn modelId="{244ADA3A-7689-F44F-9663-070AC8C590AB}" type="presParOf" srcId="{DBA40E9A-48A6-F148-AA4A-BF0EEEC8BA5C}" destId="{BD33504F-138E-2648-A455-BE59E5A4F4B2}" srcOrd="0" destOrd="0" presId="urn:microsoft.com/office/officeart/2008/layout/VerticalCurvedList"/>
    <dgm:cxn modelId="{E530353F-34CF-AA4D-9987-17A0D8C918F5}" type="presParOf" srcId="{5EED62E6-CBD6-9044-98CF-A3A4A65BF1B2}" destId="{47D3A625-EC06-9547-8533-771CC407A9A4}" srcOrd="3" destOrd="0" presId="urn:microsoft.com/office/officeart/2008/layout/VerticalCurvedList"/>
    <dgm:cxn modelId="{9A4DA5F7-A322-A048-AD1F-9DC5C948EDB6}" type="presParOf" srcId="{5EED62E6-CBD6-9044-98CF-A3A4A65BF1B2}" destId="{3E70D7BD-0E78-3B40-9587-696562A7EC19}" srcOrd="4" destOrd="0" presId="urn:microsoft.com/office/officeart/2008/layout/VerticalCurvedList"/>
    <dgm:cxn modelId="{483A5C5D-6522-5649-A314-041F2F001890}" type="presParOf" srcId="{3E70D7BD-0E78-3B40-9587-696562A7EC19}" destId="{D81EACCE-572C-3F4A-826D-A2BD3B85C65A}" srcOrd="0" destOrd="0" presId="urn:microsoft.com/office/officeart/2008/layout/VerticalCurvedList"/>
    <dgm:cxn modelId="{D9E060CC-BFFA-7D43-BEB2-2C949CA4A35F}" type="presParOf" srcId="{5EED62E6-CBD6-9044-98CF-A3A4A65BF1B2}" destId="{E1873C33-D7D4-5140-AE77-D57D4737EE30}" srcOrd="5" destOrd="0" presId="urn:microsoft.com/office/officeart/2008/layout/VerticalCurvedList"/>
    <dgm:cxn modelId="{2476C7AA-3412-7C4D-ACE0-EAFF998CAE78}" type="presParOf" srcId="{5EED62E6-CBD6-9044-98CF-A3A4A65BF1B2}" destId="{D36FF6A1-247B-C146-98E0-9ADA0A069881}" srcOrd="6" destOrd="0" presId="urn:microsoft.com/office/officeart/2008/layout/VerticalCurvedList"/>
    <dgm:cxn modelId="{D159D312-E371-F246-89F6-75A463602A1D}" type="presParOf" srcId="{D36FF6A1-247B-C146-98E0-9ADA0A069881}" destId="{6AFE0E30-1F52-794F-B999-32915526A05E}" srcOrd="0" destOrd="0" presId="urn:microsoft.com/office/officeart/2008/layout/VerticalCurvedList"/>
    <dgm:cxn modelId="{A6E07675-0F1C-B14B-A0E3-F0D4B6147716}" type="presParOf" srcId="{5EED62E6-CBD6-9044-98CF-A3A4A65BF1B2}" destId="{D5B650E9-DE7B-7146-810E-43B8B28EF04D}" srcOrd="7" destOrd="0" presId="urn:microsoft.com/office/officeart/2008/layout/VerticalCurvedList"/>
    <dgm:cxn modelId="{C86FA9A8-0F30-8A46-9E36-56136DCA48C2}" type="presParOf" srcId="{5EED62E6-CBD6-9044-98CF-A3A4A65BF1B2}" destId="{4CAEA29E-B29E-3F43-88EB-FAFA33E28AAE}" srcOrd="8" destOrd="0" presId="urn:microsoft.com/office/officeart/2008/layout/VerticalCurvedList"/>
    <dgm:cxn modelId="{AF4125E2-D33C-7449-AA8D-93D978C1FE76}" type="presParOf" srcId="{4CAEA29E-B29E-3F43-88EB-FAFA33E28AAE}" destId="{9480F438-E089-2040-885A-88DAB2F020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7179C-B5E4-6347-ABC3-8081473D19FC}"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FE1EE562-64EC-D148-9025-E98A62287039}">
      <dgm:prSet custT="1"/>
      <dgm:spPr/>
      <dgm:t>
        <a:bodyPr/>
        <a:lstStyle/>
        <a:p>
          <a:pPr rtl="0"/>
          <a:r>
            <a:rPr lang="en-US" sz="2400" baseline="0" dirty="0" smtClean="0"/>
            <a:t>Conducted stakeholder interviews</a:t>
          </a:r>
          <a:endParaRPr lang="en-US" sz="2400" dirty="0"/>
        </a:p>
      </dgm:t>
    </dgm:pt>
    <dgm:pt modelId="{E9AB1965-1D75-6E40-B7BA-F775C073D18B}" type="parTrans" cxnId="{F2D7CA29-F6F3-E647-A75D-B505C96BE830}">
      <dgm:prSet/>
      <dgm:spPr/>
      <dgm:t>
        <a:bodyPr/>
        <a:lstStyle/>
        <a:p>
          <a:endParaRPr lang="en-US"/>
        </a:p>
      </dgm:t>
    </dgm:pt>
    <dgm:pt modelId="{1EEE99C7-EB75-594C-B5C0-1C99198C2098}" type="sibTrans" cxnId="{F2D7CA29-F6F3-E647-A75D-B505C96BE830}">
      <dgm:prSet/>
      <dgm:spPr/>
      <dgm:t>
        <a:bodyPr/>
        <a:lstStyle/>
        <a:p>
          <a:endParaRPr lang="en-US"/>
        </a:p>
      </dgm:t>
    </dgm:pt>
    <dgm:pt modelId="{E94912F1-9A2B-3340-9D08-CBA6850BAA5A}">
      <dgm:prSet custT="1"/>
      <dgm:spPr/>
      <dgm:t>
        <a:bodyPr/>
        <a:lstStyle/>
        <a:p>
          <a:pPr rtl="0"/>
          <a:r>
            <a:rPr lang="en-US" sz="2400" baseline="0" dirty="0" smtClean="0"/>
            <a:t>Surveyed relevant national data</a:t>
          </a:r>
          <a:endParaRPr lang="en-US" sz="2400" dirty="0"/>
        </a:p>
      </dgm:t>
    </dgm:pt>
    <dgm:pt modelId="{496763D4-3341-2A4A-8336-7EDF505B3BA6}" type="parTrans" cxnId="{41072359-912E-9343-A4EF-C0654BED8183}">
      <dgm:prSet/>
      <dgm:spPr/>
      <dgm:t>
        <a:bodyPr/>
        <a:lstStyle/>
        <a:p>
          <a:endParaRPr lang="en-US"/>
        </a:p>
      </dgm:t>
    </dgm:pt>
    <dgm:pt modelId="{95CF7AA9-1C33-0C40-B48E-06868D055197}" type="sibTrans" cxnId="{41072359-912E-9343-A4EF-C0654BED8183}">
      <dgm:prSet/>
      <dgm:spPr/>
      <dgm:t>
        <a:bodyPr/>
        <a:lstStyle/>
        <a:p>
          <a:endParaRPr lang="en-US"/>
        </a:p>
      </dgm:t>
    </dgm:pt>
    <dgm:pt modelId="{EFC08B3F-F9C5-BC4D-8EA3-85FE91B0EA2E}">
      <dgm:prSet custT="1"/>
      <dgm:spPr/>
      <dgm:t>
        <a:bodyPr/>
        <a:lstStyle/>
        <a:p>
          <a:pPr rtl="0"/>
          <a:r>
            <a:rPr lang="en-US" sz="2400" baseline="0" dirty="0" smtClean="0"/>
            <a:t>Collected Illinois arrest, probation, detention, and incarceration data </a:t>
          </a:r>
          <a:endParaRPr lang="en-US" sz="2400" dirty="0"/>
        </a:p>
      </dgm:t>
    </dgm:pt>
    <dgm:pt modelId="{10586143-F717-6743-A416-7F4E8532BD6F}" type="parTrans" cxnId="{734505EC-2FAF-EE46-9A09-1D91C9E23833}">
      <dgm:prSet/>
      <dgm:spPr/>
      <dgm:t>
        <a:bodyPr/>
        <a:lstStyle/>
        <a:p>
          <a:endParaRPr lang="en-US"/>
        </a:p>
      </dgm:t>
    </dgm:pt>
    <dgm:pt modelId="{A278B557-40A6-3F4E-A110-535500FFAFDC}" type="sibTrans" cxnId="{734505EC-2FAF-EE46-9A09-1D91C9E23833}">
      <dgm:prSet/>
      <dgm:spPr/>
      <dgm:t>
        <a:bodyPr/>
        <a:lstStyle/>
        <a:p>
          <a:endParaRPr lang="en-US"/>
        </a:p>
      </dgm:t>
    </dgm:pt>
    <dgm:pt modelId="{1DB16DEB-B26B-CF45-98DC-2B5EC68F2546}">
      <dgm:prSet custT="1"/>
      <dgm:spPr/>
      <dgm:t>
        <a:bodyPr/>
        <a:lstStyle/>
        <a:p>
          <a:pPr rtl="0"/>
          <a:r>
            <a:rPr lang="en-US" sz="2400" baseline="0" dirty="0" smtClean="0"/>
            <a:t>Reviewed 256 probation and IDJJ case files to obtain case-level details not otherwise available in state data systems</a:t>
          </a:r>
          <a:endParaRPr lang="en-US" sz="2400" dirty="0"/>
        </a:p>
      </dgm:t>
    </dgm:pt>
    <dgm:pt modelId="{FFF4BDB4-9BA8-1947-8868-2D73C890601D}" type="parTrans" cxnId="{DA4A986F-7552-CE42-9028-79B69497E436}">
      <dgm:prSet/>
      <dgm:spPr/>
      <dgm:t>
        <a:bodyPr/>
        <a:lstStyle/>
        <a:p>
          <a:endParaRPr lang="en-US"/>
        </a:p>
      </dgm:t>
    </dgm:pt>
    <dgm:pt modelId="{4C9EBD97-A4E5-F343-9394-E0B67930394E}" type="sibTrans" cxnId="{DA4A986F-7552-CE42-9028-79B69497E436}">
      <dgm:prSet/>
      <dgm:spPr/>
      <dgm:t>
        <a:bodyPr/>
        <a:lstStyle/>
        <a:p>
          <a:endParaRPr lang="en-US"/>
        </a:p>
      </dgm:t>
    </dgm:pt>
    <dgm:pt modelId="{6675EC0A-5F07-0241-A719-8A0FA7D6D2FA}">
      <dgm:prSet custT="1"/>
      <dgm:spPr/>
      <dgm:t>
        <a:bodyPr/>
        <a:lstStyle/>
        <a:p>
          <a:pPr rtl="0"/>
          <a:r>
            <a:rPr lang="en-US" sz="2400" baseline="0" dirty="0" smtClean="0"/>
            <a:t>Analyzed extensive social science research</a:t>
          </a:r>
          <a:endParaRPr lang="en-US" sz="2400" dirty="0"/>
        </a:p>
      </dgm:t>
    </dgm:pt>
    <dgm:pt modelId="{F3F86AEB-4ACF-A047-8937-ABC825301F1E}" type="parTrans" cxnId="{0592A15B-29AD-4542-81FF-704E53EDBA96}">
      <dgm:prSet/>
      <dgm:spPr/>
      <dgm:t>
        <a:bodyPr/>
        <a:lstStyle/>
        <a:p>
          <a:endParaRPr lang="en-US"/>
        </a:p>
      </dgm:t>
    </dgm:pt>
    <dgm:pt modelId="{8023A8DC-F836-2D46-8323-A1186214EDBF}" type="sibTrans" cxnId="{0592A15B-29AD-4542-81FF-704E53EDBA96}">
      <dgm:prSet/>
      <dgm:spPr/>
      <dgm:t>
        <a:bodyPr/>
        <a:lstStyle/>
        <a:p>
          <a:endParaRPr lang="en-US"/>
        </a:p>
      </dgm:t>
    </dgm:pt>
    <dgm:pt modelId="{E5DDE4C1-6420-4389-A854-AB89A0BA3218}">
      <dgm:prSet/>
      <dgm:spPr/>
      <dgm:t>
        <a:bodyPr/>
        <a:lstStyle/>
        <a:p>
          <a:pPr rtl="0"/>
          <a:r>
            <a:rPr lang="en-US" baseline="0" dirty="0" smtClean="0"/>
            <a:t>Legal mapping and analysis</a:t>
          </a:r>
          <a:endParaRPr lang="en-US" dirty="0"/>
        </a:p>
      </dgm:t>
    </dgm:pt>
    <dgm:pt modelId="{9CB54CD9-706B-47F9-B496-E47EBEC87FDE}" type="parTrans" cxnId="{C9206875-CE91-4633-8F9A-25D159E23C33}">
      <dgm:prSet/>
      <dgm:spPr/>
      <dgm:t>
        <a:bodyPr/>
        <a:lstStyle/>
        <a:p>
          <a:endParaRPr lang="en-US"/>
        </a:p>
      </dgm:t>
    </dgm:pt>
    <dgm:pt modelId="{D8DF0BB2-3AC7-47C7-803F-AA64B6A2B009}" type="sibTrans" cxnId="{C9206875-CE91-4633-8F9A-25D159E23C33}">
      <dgm:prSet/>
      <dgm:spPr/>
      <dgm:t>
        <a:bodyPr/>
        <a:lstStyle/>
        <a:p>
          <a:endParaRPr lang="en-US"/>
        </a:p>
      </dgm:t>
    </dgm:pt>
    <dgm:pt modelId="{50D9D905-C8EF-8B4B-AF2E-897D980CEA95}" type="pres">
      <dgm:prSet presAssocID="{8E07179C-B5E4-6347-ABC3-8081473D19FC}" presName="linear" presStyleCnt="0">
        <dgm:presLayoutVars>
          <dgm:animLvl val="lvl"/>
          <dgm:resizeHandles val="exact"/>
        </dgm:presLayoutVars>
      </dgm:prSet>
      <dgm:spPr/>
      <dgm:t>
        <a:bodyPr/>
        <a:lstStyle/>
        <a:p>
          <a:endParaRPr lang="en-US"/>
        </a:p>
      </dgm:t>
    </dgm:pt>
    <dgm:pt modelId="{EFDA237D-E22D-9744-BB8A-BC93B0EDE021}" type="pres">
      <dgm:prSet presAssocID="{FE1EE562-64EC-D148-9025-E98A62287039}" presName="parentText" presStyleLbl="node1" presStyleIdx="0" presStyleCnt="6" custScaleY="54658" custLinFactY="300000" custLinFactNeighborY="390492">
        <dgm:presLayoutVars>
          <dgm:chMax val="0"/>
          <dgm:bulletEnabled val="1"/>
        </dgm:presLayoutVars>
      </dgm:prSet>
      <dgm:spPr/>
      <dgm:t>
        <a:bodyPr/>
        <a:lstStyle/>
        <a:p>
          <a:endParaRPr lang="en-US"/>
        </a:p>
      </dgm:t>
    </dgm:pt>
    <dgm:pt modelId="{9C2D7B1F-0E09-E047-9B82-075F1982CF17}" type="pres">
      <dgm:prSet presAssocID="{1EEE99C7-EB75-594C-B5C0-1C99198C2098}" presName="spacer" presStyleCnt="0"/>
      <dgm:spPr/>
    </dgm:pt>
    <dgm:pt modelId="{EF33AEAF-E2A9-4845-A3D3-8F8B24590526}" type="pres">
      <dgm:prSet presAssocID="{E94912F1-9A2B-3340-9D08-CBA6850BAA5A}" presName="parentText" presStyleLbl="node1" presStyleIdx="1" presStyleCnt="6" custScaleY="54658" custLinFactNeighborY="-1637">
        <dgm:presLayoutVars>
          <dgm:chMax val="0"/>
          <dgm:bulletEnabled val="1"/>
        </dgm:presLayoutVars>
      </dgm:prSet>
      <dgm:spPr/>
      <dgm:t>
        <a:bodyPr/>
        <a:lstStyle/>
        <a:p>
          <a:endParaRPr lang="en-US"/>
        </a:p>
      </dgm:t>
    </dgm:pt>
    <dgm:pt modelId="{9D9156E1-6E55-8544-B6A6-E0DF45C9532B}" type="pres">
      <dgm:prSet presAssocID="{95CF7AA9-1C33-0C40-B48E-06868D055197}" presName="spacer" presStyleCnt="0"/>
      <dgm:spPr/>
    </dgm:pt>
    <dgm:pt modelId="{04701258-95F0-734A-8B43-B7C68C35C954}" type="pres">
      <dgm:prSet presAssocID="{EFC08B3F-F9C5-BC4D-8EA3-85FE91B0EA2E}" presName="parentText" presStyleLbl="node1" presStyleIdx="2" presStyleCnt="6" custScaleY="54658" custLinFactNeighborY="-8250">
        <dgm:presLayoutVars>
          <dgm:chMax val="0"/>
          <dgm:bulletEnabled val="1"/>
        </dgm:presLayoutVars>
      </dgm:prSet>
      <dgm:spPr/>
      <dgm:t>
        <a:bodyPr/>
        <a:lstStyle/>
        <a:p>
          <a:endParaRPr lang="en-US"/>
        </a:p>
      </dgm:t>
    </dgm:pt>
    <dgm:pt modelId="{48D9C82B-1723-A649-BD0A-AC818AA492B1}" type="pres">
      <dgm:prSet presAssocID="{A278B557-40A6-3F4E-A110-535500FFAFDC}" presName="spacer" presStyleCnt="0"/>
      <dgm:spPr/>
    </dgm:pt>
    <dgm:pt modelId="{C932164A-59FD-E14D-80E4-B6A7EE35F37C}" type="pres">
      <dgm:prSet presAssocID="{1DB16DEB-B26B-CF45-98DC-2B5EC68F2546}" presName="parentText" presStyleLbl="node1" presStyleIdx="3" presStyleCnt="6" custScaleY="54658" custLinFactNeighborY="-8303">
        <dgm:presLayoutVars>
          <dgm:chMax val="0"/>
          <dgm:bulletEnabled val="1"/>
        </dgm:presLayoutVars>
      </dgm:prSet>
      <dgm:spPr/>
      <dgm:t>
        <a:bodyPr/>
        <a:lstStyle/>
        <a:p>
          <a:endParaRPr lang="en-US"/>
        </a:p>
      </dgm:t>
    </dgm:pt>
    <dgm:pt modelId="{DA902A37-6FF9-B24B-B5C3-50CDDA7D9EC9}" type="pres">
      <dgm:prSet presAssocID="{4C9EBD97-A4E5-F343-9394-E0B67930394E}" presName="spacer" presStyleCnt="0"/>
      <dgm:spPr/>
    </dgm:pt>
    <dgm:pt modelId="{E9813F31-4F77-D948-BAAC-1DD687572C11}" type="pres">
      <dgm:prSet presAssocID="{6675EC0A-5F07-0241-A719-8A0FA7D6D2FA}" presName="parentText" presStyleLbl="node1" presStyleIdx="4" presStyleCnt="6" custScaleY="54658" custLinFactNeighborY="8201">
        <dgm:presLayoutVars>
          <dgm:chMax val="0"/>
          <dgm:bulletEnabled val="1"/>
        </dgm:presLayoutVars>
      </dgm:prSet>
      <dgm:spPr/>
      <dgm:t>
        <a:bodyPr/>
        <a:lstStyle/>
        <a:p>
          <a:endParaRPr lang="en-US"/>
        </a:p>
      </dgm:t>
    </dgm:pt>
    <dgm:pt modelId="{A91BED1D-7913-4187-9A90-02B29CB74B65}" type="pres">
      <dgm:prSet presAssocID="{8023A8DC-F836-2D46-8323-A1186214EDBF}" presName="spacer" presStyleCnt="0"/>
      <dgm:spPr/>
    </dgm:pt>
    <dgm:pt modelId="{629C0FC8-88EB-4359-AB15-379E3A73B14E}" type="pres">
      <dgm:prSet presAssocID="{E5DDE4C1-6420-4389-A854-AB89A0BA3218}" presName="parentText" presStyleLbl="node1" presStyleIdx="5" presStyleCnt="6" custScaleY="55202" custLinFactY="-295566" custLinFactNeighborY="-300000">
        <dgm:presLayoutVars>
          <dgm:chMax val="0"/>
          <dgm:bulletEnabled val="1"/>
        </dgm:presLayoutVars>
      </dgm:prSet>
      <dgm:spPr/>
      <dgm:t>
        <a:bodyPr/>
        <a:lstStyle/>
        <a:p>
          <a:endParaRPr lang="en-US"/>
        </a:p>
      </dgm:t>
    </dgm:pt>
  </dgm:ptLst>
  <dgm:cxnLst>
    <dgm:cxn modelId="{41072359-912E-9343-A4EF-C0654BED8183}" srcId="{8E07179C-B5E4-6347-ABC3-8081473D19FC}" destId="{E94912F1-9A2B-3340-9D08-CBA6850BAA5A}" srcOrd="1" destOrd="0" parTransId="{496763D4-3341-2A4A-8336-7EDF505B3BA6}" sibTransId="{95CF7AA9-1C33-0C40-B48E-06868D055197}"/>
    <dgm:cxn modelId="{A9AE059D-FD7B-DF45-B96F-8D5D901F8444}" type="presOf" srcId="{EFC08B3F-F9C5-BC4D-8EA3-85FE91B0EA2E}" destId="{04701258-95F0-734A-8B43-B7C68C35C954}" srcOrd="0" destOrd="0" presId="urn:microsoft.com/office/officeart/2005/8/layout/vList2"/>
    <dgm:cxn modelId="{7A2089E6-BAF4-7C49-B70C-1C21D4E4CCDD}" type="presOf" srcId="{6675EC0A-5F07-0241-A719-8A0FA7D6D2FA}" destId="{E9813F31-4F77-D948-BAAC-1DD687572C11}" srcOrd="0" destOrd="0" presId="urn:microsoft.com/office/officeart/2005/8/layout/vList2"/>
    <dgm:cxn modelId="{734505EC-2FAF-EE46-9A09-1D91C9E23833}" srcId="{8E07179C-B5E4-6347-ABC3-8081473D19FC}" destId="{EFC08B3F-F9C5-BC4D-8EA3-85FE91B0EA2E}" srcOrd="2" destOrd="0" parTransId="{10586143-F717-6743-A416-7F4E8532BD6F}" sibTransId="{A278B557-40A6-3F4E-A110-535500FFAFDC}"/>
    <dgm:cxn modelId="{0592A15B-29AD-4542-81FF-704E53EDBA96}" srcId="{8E07179C-B5E4-6347-ABC3-8081473D19FC}" destId="{6675EC0A-5F07-0241-A719-8A0FA7D6D2FA}" srcOrd="4" destOrd="0" parTransId="{F3F86AEB-4ACF-A047-8937-ABC825301F1E}" sibTransId="{8023A8DC-F836-2D46-8323-A1186214EDBF}"/>
    <dgm:cxn modelId="{71806484-D7D5-3540-A30C-2D244274ADA0}" type="presOf" srcId="{8E07179C-B5E4-6347-ABC3-8081473D19FC}" destId="{50D9D905-C8EF-8B4B-AF2E-897D980CEA95}" srcOrd="0" destOrd="0" presId="urn:microsoft.com/office/officeart/2005/8/layout/vList2"/>
    <dgm:cxn modelId="{CEA767AE-56F9-F444-8DE9-A52B467F0989}" type="presOf" srcId="{1DB16DEB-B26B-CF45-98DC-2B5EC68F2546}" destId="{C932164A-59FD-E14D-80E4-B6A7EE35F37C}" srcOrd="0" destOrd="0" presId="urn:microsoft.com/office/officeart/2005/8/layout/vList2"/>
    <dgm:cxn modelId="{C9206875-CE91-4633-8F9A-25D159E23C33}" srcId="{8E07179C-B5E4-6347-ABC3-8081473D19FC}" destId="{E5DDE4C1-6420-4389-A854-AB89A0BA3218}" srcOrd="5" destOrd="0" parTransId="{9CB54CD9-706B-47F9-B496-E47EBEC87FDE}" sibTransId="{D8DF0BB2-3AC7-47C7-803F-AA64B6A2B009}"/>
    <dgm:cxn modelId="{F2D7CA29-F6F3-E647-A75D-B505C96BE830}" srcId="{8E07179C-B5E4-6347-ABC3-8081473D19FC}" destId="{FE1EE562-64EC-D148-9025-E98A62287039}" srcOrd="0" destOrd="0" parTransId="{E9AB1965-1D75-6E40-B7BA-F775C073D18B}" sibTransId="{1EEE99C7-EB75-594C-B5C0-1C99198C2098}"/>
    <dgm:cxn modelId="{65BEB055-1F0E-CA4B-A9D1-CC5B9C1DDCDA}" type="presOf" srcId="{E94912F1-9A2B-3340-9D08-CBA6850BAA5A}" destId="{EF33AEAF-E2A9-4845-A3D3-8F8B24590526}" srcOrd="0" destOrd="0" presId="urn:microsoft.com/office/officeart/2005/8/layout/vList2"/>
    <dgm:cxn modelId="{DA4A986F-7552-CE42-9028-79B69497E436}" srcId="{8E07179C-B5E4-6347-ABC3-8081473D19FC}" destId="{1DB16DEB-B26B-CF45-98DC-2B5EC68F2546}" srcOrd="3" destOrd="0" parTransId="{FFF4BDB4-9BA8-1947-8868-2D73C890601D}" sibTransId="{4C9EBD97-A4E5-F343-9394-E0B67930394E}"/>
    <dgm:cxn modelId="{AE69CD04-99AB-924F-8DE9-A1A2F2184127}" type="presOf" srcId="{FE1EE562-64EC-D148-9025-E98A62287039}" destId="{EFDA237D-E22D-9744-BB8A-BC93B0EDE021}" srcOrd="0" destOrd="0" presId="urn:microsoft.com/office/officeart/2005/8/layout/vList2"/>
    <dgm:cxn modelId="{A1CEA034-6557-48DA-95CC-98121E1ABF2D}" type="presOf" srcId="{E5DDE4C1-6420-4389-A854-AB89A0BA3218}" destId="{629C0FC8-88EB-4359-AB15-379E3A73B14E}" srcOrd="0" destOrd="0" presId="urn:microsoft.com/office/officeart/2005/8/layout/vList2"/>
    <dgm:cxn modelId="{17B5E5DD-B9FA-364A-AD9A-DE575BE4F8BC}" type="presParOf" srcId="{50D9D905-C8EF-8B4B-AF2E-897D980CEA95}" destId="{EFDA237D-E22D-9744-BB8A-BC93B0EDE021}" srcOrd="0" destOrd="0" presId="urn:microsoft.com/office/officeart/2005/8/layout/vList2"/>
    <dgm:cxn modelId="{C5EE3DDC-136A-C04A-81B0-0111ADAD529B}" type="presParOf" srcId="{50D9D905-C8EF-8B4B-AF2E-897D980CEA95}" destId="{9C2D7B1F-0E09-E047-9B82-075F1982CF17}" srcOrd="1" destOrd="0" presId="urn:microsoft.com/office/officeart/2005/8/layout/vList2"/>
    <dgm:cxn modelId="{7850FDCB-16FF-8344-AE1C-D09A57C38E71}" type="presParOf" srcId="{50D9D905-C8EF-8B4B-AF2E-897D980CEA95}" destId="{EF33AEAF-E2A9-4845-A3D3-8F8B24590526}" srcOrd="2" destOrd="0" presId="urn:microsoft.com/office/officeart/2005/8/layout/vList2"/>
    <dgm:cxn modelId="{315289B3-1CC6-9043-82DA-E96DE0A36A3E}" type="presParOf" srcId="{50D9D905-C8EF-8B4B-AF2E-897D980CEA95}" destId="{9D9156E1-6E55-8544-B6A6-E0DF45C9532B}" srcOrd="3" destOrd="0" presId="urn:microsoft.com/office/officeart/2005/8/layout/vList2"/>
    <dgm:cxn modelId="{6D350D33-6620-7F46-AEC0-4181573EAA74}" type="presParOf" srcId="{50D9D905-C8EF-8B4B-AF2E-897D980CEA95}" destId="{04701258-95F0-734A-8B43-B7C68C35C954}" srcOrd="4" destOrd="0" presId="urn:microsoft.com/office/officeart/2005/8/layout/vList2"/>
    <dgm:cxn modelId="{FD7D6E65-DD1B-494B-B6AC-4DC8C6F6CCE0}" type="presParOf" srcId="{50D9D905-C8EF-8B4B-AF2E-897D980CEA95}" destId="{48D9C82B-1723-A649-BD0A-AC818AA492B1}" srcOrd="5" destOrd="0" presId="urn:microsoft.com/office/officeart/2005/8/layout/vList2"/>
    <dgm:cxn modelId="{D69525E2-98F2-0C4F-836C-2B14F1747120}" type="presParOf" srcId="{50D9D905-C8EF-8B4B-AF2E-897D980CEA95}" destId="{C932164A-59FD-E14D-80E4-B6A7EE35F37C}" srcOrd="6" destOrd="0" presId="urn:microsoft.com/office/officeart/2005/8/layout/vList2"/>
    <dgm:cxn modelId="{A3B8C9A2-E373-C548-8E52-CCFDEE86DF46}" type="presParOf" srcId="{50D9D905-C8EF-8B4B-AF2E-897D980CEA95}" destId="{DA902A37-6FF9-B24B-B5C3-50CDDA7D9EC9}" srcOrd="7" destOrd="0" presId="urn:microsoft.com/office/officeart/2005/8/layout/vList2"/>
    <dgm:cxn modelId="{284357E2-30C0-344D-941B-7C6099BE7D50}" type="presParOf" srcId="{50D9D905-C8EF-8B4B-AF2E-897D980CEA95}" destId="{E9813F31-4F77-D948-BAAC-1DD687572C11}" srcOrd="8" destOrd="0" presId="urn:microsoft.com/office/officeart/2005/8/layout/vList2"/>
    <dgm:cxn modelId="{ED7284BF-6830-474C-8A01-41C50351E918}" type="presParOf" srcId="{50D9D905-C8EF-8B4B-AF2E-897D980CEA95}" destId="{A91BED1D-7913-4187-9A90-02B29CB74B65}" srcOrd="9" destOrd="0" presId="urn:microsoft.com/office/officeart/2005/8/layout/vList2"/>
    <dgm:cxn modelId="{BE687808-42AA-4DD7-8286-6C575A1AEB82}" type="presParOf" srcId="{50D9D905-C8EF-8B4B-AF2E-897D980CEA95}" destId="{629C0FC8-88EB-4359-AB15-379E3A73B14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C1DA44-A98B-F940-A988-2617D60343CE}" type="doc">
      <dgm:prSet loTypeId="urn:microsoft.com/office/officeart/2005/8/layout/vList3" loCatId="" qsTypeId="urn:microsoft.com/office/officeart/2005/8/quickstyle/simple4" qsCatId="simple" csTypeId="urn:microsoft.com/office/officeart/2005/8/colors/accent1_2" csCatId="accent1" phldr="1"/>
      <dgm:spPr/>
      <dgm:t>
        <a:bodyPr/>
        <a:lstStyle/>
        <a:p>
          <a:endParaRPr lang="en-US"/>
        </a:p>
      </dgm:t>
    </dgm:pt>
    <dgm:pt modelId="{7A4E8740-B805-FC42-88CC-00C258D06205}">
      <dgm:prSet/>
      <dgm:spPr/>
      <dgm:t>
        <a:bodyPr/>
        <a:lstStyle/>
        <a:p>
          <a:pPr rtl="0"/>
          <a:r>
            <a:rPr lang="en-US" baseline="0" dirty="0" smtClean="0"/>
            <a:t>Half of youth arrested were 14 or younger. </a:t>
          </a:r>
          <a:br>
            <a:rPr lang="en-US" baseline="0" dirty="0" smtClean="0"/>
          </a:br>
          <a:r>
            <a:rPr lang="en-US" baseline="0" dirty="0" smtClean="0"/>
            <a:t>1 in 8 were 12 or younger</a:t>
          </a:r>
          <a:endParaRPr lang="en-US" dirty="0"/>
        </a:p>
      </dgm:t>
    </dgm:pt>
    <dgm:pt modelId="{CE62D646-1147-7B46-AE5C-9FF0105A0B3B}" type="parTrans" cxnId="{34CA7252-5865-F64E-A670-6A8463ADCC6E}">
      <dgm:prSet/>
      <dgm:spPr/>
      <dgm:t>
        <a:bodyPr/>
        <a:lstStyle/>
        <a:p>
          <a:endParaRPr lang="en-US"/>
        </a:p>
      </dgm:t>
    </dgm:pt>
    <dgm:pt modelId="{D1833A9E-7869-3842-BDDB-ACFA736580E4}" type="sibTrans" cxnId="{34CA7252-5865-F64E-A670-6A8463ADCC6E}">
      <dgm:prSet/>
      <dgm:spPr/>
      <dgm:t>
        <a:bodyPr/>
        <a:lstStyle/>
        <a:p>
          <a:endParaRPr lang="en-US"/>
        </a:p>
      </dgm:t>
    </dgm:pt>
    <dgm:pt modelId="{220FF73D-C32E-5945-A473-8BDD8A7B7B22}" type="pres">
      <dgm:prSet presAssocID="{E0C1DA44-A98B-F940-A988-2617D60343CE}" presName="linearFlow" presStyleCnt="0">
        <dgm:presLayoutVars>
          <dgm:dir/>
          <dgm:resizeHandles val="exact"/>
        </dgm:presLayoutVars>
      </dgm:prSet>
      <dgm:spPr/>
      <dgm:t>
        <a:bodyPr/>
        <a:lstStyle/>
        <a:p>
          <a:endParaRPr lang="en-US"/>
        </a:p>
      </dgm:t>
    </dgm:pt>
    <dgm:pt modelId="{8D3D3F2B-320C-AC4A-810E-5032CB876422}" type="pres">
      <dgm:prSet presAssocID="{7A4E8740-B805-FC42-88CC-00C258D06205}" presName="composite" presStyleCnt="0"/>
      <dgm:spPr/>
    </dgm:pt>
    <dgm:pt modelId="{EB34737C-5308-7C44-B211-621AEF88C1CC}" type="pres">
      <dgm:prSet presAssocID="{7A4E8740-B805-FC42-88CC-00C258D06205}" presName="imgShp" presStyleLbl="fgImgPlace1" presStyleIdx="0" presStyleCnt="1" custFlipVert="1" custFlipHor="1" custScaleX="27175" custScaleY="27871" custLinFactNeighborX="-28004" custLinFactNeighborY="-39483"/>
      <dgm:spPr/>
      <dgm:t>
        <a:bodyPr/>
        <a:lstStyle/>
        <a:p>
          <a:endParaRPr lang="en-US"/>
        </a:p>
      </dgm:t>
    </dgm:pt>
    <dgm:pt modelId="{6D352F2E-120F-E345-8661-67A917A7E959}" type="pres">
      <dgm:prSet presAssocID="{7A4E8740-B805-FC42-88CC-00C258D06205}" presName="txShp" presStyleLbl="node1" presStyleIdx="0" presStyleCnt="1" custScaleX="125957" custScaleY="24190" custLinFactNeighborX="-3241" custLinFactNeighborY="-40361">
        <dgm:presLayoutVars>
          <dgm:bulletEnabled val="1"/>
        </dgm:presLayoutVars>
      </dgm:prSet>
      <dgm:spPr/>
      <dgm:t>
        <a:bodyPr/>
        <a:lstStyle/>
        <a:p>
          <a:endParaRPr lang="en-US"/>
        </a:p>
      </dgm:t>
    </dgm:pt>
  </dgm:ptLst>
  <dgm:cxnLst>
    <dgm:cxn modelId="{34CA7252-5865-F64E-A670-6A8463ADCC6E}" srcId="{E0C1DA44-A98B-F940-A988-2617D60343CE}" destId="{7A4E8740-B805-FC42-88CC-00C258D06205}" srcOrd="0" destOrd="0" parTransId="{CE62D646-1147-7B46-AE5C-9FF0105A0B3B}" sibTransId="{D1833A9E-7869-3842-BDDB-ACFA736580E4}"/>
    <dgm:cxn modelId="{A8208BC8-AC84-A041-98A0-FAD228F519FE}" type="presOf" srcId="{7A4E8740-B805-FC42-88CC-00C258D06205}" destId="{6D352F2E-120F-E345-8661-67A917A7E959}" srcOrd="0" destOrd="0" presId="urn:microsoft.com/office/officeart/2005/8/layout/vList3"/>
    <dgm:cxn modelId="{F220E9C0-8EBA-944F-9B90-06A6423A5905}" type="presOf" srcId="{E0C1DA44-A98B-F940-A988-2617D60343CE}" destId="{220FF73D-C32E-5945-A473-8BDD8A7B7B22}" srcOrd="0" destOrd="0" presId="urn:microsoft.com/office/officeart/2005/8/layout/vList3"/>
    <dgm:cxn modelId="{23456680-8601-F24E-946C-96D579EBBFAE}" type="presParOf" srcId="{220FF73D-C32E-5945-A473-8BDD8A7B7B22}" destId="{8D3D3F2B-320C-AC4A-810E-5032CB876422}" srcOrd="0" destOrd="0" presId="urn:microsoft.com/office/officeart/2005/8/layout/vList3"/>
    <dgm:cxn modelId="{1A3CB1E1-D235-6549-BB19-308722F77566}" type="presParOf" srcId="{8D3D3F2B-320C-AC4A-810E-5032CB876422}" destId="{EB34737C-5308-7C44-B211-621AEF88C1CC}" srcOrd="0" destOrd="0" presId="urn:microsoft.com/office/officeart/2005/8/layout/vList3"/>
    <dgm:cxn modelId="{1D53E17A-24E0-BC42-8E40-4E8CFDAE515A}" type="presParOf" srcId="{8D3D3F2B-320C-AC4A-810E-5032CB876422}" destId="{6D352F2E-120F-E345-8661-67A917A7E95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C1DA44-A98B-F940-A988-2617D60343CE}" type="doc">
      <dgm:prSet loTypeId="urn:microsoft.com/office/officeart/2005/8/layout/vList3" loCatId="" qsTypeId="urn:microsoft.com/office/officeart/2005/8/quickstyle/simple4" qsCatId="simple" csTypeId="urn:microsoft.com/office/officeart/2005/8/colors/accent1_2" csCatId="accent1" phldr="1"/>
      <dgm:spPr/>
      <dgm:t>
        <a:bodyPr/>
        <a:lstStyle/>
        <a:p>
          <a:endParaRPr lang="en-US"/>
        </a:p>
      </dgm:t>
    </dgm:pt>
    <dgm:pt modelId="{F3B6C409-CA4A-E948-91E4-EAEDA627EF8C}">
      <dgm:prSet/>
      <dgm:spPr/>
      <dgm:t>
        <a:bodyPr/>
        <a:lstStyle/>
        <a:p>
          <a:pPr rtl="0"/>
          <a:r>
            <a:rPr lang="en-US" baseline="0" dirty="0" smtClean="0"/>
            <a:t>A disproportionate number of youth identified for sexual offending behavior have themselves been sexually abused.</a:t>
          </a:r>
          <a:endParaRPr lang="en-US" dirty="0"/>
        </a:p>
      </dgm:t>
    </dgm:pt>
    <dgm:pt modelId="{222E96A7-5434-D443-8BD6-920F2AE72B57}" type="parTrans" cxnId="{3EB6CDB9-F4B5-6244-A5C8-42F3F98E8F62}">
      <dgm:prSet/>
      <dgm:spPr/>
      <dgm:t>
        <a:bodyPr/>
        <a:lstStyle/>
        <a:p>
          <a:endParaRPr lang="en-US"/>
        </a:p>
      </dgm:t>
    </dgm:pt>
    <dgm:pt modelId="{29BBC7F9-0282-FA4A-B1A7-08BCCE170CCF}" type="sibTrans" cxnId="{3EB6CDB9-F4B5-6244-A5C8-42F3F98E8F62}">
      <dgm:prSet/>
      <dgm:spPr/>
      <dgm:t>
        <a:bodyPr/>
        <a:lstStyle/>
        <a:p>
          <a:endParaRPr lang="en-US"/>
        </a:p>
      </dgm:t>
    </dgm:pt>
    <dgm:pt modelId="{696A2FEC-F3CB-3F4B-9CFF-6DEF1E20C2EB}">
      <dgm:prSet/>
      <dgm:spPr/>
      <dgm:t>
        <a:bodyPr/>
        <a:lstStyle/>
        <a:p>
          <a:pPr rtl="0"/>
          <a:r>
            <a:rPr lang="en-US" baseline="0" dirty="0" smtClean="0"/>
            <a:t>51% of youth arrested for sex offenses are white </a:t>
          </a:r>
          <a:endParaRPr lang="en-US" dirty="0"/>
        </a:p>
      </dgm:t>
    </dgm:pt>
    <dgm:pt modelId="{ACF1BFB9-5451-694C-AFC5-A67BEB3C9909}" type="sibTrans" cxnId="{5BED1C8D-7EFB-8941-B49F-AD398F254B73}">
      <dgm:prSet/>
      <dgm:spPr/>
      <dgm:t>
        <a:bodyPr/>
        <a:lstStyle/>
        <a:p>
          <a:endParaRPr lang="en-US"/>
        </a:p>
      </dgm:t>
    </dgm:pt>
    <dgm:pt modelId="{0E9D4192-D18C-D347-B2BD-E78F0FEE63E4}" type="parTrans" cxnId="{5BED1C8D-7EFB-8941-B49F-AD398F254B73}">
      <dgm:prSet/>
      <dgm:spPr/>
      <dgm:t>
        <a:bodyPr/>
        <a:lstStyle/>
        <a:p>
          <a:endParaRPr lang="en-US"/>
        </a:p>
      </dgm:t>
    </dgm:pt>
    <dgm:pt modelId="{201837A2-791D-E94E-95D1-995B62C78F55}">
      <dgm:prSet/>
      <dgm:spPr/>
      <dgm:t>
        <a:bodyPr/>
        <a:lstStyle/>
        <a:p>
          <a:pPr rtl="0"/>
          <a:r>
            <a:rPr lang="en-US" baseline="0" dirty="0" smtClean="0"/>
            <a:t>95% of youth arrested for sex offenses in Illinois are male, whereas males comprise 78% of all other youth arrests</a:t>
          </a:r>
          <a:endParaRPr lang="en-US" dirty="0"/>
        </a:p>
      </dgm:t>
    </dgm:pt>
    <dgm:pt modelId="{0E34A3F7-7AF9-F042-A1CB-EE67FD50CECE}" type="sibTrans" cxnId="{91584602-231E-994C-9D6E-E3D417E5FC6E}">
      <dgm:prSet/>
      <dgm:spPr/>
      <dgm:t>
        <a:bodyPr/>
        <a:lstStyle/>
        <a:p>
          <a:endParaRPr lang="en-US"/>
        </a:p>
      </dgm:t>
    </dgm:pt>
    <dgm:pt modelId="{FF86079D-1BF4-554B-B698-3FACA4E8185B}" type="parTrans" cxnId="{91584602-231E-994C-9D6E-E3D417E5FC6E}">
      <dgm:prSet/>
      <dgm:spPr/>
      <dgm:t>
        <a:bodyPr/>
        <a:lstStyle/>
        <a:p>
          <a:endParaRPr lang="en-US"/>
        </a:p>
      </dgm:t>
    </dgm:pt>
    <dgm:pt modelId="{220FF73D-C32E-5945-A473-8BDD8A7B7B22}" type="pres">
      <dgm:prSet presAssocID="{E0C1DA44-A98B-F940-A988-2617D60343CE}" presName="linearFlow" presStyleCnt="0">
        <dgm:presLayoutVars>
          <dgm:dir/>
          <dgm:resizeHandles val="exact"/>
        </dgm:presLayoutVars>
      </dgm:prSet>
      <dgm:spPr/>
      <dgm:t>
        <a:bodyPr/>
        <a:lstStyle/>
        <a:p>
          <a:endParaRPr lang="en-US"/>
        </a:p>
      </dgm:t>
    </dgm:pt>
    <dgm:pt modelId="{72ED36F2-4148-6D43-AFF4-8BF109ECD7EE}" type="pres">
      <dgm:prSet presAssocID="{F3B6C409-CA4A-E948-91E4-EAEDA627EF8C}" presName="composite" presStyleCnt="0"/>
      <dgm:spPr/>
    </dgm:pt>
    <dgm:pt modelId="{A94E0C81-4449-7D4A-9E83-4371772FB7E0}" type="pres">
      <dgm:prSet presAssocID="{F3B6C409-CA4A-E948-91E4-EAEDA627EF8C}" presName="imgShp" presStyleLbl="fgImgPlace1" presStyleIdx="0" presStyleCnt="3" custLinFactNeighborX="-85560"/>
      <dgm:spPr/>
    </dgm:pt>
    <dgm:pt modelId="{D6AC21A3-33A8-B749-952E-DC9BB045A6B5}" type="pres">
      <dgm:prSet presAssocID="{F3B6C409-CA4A-E948-91E4-EAEDA627EF8C}" presName="txShp" presStyleLbl="node1" presStyleIdx="0" presStyleCnt="3" custScaleX="127806">
        <dgm:presLayoutVars>
          <dgm:bulletEnabled val="1"/>
        </dgm:presLayoutVars>
      </dgm:prSet>
      <dgm:spPr/>
      <dgm:t>
        <a:bodyPr/>
        <a:lstStyle/>
        <a:p>
          <a:endParaRPr lang="en-US"/>
        </a:p>
      </dgm:t>
    </dgm:pt>
    <dgm:pt modelId="{22052773-E792-8C49-A9B6-5EC87E522D19}" type="pres">
      <dgm:prSet presAssocID="{29BBC7F9-0282-FA4A-B1A7-08BCCE170CCF}" presName="spacing" presStyleCnt="0"/>
      <dgm:spPr/>
    </dgm:pt>
    <dgm:pt modelId="{A44B245C-F27D-474A-B0F0-63A4CF5B8F35}" type="pres">
      <dgm:prSet presAssocID="{201837A2-791D-E94E-95D1-995B62C78F55}" presName="composite" presStyleCnt="0"/>
      <dgm:spPr/>
    </dgm:pt>
    <dgm:pt modelId="{B2F5EA35-0DDF-494E-A09E-161159296377}" type="pres">
      <dgm:prSet presAssocID="{201837A2-791D-E94E-95D1-995B62C78F55}" presName="imgShp" presStyleLbl="fgImgPlace1" presStyleIdx="1" presStyleCnt="3" custLinFactNeighborX="-83107"/>
      <dgm:spPr/>
    </dgm:pt>
    <dgm:pt modelId="{A434A168-5F3B-6144-8DBB-79F3F90A89BD}" type="pres">
      <dgm:prSet presAssocID="{201837A2-791D-E94E-95D1-995B62C78F55}" presName="txShp" presStyleLbl="node1" presStyleIdx="1" presStyleCnt="3" custScaleX="127806">
        <dgm:presLayoutVars>
          <dgm:bulletEnabled val="1"/>
        </dgm:presLayoutVars>
      </dgm:prSet>
      <dgm:spPr/>
      <dgm:t>
        <a:bodyPr/>
        <a:lstStyle/>
        <a:p>
          <a:endParaRPr lang="en-US"/>
        </a:p>
      </dgm:t>
    </dgm:pt>
    <dgm:pt modelId="{6C857711-6DDF-7F40-8B38-FC7468533230}" type="pres">
      <dgm:prSet presAssocID="{0E34A3F7-7AF9-F042-A1CB-EE67FD50CECE}" presName="spacing" presStyleCnt="0"/>
      <dgm:spPr/>
    </dgm:pt>
    <dgm:pt modelId="{648E9383-C33D-394E-81FB-613D18BE6434}" type="pres">
      <dgm:prSet presAssocID="{696A2FEC-F3CB-3F4B-9CFF-6DEF1E20C2EB}" presName="composite" presStyleCnt="0"/>
      <dgm:spPr/>
    </dgm:pt>
    <dgm:pt modelId="{0BE07982-C2DF-1D44-95CF-D226ED7BA1E0}" type="pres">
      <dgm:prSet presAssocID="{696A2FEC-F3CB-3F4B-9CFF-6DEF1E20C2EB}" presName="imgShp" presStyleLbl="fgImgPlace1" presStyleIdx="2" presStyleCnt="3" custLinFactNeighborX="-83107"/>
      <dgm:spPr/>
    </dgm:pt>
    <dgm:pt modelId="{5F33DAAB-0A38-664B-8EBB-BAB772004D75}" type="pres">
      <dgm:prSet presAssocID="{696A2FEC-F3CB-3F4B-9CFF-6DEF1E20C2EB}" presName="txShp" presStyleLbl="node1" presStyleIdx="2" presStyleCnt="3" custScaleX="127806">
        <dgm:presLayoutVars>
          <dgm:bulletEnabled val="1"/>
        </dgm:presLayoutVars>
      </dgm:prSet>
      <dgm:spPr/>
      <dgm:t>
        <a:bodyPr/>
        <a:lstStyle/>
        <a:p>
          <a:endParaRPr lang="en-US"/>
        </a:p>
      </dgm:t>
    </dgm:pt>
  </dgm:ptLst>
  <dgm:cxnLst>
    <dgm:cxn modelId="{91584602-231E-994C-9D6E-E3D417E5FC6E}" srcId="{E0C1DA44-A98B-F940-A988-2617D60343CE}" destId="{201837A2-791D-E94E-95D1-995B62C78F55}" srcOrd="1" destOrd="0" parTransId="{FF86079D-1BF4-554B-B698-3FACA4E8185B}" sibTransId="{0E34A3F7-7AF9-F042-A1CB-EE67FD50CECE}"/>
    <dgm:cxn modelId="{5BED1C8D-7EFB-8941-B49F-AD398F254B73}" srcId="{E0C1DA44-A98B-F940-A988-2617D60343CE}" destId="{696A2FEC-F3CB-3F4B-9CFF-6DEF1E20C2EB}" srcOrd="2" destOrd="0" parTransId="{0E9D4192-D18C-D347-B2BD-E78F0FEE63E4}" sibTransId="{ACF1BFB9-5451-694C-AFC5-A67BEB3C9909}"/>
    <dgm:cxn modelId="{3EB6CDB9-F4B5-6244-A5C8-42F3F98E8F62}" srcId="{E0C1DA44-A98B-F940-A988-2617D60343CE}" destId="{F3B6C409-CA4A-E948-91E4-EAEDA627EF8C}" srcOrd="0" destOrd="0" parTransId="{222E96A7-5434-D443-8BD6-920F2AE72B57}" sibTransId="{29BBC7F9-0282-FA4A-B1A7-08BCCE170CCF}"/>
    <dgm:cxn modelId="{E6ACEB27-690B-4D4E-9DDD-15E05E8FF560}" type="presOf" srcId="{201837A2-791D-E94E-95D1-995B62C78F55}" destId="{A434A168-5F3B-6144-8DBB-79F3F90A89BD}" srcOrd="0" destOrd="0" presId="urn:microsoft.com/office/officeart/2005/8/layout/vList3"/>
    <dgm:cxn modelId="{B2B7DF4E-AE60-41B1-B001-89708A6D9FF2}" type="presOf" srcId="{E0C1DA44-A98B-F940-A988-2617D60343CE}" destId="{220FF73D-C32E-5945-A473-8BDD8A7B7B22}" srcOrd="0" destOrd="0" presId="urn:microsoft.com/office/officeart/2005/8/layout/vList3"/>
    <dgm:cxn modelId="{0D9D6324-E4F6-4745-90A5-1F46F6AE95D3}" type="presOf" srcId="{F3B6C409-CA4A-E948-91E4-EAEDA627EF8C}" destId="{D6AC21A3-33A8-B749-952E-DC9BB045A6B5}" srcOrd="0" destOrd="0" presId="urn:microsoft.com/office/officeart/2005/8/layout/vList3"/>
    <dgm:cxn modelId="{2C4BF888-4D45-4515-8D60-8F335FAA5299}" type="presOf" srcId="{696A2FEC-F3CB-3F4B-9CFF-6DEF1E20C2EB}" destId="{5F33DAAB-0A38-664B-8EBB-BAB772004D75}" srcOrd="0" destOrd="0" presId="urn:microsoft.com/office/officeart/2005/8/layout/vList3"/>
    <dgm:cxn modelId="{C463AFB6-D2EA-4343-A4FC-53448DA930DE}" type="presParOf" srcId="{220FF73D-C32E-5945-A473-8BDD8A7B7B22}" destId="{72ED36F2-4148-6D43-AFF4-8BF109ECD7EE}" srcOrd="0" destOrd="0" presId="urn:microsoft.com/office/officeart/2005/8/layout/vList3"/>
    <dgm:cxn modelId="{5E406E72-35BF-4A10-B50B-CD8D0EB64DCE}" type="presParOf" srcId="{72ED36F2-4148-6D43-AFF4-8BF109ECD7EE}" destId="{A94E0C81-4449-7D4A-9E83-4371772FB7E0}" srcOrd="0" destOrd="0" presId="urn:microsoft.com/office/officeart/2005/8/layout/vList3"/>
    <dgm:cxn modelId="{BAA6126B-1EF2-44EE-9953-A9A8CA4E2B6F}" type="presParOf" srcId="{72ED36F2-4148-6D43-AFF4-8BF109ECD7EE}" destId="{D6AC21A3-33A8-B749-952E-DC9BB045A6B5}" srcOrd="1" destOrd="0" presId="urn:microsoft.com/office/officeart/2005/8/layout/vList3"/>
    <dgm:cxn modelId="{4BACDDCE-35C2-4349-81C5-0F8758528BEA}" type="presParOf" srcId="{220FF73D-C32E-5945-A473-8BDD8A7B7B22}" destId="{22052773-E792-8C49-A9B6-5EC87E522D19}" srcOrd="1" destOrd="0" presId="urn:microsoft.com/office/officeart/2005/8/layout/vList3"/>
    <dgm:cxn modelId="{ED3F2525-5BEB-4E5F-A13D-0D1917F5FB58}" type="presParOf" srcId="{220FF73D-C32E-5945-A473-8BDD8A7B7B22}" destId="{A44B245C-F27D-474A-B0F0-63A4CF5B8F35}" srcOrd="2" destOrd="0" presId="urn:microsoft.com/office/officeart/2005/8/layout/vList3"/>
    <dgm:cxn modelId="{21DCD032-FB94-478B-9EA5-5AE48E077C46}" type="presParOf" srcId="{A44B245C-F27D-474A-B0F0-63A4CF5B8F35}" destId="{B2F5EA35-0DDF-494E-A09E-161159296377}" srcOrd="0" destOrd="0" presId="urn:microsoft.com/office/officeart/2005/8/layout/vList3"/>
    <dgm:cxn modelId="{48314C82-3535-4A7D-AC40-F5B241773A40}" type="presParOf" srcId="{A44B245C-F27D-474A-B0F0-63A4CF5B8F35}" destId="{A434A168-5F3B-6144-8DBB-79F3F90A89BD}" srcOrd="1" destOrd="0" presId="urn:microsoft.com/office/officeart/2005/8/layout/vList3"/>
    <dgm:cxn modelId="{25EE54F9-C19C-4101-9780-E069B331D872}" type="presParOf" srcId="{220FF73D-C32E-5945-A473-8BDD8A7B7B22}" destId="{6C857711-6DDF-7F40-8B38-FC7468533230}" srcOrd="3" destOrd="0" presId="urn:microsoft.com/office/officeart/2005/8/layout/vList3"/>
    <dgm:cxn modelId="{DE400707-7538-4A9D-83D8-30063EB2BA26}" type="presParOf" srcId="{220FF73D-C32E-5945-A473-8BDD8A7B7B22}" destId="{648E9383-C33D-394E-81FB-613D18BE6434}" srcOrd="4" destOrd="0" presId="urn:microsoft.com/office/officeart/2005/8/layout/vList3"/>
    <dgm:cxn modelId="{8CC2268D-A234-4A82-AA68-DB9888129AFC}" type="presParOf" srcId="{648E9383-C33D-394E-81FB-613D18BE6434}" destId="{0BE07982-C2DF-1D44-95CF-D226ED7BA1E0}" srcOrd="0" destOrd="0" presId="urn:microsoft.com/office/officeart/2005/8/layout/vList3"/>
    <dgm:cxn modelId="{E070778A-9B23-4922-92FA-327F4390949F}" type="presParOf" srcId="{648E9383-C33D-394E-81FB-613D18BE6434}" destId="{5F33DAAB-0A38-664B-8EBB-BAB772004D7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271978-3FF7-3648-A5A9-A511F983B02E}"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6F1F8330-A5AB-7840-8FFE-ECD01AE358CD}">
      <dgm:prSet/>
      <dgm:spPr/>
      <dgm:t>
        <a:bodyPr/>
        <a:lstStyle/>
        <a:p>
          <a:pPr rtl="0"/>
          <a:r>
            <a:rPr lang="en-US" baseline="0" dirty="0" smtClean="0"/>
            <a:t>Individualized supervision &amp; treatment based on risks, needs, and strengths</a:t>
          </a:r>
          <a:endParaRPr lang="en-US" dirty="0"/>
        </a:p>
      </dgm:t>
    </dgm:pt>
    <dgm:pt modelId="{39517226-D10D-F944-A0F3-B07C4153600F}" type="parTrans" cxnId="{127A4CA5-0403-6A49-96C9-300667AFC7F8}">
      <dgm:prSet/>
      <dgm:spPr/>
      <dgm:t>
        <a:bodyPr/>
        <a:lstStyle/>
        <a:p>
          <a:endParaRPr lang="en-US"/>
        </a:p>
      </dgm:t>
    </dgm:pt>
    <dgm:pt modelId="{07ECB02C-4B2A-CA4C-97B5-B54BDF46D43F}" type="sibTrans" cxnId="{127A4CA5-0403-6A49-96C9-300667AFC7F8}">
      <dgm:prSet/>
      <dgm:spPr/>
      <dgm:t>
        <a:bodyPr/>
        <a:lstStyle/>
        <a:p>
          <a:endParaRPr lang="en-US"/>
        </a:p>
      </dgm:t>
    </dgm:pt>
    <dgm:pt modelId="{53D2307B-7CA9-274E-98D1-5625D07CB11B}">
      <dgm:prSet/>
      <dgm:spPr/>
      <dgm:t>
        <a:bodyPr/>
        <a:lstStyle/>
        <a:p>
          <a:pPr rtl="0"/>
          <a:r>
            <a:rPr lang="en-US" baseline="0" dirty="0" smtClean="0"/>
            <a:t>Community-based interventions provided by skilled practitioners</a:t>
          </a:r>
          <a:endParaRPr lang="en-US" dirty="0"/>
        </a:p>
      </dgm:t>
    </dgm:pt>
    <dgm:pt modelId="{04A41455-B755-A640-933D-63A54B1F6DE2}" type="parTrans" cxnId="{130C16EF-EEF4-EC42-968F-523FDD12A174}">
      <dgm:prSet/>
      <dgm:spPr/>
      <dgm:t>
        <a:bodyPr/>
        <a:lstStyle/>
        <a:p>
          <a:endParaRPr lang="en-US"/>
        </a:p>
      </dgm:t>
    </dgm:pt>
    <dgm:pt modelId="{875CF610-9A17-FF4F-8B04-1709E2F16FC1}" type="sibTrans" cxnId="{130C16EF-EEF4-EC42-968F-523FDD12A174}">
      <dgm:prSet/>
      <dgm:spPr/>
      <dgm:t>
        <a:bodyPr/>
        <a:lstStyle/>
        <a:p>
          <a:endParaRPr lang="en-US"/>
        </a:p>
      </dgm:t>
    </dgm:pt>
    <dgm:pt modelId="{B66D2298-19AA-3643-8FDC-24907CFC1AC0}">
      <dgm:prSet/>
      <dgm:spPr/>
      <dgm:t>
        <a:bodyPr/>
        <a:lstStyle/>
        <a:p>
          <a:pPr rtl="0"/>
          <a:r>
            <a:rPr lang="en-US" baseline="0" dirty="0" smtClean="0"/>
            <a:t>Comprehensive, family-focused, evidence-based treatment</a:t>
          </a:r>
          <a:endParaRPr lang="en-US" dirty="0"/>
        </a:p>
      </dgm:t>
    </dgm:pt>
    <dgm:pt modelId="{401983B0-6352-5945-A06F-F46B020042BE}" type="parTrans" cxnId="{14EB5CC9-1925-2C47-A387-D3B43A6754E7}">
      <dgm:prSet/>
      <dgm:spPr/>
      <dgm:t>
        <a:bodyPr/>
        <a:lstStyle/>
        <a:p>
          <a:endParaRPr lang="en-US"/>
        </a:p>
      </dgm:t>
    </dgm:pt>
    <dgm:pt modelId="{636CFF10-7377-9C4B-9127-FEB8F5B382D3}" type="sibTrans" cxnId="{14EB5CC9-1925-2C47-A387-D3B43A6754E7}">
      <dgm:prSet/>
      <dgm:spPr/>
      <dgm:t>
        <a:bodyPr/>
        <a:lstStyle/>
        <a:p>
          <a:endParaRPr lang="en-US"/>
        </a:p>
      </dgm:t>
    </dgm:pt>
    <dgm:pt modelId="{445AF380-DA28-5649-A6D9-BB6D0A721658}" type="pres">
      <dgm:prSet presAssocID="{F9271978-3FF7-3648-A5A9-A511F983B02E}" presName="rootnode" presStyleCnt="0">
        <dgm:presLayoutVars>
          <dgm:chMax/>
          <dgm:chPref/>
          <dgm:dir/>
          <dgm:animLvl val="lvl"/>
        </dgm:presLayoutVars>
      </dgm:prSet>
      <dgm:spPr/>
      <dgm:t>
        <a:bodyPr/>
        <a:lstStyle/>
        <a:p>
          <a:endParaRPr lang="en-US"/>
        </a:p>
      </dgm:t>
    </dgm:pt>
    <dgm:pt modelId="{8C4B6C19-4697-F94F-A2F3-27EFE6CC810D}" type="pres">
      <dgm:prSet presAssocID="{6F1F8330-A5AB-7840-8FFE-ECD01AE358CD}" presName="composite" presStyleCnt="0"/>
      <dgm:spPr/>
    </dgm:pt>
    <dgm:pt modelId="{B963D703-0F7A-D447-8319-9E449A4F67B4}" type="pres">
      <dgm:prSet presAssocID="{6F1F8330-A5AB-7840-8FFE-ECD01AE358CD}" presName="bentUpArrow1" presStyleLbl="alignImgPlace1" presStyleIdx="0" presStyleCnt="2" custScaleX="97030" custScaleY="68004" custLinFactNeighborX="-14486" custLinFactNeighborY="-17431"/>
      <dgm:spPr/>
    </dgm:pt>
    <dgm:pt modelId="{F6D06616-8029-ED40-83A7-B8E19BB1A11E}" type="pres">
      <dgm:prSet presAssocID="{6F1F8330-A5AB-7840-8FFE-ECD01AE358CD}" presName="ParentText" presStyleLbl="node1" presStyleIdx="0" presStyleCnt="3" custScaleX="145637" custScaleY="47190" custLinFactNeighborX="405" custLinFactNeighborY="22487">
        <dgm:presLayoutVars>
          <dgm:chMax val="1"/>
          <dgm:chPref val="1"/>
          <dgm:bulletEnabled val="1"/>
        </dgm:presLayoutVars>
      </dgm:prSet>
      <dgm:spPr/>
      <dgm:t>
        <a:bodyPr/>
        <a:lstStyle/>
        <a:p>
          <a:endParaRPr lang="en-US"/>
        </a:p>
      </dgm:t>
    </dgm:pt>
    <dgm:pt modelId="{E729A90F-CFCF-6548-AAEA-F6C5C82D95B3}" type="pres">
      <dgm:prSet presAssocID="{6F1F8330-A5AB-7840-8FFE-ECD01AE358CD}" presName="ChildText" presStyleLbl="revTx" presStyleIdx="0" presStyleCnt="2">
        <dgm:presLayoutVars>
          <dgm:chMax val="0"/>
          <dgm:chPref val="0"/>
          <dgm:bulletEnabled val="1"/>
        </dgm:presLayoutVars>
      </dgm:prSet>
      <dgm:spPr/>
    </dgm:pt>
    <dgm:pt modelId="{4594322B-58DB-C040-BB85-AC0C836AE6D9}" type="pres">
      <dgm:prSet presAssocID="{07ECB02C-4B2A-CA4C-97B5-B54BDF46D43F}" presName="sibTrans" presStyleCnt="0"/>
      <dgm:spPr/>
    </dgm:pt>
    <dgm:pt modelId="{D0E7388E-2761-3F4D-A61C-CC5C3FAC3139}" type="pres">
      <dgm:prSet presAssocID="{53D2307B-7CA9-274E-98D1-5625D07CB11B}" presName="composite" presStyleCnt="0"/>
      <dgm:spPr/>
    </dgm:pt>
    <dgm:pt modelId="{F5CA3B41-2382-074D-A364-491F5FDD44D8}" type="pres">
      <dgm:prSet presAssocID="{53D2307B-7CA9-274E-98D1-5625D07CB11B}" presName="bentUpArrow1" presStyleLbl="alignImgPlace1" presStyleIdx="1" presStyleCnt="2" custScaleX="97780" custScaleY="71090" custLinFactNeighborX="-41232" custLinFactNeighborY="-35660"/>
      <dgm:spPr>
        <a:blipFill rotWithShape="0">
          <a:blip xmlns:r="http://schemas.openxmlformats.org/officeDocument/2006/relationships" r:embed="rId1"/>
          <a:stretch>
            <a:fillRect/>
          </a:stretch>
        </a:blipFill>
      </dgm:spPr>
      <dgm:t>
        <a:bodyPr/>
        <a:lstStyle/>
        <a:p>
          <a:endParaRPr lang="en-US"/>
        </a:p>
      </dgm:t>
    </dgm:pt>
    <dgm:pt modelId="{D50AD31F-13BF-884C-8966-88FF51E79884}" type="pres">
      <dgm:prSet presAssocID="{53D2307B-7CA9-274E-98D1-5625D07CB11B}" presName="ParentText" presStyleLbl="node1" presStyleIdx="1" presStyleCnt="3" custScaleX="145637" custScaleY="47190" custLinFactNeighborX="-1350" custLinFactNeighborY="5625">
        <dgm:presLayoutVars>
          <dgm:chMax val="1"/>
          <dgm:chPref val="1"/>
          <dgm:bulletEnabled val="1"/>
        </dgm:presLayoutVars>
      </dgm:prSet>
      <dgm:spPr/>
      <dgm:t>
        <a:bodyPr/>
        <a:lstStyle/>
        <a:p>
          <a:endParaRPr lang="en-US"/>
        </a:p>
      </dgm:t>
    </dgm:pt>
    <dgm:pt modelId="{D82CECBE-EA20-CE4B-9711-5A9E4242859F}" type="pres">
      <dgm:prSet presAssocID="{53D2307B-7CA9-274E-98D1-5625D07CB11B}" presName="ChildText" presStyleLbl="revTx" presStyleIdx="1" presStyleCnt="2">
        <dgm:presLayoutVars>
          <dgm:chMax val="0"/>
          <dgm:chPref val="0"/>
          <dgm:bulletEnabled val="1"/>
        </dgm:presLayoutVars>
      </dgm:prSet>
      <dgm:spPr/>
    </dgm:pt>
    <dgm:pt modelId="{5EA41B5A-F01C-9442-B733-9C578071548C}" type="pres">
      <dgm:prSet presAssocID="{875CF610-9A17-FF4F-8B04-1709E2F16FC1}" presName="sibTrans" presStyleCnt="0"/>
      <dgm:spPr/>
    </dgm:pt>
    <dgm:pt modelId="{F5AE8C84-CAAF-9645-81F7-5CFE027036F3}" type="pres">
      <dgm:prSet presAssocID="{B66D2298-19AA-3643-8FDC-24907CFC1AC0}" presName="composite" presStyleCnt="0"/>
      <dgm:spPr/>
    </dgm:pt>
    <dgm:pt modelId="{A21CB944-ABEC-2944-939B-7BB359839067}" type="pres">
      <dgm:prSet presAssocID="{B66D2298-19AA-3643-8FDC-24907CFC1AC0}" presName="ParentText" presStyleLbl="node1" presStyleIdx="2" presStyleCnt="3" custScaleX="145637" custScaleY="47190" custLinFactNeighborX="-17480" custLinFactNeighborY="-13683">
        <dgm:presLayoutVars>
          <dgm:chMax val="1"/>
          <dgm:chPref val="1"/>
          <dgm:bulletEnabled val="1"/>
        </dgm:presLayoutVars>
      </dgm:prSet>
      <dgm:spPr/>
      <dgm:t>
        <a:bodyPr/>
        <a:lstStyle/>
        <a:p>
          <a:endParaRPr lang="en-US"/>
        </a:p>
      </dgm:t>
    </dgm:pt>
  </dgm:ptLst>
  <dgm:cxnLst>
    <dgm:cxn modelId="{130C16EF-EEF4-EC42-968F-523FDD12A174}" srcId="{F9271978-3FF7-3648-A5A9-A511F983B02E}" destId="{53D2307B-7CA9-274E-98D1-5625D07CB11B}" srcOrd="1" destOrd="0" parTransId="{04A41455-B755-A640-933D-63A54B1F6DE2}" sibTransId="{875CF610-9A17-FF4F-8B04-1709E2F16FC1}"/>
    <dgm:cxn modelId="{127A4CA5-0403-6A49-96C9-300667AFC7F8}" srcId="{F9271978-3FF7-3648-A5A9-A511F983B02E}" destId="{6F1F8330-A5AB-7840-8FFE-ECD01AE358CD}" srcOrd="0" destOrd="0" parTransId="{39517226-D10D-F944-A0F3-B07C4153600F}" sibTransId="{07ECB02C-4B2A-CA4C-97B5-B54BDF46D43F}"/>
    <dgm:cxn modelId="{14EB5CC9-1925-2C47-A387-D3B43A6754E7}" srcId="{F9271978-3FF7-3648-A5A9-A511F983B02E}" destId="{B66D2298-19AA-3643-8FDC-24907CFC1AC0}" srcOrd="2" destOrd="0" parTransId="{401983B0-6352-5945-A06F-F46B020042BE}" sibTransId="{636CFF10-7377-9C4B-9127-FEB8F5B382D3}"/>
    <dgm:cxn modelId="{7496B420-8B21-2842-8AB7-AFADA9B45BF8}" type="presOf" srcId="{F9271978-3FF7-3648-A5A9-A511F983B02E}" destId="{445AF380-DA28-5649-A6D9-BB6D0A721658}" srcOrd="0" destOrd="0" presId="urn:microsoft.com/office/officeart/2005/8/layout/StepDownProcess"/>
    <dgm:cxn modelId="{33292DED-20DB-0346-AB52-4BD006F68E37}" type="presOf" srcId="{53D2307B-7CA9-274E-98D1-5625D07CB11B}" destId="{D50AD31F-13BF-884C-8966-88FF51E79884}" srcOrd="0" destOrd="0" presId="urn:microsoft.com/office/officeart/2005/8/layout/StepDownProcess"/>
    <dgm:cxn modelId="{361D7113-CF0C-8942-9081-60485A1B2EAD}" type="presOf" srcId="{B66D2298-19AA-3643-8FDC-24907CFC1AC0}" destId="{A21CB944-ABEC-2944-939B-7BB359839067}" srcOrd="0" destOrd="0" presId="urn:microsoft.com/office/officeart/2005/8/layout/StepDownProcess"/>
    <dgm:cxn modelId="{A9D1A66E-719C-FD46-9E81-A9BE41440A4D}" type="presOf" srcId="{6F1F8330-A5AB-7840-8FFE-ECD01AE358CD}" destId="{F6D06616-8029-ED40-83A7-B8E19BB1A11E}" srcOrd="0" destOrd="0" presId="urn:microsoft.com/office/officeart/2005/8/layout/StepDownProcess"/>
    <dgm:cxn modelId="{B41F7437-D177-F845-981D-5AC290B2639B}" type="presParOf" srcId="{445AF380-DA28-5649-A6D9-BB6D0A721658}" destId="{8C4B6C19-4697-F94F-A2F3-27EFE6CC810D}" srcOrd="0" destOrd="0" presId="urn:microsoft.com/office/officeart/2005/8/layout/StepDownProcess"/>
    <dgm:cxn modelId="{0D0C5041-3E63-4D45-B855-3005A50282DB}" type="presParOf" srcId="{8C4B6C19-4697-F94F-A2F3-27EFE6CC810D}" destId="{B963D703-0F7A-D447-8319-9E449A4F67B4}" srcOrd="0" destOrd="0" presId="urn:microsoft.com/office/officeart/2005/8/layout/StepDownProcess"/>
    <dgm:cxn modelId="{A7AB0F17-65E4-794F-9645-D148340E9EA6}" type="presParOf" srcId="{8C4B6C19-4697-F94F-A2F3-27EFE6CC810D}" destId="{F6D06616-8029-ED40-83A7-B8E19BB1A11E}" srcOrd="1" destOrd="0" presId="urn:microsoft.com/office/officeart/2005/8/layout/StepDownProcess"/>
    <dgm:cxn modelId="{440E3463-C1C8-7C46-9FAD-A1B11E3030BE}" type="presParOf" srcId="{8C4B6C19-4697-F94F-A2F3-27EFE6CC810D}" destId="{E729A90F-CFCF-6548-AAEA-F6C5C82D95B3}" srcOrd="2" destOrd="0" presId="urn:microsoft.com/office/officeart/2005/8/layout/StepDownProcess"/>
    <dgm:cxn modelId="{6F487DAD-A2BA-4643-B469-92BBFBDB0B87}" type="presParOf" srcId="{445AF380-DA28-5649-A6D9-BB6D0A721658}" destId="{4594322B-58DB-C040-BB85-AC0C836AE6D9}" srcOrd="1" destOrd="0" presId="urn:microsoft.com/office/officeart/2005/8/layout/StepDownProcess"/>
    <dgm:cxn modelId="{8ABE7F39-2389-2A4C-B821-191E35535242}" type="presParOf" srcId="{445AF380-DA28-5649-A6D9-BB6D0A721658}" destId="{D0E7388E-2761-3F4D-A61C-CC5C3FAC3139}" srcOrd="2" destOrd="0" presId="urn:microsoft.com/office/officeart/2005/8/layout/StepDownProcess"/>
    <dgm:cxn modelId="{8CEF09FD-7983-3940-91AF-495EF346059E}" type="presParOf" srcId="{D0E7388E-2761-3F4D-A61C-CC5C3FAC3139}" destId="{F5CA3B41-2382-074D-A364-491F5FDD44D8}" srcOrd="0" destOrd="0" presId="urn:microsoft.com/office/officeart/2005/8/layout/StepDownProcess"/>
    <dgm:cxn modelId="{F754749A-7F2C-0543-8495-72649541E54E}" type="presParOf" srcId="{D0E7388E-2761-3F4D-A61C-CC5C3FAC3139}" destId="{D50AD31F-13BF-884C-8966-88FF51E79884}" srcOrd="1" destOrd="0" presId="urn:microsoft.com/office/officeart/2005/8/layout/StepDownProcess"/>
    <dgm:cxn modelId="{1C63E441-0148-754A-A88F-8BA0C838D6C8}" type="presParOf" srcId="{D0E7388E-2761-3F4D-A61C-CC5C3FAC3139}" destId="{D82CECBE-EA20-CE4B-9711-5A9E4242859F}" srcOrd="2" destOrd="0" presId="urn:microsoft.com/office/officeart/2005/8/layout/StepDownProcess"/>
    <dgm:cxn modelId="{79BE675D-95F6-FD41-885D-4ED87D6F9A20}" type="presParOf" srcId="{445AF380-DA28-5649-A6D9-BB6D0A721658}" destId="{5EA41B5A-F01C-9442-B733-9C578071548C}" srcOrd="3" destOrd="0" presId="urn:microsoft.com/office/officeart/2005/8/layout/StepDownProcess"/>
    <dgm:cxn modelId="{7AB1A2DF-EF50-9048-9DA7-57A1AEA8E509}" type="presParOf" srcId="{445AF380-DA28-5649-A6D9-BB6D0A721658}" destId="{F5AE8C84-CAAF-9645-81F7-5CFE027036F3}" srcOrd="4" destOrd="0" presId="urn:microsoft.com/office/officeart/2005/8/layout/StepDownProcess"/>
    <dgm:cxn modelId="{29D49C54-8578-4E47-8BA8-7AFCE4588287}" type="presParOf" srcId="{F5AE8C84-CAAF-9645-81F7-5CFE027036F3}" destId="{A21CB944-ABEC-2944-939B-7BB359839067}"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4C95EE-6E78-9F41-A641-8457046F5702}" type="doc">
      <dgm:prSet loTypeId="urn:microsoft.com/office/officeart/2008/layout/PictureAccentList" loCatId="" qsTypeId="urn:microsoft.com/office/officeart/2005/8/quickstyle/simple4" qsCatId="simple" csTypeId="urn:microsoft.com/office/officeart/2005/8/colors/accent1_2" csCatId="accent1" phldr="1"/>
      <dgm:spPr/>
      <dgm:t>
        <a:bodyPr/>
        <a:lstStyle/>
        <a:p>
          <a:endParaRPr lang="en-US"/>
        </a:p>
      </dgm:t>
    </dgm:pt>
    <dgm:pt modelId="{ED0BC68E-11D7-FF44-B05B-21143B8AC6C0}">
      <dgm:prSet custT="1"/>
      <dgm:spPr/>
      <dgm:t>
        <a:bodyPr/>
        <a:lstStyle/>
        <a:p>
          <a:pPr rtl="0"/>
          <a:r>
            <a:rPr lang="en-US" sz="2400" dirty="0" smtClean="0"/>
            <a:t>Studies show that treatment works. </a:t>
          </a:r>
          <a:br>
            <a:rPr lang="en-US" sz="2400" dirty="0" smtClean="0"/>
          </a:br>
          <a:r>
            <a:rPr lang="en-US" sz="2400" dirty="0" smtClean="0"/>
            <a:t>Successful interventions share specific and replicable features:</a:t>
          </a:r>
          <a:endParaRPr lang="en-US" sz="2400" dirty="0"/>
        </a:p>
      </dgm:t>
    </dgm:pt>
    <dgm:pt modelId="{473729F2-3688-A746-9F53-EA6C9F135651}" type="parTrans" cxnId="{76BE97A4-5DD8-1145-8A8E-8EE62D81F4C0}">
      <dgm:prSet/>
      <dgm:spPr/>
      <dgm:t>
        <a:bodyPr/>
        <a:lstStyle/>
        <a:p>
          <a:endParaRPr lang="en-US" sz="2400"/>
        </a:p>
      </dgm:t>
    </dgm:pt>
    <dgm:pt modelId="{EFA87884-AAE8-4846-B0D6-09C503254411}" type="sibTrans" cxnId="{76BE97A4-5DD8-1145-8A8E-8EE62D81F4C0}">
      <dgm:prSet/>
      <dgm:spPr/>
      <dgm:t>
        <a:bodyPr/>
        <a:lstStyle/>
        <a:p>
          <a:endParaRPr lang="en-US" sz="2400"/>
        </a:p>
      </dgm:t>
    </dgm:pt>
    <dgm:pt modelId="{1CCB10B1-00EE-7049-8765-DDED7327001C}" type="pres">
      <dgm:prSet presAssocID="{434C95EE-6E78-9F41-A641-8457046F5702}" presName="layout" presStyleCnt="0">
        <dgm:presLayoutVars>
          <dgm:chMax/>
          <dgm:chPref/>
          <dgm:dir/>
          <dgm:animOne val="branch"/>
          <dgm:animLvl val="lvl"/>
          <dgm:resizeHandles/>
        </dgm:presLayoutVars>
      </dgm:prSet>
      <dgm:spPr/>
      <dgm:t>
        <a:bodyPr/>
        <a:lstStyle/>
        <a:p>
          <a:endParaRPr lang="en-US"/>
        </a:p>
      </dgm:t>
    </dgm:pt>
    <dgm:pt modelId="{E9ACA983-4ED5-2F45-B030-DDB590D396AA}" type="pres">
      <dgm:prSet presAssocID="{ED0BC68E-11D7-FF44-B05B-21143B8AC6C0}" presName="root" presStyleCnt="0">
        <dgm:presLayoutVars>
          <dgm:chMax/>
          <dgm:chPref val="4"/>
        </dgm:presLayoutVars>
      </dgm:prSet>
      <dgm:spPr/>
    </dgm:pt>
    <dgm:pt modelId="{FDF67885-D68C-BE4C-A7EF-4CAC1ED8F203}" type="pres">
      <dgm:prSet presAssocID="{ED0BC68E-11D7-FF44-B05B-21143B8AC6C0}" presName="rootComposite" presStyleCnt="0">
        <dgm:presLayoutVars/>
      </dgm:prSet>
      <dgm:spPr/>
    </dgm:pt>
    <dgm:pt modelId="{E60D11D5-FBB4-F741-9AAD-2CCFE7BA185B}" type="pres">
      <dgm:prSet presAssocID="{ED0BC68E-11D7-FF44-B05B-21143B8AC6C0}" presName="rootText" presStyleLbl="node0" presStyleIdx="0" presStyleCnt="1" custScaleY="376962" custLinFactNeighborY="-97514">
        <dgm:presLayoutVars>
          <dgm:chMax/>
          <dgm:chPref val="4"/>
        </dgm:presLayoutVars>
      </dgm:prSet>
      <dgm:spPr/>
      <dgm:t>
        <a:bodyPr/>
        <a:lstStyle/>
        <a:p>
          <a:endParaRPr lang="en-US"/>
        </a:p>
      </dgm:t>
    </dgm:pt>
    <dgm:pt modelId="{361C9346-A590-C946-A05B-6E2CF8771390}" type="pres">
      <dgm:prSet presAssocID="{ED0BC68E-11D7-FF44-B05B-21143B8AC6C0}" presName="childShape" presStyleCnt="0">
        <dgm:presLayoutVars>
          <dgm:chMax val="0"/>
          <dgm:chPref val="0"/>
        </dgm:presLayoutVars>
      </dgm:prSet>
      <dgm:spPr/>
    </dgm:pt>
  </dgm:ptLst>
  <dgm:cxnLst>
    <dgm:cxn modelId="{089B8623-B580-D048-AE5D-394624D11498}" type="presOf" srcId="{434C95EE-6E78-9F41-A641-8457046F5702}" destId="{1CCB10B1-00EE-7049-8765-DDED7327001C}" srcOrd="0" destOrd="0" presId="urn:microsoft.com/office/officeart/2008/layout/PictureAccentList"/>
    <dgm:cxn modelId="{AD82A4ED-6B68-5D4F-AAED-C3C05DDE8D65}" type="presOf" srcId="{ED0BC68E-11D7-FF44-B05B-21143B8AC6C0}" destId="{E60D11D5-FBB4-F741-9AAD-2CCFE7BA185B}" srcOrd="0" destOrd="0" presId="urn:microsoft.com/office/officeart/2008/layout/PictureAccentList"/>
    <dgm:cxn modelId="{76BE97A4-5DD8-1145-8A8E-8EE62D81F4C0}" srcId="{434C95EE-6E78-9F41-A641-8457046F5702}" destId="{ED0BC68E-11D7-FF44-B05B-21143B8AC6C0}" srcOrd="0" destOrd="0" parTransId="{473729F2-3688-A746-9F53-EA6C9F135651}" sibTransId="{EFA87884-AAE8-4846-B0D6-09C503254411}"/>
    <dgm:cxn modelId="{E407C49E-FBE8-FB46-9810-9D560D12C27F}" type="presParOf" srcId="{1CCB10B1-00EE-7049-8765-DDED7327001C}" destId="{E9ACA983-4ED5-2F45-B030-DDB590D396AA}" srcOrd="0" destOrd="0" presId="urn:microsoft.com/office/officeart/2008/layout/PictureAccentList"/>
    <dgm:cxn modelId="{B6C71D8F-11E8-D946-B11B-CFC0826311E6}" type="presParOf" srcId="{E9ACA983-4ED5-2F45-B030-DDB590D396AA}" destId="{FDF67885-D68C-BE4C-A7EF-4CAC1ED8F203}" srcOrd="0" destOrd="0" presId="urn:microsoft.com/office/officeart/2008/layout/PictureAccentList"/>
    <dgm:cxn modelId="{EE04108F-72F0-3A41-B75B-2838AB7C7A16}" type="presParOf" srcId="{FDF67885-D68C-BE4C-A7EF-4CAC1ED8F203}" destId="{E60D11D5-FBB4-F741-9AAD-2CCFE7BA185B}" srcOrd="0" destOrd="0" presId="urn:microsoft.com/office/officeart/2008/layout/PictureAccentList"/>
    <dgm:cxn modelId="{BBC0D7D5-B3CE-E147-84C8-AEE0C1816B7F}" type="presParOf" srcId="{E9ACA983-4ED5-2F45-B030-DDB590D396AA}" destId="{361C9346-A590-C946-A05B-6E2CF8771390}"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743" cy="465138"/>
          </a:xfrm>
          <a:prstGeom prst="rect">
            <a:avLst/>
          </a:prstGeom>
        </p:spPr>
        <p:txBody>
          <a:bodyPr vert="horz" lIns="90951" tIns="45475" rIns="90951" bIns="45475" rtlCol="0"/>
          <a:lstStyle>
            <a:lvl1pPr algn="l">
              <a:defRPr sz="1100"/>
            </a:lvl1pPr>
          </a:lstStyle>
          <a:p>
            <a:endParaRPr lang="en-US"/>
          </a:p>
        </p:txBody>
      </p:sp>
      <p:sp>
        <p:nvSpPr>
          <p:cNvPr id="3" name="Date Placeholder 2"/>
          <p:cNvSpPr>
            <a:spLocks noGrp="1"/>
          </p:cNvSpPr>
          <p:nvPr>
            <p:ph type="dt" sz="quarter" idx="1"/>
          </p:nvPr>
        </p:nvSpPr>
        <p:spPr>
          <a:xfrm>
            <a:off x="3897514" y="1"/>
            <a:ext cx="2982743" cy="465138"/>
          </a:xfrm>
          <a:prstGeom prst="rect">
            <a:avLst/>
          </a:prstGeom>
        </p:spPr>
        <p:txBody>
          <a:bodyPr vert="horz" lIns="90951" tIns="45475" rIns="90951" bIns="45475" rtlCol="0"/>
          <a:lstStyle>
            <a:lvl1pPr algn="r">
              <a:defRPr sz="1100"/>
            </a:lvl1pPr>
          </a:lstStyle>
          <a:p>
            <a:fld id="{622D658A-2C9F-4127-9FD3-2574850FAE2B}" type="datetimeFigureOut">
              <a:rPr lang="en-US" smtClean="0"/>
              <a:t>1/20/2017</a:t>
            </a:fld>
            <a:endParaRPr lang="en-US"/>
          </a:p>
        </p:txBody>
      </p:sp>
      <p:sp>
        <p:nvSpPr>
          <p:cNvPr id="4" name="Footer Placeholder 3"/>
          <p:cNvSpPr>
            <a:spLocks noGrp="1"/>
          </p:cNvSpPr>
          <p:nvPr>
            <p:ph type="ftr" sz="quarter" idx="2"/>
          </p:nvPr>
        </p:nvSpPr>
        <p:spPr>
          <a:xfrm>
            <a:off x="1" y="8829676"/>
            <a:ext cx="2982743" cy="465138"/>
          </a:xfrm>
          <a:prstGeom prst="rect">
            <a:avLst/>
          </a:prstGeom>
        </p:spPr>
        <p:txBody>
          <a:bodyPr vert="horz" lIns="90951" tIns="45475" rIns="90951" bIns="45475" rtlCol="0" anchor="b"/>
          <a:lstStyle>
            <a:lvl1pPr algn="l">
              <a:defRPr sz="1100"/>
            </a:lvl1pPr>
          </a:lstStyle>
          <a:p>
            <a:endParaRPr lang="en-US"/>
          </a:p>
        </p:txBody>
      </p:sp>
      <p:sp>
        <p:nvSpPr>
          <p:cNvPr id="5" name="Slide Number Placeholder 4"/>
          <p:cNvSpPr>
            <a:spLocks noGrp="1"/>
          </p:cNvSpPr>
          <p:nvPr>
            <p:ph type="sldNum" sz="quarter" idx="3"/>
          </p:nvPr>
        </p:nvSpPr>
        <p:spPr>
          <a:xfrm>
            <a:off x="3897514" y="8829676"/>
            <a:ext cx="2982743" cy="465138"/>
          </a:xfrm>
          <a:prstGeom prst="rect">
            <a:avLst/>
          </a:prstGeom>
        </p:spPr>
        <p:txBody>
          <a:bodyPr vert="horz" lIns="90951" tIns="45475" rIns="90951" bIns="45475" rtlCol="0" anchor="b"/>
          <a:lstStyle>
            <a:lvl1pPr algn="r">
              <a:defRPr sz="1100"/>
            </a:lvl1pPr>
          </a:lstStyle>
          <a:p>
            <a:fld id="{6B8BBF48-27FD-4CBE-88A2-D32D71B3CC88}" type="slidenum">
              <a:rPr lang="en-US" smtClean="0"/>
              <a:t>‹#›</a:t>
            </a:fld>
            <a:endParaRPr lang="en-US"/>
          </a:p>
        </p:txBody>
      </p:sp>
    </p:spTree>
    <p:extLst>
      <p:ext uri="{BB962C8B-B14F-4D97-AF65-F5344CB8AC3E}">
        <p14:creationId xmlns:p14="http://schemas.microsoft.com/office/powerpoint/2010/main" val="29108570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678" tIns="46339" rIns="92678" bIns="46339" rtlCol="0"/>
          <a:lstStyle>
            <a:lvl1pPr algn="l">
              <a:defRPr sz="1100"/>
            </a:lvl1pPr>
          </a:lstStyle>
          <a:p>
            <a:endParaRPr lang="en-US"/>
          </a:p>
        </p:txBody>
      </p:sp>
      <p:sp>
        <p:nvSpPr>
          <p:cNvPr id="3" name="Date Placeholder 2"/>
          <p:cNvSpPr>
            <a:spLocks noGrp="1"/>
          </p:cNvSpPr>
          <p:nvPr>
            <p:ph type="dt" idx="1"/>
          </p:nvPr>
        </p:nvSpPr>
        <p:spPr>
          <a:xfrm>
            <a:off x="3898102" y="1"/>
            <a:ext cx="2982119" cy="464820"/>
          </a:xfrm>
          <a:prstGeom prst="rect">
            <a:avLst/>
          </a:prstGeom>
        </p:spPr>
        <p:txBody>
          <a:bodyPr vert="horz" lIns="92678" tIns="46339" rIns="92678" bIns="46339" rtlCol="0"/>
          <a:lstStyle>
            <a:lvl1pPr algn="r">
              <a:defRPr sz="1100"/>
            </a:lvl1pPr>
          </a:lstStyle>
          <a:p>
            <a:fld id="{82693CA0-404B-CC42-872F-46C36F8B750A}" type="datetimeFigureOut">
              <a:rPr lang="en-US" smtClean="0"/>
              <a:pPr/>
              <a:t>1/20/2017</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678" tIns="46339" rIns="92678" bIns="46339"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678" tIns="46339" rIns="92678" bIns="4633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8"/>
            <a:ext cx="2982119" cy="464820"/>
          </a:xfrm>
          <a:prstGeom prst="rect">
            <a:avLst/>
          </a:prstGeom>
        </p:spPr>
        <p:txBody>
          <a:bodyPr vert="horz" lIns="92678" tIns="46339" rIns="92678" bIns="46339" rtlCol="0" anchor="b"/>
          <a:lstStyle>
            <a:lvl1pPr algn="l">
              <a:defRPr sz="1100"/>
            </a:lvl1pPr>
          </a:lstStyle>
          <a:p>
            <a:endParaRPr lang="en-US"/>
          </a:p>
        </p:txBody>
      </p:sp>
      <p:sp>
        <p:nvSpPr>
          <p:cNvPr id="7" name="Slide Number Placeholder 6"/>
          <p:cNvSpPr>
            <a:spLocks noGrp="1"/>
          </p:cNvSpPr>
          <p:nvPr>
            <p:ph type="sldNum" sz="quarter" idx="5"/>
          </p:nvPr>
        </p:nvSpPr>
        <p:spPr>
          <a:xfrm>
            <a:off x="3898102" y="8829968"/>
            <a:ext cx="2982119" cy="464820"/>
          </a:xfrm>
          <a:prstGeom prst="rect">
            <a:avLst/>
          </a:prstGeom>
        </p:spPr>
        <p:txBody>
          <a:bodyPr vert="horz" lIns="92678" tIns="46339" rIns="92678" bIns="46339" rtlCol="0" anchor="b"/>
          <a:lstStyle>
            <a:lvl1pPr algn="r">
              <a:defRPr sz="1100"/>
            </a:lvl1pPr>
          </a:lstStyle>
          <a:p>
            <a:fld id="{C66C04FA-F77F-FC45-BA78-FC4A08E3EB00}" type="slidenum">
              <a:rPr lang="en-US" smtClean="0"/>
              <a:pPr/>
              <a:t>‹#›</a:t>
            </a:fld>
            <a:endParaRPr lang="en-US"/>
          </a:p>
        </p:txBody>
      </p:sp>
    </p:spTree>
    <p:extLst>
      <p:ext uri="{BB962C8B-B14F-4D97-AF65-F5344CB8AC3E}">
        <p14:creationId xmlns:p14="http://schemas.microsoft.com/office/powerpoint/2010/main" val="3747601594"/>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2434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r>
              <a:rPr lang="en-US" b="1" dirty="0" smtClean="0"/>
              <a:t>Lisa will briefly present each factual finding.  </a:t>
            </a:r>
          </a:p>
          <a:p>
            <a:r>
              <a:rPr lang="en-US" b="1" dirty="0" smtClean="0"/>
              <a:t/>
            </a:r>
            <a:br>
              <a:rPr lang="en-US" b="1" dirty="0" smtClean="0"/>
            </a:br>
            <a:r>
              <a:rPr lang="en-US" b="1" dirty="0" smtClean="0"/>
              <a:t>Then, the panelists will discuss each finding </a:t>
            </a:r>
            <a:r>
              <a:rPr lang="en-US" dirty="0" smtClean="0"/>
              <a:t>one at </a:t>
            </a:r>
            <a:r>
              <a:rPr lang="en-US" dirty="0" err="1" smtClean="0"/>
              <a:t>at</a:t>
            </a:r>
            <a:r>
              <a:rPr lang="en-US" dirty="0" smtClean="0"/>
              <a:t> time (vs. waiting to the end.)</a:t>
            </a:r>
          </a:p>
          <a:p>
            <a:endParaRPr lang="en-US" dirty="0" smtClean="0"/>
          </a:p>
          <a:p>
            <a:r>
              <a:rPr lang="en-US" dirty="0" smtClean="0"/>
              <a:t>For each finding, “lead responders” are designated, but any panelist can weigh in on any theme.</a:t>
            </a:r>
          </a:p>
          <a:p>
            <a:endParaRPr lang="en-US" dirty="0" smtClean="0"/>
          </a:p>
          <a:p>
            <a:r>
              <a:rPr lang="en-US" dirty="0" smtClean="0"/>
              <a:t>We’ve identified some themes under each finding, so that we can be sure to a) cover the key points that need to be covered; and b) spread out your observations over the findings (vs. saying everything up front and then repeating things), BUT THEY ARE JUST GUIDELINES.  We hope this is conversational vs. stilted, etc. </a:t>
            </a:r>
            <a:endParaRPr lang="en-US" dirty="0"/>
          </a:p>
        </p:txBody>
      </p:sp>
    </p:spTree>
    <p:extLst>
      <p:ext uri="{BB962C8B-B14F-4D97-AF65-F5344CB8AC3E}">
        <p14:creationId xmlns:p14="http://schemas.microsoft.com/office/powerpoint/2010/main" val="3362824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normAutofit/>
          </a:bodyPr>
          <a:lstStyle/>
          <a:p>
            <a:r>
              <a:rPr lang="en-US" b="1" dirty="0" smtClean="0"/>
              <a:t>Lisa will briefly present the finding.  </a:t>
            </a:r>
          </a:p>
          <a:p>
            <a:r>
              <a:rPr lang="en-US" b="1" dirty="0" smtClean="0"/>
              <a:t>Ben and Jeff will be the lead responders.</a:t>
            </a:r>
          </a:p>
          <a:p>
            <a:endParaRPr lang="en-US" b="1" dirty="0" smtClean="0"/>
          </a:p>
          <a:p>
            <a:r>
              <a:rPr lang="en-US" dirty="0" smtClean="0"/>
              <a:t>Themes:  </a:t>
            </a:r>
          </a:p>
          <a:p>
            <a:r>
              <a:rPr lang="en-US" dirty="0" smtClean="0"/>
              <a:t>●  	We don’t seem to have an “epidemic” of juvenile sexual offenses</a:t>
            </a:r>
          </a:p>
          <a:p>
            <a:r>
              <a:rPr lang="en-US" dirty="0" smtClean="0"/>
              <a:t>●  	But these cases can still be very difficult and complex and have lifelong 	consequences for victims, offenders and families</a:t>
            </a:r>
          </a:p>
          <a:p>
            <a:r>
              <a:rPr lang="en-US" dirty="0" smtClean="0"/>
              <a:t>●	The relatively small number of cases and the high stakes mean we can “get it 	right” by treating each youth as an individual, making risk-based decisions 	and providing good services and supervision, etc.</a:t>
            </a:r>
            <a:endParaRPr lang="en-US" dirty="0"/>
          </a:p>
        </p:txBody>
      </p:sp>
    </p:spTree>
    <p:extLst>
      <p:ext uri="{BB962C8B-B14F-4D97-AF65-F5344CB8AC3E}">
        <p14:creationId xmlns:p14="http://schemas.microsoft.com/office/powerpoint/2010/main" val="2700710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normAutofit/>
          </a:bodyPr>
          <a:lstStyle/>
          <a:p>
            <a:r>
              <a:rPr lang="en-US" b="1" dirty="0" smtClean="0"/>
              <a:t>Lisa will present the finding.</a:t>
            </a:r>
          </a:p>
          <a:p>
            <a:r>
              <a:rPr lang="en-US" b="1" dirty="0" smtClean="0"/>
              <a:t>Mike will be the lead responder (with Ben and Jeff adding observations)</a:t>
            </a:r>
          </a:p>
          <a:p>
            <a:endParaRPr lang="en-US" dirty="0"/>
          </a:p>
          <a:p>
            <a:r>
              <a:rPr lang="en-US" dirty="0" smtClean="0"/>
              <a:t>Themes:  </a:t>
            </a:r>
          </a:p>
          <a:p>
            <a:r>
              <a:rPr lang="en-US" dirty="0" smtClean="0"/>
              <a:t>●	Adolescent development matters:  Not only may immaturity, impulse control,  	and sexual development, etc.  play a role in these behaviors, but these youth 	are still very capable of positive change, etc.</a:t>
            </a:r>
          </a:p>
          <a:p>
            <a:r>
              <a:rPr lang="en-US" dirty="0" smtClean="0"/>
              <a:t>●	Families matter:  Understanding what’s going on in the family and working with 	the family, etc.</a:t>
            </a:r>
          </a:p>
          <a:p>
            <a:r>
              <a:rPr lang="en-US" dirty="0" smtClean="0"/>
              <a:t>●	Implications of prior abuse</a:t>
            </a:r>
          </a:p>
          <a:p>
            <a:r>
              <a:rPr lang="en-US" dirty="0" smtClean="0"/>
              <a:t>●	Lifelong consequences for behaviors may be a little harsh (especially when 	ineffective and unnecessary)</a:t>
            </a:r>
            <a:endParaRPr lang="en-US" dirty="0"/>
          </a:p>
        </p:txBody>
      </p:sp>
    </p:spTree>
    <p:extLst>
      <p:ext uri="{BB962C8B-B14F-4D97-AF65-F5344CB8AC3E}">
        <p14:creationId xmlns:p14="http://schemas.microsoft.com/office/powerpoint/2010/main" val="357688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normAutofit/>
          </a:bodyPr>
          <a:lstStyle/>
          <a:p>
            <a:r>
              <a:rPr lang="en-US" b="1" dirty="0" smtClean="0"/>
              <a:t>Lisa will present the finding.</a:t>
            </a:r>
          </a:p>
          <a:p>
            <a:r>
              <a:rPr lang="en-US" b="1" dirty="0" smtClean="0"/>
              <a:t>Mike will be the lead responder (with Ben and Jeff adding observations)</a:t>
            </a:r>
          </a:p>
          <a:p>
            <a:endParaRPr lang="en-US" dirty="0"/>
          </a:p>
          <a:p>
            <a:r>
              <a:rPr lang="en-US" dirty="0" smtClean="0"/>
              <a:t>Themes:  </a:t>
            </a:r>
          </a:p>
          <a:p>
            <a:r>
              <a:rPr lang="en-US" dirty="0" smtClean="0"/>
              <a:t>●	Adolescent development matters:  Not only may immaturity, impulse control,  	and sexual development, etc.  play a role in these behaviors, but these youth 	are still very capable of positive change, etc.</a:t>
            </a:r>
          </a:p>
          <a:p>
            <a:r>
              <a:rPr lang="en-US" dirty="0" smtClean="0"/>
              <a:t>●	Families matter:  Understanding what’s going on in the family and working with 	the family, etc.</a:t>
            </a:r>
          </a:p>
          <a:p>
            <a:r>
              <a:rPr lang="en-US" dirty="0" smtClean="0"/>
              <a:t>●	Implications of prior abuse</a:t>
            </a:r>
          </a:p>
          <a:p>
            <a:r>
              <a:rPr lang="en-US" dirty="0" smtClean="0"/>
              <a:t>●	Lifelong consequences for behaviors may be a little harsh (especially when 	ineffective and unnecessary)</a:t>
            </a:r>
            <a:endParaRPr lang="en-US" dirty="0"/>
          </a:p>
        </p:txBody>
      </p:sp>
    </p:spTree>
    <p:extLst>
      <p:ext uri="{BB962C8B-B14F-4D97-AF65-F5344CB8AC3E}">
        <p14:creationId xmlns:p14="http://schemas.microsoft.com/office/powerpoint/2010/main" val="288810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r>
              <a:rPr lang="en-US" b="1" dirty="0" smtClean="0"/>
              <a:t>Lisa will present finding.</a:t>
            </a:r>
          </a:p>
          <a:p>
            <a:r>
              <a:rPr lang="en-US" b="1" dirty="0" smtClean="0"/>
              <a:t>Jeff and Mike will be lead responders:</a:t>
            </a:r>
          </a:p>
          <a:p>
            <a:endParaRPr lang="en-US" dirty="0"/>
          </a:p>
          <a:p>
            <a:r>
              <a:rPr lang="en-US" b="1" dirty="0" smtClean="0"/>
              <a:t>Jeff Themes:  </a:t>
            </a:r>
          </a:p>
          <a:p>
            <a:r>
              <a:rPr lang="en-US" dirty="0" smtClean="0"/>
              <a:t>●	DJJ admissions:  DJJ staff told us that they are getting some kids who 	“don’t 	need to be there.”  Why might that be?  (Sometimes is a result 	of not understanding 	the risks kids do and don’t present.  Sometimes is 	a lack of treatment in the community, etc. ) </a:t>
            </a:r>
          </a:p>
          <a:p>
            <a:r>
              <a:rPr lang="en-US" dirty="0" smtClean="0"/>
              <a:t>●	DJJ stays:  kids can get stuck there for a lot of reasons.  Why?  (If we 	haven’t worked with the family (often where the victim lives), nothing 	has changed.  	Application of adult parole conditions means kids “can’t 	go home.”  Placement options limited, etc.)</a:t>
            </a:r>
          </a:p>
          <a:p>
            <a:endParaRPr lang="en-US" dirty="0"/>
          </a:p>
          <a:p>
            <a:r>
              <a:rPr lang="en-US" b="1" dirty="0" smtClean="0"/>
              <a:t>Mike themes:</a:t>
            </a:r>
          </a:p>
          <a:p>
            <a:r>
              <a:rPr lang="en-US" dirty="0" smtClean="0"/>
              <a:t>●	What </a:t>
            </a:r>
            <a:r>
              <a:rPr lang="en-US" dirty="0"/>
              <a:t>is Indian Oaks’ role in working with kids placed from DJJ? </a:t>
            </a:r>
          </a:p>
          <a:p>
            <a:r>
              <a:rPr lang="en-US" dirty="0" smtClean="0"/>
              <a:t>●	From what you see, what are the challenges for DJJ in providing good 	treatment in a secure 	setting?</a:t>
            </a:r>
          </a:p>
          <a:p>
            <a:r>
              <a:rPr lang="en-US" dirty="0"/>
              <a:t>●	If a youth has committed the offense, why should we care whether they 	go to DJJ “unnecessarily” or get stuck awaiting placement?  </a:t>
            </a:r>
          </a:p>
          <a:p>
            <a:r>
              <a:rPr lang="en-US" dirty="0" smtClean="0"/>
              <a:t>●	What are the implications of a long stay in secure custody?  Does it help 	or hurt longer term outcomes with youth and families?</a:t>
            </a:r>
          </a:p>
        </p:txBody>
      </p:sp>
    </p:spTree>
    <p:extLst>
      <p:ext uri="{BB962C8B-B14F-4D97-AF65-F5344CB8AC3E}">
        <p14:creationId xmlns:p14="http://schemas.microsoft.com/office/powerpoint/2010/main" val="2191178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pPr defTabSz="463393">
              <a:defRPr/>
            </a:pPr>
            <a:r>
              <a:rPr lang="en-US" b="1" dirty="0" smtClean="0"/>
              <a:t>Lisa will present the finding.  </a:t>
            </a:r>
          </a:p>
          <a:p>
            <a:pPr defTabSz="463393">
              <a:defRPr/>
            </a:pPr>
            <a:r>
              <a:rPr lang="en-US" dirty="0" smtClean="0"/>
              <a:t>Note that 89% of all arrests fell into on of these 4 charges.</a:t>
            </a:r>
          </a:p>
          <a:p>
            <a:pPr defTabSz="463393">
              <a:defRPr/>
            </a:pPr>
            <a:r>
              <a:rPr lang="en-US" dirty="0" smtClean="0"/>
              <a:t>As did 92% of detentions and 95% of DJJ admissions.  </a:t>
            </a:r>
          </a:p>
          <a:p>
            <a:pPr defTabSz="463393">
              <a:defRPr/>
            </a:pPr>
            <a:endParaRPr lang="en-US" b="1" dirty="0"/>
          </a:p>
          <a:p>
            <a:pPr defTabSz="463393">
              <a:defRPr/>
            </a:pPr>
            <a:r>
              <a:rPr lang="en-US" dirty="0" smtClean="0"/>
              <a:t>Ben and Jeff will be asked about the implications of this data.  Themes:  </a:t>
            </a:r>
          </a:p>
          <a:p>
            <a:pPr defTabSz="463393">
              <a:defRPr/>
            </a:pPr>
            <a:r>
              <a:rPr lang="en-US" dirty="0" smtClean="0"/>
              <a:t>●	A very </a:t>
            </a:r>
            <a:r>
              <a:rPr lang="en-US" dirty="0"/>
              <a:t>wide range of behaviors and situations fall into these </a:t>
            </a:r>
            <a:r>
              <a:rPr lang="en-US" dirty="0" smtClean="0"/>
              <a:t>charges</a:t>
            </a:r>
            <a:r>
              <a:rPr lang="en-US" dirty="0"/>
              <a:t>.  </a:t>
            </a:r>
          </a:p>
          <a:p>
            <a:pPr defTabSz="463393">
              <a:defRPr/>
            </a:pPr>
            <a:r>
              <a:rPr lang="en-US" dirty="0" smtClean="0"/>
              <a:t>●	Charging decisions are crucial and there is a lot of prosecutorial 	discretion and variation.</a:t>
            </a:r>
          </a:p>
          <a:p>
            <a:pPr defTabSz="463393">
              <a:defRPr/>
            </a:pPr>
            <a:r>
              <a:rPr lang="en-US" dirty="0" smtClean="0"/>
              <a:t>●	Lifelong collateral consequences can hinge on the charging decision at 	the  beginning of the case.</a:t>
            </a:r>
          </a:p>
          <a:p>
            <a:pPr defTabSz="463393">
              <a:defRPr/>
            </a:pPr>
            <a:r>
              <a:rPr lang="en-US" dirty="0" smtClean="0"/>
              <a:t>●	Currently, no discretion about registry and collateral consequences post 	adjudication, etc. </a:t>
            </a:r>
          </a:p>
          <a:p>
            <a:pPr defTabSz="463393">
              <a:defRPr/>
            </a:pPr>
            <a:r>
              <a:rPr lang="en-US" dirty="0" smtClean="0"/>
              <a:t>●	And we heard from some prosecutors that, knowing the implications 	for registry in particular, influences charging decisions, which perhaps 	isn’t ideal for anyone, including prosecutors…</a:t>
            </a:r>
          </a:p>
          <a:p>
            <a:pPr defTabSz="463393">
              <a:defRPr/>
            </a:pPr>
            <a:endParaRPr lang="en-US" dirty="0" smtClean="0"/>
          </a:p>
          <a:p>
            <a:pPr defTabSz="463393">
              <a:defRPr/>
            </a:pPr>
            <a:r>
              <a:rPr lang="en-US" dirty="0" smtClean="0"/>
              <a:t>Possible follow up questions:</a:t>
            </a:r>
          </a:p>
          <a:p>
            <a:pPr defTabSz="463393">
              <a:defRPr/>
            </a:pPr>
            <a:r>
              <a:rPr lang="en-US" dirty="0" smtClean="0"/>
              <a:t>●	Ben, any observations now that you’re on the other side of the bench?</a:t>
            </a:r>
          </a:p>
          <a:p>
            <a:pPr defTabSz="463393">
              <a:defRPr/>
            </a:pPr>
            <a:r>
              <a:rPr lang="en-US" dirty="0" smtClean="0"/>
              <a:t>●	Mike, as a treatment provider, does the charge / adjudication tell you 	what you need to know about a youth’s risks, strengths, prognosis for 	positive outcomes or recidivism, etc.?</a:t>
            </a:r>
          </a:p>
          <a:p>
            <a:pPr defTabSz="463393">
              <a:defRPr/>
            </a:pPr>
            <a:endParaRPr lang="en-US" dirty="0"/>
          </a:p>
          <a:p>
            <a:pPr defTabSz="463393">
              <a:defRPr/>
            </a:pPr>
            <a:endParaRPr lang="en-US" dirty="0" smtClean="0"/>
          </a:p>
        </p:txBody>
      </p:sp>
    </p:spTree>
    <p:extLst>
      <p:ext uri="{BB962C8B-B14F-4D97-AF65-F5344CB8AC3E}">
        <p14:creationId xmlns:p14="http://schemas.microsoft.com/office/powerpoint/2010/main" val="207399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r>
              <a:rPr lang="en-US" b="1" baseline="0" dirty="0" smtClean="0"/>
              <a:t>Lisa will briefly present the finding.</a:t>
            </a:r>
          </a:p>
          <a:p>
            <a:endParaRPr lang="en-US" dirty="0"/>
          </a:p>
          <a:p>
            <a:r>
              <a:rPr lang="en-US" b="1" baseline="0" dirty="0" smtClean="0"/>
              <a:t>Mike will be the lead responder:</a:t>
            </a:r>
          </a:p>
          <a:p>
            <a:r>
              <a:rPr lang="en-US" dirty="0" smtClean="0"/>
              <a:t>●	Does this finding match your experiences as a treatment provider?</a:t>
            </a:r>
          </a:p>
          <a:p>
            <a:r>
              <a:rPr lang="en-US" baseline="0" dirty="0" smtClean="0"/>
              <a:t>●	What are the implications for treatment?</a:t>
            </a:r>
          </a:p>
          <a:p>
            <a:endParaRPr lang="en-US" dirty="0"/>
          </a:p>
          <a:p>
            <a:r>
              <a:rPr lang="en-US" b="1" baseline="0" dirty="0" smtClean="0"/>
              <a:t>Ben and Jeff follow up questions:</a:t>
            </a:r>
          </a:p>
          <a:p>
            <a:r>
              <a:rPr lang="en-US" dirty="0" smtClean="0"/>
              <a:t>●	As a prosecutor, did you see this to be true?  How did it affect what you 	were trying to accomplish in a given case?  </a:t>
            </a:r>
            <a:endParaRPr lang="en-US" dirty="0"/>
          </a:p>
          <a:p>
            <a:r>
              <a:rPr lang="en-US" dirty="0"/>
              <a:t>●	We heard anecdotally (from a PRB member) that, when the victim is a </a:t>
            </a:r>
            <a:r>
              <a:rPr lang="en-US" dirty="0" smtClean="0"/>
              <a:t>	family </a:t>
            </a:r>
            <a:r>
              <a:rPr lang="en-US" dirty="0"/>
              <a:t>	member, it is the system’s job to keep the youth and the victim </a:t>
            </a:r>
            <a:r>
              <a:rPr lang="en-US" dirty="0" smtClean="0"/>
              <a:t>	apart </a:t>
            </a:r>
            <a:r>
              <a:rPr lang="en-US" dirty="0"/>
              <a:t>for </a:t>
            </a:r>
            <a:r>
              <a:rPr lang="en-US" dirty="0" smtClean="0"/>
              <a:t>as long </a:t>
            </a:r>
            <a:r>
              <a:rPr lang="en-US" dirty="0"/>
              <a:t>as </a:t>
            </a:r>
            <a:r>
              <a:rPr lang="en-US" dirty="0" smtClean="0"/>
              <a:t>possible to protect the victim.  </a:t>
            </a:r>
            <a:r>
              <a:rPr lang="en-US" dirty="0"/>
              <a:t>What are the </a:t>
            </a:r>
            <a:r>
              <a:rPr lang="en-US" dirty="0" smtClean="0"/>
              <a:t>	implications </a:t>
            </a:r>
            <a:r>
              <a:rPr lang="en-US" dirty="0"/>
              <a:t>of that for </a:t>
            </a:r>
            <a:r>
              <a:rPr lang="en-US" dirty="0" smtClean="0"/>
              <a:t>the victim, the youth, the family and </a:t>
            </a:r>
            <a:r>
              <a:rPr lang="en-US" dirty="0"/>
              <a:t>for long </a:t>
            </a:r>
            <a:r>
              <a:rPr lang="en-US" dirty="0" smtClean="0"/>
              <a:t>	term </a:t>
            </a:r>
            <a:r>
              <a:rPr lang="en-US" dirty="0"/>
              <a:t>positive outcomes?  (Is this too </a:t>
            </a:r>
            <a:r>
              <a:rPr lang="en-US" dirty="0" smtClean="0"/>
              <a:t>loaded </a:t>
            </a:r>
            <a:r>
              <a:rPr lang="en-US" dirty="0"/>
              <a:t>a question?)</a:t>
            </a:r>
          </a:p>
          <a:p>
            <a:r>
              <a:rPr lang="en-US" baseline="0" dirty="0" smtClean="0"/>
              <a:t>	</a:t>
            </a:r>
          </a:p>
        </p:txBody>
      </p:sp>
    </p:spTree>
    <p:extLst>
      <p:ext uri="{BB962C8B-B14F-4D97-AF65-F5344CB8AC3E}">
        <p14:creationId xmlns:p14="http://schemas.microsoft.com/office/powerpoint/2010/main" val="2675138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pPr lvl="0"/>
            <a:r>
              <a:rPr lang="en-US" b="1" dirty="0" smtClean="0"/>
              <a:t>Lisa will present </a:t>
            </a:r>
            <a:r>
              <a:rPr lang="en-US" dirty="0" smtClean="0"/>
              <a:t>this finding in a bit more detail, with an emphasis on the research data and on practitioner feedback.  </a:t>
            </a:r>
          </a:p>
          <a:p>
            <a:pPr lvl="0"/>
            <a:endParaRPr lang="en-US" dirty="0"/>
          </a:p>
          <a:p>
            <a:pPr lvl="0"/>
            <a:r>
              <a:rPr lang="en-US" b="1" dirty="0" smtClean="0"/>
              <a:t>Mike will be the lead responder.</a:t>
            </a:r>
          </a:p>
          <a:p>
            <a:pPr lvl="0"/>
            <a:endParaRPr lang="en-US" dirty="0"/>
          </a:p>
          <a:p>
            <a:pPr lvl="0"/>
            <a:r>
              <a:rPr lang="en-US" dirty="0" smtClean="0"/>
              <a:t>●	Some people assume that, if a youth has engaged in sexual abuse or 	offending as a child or teenager, they are likely to become adult 	sexual offenders.  The research contradicts that.  Why are youth, 	as a 	group, low(</a:t>
            </a:r>
            <a:r>
              <a:rPr lang="en-US" dirty="0" err="1" smtClean="0"/>
              <a:t>er</a:t>
            </a:r>
            <a:r>
              <a:rPr lang="en-US" dirty="0" smtClean="0"/>
              <a:t>) risk??  </a:t>
            </a:r>
          </a:p>
          <a:p>
            <a:pPr lvl="0"/>
            <a:r>
              <a:rPr lang="en-US" dirty="0" smtClean="0"/>
              <a:t>●	Call back to data showing that ½ of youth arrested in IL are 14 or 	younger…</a:t>
            </a:r>
          </a:p>
          <a:p>
            <a:pPr lvl="0"/>
            <a:endParaRPr lang="en-US" dirty="0"/>
          </a:p>
          <a:p>
            <a:pPr lvl="0"/>
            <a:r>
              <a:rPr lang="en-US" b="1" dirty="0" smtClean="0"/>
              <a:t>Questions to Jeff and Ben:</a:t>
            </a:r>
          </a:p>
          <a:p>
            <a:pPr lvl="0"/>
            <a:endParaRPr lang="en-US" dirty="0"/>
          </a:p>
          <a:p>
            <a:pPr lvl="0"/>
            <a:r>
              <a:rPr lang="en-US" dirty="0" smtClean="0"/>
              <a:t>●	Do you think most prosecutors, defenders and judges know these 	research findings?  How about legislators and other policy makers?  </a:t>
            </a:r>
          </a:p>
          <a:p>
            <a:pPr lvl="0"/>
            <a:r>
              <a:rPr lang="en-US" dirty="0" smtClean="0"/>
              <a:t>●	Should they?  Would it influence overall policy and practice in a good 	way if they did?  (</a:t>
            </a:r>
            <a:r>
              <a:rPr lang="en-US" dirty="0" err="1" smtClean="0"/>
              <a:t>ie</a:t>
            </a:r>
            <a:r>
              <a:rPr lang="en-US" dirty="0" smtClean="0"/>
              <a:t>. that protects victims and protects public safety), 	etc.?</a:t>
            </a:r>
            <a:endParaRPr lang="en-US" dirty="0"/>
          </a:p>
        </p:txBody>
      </p:sp>
    </p:spTree>
    <p:extLst>
      <p:ext uri="{BB962C8B-B14F-4D97-AF65-F5344CB8AC3E}">
        <p14:creationId xmlns:p14="http://schemas.microsoft.com/office/powerpoint/2010/main" val="574092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pPr marL="0" lvl="1" defTabSz="463393">
              <a:defRPr/>
            </a:pPr>
            <a:r>
              <a:rPr lang="en-US" b="1" dirty="0" smtClean="0"/>
              <a:t>Lisa will introduce </a:t>
            </a:r>
            <a:r>
              <a:rPr lang="en-US" b="0" dirty="0" smtClean="0"/>
              <a:t>the finding, relying heavily on the research summaries.</a:t>
            </a:r>
          </a:p>
          <a:p>
            <a:pPr marL="0" lvl="1" defTabSz="463393">
              <a:defRPr/>
            </a:pPr>
            <a:endParaRPr lang="en-US" dirty="0"/>
          </a:p>
          <a:p>
            <a:pPr marL="0" lvl="1" defTabSz="463393">
              <a:defRPr/>
            </a:pPr>
            <a:r>
              <a:rPr lang="en-US" b="1" dirty="0" smtClean="0"/>
              <a:t>Mike will be the lead responder.</a:t>
            </a:r>
          </a:p>
          <a:p>
            <a:pPr marL="0" lvl="1" defTabSz="463393">
              <a:defRPr/>
            </a:pPr>
            <a:r>
              <a:rPr lang="en-US" dirty="0" smtClean="0"/>
              <a:t>●	Does “treatment work”?</a:t>
            </a:r>
          </a:p>
          <a:p>
            <a:pPr marL="0" lvl="1" defTabSz="463393">
              <a:defRPr/>
            </a:pPr>
            <a:r>
              <a:rPr lang="en-US" b="0" dirty="0" smtClean="0"/>
              <a:t>●	What is good treatment?</a:t>
            </a:r>
          </a:p>
          <a:p>
            <a:pPr marL="0" lvl="1" defTabSz="463393">
              <a:defRPr/>
            </a:pPr>
            <a:r>
              <a:rPr lang="en-US" dirty="0" smtClean="0"/>
              <a:t>●	How do you conduct / use assessments?</a:t>
            </a:r>
            <a:endParaRPr lang="en-US" b="0" dirty="0" smtClean="0"/>
          </a:p>
          <a:p>
            <a:pPr marL="0" lvl="1" defTabSz="463393">
              <a:defRPr/>
            </a:pPr>
            <a:r>
              <a:rPr lang="en-US" dirty="0" smtClean="0"/>
              <a:t>●	What are some things that don’t work?</a:t>
            </a:r>
          </a:p>
          <a:p>
            <a:pPr marL="0" lvl="1" defTabSz="463393">
              <a:defRPr/>
            </a:pPr>
            <a:endParaRPr lang="en-US" b="1" dirty="0"/>
          </a:p>
          <a:p>
            <a:pPr marL="0" lvl="1" defTabSz="463393">
              <a:defRPr/>
            </a:pPr>
            <a:r>
              <a:rPr lang="en-US" b="1" dirty="0" smtClean="0"/>
              <a:t>Jeff and Ben follow up:</a:t>
            </a:r>
          </a:p>
          <a:p>
            <a:pPr marL="0" lvl="1" defTabSz="463393">
              <a:defRPr/>
            </a:pPr>
            <a:r>
              <a:rPr lang="en-US" dirty="0" smtClean="0"/>
              <a:t>●	Ben, what is Ogle County’s experience with JSO treatment at Focus 	House? What’s effective about it?  What obstacles do local 	leaders 	face in using that resource, supporting it, etc.</a:t>
            </a:r>
          </a:p>
          <a:p>
            <a:pPr marL="0" lvl="1" defTabSz="463393">
              <a:defRPr/>
            </a:pPr>
            <a:r>
              <a:rPr lang="en-US" dirty="0" smtClean="0"/>
              <a:t>●	Jeff, you’ve been working all over the state in the last few years.  Have 	you seen good treatment services in places?  What makes them 	good?  Are there enough good treatment resources out there for 	communities?  </a:t>
            </a:r>
          </a:p>
          <a:p>
            <a:pPr marL="0" lvl="1" defTabSz="463393">
              <a:defRPr/>
            </a:pPr>
            <a:r>
              <a:rPr lang="en-US" b="0" dirty="0" smtClean="0"/>
              <a:t>●	Ben and Jeff:  As prosecutors and now judge:  what should we be 	looking for in treatment resources to ensure victim safety, youth 	accountability and public safety?</a:t>
            </a:r>
            <a:endParaRPr lang="en-US" b="0" dirty="0"/>
          </a:p>
        </p:txBody>
      </p:sp>
    </p:spTree>
    <p:extLst>
      <p:ext uri="{BB962C8B-B14F-4D97-AF65-F5344CB8AC3E}">
        <p14:creationId xmlns:p14="http://schemas.microsoft.com/office/powerpoint/2010/main" val="282072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2057" y="4275605"/>
            <a:ext cx="6139854" cy="4532461"/>
          </a:xfrm>
        </p:spPr>
        <p:txBody>
          <a:bodyPr>
            <a:normAutofit/>
          </a:bodyPr>
          <a:lstStyle/>
          <a:p>
            <a:pPr>
              <a:buFont typeface="Arial"/>
              <a:buNone/>
            </a:pPr>
            <a:endParaRPr lang="en-US" dirty="0"/>
          </a:p>
        </p:txBody>
      </p:sp>
      <p:sp>
        <p:nvSpPr>
          <p:cNvPr id="4" name="Slide Number Placeholder 3"/>
          <p:cNvSpPr>
            <a:spLocks noGrp="1"/>
          </p:cNvSpPr>
          <p:nvPr>
            <p:ph type="sldNum" sz="quarter" idx="10"/>
          </p:nvPr>
        </p:nvSpPr>
        <p:spPr/>
        <p:txBody>
          <a:bodyPr/>
          <a:lstStyle/>
          <a:p>
            <a:fld id="{C66C04FA-F77F-FC45-BA78-FC4A08E3EB00}" type="slidenum">
              <a:rPr lang="en-US" smtClean="0"/>
              <a:pPr/>
              <a:t>2</a:t>
            </a:fld>
            <a:endParaRPr lang="en-US" dirty="0"/>
          </a:p>
        </p:txBody>
      </p:sp>
    </p:spTree>
    <p:extLst>
      <p:ext uri="{BB962C8B-B14F-4D97-AF65-F5344CB8AC3E}">
        <p14:creationId xmlns:p14="http://schemas.microsoft.com/office/powerpoint/2010/main" val="1718091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pPr marL="173773" indent="-173773">
              <a:buFont typeface="Arial"/>
              <a:buChar char="•"/>
            </a:pPr>
            <a:r>
              <a:rPr lang="en-US" b="1" dirty="0" smtClean="0"/>
              <a:t>Lisa will present </a:t>
            </a:r>
            <a:r>
              <a:rPr lang="en-US" dirty="0" smtClean="0"/>
              <a:t>the last two slides together, and will focus on the data.</a:t>
            </a:r>
          </a:p>
          <a:p>
            <a:pPr marL="173773" indent="-173773">
              <a:buFont typeface="Arial"/>
              <a:buChar char="•"/>
            </a:pPr>
            <a:endParaRPr lang="en-US" dirty="0" smtClean="0"/>
          </a:p>
          <a:p>
            <a:pPr marL="173773" indent="-173773">
              <a:buFont typeface="Arial"/>
              <a:buChar char="•"/>
            </a:pPr>
            <a:r>
              <a:rPr lang="en-US" b="1" dirty="0" smtClean="0"/>
              <a:t>Question for Ben:  </a:t>
            </a:r>
            <a:r>
              <a:rPr lang="en-US" dirty="0" smtClean="0"/>
              <a:t>Can you talk a little bit about the registry requirements in place in Illinois?  And the “collateral consequence” the report maps out?  Do you think people (police, probation, attorneys, judges and youth + families) understand these collateral consequences and how to follow the rules?</a:t>
            </a:r>
          </a:p>
          <a:p>
            <a:pPr marL="173773" indent="-173773">
              <a:buFont typeface="Arial"/>
              <a:buChar char="•"/>
            </a:pPr>
            <a:endParaRPr lang="en-US" dirty="0"/>
          </a:p>
          <a:p>
            <a:pPr marL="173773" indent="-173773">
              <a:buFont typeface="Arial"/>
              <a:buChar char="•"/>
            </a:pPr>
            <a:r>
              <a:rPr lang="en-US" b="1" dirty="0" smtClean="0"/>
              <a:t>Question for Jeff:  </a:t>
            </a:r>
            <a:r>
              <a:rPr lang="en-US" dirty="0" smtClean="0"/>
              <a:t>If the number of sex offense arrests is staying steady or going down, why are the numbers of youth / former youth on the registry climbing so steadily?   Can’t youth petition to be removed?   (Lifetime registration, limited legal opportunities to petition for relief and very difficult process to petition for removal.)</a:t>
            </a:r>
          </a:p>
          <a:p>
            <a:pPr marL="173773" indent="-173773">
              <a:buFont typeface="Arial"/>
              <a:buChar char="•"/>
            </a:pPr>
            <a:endParaRPr lang="en-US" dirty="0"/>
          </a:p>
          <a:p>
            <a:pPr marL="173773" indent="-173773">
              <a:buFont typeface="Arial"/>
              <a:buChar char="•"/>
            </a:pPr>
            <a:r>
              <a:rPr lang="en-US" b="1" dirty="0" smtClean="0"/>
              <a:t>Ben and Jeff:   </a:t>
            </a:r>
            <a:r>
              <a:rPr lang="en-US" dirty="0" smtClean="0"/>
              <a:t>The idea that the research says that registries don’t prevent reoffending seems counterintuitive to some.  Why might that be?  </a:t>
            </a:r>
          </a:p>
          <a:p>
            <a:pPr marL="173773" indent="-173773">
              <a:buFont typeface="Arial"/>
              <a:buChar char="•"/>
            </a:pPr>
            <a:endParaRPr lang="en-US" dirty="0"/>
          </a:p>
          <a:p>
            <a:pPr marL="173773" indent="-173773">
              <a:buFont typeface="Arial"/>
              <a:buChar char="•"/>
            </a:pPr>
            <a:r>
              <a:rPr lang="en-US" b="1" dirty="0" smtClean="0"/>
              <a:t>Mike:  </a:t>
            </a:r>
            <a:r>
              <a:rPr lang="en-US" dirty="0" smtClean="0"/>
              <a:t>Can you talk about the impact of registry and restrictions on movement, employment, education, etc. on the young people you work with?  How about on your efforts to reduce risks for reoffending?</a:t>
            </a:r>
            <a:endParaRPr lang="en-US" dirty="0"/>
          </a:p>
        </p:txBody>
      </p:sp>
    </p:spTree>
    <p:extLst>
      <p:ext uri="{BB962C8B-B14F-4D97-AF65-F5344CB8AC3E}">
        <p14:creationId xmlns:p14="http://schemas.microsoft.com/office/powerpoint/2010/main" val="1098354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844018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r>
              <a:rPr lang="en-US" b="1" dirty="0" smtClean="0"/>
              <a:t>Lisa will present the report recommendations </a:t>
            </a:r>
            <a:r>
              <a:rPr lang="en-US" dirty="0" smtClean="0"/>
              <a:t>briefly and orally.  </a:t>
            </a:r>
          </a:p>
          <a:p>
            <a:endParaRPr lang="en-US" dirty="0"/>
          </a:p>
          <a:p>
            <a:r>
              <a:rPr lang="en-US" b="1" dirty="0" smtClean="0"/>
              <a:t>Question for Ben, Jeff and Mike:  </a:t>
            </a:r>
            <a:r>
              <a:rPr lang="en-US" dirty="0" smtClean="0"/>
              <a:t>What needs to happen next?   (Emphasize that the report is really a beginning to dialogue, collaboration and learning about how to improve Illinois’ response to sex offending by youth.  Our shared goals are to  protect victims, hold youth appropriately accountable for harm, put youth on a path toward healthy, positive outcomes and reduce future offending.)</a:t>
            </a:r>
          </a:p>
          <a:p>
            <a:endParaRPr lang="en-US" dirty="0"/>
          </a:p>
          <a:p>
            <a:r>
              <a:rPr lang="en-US" b="1" dirty="0" smtClean="0"/>
              <a:t>Audience questions, as time permits.</a:t>
            </a:r>
            <a:endParaRPr lang="en-US" b="1" dirty="0"/>
          </a:p>
        </p:txBody>
      </p:sp>
    </p:spTree>
    <p:extLst>
      <p:ext uri="{BB962C8B-B14F-4D97-AF65-F5344CB8AC3E}">
        <p14:creationId xmlns:p14="http://schemas.microsoft.com/office/powerpoint/2010/main" val="2682643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7"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p:cNvSpPr txBox="1">
            <a:spLocks noGrp="1" noChangeArrowheads="1"/>
          </p:cNvSpPr>
          <p:nvPr>
            <p:ph type="body" idx="1"/>
          </p:nvPr>
        </p:nvSpPr>
        <p:spPr>
          <a:xfrm>
            <a:off x="1324211" y="4415591"/>
            <a:ext cx="4870200" cy="1514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b="1" dirty="0" smtClean="0"/>
              <a:t>Lisa will present.</a:t>
            </a:r>
          </a:p>
          <a:p>
            <a:r>
              <a:rPr lang="en-US" altLang="en-US" dirty="0" smtClean="0"/>
              <a:t>Very quick note about what the Commission is, who’s on it, etc.</a:t>
            </a:r>
          </a:p>
          <a:p>
            <a:r>
              <a:rPr lang="en-US" altLang="en-US" dirty="0" smtClean="0"/>
              <a:t>Note </a:t>
            </a:r>
            <a:r>
              <a:rPr lang="en-US" altLang="en-US" dirty="0"/>
              <a:t>that Ben is a </a:t>
            </a:r>
            <a:r>
              <a:rPr lang="en-US" altLang="en-US" dirty="0" smtClean="0"/>
              <a:t>Commissioner.</a:t>
            </a:r>
          </a:p>
          <a:p>
            <a:r>
              <a:rPr lang="en-US" altLang="en-US" dirty="0" smtClean="0"/>
              <a:t>And  </a:t>
            </a:r>
            <a:r>
              <a:rPr lang="en-US" altLang="en-US" dirty="0"/>
              <a:t>Jeff works closely with IJJC </a:t>
            </a:r>
            <a:r>
              <a:rPr lang="en-US" altLang="en-US" dirty="0" smtClean="0"/>
              <a:t>+ communities across the state on </a:t>
            </a:r>
            <a:r>
              <a:rPr lang="en-US" altLang="en-US" dirty="0"/>
              <a:t>JDAI, </a:t>
            </a:r>
            <a:r>
              <a:rPr lang="en-US" altLang="en-US" dirty="0" smtClean="0"/>
              <a:t>Redeploy</a:t>
            </a:r>
            <a:r>
              <a:rPr lang="en-US" altLang="en-US" dirty="0"/>
              <a:t>, etc.</a:t>
            </a:r>
          </a:p>
          <a:p>
            <a:endParaRPr lang="en-US" altLang="en-US" dirty="0" smtClean="0"/>
          </a:p>
        </p:txBody>
      </p:sp>
    </p:spTree>
    <p:extLst>
      <p:ext uri="{BB962C8B-B14F-4D97-AF65-F5344CB8AC3E}">
        <p14:creationId xmlns:p14="http://schemas.microsoft.com/office/powerpoint/2010/main" val="369446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7"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txBox="1">
            <a:spLocks noGrp="1" noChangeArrowheads="1"/>
          </p:cNvSpPr>
          <p:nvPr>
            <p:ph type="body" idx="1"/>
          </p:nvPr>
        </p:nvSpPr>
        <p:spPr>
          <a:xfrm>
            <a:off x="1324211" y="4415592"/>
            <a:ext cx="4870200" cy="21965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b="1" dirty="0"/>
              <a:t>Lisa will discuss what the IJJC study is, and why we did it</a:t>
            </a:r>
            <a:r>
              <a:rPr lang="en-US" altLang="en-US" b="1" dirty="0" smtClean="0"/>
              <a:t>.</a:t>
            </a:r>
          </a:p>
          <a:p>
            <a:endParaRPr lang="en-US" altLang="en-US" dirty="0"/>
          </a:p>
          <a:p>
            <a:r>
              <a:rPr lang="en-US" altLang="en-US" dirty="0"/>
              <a:t>Will emphasize that the legislative sponsors indicated a desire and need to get </a:t>
            </a:r>
            <a:endParaRPr lang="en-US" altLang="en-US" dirty="0" smtClean="0"/>
          </a:p>
          <a:p>
            <a:r>
              <a:rPr lang="en-US" altLang="en-US" dirty="0" smtClean="0"/>
              <a:t>objective </a:t>
            </a:r>
            <a:r>
              <a:rPr lang="en-US" altLang="en-US" dirty="0"/>
              <a:t>info on Illinois data, the research and where Illinois could </a:t>
            </a:r>
            <a:endParaRPr lang="en-US" altLang="en-US" dirty="0" smtClean="0"/>
          </a:p>
          <a:p>
            <a:r>
              <a:rPr lang="en-US" altLang="en-US" dirty="0" smtClean="0"/>
              <a:t>strengthen </a:t>
            </a:r>
            <a:r>
              <a:rPr lang="en-US" altLang="en-US" dirty="0"/>
              <a:t>its response, etc</a:t>
            </a:r>
            <a:r>
              <a:rPr lang="en-US" altLang="en-US" dirty="0" smtClean="0"/>
              <a:t>.</a:t>
            </a:r>
          </a:p>
          <a:p>
            <a:endParaRPr lang="en-US" altLang="en-US" dirty="0"/>
          </a:p>
          <a:p>
            <a:endParaRPr lang="en-US" altLang="en-US" dirty="0" smtClean="0"/>
          </a:p>
        </p:txBody>
      </p:sp>
    </p:spTree>
    <p:extLst>
      <p:ext uri="{BB962C8B-B14F-4D97-AF65-F5344CB8AC3E}">
        <p14:creationId xmlns:p14="http://schemas.microsoft.com/office/powerpoint/2010/main" val="1942827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3" y="4415789"/>
            <a:ext cx="5962651" cy="4681066"/>
          </a:xfrm>
        </p:spPr>
        <p:txBody>
          <a:bodyPr>
            <a:normAutofit/>
          </a:bodyPr>
          <a:lstStyle/>
          <a:p>
            <a:pPr>
              <a:buFont typeface="Arial"/>
              <a:buNone/>
            </a:pPr>
            <a:r>
              <a:rPr lang="en-US" b="1" dirty="0" smtClean="0"/>
              <a:t>Lisa will present.   </a:t>
            </a:r>
          </a:p>
          <a:p>
            <a:pPr>
              <a:buFont typeface="Arial"/>
              <a:buNone/>
            </a:pPr>
            <a:r>
              <a:rPr lang="en-US" dirty="0" smtClean="0"/>
              <a:t>Offers context for the study when we began.</a:t>
            </a:r>
            <a:endParaRPr lang="en-US" dirty="0"/>
          </a:p>
        </p:txBody>
      </p:sp>
    </p:spTree>
    <p:extLst>
      <p:ext uri="{BB962C8B-B14F-4D97-AF65-F5344CB8AC3E}">
        <p14:creationId xmlns:p14="http://schemas.microsoft.com/office/powerpoint/2010/main" val="339331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normAutofit/>
          </a:bodyPr>
          <a:lstStyle/>
          <a:p>
            <a:r>
              <a:rPr lang="en-US" b="1" dirty="0" smtClean="0"/>
              <a:t>Lisa will present this + next 4 slides.</a:t>
            </a:r>
          </a:p>
          <a:p>
            <a:r>
              <a:rPr lang="en-US" dirty="0" smtClean="0"/>
              <a:t>Describe study methodology briefly, but emphasize that we attempted to be objective, inclusive and gather info from data, research and the field. </a:t>
            </a:r>
            <a:endParaRPr lang="en-US" dirty="0"/>
          </a:p>
        </p:txBody>
      </p:sp>
    </p:spTree>
    <p:extLst>
      <p:ext uri="{BB962C8B-B14F-4D97-AF65-F5344CB8AC3E}">
        <p14:creationId xmlns:p14="http://schemas.microsoft.com/office/powerpoint/2010/main" val="134053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5"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p>
        </p:txBody>
      </p:sp>
    </p:spTree>
    <p:extLst>
      <p:ext uri="{BB962C8B-B14F-4D97-AF65-F5344CB8AC3E}">
        <p14:creationId xmlns:p14="http://schemas.microsoft.com/office/powerpoint/2010/main" val="109185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9"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27840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7"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13008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6425" cy="1141413"/>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5EAEDFDB-E150-4C9B-B82B-03BBC02DD868}" type="slidenum">
              <a:rPr lang="en-US" altLang="en-US"/>
              <a:pPr>
                <a:defRPr/>
              </a:pPr>
              <a:t>‹#›</a:t>
            </a:fld>
            <a:endParaRPr lang="en-US" altLang="en-US"/>
          </a:p>
        </p:txBody>
      </p:sp>
    </p:spTree>
    <p:extLst>
      <p:ext uri="{BB962C8B-B14F-4D97-AF65-F5344CB8AC3E}">
        <p14:creationId xmlns:p14="http://schemas.microsoft.com/office/powerpoint/2010/main" val="214618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smtClean="0"/>
              <a:t>Click to edit Master text styles</a:t>
            </a:r>
          </a:p>
          <a:p>
            <a:pPr lvl="1"/>
            <a:r>
              <a:rPr lang="en-US" smtClean="0"/>
              <a:t>Second level</a:t>
            </a:r>
          </a:p>
          <a:p>
            <a:pPr lvl="2"/>
            <a:r>
              <a:rPr lang="en-US"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en-US" sz="1600" b="1" dirty="0" smtClean="0"/>
              <a:t>Considerations for Law, Policy, and Practice</a:t>
            </a:r>
            <a:endParaRPr lang="en-US" sz="1600" dirty="0"/>
          </a:p>
        </p:txBody>
      </p:sp>
      <p:sp>
        <p:nvSpPr>
          <p:cNvPr id="3" name="Title 2"/>
          <p:cNvSpPr>
            <a:spLocks noGrp="1"/>
          </p:cNvSpPr>
          <p:nvPr>
            <p:ph type="title"/>
          </p:nvPr>
        </p:nvSpPr>
        <p:spPr>
          <a:xfrm>
            <a:off x="211677" y="2052960"/>
            <a:ext cx="6570123" cy="1828800"/>
          </a:xfrm>
        </p:spPr>
        <p:txBody>
          <a:bodyPr/>
          <a:lstStyle/>
          <a:p>
            <a:r>
              <a:rPr lang="en-US" sz="2800" b="1" dirty="0" smtClean="0"/>
              <a:t/>
            </a:r>
            <a:br>
              <a:rPr lang="en-US" sz="2800" b="1" dirty="0" smtClean="0"/>
            </a:br>
            <a:r>
              <a:rPr lang="en-US" sz="2800" b="1" dirty="0" smtClean="0"/>
              <a:t/>
            </a:r>
            <a:br>
              <a:rPr lang="en-US" sz="2800" b="1" dirty="0" smtClean="0"/>
            </a:br>
            <a:r>
              <a:rPr lang="en-US" sz="2000" dirty="0" smtClean="0"/>
              <a:t>ILLINOIS </a:t>
            </a:r>
            <a:r>
              <a:rPr lang="en-US" sz="2000" dirty="0"/>
              <a:t>JUVENILE JUSTICE </a:t>
            </a:r>
            <a:r>
              <a:rPr lang="en-US" sz="2000" dirty="0" smtClean="0"/>
              <a:t>COMMISSION</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b="1" dirty="0" smtClean="0"/>
              <a:t/>
            </a:r>
            <a:br>
              <a:rPr lang="en-US" b="1" dirty="0" smtClean="0"/>
            </a:br>
            <a:r>
              <a:rPr lang="en-US" sz="3600" dirty="0" smtClean="0"/>
              <a:t>Improving </a:t>
            </a:r>
            <a:br>
              <a:rPr lang="en-US" sz="3600" dirty="0" smtClean="0"/>
            </a:br>
            <a:r>
              <a:rPr lang="en-US" sz="3600" dirty="0" smtClean="0"/>
              <a:t>Illinois’ Response </a:t>
            </a:r>
            <a:br>
              <a:rPr lang="en-US" sz="3600" dirty="0" smtClean="0"/>
            </a:br>
            <a:r>
              <a:rPr lang="en-US" sz="3600" dirty="0" smtClean="0"/>
              <a:t>to sexual offenses Committed by youth</a:t>
            </a:r>
            <a:endParaRPr lang="en-US" sz="3600" dirty="0"/>
          </a:p>
        </p:txBody>
      </p:sp>
    </p:spTree>
    <p:extLst>
      <p:ext uri="{BB962C8B-B14F-4D97-AF65-F5344CB8AC3E}">
        <p14:creationId xmlns:p14="http://schemas.microsoft.com/office/powerpoint/2010/main" val="3273677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latin typeface="Arial Narrow" pitchFamily="32" charset="0"/>
              </a:rPr>
              <a:t>Research review: </a:t>
            </a: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b="1"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rPr>
              <a:t>Comprehensive review and analysis of current research on youth sexual offending</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Origins </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Risks for reoffending &amp; protective factors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Evidence-based responses</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dirty="0" smtClean="0">
              <a:latin typeface="Arial Narrow" pitchFamily="32" charset="0"/>
              <a:ea typeface="Microsoft YaHei" charset="-122"/>
            </a:endParaRPr>
          </a:p>
        </p:txBody>
      </p:sp>
    </p:spTree>
    <p:extLst>
      <p:ext uri="{BB962C8B-B14F-4D97-AF65-F5344CB8AC3E}">
        <p14:creationId xmlns:p14="http://schemas.microsoft.com/office/powerpoint/2010/main" val="36770913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Study findings</a:t>
            </a:r>
            <a:endParaRPr lang="en-US" dirty="0"/>
          </a:p>
        </p:txBody>
      </p:sp>
    </p:spTree>
    <p:extLst>
      <p:ext uri="{BB962C8B-B14F-4D97-AF65-F5344CB8AC3E}">
        <p14:creationId xmlns:p14="http://schemas.microsoft.com/office/powerpoint/2010/main" val="248786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FINDING 1: The number of youth arrested for sexual offenses in Illinois is small</a:t>
            </a:r>
            <a:endParaRPr lang="en-US" sz="2800" dirty="0"/>
          </a:p>
        </p:txBody>
      </p:sp>
      <p:graphicFrame>
        <p:nvGraphicFramePr>
          <p:cNvPr id="5" name="Chart 4"/>
          <p:cNvGraphicFramePr/>
          <p:nvPr>
            <p:extLst>
              <p:ext uri="{D42A27DB-BD31-4B8C-83A1-F6EECF244321}">
                <p14:modId xmlns:p14="http://schemas.microsoft.com/office/powerpoint/2010/main" val="2103215917"/>
              </p:ext>
            </p:extLst>
          </p:nvPr>
        </p:nvGraphicFramePr>
        <p:xfrm>
          <a:off x="4726482" y="1719263"/>
          <a:ext cx="4035778" cy="4621330"/>
        </p:xfrm>
        <a:graphic>
          <a:graphicData uri="http://schemas.openxmlformats.org/drawingml/2006/chart">
            <c:chart xmlns:c="http://schemas.openxmlformats.org/drawingml/2006/chart" xmlns:r="http://schemas.openxmlformats.org/officeDocument/2006/relationships" r:id="rId3"/>
          </a:graphicData>
        </a:graphic>
      </p:graphicFrame>
      <p:pic>
        <p:nvPicPr>
          <p:cNvPr id="6" name="Content Placeholder 5"/>
          <p:cNvPicPr>
            <a:picLocks noChangeAspect="1"/>
          </p:cNvPicPr>
          <p:nvPr/>
        </p:nvPicPr>
        <p:blipFill>
          <a:blip r:embed="rId4"/>
          <a:srcRect t="16712" b="16712"/>
          <a:stretch>
            <a:fillRect/>
          </a:stretch>
        </p:blipFill>
        <p:spPr>
          <a:xfrm>
            <a:off x="109689" y="2500922"/>
            <a:ext cx="4538641" cy="3839671"/>
          </a:xfrm>
          <a:prstGeom prst="rect">
            <a:avLst/>
          </a:prstGeom>
        </p:spPr>
      </p:pic>
      <p:sp>
        <p:nvSpPr>
          <p:cNvPr id="7" name="Rectangle 6"/>
          <p:cNvSpPr/>
          <p:nvPr/>
        </p:nvSpPr>
        <p:spPr>
          <a:xfrm>
            <a:off x="381000" y="1971820"/>
            <a:ext cx="4267330" cy="646331"/>
          </a:xfrm>
          <a:prstGeom prst="rect">
            <a:avLst/>
          </a:prstGeom>
        </p:spPr>
        <p:txBody>
          <a:bodyPr wrap="square">
            <a:spAutoFit/>
          </a:bodyPr>
          <a:lstStyle/>
          <a:p>
            <a:r>
              <a:rPr lang="en-US" b="1" dirty="0"/>
              <a:t>Number of 10-16 year olds arrested in </a:t>
            </a:r>
            <a:r>
              <a:rPr lang="en-US" b="1" dirty="0" smtClean="0"/>
              <a:t>Illinois </a:t>
            </a:r>
            <a:r>
              <a:rPr lang="en-US" b="1" dirty="0"/>
              <a:t>for Sex Offenses</a:t>
            </a:r>
            <a:endParaRPr lang="en-US" dirty="0"/>
          </a:p>
        </p:txBody>
      </p:sp>
      <p:sp>
        <p:nvSpPr>
          <p:cNvPr id="8" name="Rectangle 7"/>
          <p:cNvSpPr/>
          <p:nvPr/>
        </p:nvSpPr>
        <p:spPr>
          <a:xfrm>
            <a:off x="381000" y="5152698"/>
            <a:ext cx="4267330" cy="369332"/>
          </a:xfrm>
          <a:prstGeom prst="rect">
            <a:avLst/>
          </a:prstGeom>
        </p:spPr>
        <p:txBody>
          <a:bodyPr wrap="square">
            <a:spAutoFit/>
          </a:bodyPr>
          <a:lstStyle/>
          <a:p>
            <a:r>
              <a:rPr lang="en-US" b="1" dirty="0" smtClean="0"/>
              <a:t>2004	 2006	    2008	       2010</a:t>
            </a:r>
            <a:endParaRPr lang="en-US" dirty="0"/>
          </a:p>
        </p:txBody>
      </p:sp>
    </p:spTree>
    <p:extLst>
      <p:ext uri="{BB962C8B-B14F-4D97-AF65-F5344CB8AC3E}">
        <p14:creationId xmlns:p14="http://schemas.microsoft.com/office/powerpoint/2010/main" val="241928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435251"/>
              </p:ext>
            </p:extLst>
          </p:nvPr>
        </p:nvGraphicFramePr>
        <p:xfrm>
          <a:off x="380999" y="1733028"/>
          <a:ext cx="8407893" cy="4650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z="2400" dirty="0" smtClean="0"/>
              <a:t>FINDING 2: The </a:t>
            </a:r>
            <a:r>
              <a:rPr lang="en-US" sz="2400" dirty="0"/>
              <a:t>majority of youth arrested for sexual offenses are</a:t>
            </a:r>
            <a:r>
              <a:rPr lang="en-US" sz="2400" dirty="0" smtClean="0"/>
              <a:t> VERY young </a:t>
            </a:r>
            <a:endParaRPr lang="en-US" sz="2400" dirty="0"/>
          </a:p>
        </p:txBody>
      </p:sp>
      <p:graphicFrame>
        <p:nvGraphicFramePr>
          <p:cNvPr id="5" name="Chart 4"/>
          <p:cNvGraphicFramePr/>
          <p:nvPr>
            <p:extLst>
              <p:ext uri="{D42A27DB-BD31-4B8C-83A1-F6EECF244321}">
                <p14:modId xmlns:p14="http://schemas.microsoft.com/office/powerpoint/2010/main" val="3203672320"/>
              </p:ext>
            </p:extLst>
          </p:nvPr>
        </p:nvGraphicFramePr>
        <p:xfrm>
          <a:off x="1524000" y="3581400"/>
          <a:ext cx="5943600" cy="191706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831310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89184969"/>
              </p:ext>
            </p:extLst>
          </p:nvPr>
        </p:nvGraphicFramePr>
        <p:xfrm>
          <a:off x="380999" y="1733028"/>
          <a:ext cx="8407893" cy="4650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z="2400" dirty="0" smtClean="0"/>
              <a:t>FINDING 2: Additional Demographics </a:t>
            </a:r>
            <a:endParaRPr lang="en-US" sz="2400" dirty="0"/>
          </a:p>
        </p:txBody>
      </p:sp>
    </p:spTree>
    <p:extLst>
      <p:ext uri="{BB962C8B-B14F-4D97-AF65-F5344CB8AC3E}">
        <p14:creationId xmlns:p14="http://schemas.microsoft.com/office/powerpoint/2010/main" val="2548971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999" y="312557"/>
            <a:ext cx="8381260" cy="1054394"/>
          </a:xfrm>
        </p:spPr>
        <p:txBody>
          <a:bodyPr/>
          <a:lstStyle/>
          <a:p>
            <a:r>
              <a:rPr lang="en-US" sz="2200" dirty="0" smtClean="0"/>
              <a:t>FINDING 3: Youth </a:t>
            </a:r>
            <a:r>
              <a:rPr lang="en-US" sz="2200" dirty="0"/>
              <a:t>incarcerated for sex offenses are a tiny proportion of facility admissions, </a:t>
            </a:r>
            <a:r>
              <a:rPr lang="en-US" sz="2200" dirty="0" smtClean="0"/>
              <a:t>AND </a:t>
            </a:r>
            <a:br>
              <a:rPr lang="en-US" sz="2200" dirty="0" smtClean="0"/>
            </a:br>
            <a:r>
              <a:rPr lang="en-US" sz="2200" dirty="0" smtClean="0"/>
              <a:t>are </a:t>
            </a:r>
            <a:r>
              <a:rPr lang="en-US" sz="2200" dirty="0"/>
              <a:t>incarcerated </a:t>
            </a:r>
            <a:r>
              <a:rPr lang="en-US" sz="2200" dirty="0" smtClean="0"/>
              <a:t>longer</a:t>
            </a:r>
            <a:r>
              <a:rPr lang="en-US" sz="2200" dirty="0"/>
              <a:t> </a:t>
            </a:r>
            <a:r>
              <a:rPr lang="en-US" sz="2200" dirty="0" smtClean="0"/>
              <a:t>than their peers</a:t>
            </a:r>
            <a:endParaRPr lang="en-US" sz="2200" dirty="0"/>
          </a:p>
        </p:txBody>
      </p:sp>
      <p:graphicFrame>
        <p:nvGraphicFramePr>
          <p:cNvPr id="6" name="Chart 5"/>
          <p:cNvGraphicFramePr/>
          <p:nvPr>
            <p:extLst>
              <p:ext uri="{D42A27DB-BD31-4B8C-83A1-F6EECF244321}">
                <p14:modId xmlns:p14="http://schemas.microsoft.com/office/powerpoint/2010/main" val="4051806248"/>
              </p:ext>
            </p:extLst>
          </p:nvPr>
        </p:nvGraphicFramePr>
        <p:xfrm>
          <a:off x="4953182" y="1869971"/>
          <a:ext cx="3484530" cy="46072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noChangeAspect="1"/>
          </p:cNvGraphicFramePr>
          <p:nvPr>
            <p:extLst>
              <p:ext uri="{D42A27DB-BD31-4B8C-83A1-F6EECF244321}">
                <p14:modId xmlns:p14="http://schemas.microsoft.com/office/powerpoint/2010/main" val="831918185"/>
              </p:ext>
            </p:extLst>
          </p:nvPr>
        </p:nvGraphicFramePr>
        <p:xfrm>
          <a:off x="793664" y="4173586"/>
          <a:ext cx="2944211" cy="2498674"/>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 Box 1"/>
          <p:cNvSpPr txBox="1">
            <a:spLocks/>
          </p:cNvSpPr>
          <p:nvPr/>
        </p:nvSpPr>
        <p:spPr>
          <a:xfrm>
            <a:off x="3354548" y="5274315"/>
            <a:ext cx="1781175" cy="243205"/>
          </a:xfrm>
          <a:prstGeom prst="rect">
            <a:avLst/>
          </a:prstGeom>
        </p:spPr>
        <p:txBody>
          <a:bodyPr wrap="square" rtlCol="0">
            <a:noAutofit/>
          </a:bodyPr>
          <a:lstStyle/>
          <a:p>
            <a:pPr marL="0" marR="0" algn="r">
              <a:spcBef>
                <a:spcPts val="0"/>
              </a:spcBef>
              <a:spcAft>
                <a:spcPts val="0"/>
              </a:spcAft>
            </a:pPr>
            <a:endParaRPr lang="en-US" sz="1200" dirty="0">
              <a:effectLst/>
              <a:latin typeface="Times New Roman"/>
              <a:ea typeface="ＭＳ 明朝"/>
            </a:endParaRPr>
          </a:p>
        </p:txBody>
      </p:sp>
      <p:graphicFrame>
        <p:nvGraphicFramePr>
          <p:cNvPr id="9" name="Chart 8"/>
          <p:cNvGraphicFramePr>
            <a:graphicFrameLocks/>
          </p:cNvGraphicFramePr>
          <p:nvPr>
            <p:extLst>
              <p:ext uri="{D42A27DB-BD31-4B8C-83A1-F6EECF244321}">
                <p14:modId xmlns:p14="http://schemas.microsoft.com/office/powerpoint/2010/main" val="2284444791"/>
              </p:ext>
            </p:extLst>
          </p:nvPr>
        </p:nvGraphicFramePr>
        <p:xfrm>
          <a:off x="793665" y="1771312"/>
          <a:ext cx="2944210" cy="23299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19684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8419" y="1677432"/>
            <a:ext cx="8139787" cy="4768698"/>
            <a:chOff x="488419" y="1677432"/>
            <a:chExt cx="8139787" cy="4768698"/>
          </a:xfrm>
        </p:grpSpPr>
        <p:sp>
          <p:nvSpPr>
            <p:cNvPr id="5" name="Diamond 4"/>
            <p:cNvSpPr/>
            <p:nvPr/>
          </p:nvSpPr>
          <p:spPr>
            <a:xfrm>
              <a:off x="488419" y="1677432"/>
              <a:ext cx="8139787" cy="476869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1104824" y="2852616"/>
              <a:ext cx="3174517" cy="2485841"/>
            </a:xfrm>
            <a:custGeom>
              <a:avLst/>
              <a:gdLst>
                <a:gd name="connsiteX0" fmla="*/ 0 w 3174517"/>
                <a:gd name="connsiteY0" fmla="*/ 309972 h 1859792"/>
                <a:gd name="connsiteX1" fmla="*/ 309972 w 3174517"/>
                <a:gd name="connsiteY1" fmla="*/ 0 h 1859792"/>
                <a:gd name="connsiteX2" fmla="*/ 2864545 w 3174517"/>
                <a:gd name="connsiteY2" fmla="*/ 0 h 1859792"/>
                <a:gd name="connsiteX3" fmla="*/ 3174517 w 3174517"/>
                <a:gd name="connsiteY3" fmla="*/ 309972 h 1859792"/>
                <a:gd name="connsiteX4" fmla="*/ 3174517 w 3174517"/>
                <a:gd name="connsiteY4" fmla="*/ 1549820 h 1859792"/>
                <a:gd name="connsiteX5" fmla="*/ 2864545 w 3174517"/>
                <a:gd name="connsiteY5" fmla="*/ 1859792 h 1859792"/>
                <a:gd name="connsiteX6" fmla="*/ 309972 w 3174517"/>
                <a:gd name="connsiteY6" fmla="*/ 1859792 h 1859792"/>
                <a:gd name="connsiteX7" fmla="*/ 0 w 3174517"/>
                <a:gd name="connsiteY7" fmla="*/ 1549820 h 1859792"/>
                <a:gd name="connsiteX8" fmla="*/ 0 w 3174517"/>
                <a:gd name="connsiteY8" fmla="*/ 309972 h 185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4517" h="1859792">
                  <a:moveTo>
                    <a:pt x="0" y="309972"/>
                  </a:moveTo>
                  <a:cubicBezTo>
                    <a:pt x="0" y="138779"/>
                    <a:pt x="138779" y="0"/>
                    <a:pt x="309972" y="0"/>
                  </a:cubicBezTo>
                  <a:lnTo>
                    <a:pt x="2864545" y="0"/>
                  </a:lnTo>
                  <a:cubicBezTo>
                    <a:pt x="3035738" y="0"/>
                    <a:pt x="3174517" y="138779"/>
                    <a:pt x="3174517" y="309972"/>
                  </a:cubicBezTo>
                  <a:lnTo>
                    <a:pt x="3174517" y="1549820"/>
                  </a:lnTo>
                  <a:cubicBezTo>
                    <a:pt x="3174517" y="1721013"/>
                    <a:pt x="3035738" y="1859792"/>
                    <a:pt x="2864545" y="1859792"/>
                  </a:cubicBezTo>
                  <a:lnTo>
                    <a:pt x="309972" y="1859792"/>
                  </a:lnTo>
                  <a:cubicBezTo>
                    <a:pt x="138779" y="1859792"/>
                    <a:pt x="0" y="1721013"/>
                    <a:pt x="0" y="1549820"/>
                  </a:cubicBezTo>
                  <a:lnTo>
                    <a:pt x="0" y="30997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59368" tIns="159368" rIns="159368" bIns="159368" numCol="1" spcCol="1270" anchor="t" anchorCtr="0">
              <a:noAutofit/>
            </a:bodyPr>
            <a:lstStyle/>
            <a:p>
              <a:pPr lvl="0" algn="l" defTabSz="800100" rtl="0">
                <a:lnSpc>
                  <a:spcPct val="90000"/>
                </a:lnSpc>
                <a:spcBef>
                  <a:spcPct val="0"/>
                </a:spcBef>
                <a:spcAft>
                  <a:spcPct val="35000"/>
                </a:spcAft>
              </a:pPr>
              <a:r>
                <a:rPr lang="en-US" sz="1800" u="none" kern="1200" baseline="0" dirty="0" smtClean="0"/>
                <a:t>4 Broad Offense Categories: </a:t>
              </a:r>
              <a:endParaRPr lang="en-US" sz="1800" u="none" kern="1200" dirty="0"/>
            </a:p>
            <a:p>
              <a:pPr marL="114300" lvl="1" indent="-114300" algn="l" defTabSz="666750" rtl="0">
                <a:lnSpc>
                  <a:spcPct val="90000"/>
                </a:lnSpc>
                <a:spcBef>
                  <a:spcPct val="0"/>
                </a:spcBef>
                <a:spcAft>
                  <a:spcPct val="15000"/>
                </a:spcAft>
                <a:buChar char="••"/>
              </a:pPr>
              <a:r>
                <a:rPr lang="en-US" kern="1200" baseline="0" dirty="0" smtClean="0"/>
                <a:t> criminal sexual assault</a:t>
              </a:r>
              <a:endParaRPr lang="en-US" kern="1200" dirty="0"/>
            </a:p>
            <a:p>
              <a:pPr marL="114300" lvl="1" indent="-114300" algn="l" defTabSz="666750" rtl="0">
                <a:lnSpc>
                  <a:spcPct val="90000"/>
                </a:lnSpc>
                <a:spcBef>
                  <a:spcPct val="0"/>
                </a:spcBef>
                <a:spcAft>
                  <a:spcPct val="15000"/>
                </a:spcAft>
                <a:buChar char="••"/>
              </a:pPr>
              <a:r>
                <a:rPr lang="en-US" kern="1200" baseline="0" dirty="0" smtClean="0"/>
                <a:t> aggravated criminal sexual </a:t>
              </a:r>
              <a:br>
                <a:rPr lang="en-US" kern="1200" baseline="0" dirty="0" smtClean="0"/>
              </a:br>
              <a:r>
                <a:rPr lang="en-US" kern="1200" baseline="0" dirty="0" smtClean="0"/>
                <a:t>  assault </a:t>
              </a:r>
              <a:endParaRPr lang="en-US" kern="1200" dirty="0"/>
            </a:p>
            <a:p>
              <a:pPr marL="114300" lvl="1" indent="-114300" algn="l" defTabSz="666750" rtl="0">
                <a:lnSpc>
                  <a:spcPct val="90000"/>
                </a:lnSpc>
                <a:spcBef>
                  <a:spcPct val="0"/>
                </a:spcBef>
                <a:spcAft>
                  <a:spcPct val="15000"/>
                </a:spcAft>
                <a:buChar char="••"/>
              </a:pPr>
              <a:r>
                <a:rPr lang="en-US" kern="1200" baseline="0" dirty="0" smtClean="0"/>
                <a:t> criminal sexual abuse</a:t>
              </a:r>
              <a:endParaRPr lang="en-US" kern="1200" dirty="0"/>
            </a:p>
            <a:p>
              <a:pPr marL="114300" lvl="1" indent="-114300" algn="l" defTabSz="666750" rtl="0">
                <a:lnSpc>
                  <a:spcPct val="90000"/>
                </a:lnSpc>
                <a:spcBef>
                  <a:spcPct val="0"/>
                </a:spcBef>
                <a:spcAft>
                  <a:spcPct val="15000"/>
                </a:spcAft>
                <a:buChar char="••"/>
              </a:pPr>
              <a:r>
                <a:rPr lang="en-US" kern="1200" baseline="0" dirty="0" smtClean="0"/>
                <a:t> aggravated criminal sexual </a:t>
              </a:r>
              <a:br>
                <a:rPr lang="en-US" kern="1200" baseline="0" dirty="0" smtClean="0"/>
              </a:br>
              <a:r>
                <a:rPr lang="en-US" kern="1200" baseline="0" dirty="0" smtClean="0"/>
                <a:t>  abuse</a:t>
              </a:r>
              <a:endParaRPr lang="en-US" kern="1200" dirty="0"/>
            </a:p>
          </p:txBody>
        </p:sp>
        <p:sp>
          <p:nvSpPr>
            <p:cNvPr id="7" name="Freeform 6"/>
            <p:cNvSpPr/>
            <p:nvPr/>
          </p:nvSpPr>
          <p:spPr>
            <a:xfrm>
              <a:off x="4907027" y="3174408"/>
              <a:ext cx="3174517" cy="1859792"/>
            </a:xfrm>
            <a:custGeom>
              <a:avLst/>
              <a:gdLst>
                <a:gd name="connsiteX0" fmla="*/ 0 w 3174517"/>
                <a:gd name="connsiteY0" fmla="*/ 309972 h 1859792"/>
                <a:gd name="connsiteX1" fmla="*/ 309972 w 3174517"/>
                <a:gd name="connsiteY1" fmla="*/ 0 h 1859792"/>
                <a:gd name="connsiteX2" fmla="*/ 2864545 w 3174517"/>
                <a:gd name="connsiteY2" fmla="*/ 0 h 1859792"/>
                <a:gd name="connsiteX3" fmla="*/ 3174517 w 3174517"/>
                <a:gd name="connsiteY3" fmla="*/ 309972 h 1859792"/>
                <a:gd name="connsiteX4" fmla="*/ 3174517 w 3174517"/>
                <a:gd name="connsiteY4" fmla="*/ 1549820 h 1859792"/>
                <a:gd name="connsiteX5" fmla="*/ 2864545 w 3174517"/>
                <a:gd name="connsiteY5" fmla="*/ 1859792 h 1859792"/>
                <a:gd name="connsiteX6" fmla="*/ 309972 w 3174517"/>
                <a:gd name="connsiteY6" fmla="*/ 1859792 h 1859792"/>
                <a:gd name="connsiteX7" fmla="*/ 0 w 3174517"/>
                <a:gd name="connsiteY7" fmla="*/ 1549820 h 1859792"/>
                <a:gd name="connsiteX8" fmla="*/ 0 w 3174517"/>
                <a:gd name="connsiteY8" fmla="*/ 309972 h 185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4517" h="1859792">
                  <a:moveTo>
                    <a:pt x="0" y="309972"/>
                  </a:moveTo>
                  <a:cubicBezTo>
                    <a:pt x="0" y="138779"/>
                    <a:pt x="138779" y="0"/>
                    <a:pt x="309972" y="0"/>
                  </a:cubicBezTo>
                  <a:lnTo>
                    <a:pt x="2864545" y="0"/>
                  </a:lnTo>
                  <a:cubicBezTo>
                    <a:pt x="3035738" y="0"/>
                    <a:pt x="3174517" y="138779"/>
                    <a:pt x="3174517" y="309972"/>
                  </a:cubicBezTo>
                  <a:lnTo>
                    <a:pt x="3174517" y="1549820"/>
                  </a:lnTo>
                  <a:cubicBezTo>
                    <a:pt x="3174517" y="1721013"/>
                    <a:pt x="3035738" y="1859792"/>
                    <a:pt x="2864545" y="1859792"/>
                  </a:cubicBezTo>
                  <a:lnTo>
                    <a:pt x="309972" y="1859792"/>
                  </a:lnTo>
                  <a:cubicBezTo>
                    <a:pt x="138779" y="1859792"/>
                    <a:pt x="0" y="1721013"/>
                    <a:pt x="0" y="1549820"/>
                  </a:cubicBezTo>
                  <a:lnTo>
                    <a:pt x="0" y="30997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4608" tIns="174608" rIns="174608" bIns="174608" numCol="1" spcCol="1270" anchor="ctr" anchorCtr="0">
              <a:noAutofit/>
            </a:bodyPr>
            <a:lstStyle/>
            <a:p>
              <a:pPr lvl="0" algn="ctr" defTabSz="977900" rtl="0">
                <a:lnSpc>
                  <a:spcPct val="90000"/>
                </a:lnSpc>
                <a:spcBef>
                  <a:spcPct val="0"/>
                </a:spcBef>
                <a:spcAft>
                  <a:spcPct val="35000"/>
                </a:spcAft>
              </a:pPr>
              <a:r>
                <a:rPr lang="en-US" sz="2200" kern="1200" baseline="0" dirty="0" smtClean="0"/>
                <a:t>Youth labeled as “sex offenders” vary greatly</a:t>
              </a:r>
              <a:endParaRPr lang="en-US" sz="2200" kern="1200" dirty="0"/>
            </a:p>
          </p:txBody>
        </p:sp>
      </p:grpSp>
      <p:sp>
        <p:nvSpPr>
          <p:cNvPr id="3" name="Title 2"/>
          <p:cNvSpPr>
            <a:spLocks noGrp="1"/>
          </p:cNvSpPr>
          <p:nvPr>
            <p:ph type="title"/>
          </p:nvPr>
        </p:nvSpPr>
        <p:spPr/>
        <p:txBody>
          <a:bodyPr/>
          <a:lstStyle/>
          <a:p>
            <a:r>
              <a:rPr lang="en-US" sz="2600" dirty="0" smtClean="0"/>
              <a:t>Finding 4: charges </a:t>
            </a:r>
            <a:r>
              <a:rPr lang="en-US" sz="2600" dirty="0"/>
              <a:t>do not convey the nature, harm or severity of unlawful sexual conduct by </a:t>
            </a:r>
            <a:r>
              <a:rPr lang="en-US" sz="2600" dirty="0" smtClean="0"/>
              <a:t>youth</a:t>
            </a:r>
            <a:endParaRPr lang="en-US" sz="2600" dirty="0"/>
          </a:p>
        </p:txBody>
      </p:sp>
    </p:spTree>
    <p:extLst>
      <p:ext uri="{BB962C8B-B14F-4D97-AF65-F5344CB8AC3E}">
        <p14:creationId xmlns:p14="http://schemas.microsoft.com/office/powerpoint/2010/main" val="131233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518" y="214662"/>
            <a:ext cx="8744374" cy="1195579"/>
          </a:xfrm>
        </p:spPr>
        <p:txBody>
          <a:bodyPr/>
          <a:lstStyle/>
          <a:p>
            <a:r>
              <a:rPr lang="en-US" sz="2800" dirty="0"/>
              <a:t>FINDING 5: Most youth sexual offending involves a family member or a person known to the </a:t>
            </a:r>
            <a:r>
              <a:rPr lang="en-US" sz="2800" dirty="0" smtClean="0"/>
              <a:t>youth</a:t>
            </a:r>
            <a:endParaRPr lang="en-US" sz="2800" dirty="0"/>
          </a:p>
        </p:txBody>
      </p:sp>
      <p:pic>
        <p:nvPicPr>
          <p:cNvPr id="6" name="Picture 5"/>
          <p:cNvPicPr>
            <a:picLocks noChangeAspect="1"/>
          </p:cNvPicPr>
          <p:nvPr/>
        </p:nvPicPr>
        <p:blipFill>
          <a:blip r:embed="rId3"/>
          <a:stretch>
            <a:fillRect/>
          </a:stretch>
        </p:blipFill>
        <p:spPr>
          <a:xfrm>
            <a:off x="183676" y="1871938"/>
            <a:ext cx="3989356" cy="4360834"/>
          </a:xfrm>
          <a:prstGeom prst="rect">
            <a:avLst/>
          </a:prstGeom>
        </p:spPr>
      </p:pic>
      <p:pic>
        <p:nvPicPr>
          <p:cNvPr id="8" name="Picture 7"/>
          <p:cNvPicPr>
            <a:picLocks noChangeAspect="1"/>
          </p:cNvPicPr>
          <p:nvPr/>
        </p:nvPicPr>
        <p:blipFill>
          <a:blip r:embed="rId4"/>
          <a:stretch>
            <a:fillRect/>
          </a:stretch>
        </p:blipFill>
        <p:spPr>
          <a:xfrm>
            <a:off x="5049105" y="1852400"/>
            <a:ext cx="3835021" cy="4712526"/>
          </a:xfrm>
          <a:prstGeom prst="rect">
            <a:avLst/>
          </a:prstGeom>
        </p:spPr>
      </p:pic>
    </p:spTree>
    <p:extLst>
      <p:ext uri="{BB962C8B-B14F-4D97-AF65-F5344CB8AC3E}">
        <p14:creationId xmlns:p14="http://schemas.microsoft.com/office/powerpoint/2010/main" val="2109345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706" y="1650136"/>
            <a:ext cx="8916373" cy="5138930"/>
          </a:xfrm>
        </p:spPr>
        <p:txBody>
          <a:bodyPr>
            <a:noAutofit/>
          </a:bodyPr>
          <a:lstStyle/>
          <a:p>
            <a:pPr>
              <a:spcAft>
                <a:spcPts val="600"/>
              </a:spcAft>
              <a:buFont typeface="Wingdings" charset="2"/>
              <a:buChar char="u"/>
            </a:pPr>
            <a:r>
              <a:rPr lang="en-US" sz="1800" b="1" dirty="0" smtClean="0"/>
              <a:t>  Meta-analyses demonstrate juvenile sexual recidivism is unlikely</a:t>
            </a:r>
          </a:p>
          <a:p>
            <a:pPr>
              <a:spcAft>
                <a:spcPts val="600"/>
              </a:spcAft>
              <a:buFont typeface="Wingdings" charset="2"/>
              <a:buChar char="u"/>
            </a:pPr>
            <a:endParaRPr lang="en-US" sz="1800" b="1" dirty="0" smtClean="0"/>
          </a:p>
          <a:p>
            <a:pPr>
              <a:spcAft>
                <a:spcPts val="600"/>
              </a:spcAft>
              <a:buFont typeface="Wingdings" charset="2"/>
              <a:buChar char="u"/>
            </a:pPr>
            <a:endParaRPr lang="en-US" sz="1800" b="1" dirty="0"/>
          </a:p>
          <a:p>
            <a:pPr marL="45720" indent="0">
              <a:spcAft>
                <a:spcPts val="600"/>
              </a:spcAft>
              <a:buNone/>
            </a:pPr>
            <a:endParaRPr lang="en-US" sz="1800" b="1" dirty="0" smtClean="0"/>
          </a:p>
          <a:p>
            <a:pPr marL="45720" indent="0">
              <a:lnSpc>
                <a:spcPct val="150000"/>
              </a:lnSpc>
              <a:spcAft>
                <a:spcPts val="600"/>
              </a:spcAft>
              <a:buNone/>
            </a:pPr>
            <a:endParaRPr lang="en-US" sz="900" b="1" dirty="0" smtClean="0"/>
          </a:p>
          <a:p>
            <a:pPr>
              <a:lnSpc>
                <a:spcPct val="150000"/>
              </a:lnSpc>
              <a:spcAft>
                <a:spcPts val="600"/>
              </a:spcAft>
              <a:buFont typeface="Wingdings" charset="2"/>
              <a:buChar char="u"/>
            </a:pPr>
            <a:r>
              <a:rPr lang="en-US" sz="1800" b="1" dirty="0"/>
              <a:t> </a:t>
            </a:r>
            <a:r>
              <a:rPr lang="en-US" sz="1800" b="1" dirty="0" smtClean="0"/>
              <a:t> Interviewees corroborate there is low </a:t>
            </a:r>
            <a:r>
              <a:rPr lang="en-US" sz="1800" b="1" dirty="0"/>
              <a:t>likelihood </a:t>
            </a:r>
            <a:r>
              <a:rPr lang="en-US" sz="1800" b="1" dirty="0" smtClean="0"/>
              <a:t>of sexual reoffending</a:t>
            </a:r>
          </a:p>
          <a:p>
            <a:pPr>
              <a:lnSpc>
                <a:spcPct val="150000"/>
              </a:lnSpc>
              <a:spcAft>
                <a:spcPts val="600"/>
              </a:spcAft>
              <a:buFont typeface="Wingdings" charset="2"/>
              <a:buChar char="u"/>
            </a:pPr>
            <a:r>
              <a:rPr lang="en-US" sz="1800" b="1" dirty="0" smtClean="0"/>
              <a:t>  The vast majority of youth who have committed a sexual offense never </a:t>
            </a:r>
            <a:br>
              <a:rPr lang="en-US" sz="1800" b="1" dirty="0" smtClean="0"/>
            </a:br>
            <a:r>
              <a:rPr lang="en-US" sz="1800" b="1" dirty="0" smtClean="0"/>
              <a:t>  repeat it</a:t>
            </a:r>
          </a:p>
          <a:p>
            <a:pPr>
              <a:lnSpc>
                <a:spcPct val="150000"/>
              </a:lnSpc>
              <a:spcAft>
                <a:spcPts val="600"/>
              </a:spcAft>
              <a:buFont typeface="Wingdings" charset="2"/>
              <a:buChar char="u"/>
            </a:pPr>
            <a:r>
              <a:rPr lang="en-US" sz="1800" b="1" dirty="0" smtClean="0"/>
              <a:t>  Low recidivism of youth who sexually offend in Illinois reflects national </a:t>
            </a:r>
            <a:br>
              <a:rPr lang="en-US" sz="1800" b="1" dirty="0" smtClean="0"/>
            </a:br>
            <a:r>
              <a:rPr lang="en-US" sz="1800" b="1" dirty="0" smtClean="0"/>
              <a:t>  studies</a:t>
            </a:r>
          </a:p>
          <a:p>
            <a:pPr>
              <a:spcAft>
                <a:spcPts val="600"/>
              </a:spcAft>
            </a:pPr>
            <a:endParaRPr lang="en-US" sz="2300" b="1" dirty="0"/>
          </a:p>
        </p:txBody>
      </p:sp>
      <p:sp>
        <p:nvSpPr>
          <p:cNvPr id="3" name="Title 2"/>
          <p:cNvSpPr>
            <a:spLocks noGrp="1"/>
          </p:cNvSpPr>
          <p:nvPr>
            <p:ph type="title"/>
          </p:nvPr>
        </p:nvSpPr>
        <p:spPr/>
        <p:txBody>
          <a:bodyPr/>
          <a:lstStyle/>
          <a:p>
            <a:pPr>
              <a:lnSpc>
                <a:spcPct val="90000"/>
              </a:lnSpc>
            </a:pPr>
            <a:r>
              <a:rPr lang="en-US" sz="2400" dirty="0" smtClean="0"/>
              <a:t>Finding 6: Most </a:t>
            </a:r>
            <a:r>
              <a:rPr lang="en-US" sz="2400" dirty="0"/>
              <a:t>youth who sexually offend </a:t>
            </a:r>
            <a:r>
              <a:rPr lang="en-US" sz="2400" dirty="0" smtClean="0"/>
              <a:t>Do Not repeat </a:t>
            </a:r>
            <a:r>
              <a:rPr lang="en-US" sz="2400" dirty="0"/>
              <a:t>their harmful conduct and </a:t>
            </a:r>
            <a:r>
              <a:rPr lang="en-US" sz="2400" dirty="0" smtClean="0"/>
              <a:t>rarely </a:t>
            </a:r>
            <a:r>
              <a:rPr lang="en-US" sz="2400" dirty="0"/>
              <a:t>become adult sexual </a:t>
            </a:r>
            <a:r>
              <a:rPr lang="en-US" sz="2400" dirty="0" smtClean="0"/>
              <a:t>offenders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93952141"/>
              </p:ext>
            </p:extLst>
          </p:nvPr>
        </p:nvGraphicFramePr>
        <p:xfrm>
          <a:off x="326455" y="2170975"/>
          <a:ext cx="8407895" cy="1094906"/>
        </p:xfrm>
        <a:graphic>
          <a:graphicData uri="http://schemas.openxmlformats.org/drawingml/2006/table">
            <a:tbl>
              <a:tblPr firstRow="1" bandRow="1">
                <a:effectLst>
                  <a:outerShdw blurRad="50800" dist="38100" dir="2700000" algn="tl" rotWithShape="0">
                    <a:schemeClr val="tx2">
                      <a:alpha val="43000"/>
                    </a:schemeClr>
                  </a:outerShdw>
                </a:effectLst>
                <a:tableStyleId>{5C22544A-7EE6-4342-B048-85BDC9FD1C3A}</a:tableStyleId>
              </a:tblPr>
              <a:tblGrid>
                <a:gridCol w="1681579"/>
                <a:gridCol w="1681579"/>
                <a:gridCol w="1681579"/>
                <a:gridCol w="1681579"/>
                <a:gridCol w="1681579"/>
              </a:tblGrid>
              <a:tr h="638173">
                <a:tc>
                  <a:txBody>
                    <a:bodyPr/>
                    <a:lstStyle/>
                    <a:p>
                      <a:pPr algn="ctr"/>
                      <a:r>
                        <a:rPr lang="en-US" sz="1400" dirty="0" smtClean="0"/>
                        <a:t>Meta-</a:t>
                      </a:r>
                      <a:r>
                        <a:rPr lang="en-US" sz="1400" baseline="0" dirty="0" smtClean="0"/>
                        <a:t> Analysis</a:t>
                      </a:r>
                      <a:endParaRPr lang="en-US" sz="1400" dirty="0"/>
                    </a:p>
                  </a:txBody>
                  <a:tcPr/>
                </a:tc>
                <a:tc>
                  <a:txBody>
                    <a:bodyPr/>
                    <a:lstStyle/>
                    <a:p>
                      <a:pPr algn="ctr"/>
                      <a:r>
                        <a:rPr lang="en-US" sz="1400" dirty="0" smtClean="0"/>
                        <a:t>Composite Studies</a:t>
                      </a:r>
                      <a:endParaRPr lang="en-US" sz="1400" dirty="0"/>
                    </a:p>
                  </a:txBody>
                  <a:tcPr/>
                </a:tc>
                <a:tc>
                  <a:txBody>
                    <a:bodyPr/>
                    <a:lstStyle/>
                    <a:p>
                      <a:pPr algn="ctr"/>
                      <a:r>
                        <a:rPr lang="en-US" sz="1400" dirty="0" smtClean="0"/>
                        <a:t>Total Youth</a:t>
                      </a:r>
                      <a:r>
                        <a:rPr lang="en-US" sz="1400" baseline="0" dirty="0" smtClean="0"/>
                        <a:t> in Sample</a:t>
                      </a:r>
                      <a:endParaRPr lang="en-US" sz="1400" dirty="0"/>
                    </a:p>
                  </a:txBody>
                  <a:tcPr/>
                </a:tc>
                <a:tc>
                  <a:txBody>
                    <a:bodyPr/>
                    <a:lstStyle/>
                    <a:p>
                      <a:pPr algn="ctr"/>
                      <a:r>
                        <a:rPr lang="en-US" sz="1400" dirty="0" smtClean="0"/>
                        <a:t>Average Follow-up</a:t>
                      </a:r>
                      <a:r>
                        <a:rPr lang="en-US" sz="1400" baseline="0" dirty="0" smtClean="0"/>
                        <a:t> Period</a:t>
                      </a:r>
                      <a:endParaRPr lang="en-US" sz="1400" dirty="0"/>
                    </a:p>
                  </a:txBody>
                  <a:tcPr/>
                </a:tc>
                <a:tc>
                  <a:txBody>
                    <a:bodyPr/>
                    <a:lstStyle/>
                    <a:p>
                      <a:pPr algn="ctr"/>
                      <a:r>
                        <a:rPr lang="en-US" sz="1400" dirty="0" smtClean="0"/>
                        <a:t>Average Sexual</a:t>
                      </a:r>
                      <a:r>
                        <a:rPr lang="en-US" sz="1400" baseline="0" dirty="0" smtClean="0"/>
                        <a:t> Recidivism Rate</a:t>
                      </a:r>
                      <a:endParaRPr lang="en-US" sz="1400" dirty="0"/>
                    </a:p>
                  </a:txBody>
                  <a:tcPr/>
                </a:tc>
              </a:tr>
              <a:tr h="456733">
                <a:tc>
                  <a:txBody>
                    <a:bodyPr/>
                    <a:lstStyle/>
                    <a:p>
                      <a:pPr algn="ctr"/>
                      <a:r>
                        <a:rPr lang="en-US" sz="1400" dirty="0" smtClean="0"/>
                        <a:t>Caldwell (2010)</a:t>
                      </a:r>
                      <a:endParaRPr lang="en-US" sz="1400" dirty="0"/>
                    </a:p>
                  </a:txBody>
                  <a:tcPr anchor="ctr"/>
                </a:tc>
                <a:tc>
                  <a:txBody>
                    <a:bodyPr/>
                    <a:lstStyle/>
                    <a:p>
                      <a:pPr algn="ctr"/>
                      <a:r>
                        <a:rPr lang="en-US" sz="1400" dirty="0" smtClean="0"/>
                        <a:t>63</a:t>
                      </a:r>
                      <a:endParaRPr lang="en-US" sz="1400" dirty="0"/>
                    </a:p>
                  </a:txBody>
                  <a:tcPr anchor="ctr"/>
                </a:tc>
                <a:tc>
                  <a:txBody>
                    <a:bodyPr/>
                    <a:lstStyle/>
                    <a:p>
                      <a:pPr algn="ctr"/>
                      <a:r>
                        <a:rPr lang="en-US" sz="1400" dirty="0" smtClean="0"/>
                        <a:t>11,219</a:t>
                      </a:r>
                      <a:endParaRPr lang="en-US" sz="1400" dirty="0"/>
                    </a:p>
                  </a:txBody>
                  <a:tcPr anchor="ctr"/>
                </a:tc>
                <a:tc>
                  <a:txBody>
                    <a:bodyPr/>
                    <a:lstStyle/>
                    <a:p>
                      <a:pPr algn="ctr"/>
                      <a:r>
                        <a:rPr lang="en-US" sz="1400" dirty="0" smtClean="0"/>
                        <a:t>59.4 months</a:t>
                      </a:r>
                      <a:endParaRPr lang="en-US" sz="1400" dirty="0"/>
                    </a:p>
                  </a:txBody>
                  <a:tcPr anchor="ctr"/>
                </a:tc>
                <a:tc>
                  <a:txBody>
                    <a:bodyPr/>
                    <a:lstStyle/>
                    <a:p>
                      <a:pPr algn="ctr"/>
                      <a:r>
                        <a:rPr lang="en-US" sz="1400" dirty="0" smtClean="0"/>
                        <a:t>7.1%</a:t>
                      </a:r>
                      <a:endParaRPr lang="en-US" sz="1400" dirty="0"/>
                    </a:p>
                  </a:txBody>
                  <a:tcPr anchor="ctr"/>
                </a:tc>
              </a:tr>
            </a:tbl>
          </a:graphicData>
        </a:graphic>
      </p:graphicFrame>
    </p:spTree>
    <p:extLst>
      <p:ext uri="{BB962C8B-B14F-4D97-AF65-F5344CB8AC3E}">
        <p14:creationId xmlns:p14="http://schemas.microsoft.com/office/powerpoint/2010/main" val="4224459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06002672"/>
              </p:ext>
            </p:extLst>
          </p:nvPr>
        </p:nvGraphicFramePr>
        <p:xfrm>
          <a:off x="489557" y="1951216"/>
          <a:ext cx="8530008" cy="4906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z="2800" dirty="0" smtClean="0"/>
              <a:t>Finding 7: Risk</a:t>
            </a:r>
            <a:r>
              <a:rPr lang="en-US" sz="2800" dirty="0"/>
              <a:t>-responsive treatment effectively reduces sexual </a:t>
            </a:r>
            <a:r>
              <a:rPr lang="en-US" sz="2800" dirty="0" smtClean="0"/>
              <a:t>reoffending</a:t>
            </a:r>
            <a:endParaRPr lang="en-US" sz="2800" dirty="0"/>
          </a:p>
        </p:txBody>
      </p:sp>
      <p:graphicFrame>
        <p:nvGraphicFramePr>
          <p:cNvPr id="7" name="Diagram 6"/>
          <p:cNvGraphicFramePr/>
          <p:nvPr>
            <p:extLst>
              <p:ext uri="{D42A27DB-BD31-4B8C-83A1-F6EECF244321}">
                <p14:modId xmlns:p14="http://schemas.microsoft.com/office/powerpoint/2010/main" val="1871467981"/>
              </p:ext>
            </p:extLst>
          </p:nvPr>
        </p:nvGraphicFramePr>
        <p:xfrm>
          <a:off x="207612" y="1768188"/>
          <a:ext cx="8709619" cy="85568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55925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Briefing Panel</a:t>
            </a:r>
            <a:br>
              <a:rPr lang="en-US" dirty="0" smtClean="0"/>
            </a:br>
            <a:r>
              <a:rPr lang="en-US" sz="2000" dirty="0" smtClean="0"/>
              <a:t>January 23, 2017</a:t>
            </a:r>
            <a:endParaRPr lang="en-US" sz="2000" dirty="0"/>
          </a:p>
        </p:txBody>
      </p:sp>
      <p:sp>
        <p:nvSpPr>
          <p:cNvPr id="4" name="TextBox 3"/>
          <p:cNvSpPr txBox="1"/>
          <p:nvPr/>
        </p:nvSpPr>
        <p:spPr>
          <a:xfrm>
            <a:off x="7601369" y="804982"/>
            <a:ext cx="184666" cy="369332"/>
          </a:xfrm>
          <a:prstGeom prst="rect">
            <a:avLst/>
          </a:prstGeom>
          <a:noFill/>
        </p:spPr>
        <p:txBody>
          <a:bodyPr wrap="none" rtlCol="0">
            <a:spAutoFit/>
          </a:bodyPr>
          <a:lstStyle/>
          <a:p>
            <a:endParaRPr lang="en-US" dirty="0"/>
          </a:p>
        </p:txBody>
      </p:sp>
      <p:sp>
        <p:nvSpPr>
          <p:cNvPr id="5" name="TextBox 4"/>
          <p:cNvSpPr txBox="1"/>
          <p:nvPr/>
        </p:nvSpPr>
        <p:spPr>
          <a:xfrm>
            <a:off x="912164" y="1073309"/>
            <a:ext cx="184666"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a:xfrm>
            <a:off x="380999" y="1719071"/>
            <a:ext cx="8407893" cy="4767698"/>
          </a:xfrm>
        </p:spPr>
        <p:txBody>
          <a:bodyPr>
            <a:normAutofit/>
          </a:bodyPr>
          <a:lstStyle/>
          <a:p>
            <a:pPr marL="45720" indent="0">
              <a:buNone/>
            </a:pPr>
            <a:r>
              <a:rPr lang="en-US" b="1" dirty="0" smtClean="0"/>
              <a:t>Hon. George W. Timberlake</a:t>
            </a:r>
            <a:endParaRPr lang="en-US" dirty="0" smtClean="0"/>
          </a:p>
          <a:p>
            <a:pPr marL="45720" indent="0">
              <a:buNone/>
            </a:pPr>
            <a:r>
              <a:rPr lang="en-US" dirty="0" smtClean="0"/>
              <a:t>Chair, Illinois Juvenile Justice Commission</a:t>
            </a:r>
          </a:p>
          <a:p>
            <a:pPr marL="45720" indent="0">
              <a:buNone/>
            </a:pPr>
            <a:endParaRPr lang="en-US" dirty="0" smtClean="0"/>
          </a:p>
          <a:p>
            <a:pPr marL="45720" indent="0">
              <a:buNone/>
            </a:pPr>
            <a:r>
              <a:rPr lang="en-US" b="1" dirty="0" smtClean="0"/>
              <a:t>Anita Weinberg</a:t>
            </a:r>
          </a:p>
          <a:p>
            <a:pPr marL="45720" indent="0">
              <a:buNone/>
            </a:pPr>
            <a:r>
              <a:rPr lang="en-US" dirty="0" smtClean="0"/>
              <a:t>Director of the </a:t>
            </a:r>
            <a:r>
              <a:rPr lang="en-US" dirty="0" err="1" smtClean="0"/>
              <a:t>ChildLaw</a:t>
            </a:r>
            <a:r>
              <a:rPr lang="en-US" dirty="0" smtClean="0"/>
              <a:t> Policy Institute at Loyola University Chicago School of Law</a:t>
            </a:r>
          </a:p>
          <a:p>
            <a:pPr marL="45720" indent="0">
              <a:buNone/>
            </a:pPr>
            <a:endParaRPr lang="en-US" dirty="0" smtClean="0"/>
          </a:p>
          <a:p>
            <a:pPr marL="45720" indent="0">
              <a:buNone/>
            </a:pPr>
            <a:r>
              <a:rPr lang="en-US" b="1" dirty="0"/>
              <a:t>Lisa Jacobs</a:t>
            </a:r>
            <a:endParaRPr lang="en-US" dirty="0"/>
          </a:p>
          <a:p>
            <a:pPr marL="45720" indent="0">
              <a:buNone/>
            </a:pPr>
            <a:r>
              <a:rPr lang="en-US" dirty="0"/>
              <a:t>Vice-Chair, IJJC &amp; Center for Criminal Justice Research, Policy and Practice at Loyola University Chicago</a:t>
            </a:r>
          </a:p>
          <a:p>
            <a:endParaRPr lang="en-US" dirty="0"/>
          </a:p>
        </p:txBody>
      </p:sp>
    </p:spTree>
    <p:extLst>
      <p:ext uri="{BB962C8B-B14F-4D97-AF65-F5344CB8AC3E}">
        <p14:creationId xmlns:p14="http://schemas.microsoft.com/office/powerpoint/2010/main" val="263106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799" y="1736712"/>
            <a:ext cx="8694893" cy="959596"/>
          </a:xfrm>
          <a:prstGeom prst="snip2DiagRect">
            <a:avLst/>
          </a:prstGeom>
        </p:spPr>
        <p:txBody>
          <a:bodyPr numCol="1">
            <a:normAutofit fontScale="92500" lnSpcReduction="10000"/>
          </a:bodyPr>
          <a:lstStyle/>
          <a:p>
            <a:pPr marL="45720" indent="0">
              <a:spcAft>
                <a:spcPts val="600"/>
              </a:spcAft>
              <a:buNone/>
            </a:pPr>
            <a:r>
              <a:rPr lang="en-US" sz="2400" b="1" dirty="0" smtClean="0"/>
              <a:t>The number of offenses has decreased, but Illinois’ registry continues growing</a:t>
            </a:r>
          </a:p>
          <a:p>
            <a:pPr marL="45720" indent="0">
              <a:buNone/>
            </a:pPr>
            <a:endParaRPr lang="en-US" sz="2600" b="1" dirty="0" smtClean="0"/>
          </a:p>
          <a:p>
            <a:pPr marL="45720" indent="0">
              <a:buNone/>
            </a:pPr>
            <a:endParaRPr lang="en-US" dirty="0"/>
          </a:p>
        </p:txBody>
      </p:sp>
      <p:sp>
        <p:nvSpPr>
          <p:cNvPr id="3" name="Title 2"/>
          <p:cNvSpPr>
            <a:spLocks noGrp="1"/>
          </p:cNvSpPr>
          <p:nvPr>
            <p:ph type="title"/>
          </p:nvPr>
        </p:nvSpPr>
        <p:spPr>
          <a:xfrm>
            <a:off x="-1" y="263597"/>
            <a:ext cx="9144001" cy="1078349"/>
          </a:xfrm>
        </p:spPr>
        <p:txBody>
          <a:bodyPr/>
          <a:lstStyle/>
          <a:p>
            <a:r>
              <a:rPr lang="en-US" sz="2400" dirty="0" smtClean="0"/>
              <a:t>Finding 8: Illinois</a:t>
            </a:r>
            <a:r>
              <a:rPr lang="en-US" sz="2400" dirty="0"/>
              <a:t>’ current </a:t>
            </a:r>
            <a:r>
              <a:rPr lang="en-US" sz="2400" dirty="0" smtClean="0"/>
              <a:t>youth registration practice does </a:t>
            </a:r>
            <a:r>
              <a:rPr lang="en-US" sz="2400" dirty="0"/>
              <a:t>not enhance public </a:t>
            </a:r>
            <a:r>
              <a:rPr lang="en-US" sz="2400" dirty="0" smtClean="0"/>
              <a:t>safety</a:t>
            </a:r>
            <a:r>
              <a:rPr lang="en-US" sz="2400" dirty="0"/>
              <a:t> </a:t>
            </a:r>
            <a:r>
              <a:rPr lang="en-US" sz="2400" dirty="0" smtClean="0"/>
              <a:t>and undermines Treatment</a:t>
            </a:r>
            <a:endParaRPr lang="en-US" sz="2400" dirty="0"/>
          </a:p>
        </p:txBody>
      </p:sp>
      <p:pic>
        <p:nvPicPr>
          <p:cNvPr id="4" name="Picture 3"/>
          <p:cNvPicPr>
            <a:picLocks noChangeAspect="1"/>
          </p:cNvPicPr>
          <p:nvPr/>
        </p:nvPicPr>
        <p:blipFill>
          <a:blip r:embed="rId3"/>
          <a:stretch>
            <a:fillRect/>
          </a:stretch>
        </p:blipFill>
        <p:spPr>
          <a:xfrm>
            <a:off x="292798" y="2696308"/>
            <a:ext cx="4866941" cy="3659218"/>
          </a:xfrm>
          <a:prstGeom prst="rect">
            <a:avLst/>
          </a:prstGeom>
        </p:spPr>
      </p:pic>
      <p:pic>
        <p:nvPicPr>
          <p:cNvPr id="7" name="Picture 6"/>
          <p:cNvPicPr>
            <a:picLocks noChangeAspect="1"/>
          </p:cNvPicPr>
          <p:nvPr/>
        </p:nvPicPr>
        <p:blipFill>
          <a:blip r:embed="rId4"/>
          <a:stretch>
            <a:fillRect/>
          </a:stretch>
        </p:blipFill>
        <p:spPr>
          <a:xfrm>
            <a:off x="5221067" y="2676769"/>
            <a:ext cx="3763208" cy="3477846"/>
          </a:xfrm>
          <a:prstGeom prst="rect">
            <a:avLst/>
          </a:prstGeom>
        </p:spPr>
      </p:pic>
    </p:spTree>
    <p:extLst>
      <p:ext uri="{BB962C8B-B14F-4D97-AF65-F5344CB8AC3E}">
        <p14:creationId xmlns:p14="http://schemas.microsoft.com/office/powerpoint/2010/main" val="3782954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t>Finding 8: Illinois’ current youth registration practice does not enhance public safety and undermines Treatment</a:t>
            </a:r>
            <a:endParaRPr lang="en-US" altLang="en-US" sz="2000" dirty="0" smtClean="0">
              <a:latin typeface="Arial Narrow" pitchFamily="32" charset="0"/>
            </a:endParaRP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lvl="0"/>
            <a:r>
              <a:rPr lang="en-US" sz="2400" dirty="0" smtClean="0">
                <a:solidFill>
                  <a:srgbClr val="006699"/>
                </a:solidFill>
              </a:rPr>
              <a:t>Youth </a:t>
            </a:r>
            <a:r>
              <a:rPr lang="en-US" sz="2400" dirty="0">
                <a:solidFill>
                  <a:srgbClr val="006699"/>
                </a:solidFill>
              </a:rPr>
              <a:t>registries disrupt treatment and undermine the well-being of victims, families, youth, and </a:t>
            </a:r>
            <a:r>
              <a:rPr lang="en-US" sz="2400" dirty="0" smtClean="0">
                <a:solidFill>
                  <a:srgbClr val="006699"/>
                </a:solidFill>
              </a:rPr>
              <a:t>communities</a:t>
            </a:r>
          </a:p>
          <a:p>
            <a:pPr lvl="0"/>
            <a:r>
              <a:rPr lang="en-US" sz="2400" dirty="0" smtClean="0">
                <a:solidFill>
                  <a:srgbClr val="006699"/>
                </a:solidFill>
              </a:rPr>
              <a:t>Complex and growing collateral consequences</a:t>
            </a:r>
          </a:p>
          <a:p>
            <a:pPr lvl="0"/>
            <a:r>
              <a:rPr lang="en-US" sz="2400" dirty="0" smtClean="0">
                <a:solidFill>
                  <a:srgbClr val="006699"/>
                </a:solidFill>
              </a:rPr>
              <a:t>No legal </a:t>
            </a:r>
            <a:r>
              <a:rPr lang="en-US" sz="2400" dirty="0">
                <a:solidFill>
                  <a:srgbClr val="006699"/>
                </a:solidFill>
              </a:rPr>
              <a:t>representation provided to resolve confusing </a:t>
            </a:r>
            <a:r>
              <a:rPr lang="en-US" sz="2400" dirty="0" smtClean="0">
                <a:solidFill>
                  <a:srgbClr val="006699"/>
                </a:solidFill>
              </a:rPr>
              <a:t>directives</a:t>
            </a:r>
          </a:p>
          <a:p>
            <a:pPr lvl="0"/>
            <a:r>
              <a:rPr lang="en-US" sz="2400" dirty="0" smtClean="0">
                <a:solidFill>
                  <a:srgbClr val="006699"/>
                </a:solidFill>
              </a:rPr>
              <a:t>Labeling</a:t>
            </a:r>
            <a:r>
              <a:rPr lang="en-US" sz="2400" dirty="0" smtClean="0">
                <a:solidFill>
                  <a:srgbClr val="006699"/>
                </a:solidFill>
                <a:ea typeface="Calibri"/>
                <a:cs typeface="Times New Roman"/>
              </a:rPr>
              <a:t> </a:t>
            </a:r>
            <a:r>
              <a:rPr lang="en-US" sz="2400" dirty="0">
                <a:solidFill>
                  <a:srgbClr val="006699"/>
                </a:solidFill>
                <a:ea typeface="Calibri"/>
                <a:cs typeface="Times New Roman"/>
              </a:rPr>
              <a:t>as ‘juvenile sex offender’ affects treatment because of the stigma, lost hope.”  </a:t>
            </a:r>
            <a:r>
              <a:rPr lang="en-US" sz="2400" dirty="0" smtClean="0">
                <a:solidFill>
                  <a:srgbClr val="006699"/>
                </a:solidFill>
                <a:ea typeface="Calibri"/>
                <a:cs typeface="Times New Roman"/>
              </a:rPr>
              <a:t>(</a:t>
            </a:r>
            <a:r>
              <a:rPr lang="en-US" sz="2400" dirty="0" smtClean="0">
                <a:solidFill>
                  <a:srgbClr val="006699"/>
                </a:solidFill>
                <a:ea typeface="ＭＳ 明朝"/>
                <a:cs typeface="Times New Roman"/>
              </a:rPr>
              <a:t>Residential </a:t>
            </a:r>
            <a:r>
              <a:rPr lang="en-US" sz="2400" dirty="0">
                <a:solidFill>
                  <a:srgbClr val="006699"/>
                </a:solidFill>
                <a:ea typeface="ＭＳ 明朝"/>
                <a:cs typeface="Times New Roman"/>
              </a:rPr>
              <a:t>treatment provider </a:t>
            </a:r>
            <a:r>
              <a:rPr lang="en-US" sz="2400" dirty="0" smtClean="0">
                <a:solidFill>
                  <a:srgbClr val="006699"/>
                </a:solidFill>
                <a:ea typeface="ＭＳ 明朝"/>
                <a:cs typeface="Times New Roman"/>
              </a:rPr>
              <a:t>)</a:t>
            </a:r>
          </a:p>
          <a:p>
            <a:r>
              <a:rPr lang="en-US" sz="2400" dirty="0">
                <a:solidFill>
                  <a:srgbClr val="006699"/>
                </a:solidFill>
              </a:rPr>
              <a:t>No persuasive evidence that Illinois’ registry prevents victimization </a:t>
            </a:r>
          </a:p>
          <a:p>
            <a:pPr lvl="0"/>
            <a:endParaRPr lang="en-US" sz="2400" dirty="0">
              <a:solidFill>
                <a:srgbClr val="006699"/>
              </a:solidFill>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dirty="0" smtClean="0">
              <a:latin typeface="Arial Narrow" pitchFamily="32" charset="0"/>
              <a:ea typeface="Microsoft YaHei" charset="-122"/>
            </a:endParaRPr>
          </a:p>
        </p:txBody>
      </p:sp>
    </p:spTree>
    <p:extLst>
      <p:ext uri="{BB962C8B-B14F-4D97-AF65-F5344CB8AC3E}">
        <p14:creationId xmlns:p14="http://schemas.microsoft.com/office/powerpoint/2010/main" val="35194599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en-US" sz="1600" dirty="0" smtClean="0"/>
              <a:t>For </a:t>
            </a:r>
            <a:r>
              <a:rPr lang="en-US" sz="1600" dirty="0"/>
              <a:t>Law, Policy, and Practice </a:t>
            </a:r>
          </a:p>
        </p:txBody>
      </p:sp>
      <p:sp>
        <p:nvSpPr>
          <p:cNvPr id="3" name="Title 2"/>
          <p:cNvSpPr>
            <a:spLocks noGrp="1"/>
          </p:cNvSpPr>
          <p:nvPr>
            <p:ph type="title"/>
          </p:nvPr>
        </p:nvSpPr>
        <p:spPr>
          <a:xfrm>
            <a:off x="211677" y="2052960"/>
            <a:ext cx="6570123" cy="1828800"/>
          </a:xfrm>
        </p:spPr>
        <p:txBody>
          <a:bodyPr/>
          <a:lstStyle/>
          <a:p>
            <a:r>
              <a:rPr lang="en-US" sz="4400" dirty="0" smtClean="0"/>
              <a:t>Recommendations</a:t>
            </a:r>
            <a:endParaRPr lang="en-US" sz="4400" dirty="0"/>
          </a:p>
        </p:txBody>
      </p:sp>
    </p:spTree>
    <p:extLst>
      <p:ext uri="{BB962C8B-B14F-4D97-AF65-F5344CB8AC3E}">
        <p14:creationId xmlns:p14="http://schemas.microsoft.com/office/powerpoint/2010/main" val="246528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latin typeface="Arial Narrow" pitchFamily="32" charset="0"/>
              </a:rPr>
              <a:t>Standards and Training</a:t>
            </a: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Develop and implement professional best practice standards and provide current, objective, and evidence-informed training for professionals who work with youth offenders and victims of sexual abuse.</a:t>
            </a:r>
          </a:p>
        </p:txBody>
      </p:sp>
    </p:spTree>
    <p:extLst>
      <p:ext uri="{BB962C8B-B14F-4D97-AF65-F5344CB8AC3E}">
        <p14:creationId xmlns:p14="http://schemas.microsoft.com/office/powerpoint/2010/main" val="9759916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Narrow" pitchFamily="32" charset="0"/>
              </a:rPr>
              <a:t>Effective Interventions</a:t>
            </a:r>
            <a:endParaRPr lang="en-US" altLang="en-US" sz="3200" dirty="0" smtClean="0">
              <a:latin typeface="Arial Narrow" pitchFamily="32" charset="0"/>
            </a:endParaRP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Equip courts and communities to intervene effectively with individualized, community-based, family-focused services and supervision.</a:t>
            </a:r>
          </a:p>
        </p:txBody>
      </p:sp>
    </p:spTree>
    <p:extLst>
      <p:ext uri="{BB962C8B-B14F-4D97-AF65-F5344CB8AC3E}">
        <p14:creationId xmlns:p14="http://schemas.microsoft.com/office/powerpoint/2010/main" val="19473210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Narrow" pitchFamily="32" charset="0"/>
              </a:rPr>
              <a:t>Registry</a:t>
            </a:r>
            <a:endParaRPr lang="en-US" altLang="en-US" sz="3200" dirty="0" smtClean="0">
              <a:latin typeface="Arial Narrow" pitchFamily="32" charset="0"/>
            </a:endParaRP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Remove young people from the state’s counter-productive sex offender registry and categorical application of restrictions and “collateral consequences.”</a:t>
            </a:r>
          </a:p>
        </p:txBody>
      </p:sp>
    </p:spTree>
    <p:extLst>
      <p:ext uri="{BB962C8B-B14F-4D97-AF65-F5344CB8AC3E}">
        <p14:creationId xmlns:p14="http://schemas.microsoft.com/office/powerpoint/2010/main" val="4495623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1101590"/>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latin typeface="Arial Narrow" pitchFamily="32" charset="0"/>
              </a:rPr>
              <a:t>Questions, Discussio</a:t>
            </a:r>
            <a:r>
              <a:rPr lang="en-US" altLang="en-US" dirty="0" smtClean="0">
                <a:latin typeface="Arial Narrow" pitchFamily="32" charset="0"/>
              </a:rPr>
              <a:t>n and </a:t>
            </a:r>
            <a:br>
              <a:rPr lang="en-US" altLang="en-US" dirty="0" smtClean="0">
                <a:latin typeface="Arial Narrow" pitchFamily="32" charset="0"/>
              </a:rPr>
            </a:br>
            <a:r>
              <a:rPr lang="en-US" altLang="en-US" dirty="0" smtClean="0">
                <a:latin typeface="Arial Narrow" pitchFamily="32" charset="0"/>
              </a:rPr>
              <a:t>Lessons Learned</a:t>
            </a:r>
            <a:endParaRPr lang="en-US" altLang="en-US" sz="3200" dirty="0" smtClean="0">
              <a:latin typeface="Arial Narrow" pitchFamily="32" charset="0"/>
            </a:endParaRPr>
          </a:p>
        </p:txBody>
      </p:sp>
      <p:sp>
        <p:nvSpPr>
          <p:cNvPr id="18434" name="Rectangle 2"/>
          <p:cNvSpPr>
            <a:spLocks noGrp="1" noChangeArrowheads="1"/>
          </p:cNvSpPr>
          <p:nvPr>
            <p:ph type="subTitle" idx="4294967295"/>
          </p:nvPr>
        </p:nvSpPr>
        <p:spPr>
          <a:xfrm>
            <a:off x="355601" y="1600200"/>
            <a:ext cx="8408572" cy="4800600"/>
          </a:xfrm>
        </p:spPr>
        <p:txBody>
          <a:bodyPr lIns="90000" tIns="45000" rIns="90000" bIns="45000">
            <a:normAutofit/>
          </a:bodyPr>
          <a:lstStyle/>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smtClean="0">
              <a:latin typeface="Arial Narrow" pitchFamily="32" charset="0"/>
              <a:ea typeface="Microsoft YaHei" charset="-122"/>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a:latin typeface="Arial Narrow" pitchFamily="32" charset="0"/>
              <a:ea typeface="Microsoft YaHei" charset="-122"/>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smtClean="0">
              <a:latin typeface="Arial Narrow" pitchFamily="32" charset="0"/>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a:latin typeface="Arial Narrow" pitchFamily="32" charset="0"/>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smtClean="0">
              <a:latin typeface="Arial Narrow" pitchFamily="32" charset="0"/>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600" dirty="0" smtClean="0">
                <a:latin typeface="Arial Narrow" pitchFamily="32" charset="0"/>
              </a:rPr>
              <a:t>To </a:t>
            </a:r>
            <a:r>
              <a:rPr lang="en-US" altLang="en-US" sz="3600" dirty="0">
                <a:latin typeface="Arial Narrow" pitchFamily="32" charset="0"/>
              </a:rPr>
              <a:t>access the report</a:t>
            </a:r>
            <a:endParaRPr lang="en-US" altLang="en-US" sz="3600" dirty="0" smtClean="0">
              <a:latin typeface="Arial Narrow" pitchFamily="32" charset="0"/>
              <a:ea typeface="Microsoft YaHei" charset="-122"/>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600" dirty="0" smtClean="0">
                <a:latin typeface="Arial Narrow" pitchFamily="32" charset="0"/>
                <a:ea typeface="Microsoft YaHei" charset="-122"/>
              </a:rPr>
              <a:t>http</a:t>
            </a:r>
            <a:r>
              <a:rPr lang="en-US" altLang="en-US" sz="3600" dirty="0">
                <a:latin typeface="Arial Narrow" pitchFamily="32" charset="0"/>
                <a:ea typeface="Microsoft YaHei" charset="-122"/>
              </a:rPr>
              <a:t>://ijjc.illinois.gov/youthsexualoffenses</a:t>
            </a:r>
            <a:endParaRPr lang="en-US" altLang="en-US" sz="3600" dirty="0" smtClean="0">
              <a:latin typeface="Arial Narrow" pitchFamily="32" charset="0"/>
              <a:ea typeface="Microsoft YaHei" charset="-122"/>
            </a:endParaRPr>
          </a:p>
        </p:txBody>
      </p:sp>
    </p:spTree>
    <p:extLst>
      <p:ext uri="{BB962C8B-B14F-4D97-AF65-F5344CB8AC3E}">
        <p14:creationId xmlns:p14="http://schemas.microsoft.com/office/powerpoint/2010/main" val="28331217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22275" y="76199"/>
            <a:ext cx="8229600" cy="1279071"/>
          </a:xfrm>
        </p:spPr>
        <p:txBody>
          <a:bodyPr lIns="90000" tIns="45000" rIns="90000" bIns="45000" anchor="t"/>
          <a:lstStyle/>
          <a:p>
            <a:pP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dirty="0" smtClean="0">
                <a:latin typeface="Arial Narrow" pitchFamily="32" charset="0"/>
              </a:rPr>
              <a:t> </a:t>
            </a:r>
            <a:r>
              <a:rPr lang="en-US" altLang="en-US" sz="3200" dirty="0" smtClean="0">
                <a:latin typeface="Arial Narrow" pitchFamily="32" charset="0"/>
              </a:rPr>
              <a:t/>
            </a:r>
            <a:br>
              <a:rPr lang="en-US" altLang="en-US" sz="3200" dirty="0" smtClean="0">
                <a:latin typeface="Arial Narrow" pitchFamily="32" charset="0"/>
              </a:rPr>
            </a:br>
            <a:r>
              <a:rPr lang="en-US" altLang="en-US" sz="3200" dirty="0" smtClean="0">
                <a:latin typeface="Arial Narrow" pitchFamily="32" charset="0"/>
              </a:rPr>
              <a:t>Illinois Juvenile Justice Commission</a:t>
            </a:r>
            <a:br>
              <a:rPr lang="en-US" altLang="en-US" sz="3200" dirty="0" smtClean="0">
                <a:latin typeface="Arial Narrow" pitchFamily="32" charset="0"/>
              </a:rPr>
            </a:br>
            <a:endParaRPr lang="en-US" altLang="en-US" sz="3200" dirty="0" smtClean="0">
              <a:latin typeface="Arial Narrow" pitchFamily="32" charset="0"/>
            </a:endParaRPr>
          </a:p>
        </p:txBody>
      </p:sp>
      <p:sp>
        <p:nvSpPr>
          <p:cNvPr id="9218" name="Rectangle 2"/>
          <p:cNvSpPr>
            <a:spLocks noGrp="1" noChangeArrowheads="1"/>
          </p:cNvSpPr>
          <p:nvPr>
            <p:ph type="subTitle" idx="4294967295"/>
          </p:nvPr>
        </p:nvSpPr>
        <p:spPr>
          <a:xfrm>
            <a:off x="255373" y="1760538"/>
            <a:ext cx="8534400" cy="5257800"/>
          </a:xfrm>
        </p:spPr>
        <p:txBody>
          <a:bodyPr lIns="90000" tIns="45000" rIns="90000" bIns="45000">
            <a:normAutofit lnSpcReduction="10000"/>
          </a:bodyPr>
          <a:lstStyle/>
          <a:p>
            <a:pPr marL="0" indent="0" algn="ctr"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b="1" u="sng" dirty="0" smtClean="0">
                <a:latin typeface="Arial Narrow" pitchFamily="32" charset="0"/>
              </a:rPr>
              <a:t>Origins: Federal JJDP Act &amp; Illinois Statute</a:t>
            </a:r>
          </a:p>
          <a:p>
            <a:pPr marL="0" indent="0" algn="ctr"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b="1" u="sng"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b="1" dirty="0" smtClean="0">
                <a:latin typeface="Arial Narrow" pitchFamily="32" charset="0"/>
              </a:rPr>
              <a:t>Federal Role:</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Prepare 3 year / state juvenile justice plans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Administer federal JJDP &amp; JABG funds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Ensure compliance with “core requirements”</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b="1" dirty="0" smtClean="0">
                <a:latin typeface="Arial Narrow" pitchFamily="32" charset="0"/>
              </a:rPr>
              <a:t>In Illinois:   </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Illinois Juvenile Justice Commission</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25 members; gubernatorial appointment</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Fulfill all responsibilities of a SAG</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Analysis and recommendations on juvenile justice matters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1800" dirty="0">
              <a:latin typeface="Arial Narrow" pitchFamily="32" charset="0"/>
              <a:ea typeface="Microsoft YaHei" charset="-122"/>
            </a:endParaRPr>
          </a:p>
          <a:p>
            <a:pPr marL="0" indent="0" algn="ctr" eaLnBrk="1" hangingPunct="1">
              <a:lnSpc>
                <a:spcPct val="100000"/>
              </a:lnSpc>
              <a:spcAft>
                <a:spcPct val="0"/>
              </a:spcAft>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2400" b="1" dirty="0" smtClean="0">
                <a:latin typeface="Arial Narrow" pitchFamily="32" charset="0"/>
                <a:ea typeface="Microsoft YaHei" charset="-122"/>
              </a:rPr>
              <a:t>http://ijjc.illinois.gov</a:t>
            </a:r>
          </a:p>
          <a:p>
            <a:pPr marL="341313" indent="-339725"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1800" dirty="0" smtClean="0">
              <a:latin typeface="Arial Narrow" pitchFamily="32" charset="0"/>
              <a:ea typeface="Microsoft YaHei" charset="-122"/>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1800"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2000"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2000" dirty="0" smtClean="0">
              <a:latin typeface="Arial Narrow" pitchFamily="32" charset="0"/>
            </a:endParaRPr>
          </a:p>
        </p:txBody>
      </p:sp>
    </p:spTree>
    <p:extLst>
      <p:ext uri="{BB962C8B-B14F-4D97-AF65-F5344CB8AC3E}">
        <p14:creationId xmlns:p14="http://schemas.microsoft.com/office/powerpoint/2010/main" val="21866465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422275" y="76200"/>
            <a:ext cx="8229600" cy="990600"/>
          </a:xfrm>
        </p:spPr>
        <p:txBody>
          <a:bodyPr lIns="90000" tIns="45000" rIns="90000" bIns="45000" anchor="t"/>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0" dirty="0" smtClean="0">
                <a:latin typeface="Arial Narrow" pitchFamily="32" charset="0"/>
              </a:rPr>
              <a:t> </a:t>
            </a:r>
            <a:r>
              <a:rPr lang="en-US" altLang="en-US" sz="3600" b="0" dirty="0" smtClean="0">
                <a:latin typeface="Arial Narrow" pitchFamily="32" charset="0"/>
              </a:rPr>
              <a:t/>
            </a:r>
            <a:br>
              <a:rPr lang="en-US" altLang="en-US" sz="3600" b="0" dirty="0" smtClean="0">
                <a:latin typeface="Arial Narrow" pitchFamily="32" charset="0"/>
              </a:rPr>
            </a:br>
            <a:r>
              <a:rPr lang="en-US" altLang="en-US" sz="3600" b="0" dirty="0" smtClean="0">
                <a:latin typeface="Arial Narrow" pitchFamily="32" charset="0"/>
              </a:rPr>
              <a:t>PA 97-0163 </a:t>
            </a:r>
            <a:br>
              <a:rPr lang="en-US" altLang="en-US" sz="3600" b="0" dirty="0" smtClean="0">
                <a:latin typeface="Arial Narrow" pitchFamily="32" charset="0"/>
              </a:rPr>
            </a:br>
            <a:r>
              <a:rPr lang="en-US" altLang="en-US" sz="1400" dirty="0" smtClean="0">
                <a:latin typeface="Arial Narrow" pitchFamily="32" charset="0"/>
              </a:rPr>
              <a:t>(Effective January 2012)</a:t>
            </a:r>
            <a:endParaRPr lang="en-US" altLang="en-US" sz="1400" b="0" dirty="0" smtClean="0">
              <a:latin typeface="Arial Narrow" pitchFamily="32" charset="0"/>
            </a:endParaRPr>
          </a:p>
        </p:txBody>
      </p:sp>
      <p:sp>
        <p:nvSpPr>
          <p:cNvPr id="13315" name="Rectangle 2"/>
          <p:cNvSpPr>
            <a:spLocks noGrp="1" noChangeArrowheads="1"/>
          </p:cNvSpPr>
          <p:nvPr>
            <p:ph type="subTitle" idx="4294967295"/>
          </p:nvPr>
        </p:nvSpPr>
        <p:spPr>
          <a:xfrm>
            <a:off x="914400" y="1600200"/>
            <a:ext cx="7010400"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600"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smtClean="0">
                <a:latin typeface="Arial Narrow" pitchFamily="32" charset="0"/>
              </a:rPr>
              <a:t>Directs the Illinois Juvenile Justice Commission to “study and make recommendations to the Governor and General Assembly to ensure the effective treatment and supervision of the specialized population of juvenile offenders adjudicated delinquent for a sex offense.” </a:t>
            </a:r>
          </a:p>
        </p:txBody>
      </p:sp>
    </p:spTree>
    <p:extLst>
      <p:ext uri="{BB962C8B-B14F-4D97-AF65-F5344CB8AC3E}">
        <p14:creationId xmlns:p14="http://schemas.microsoft.com/office/powerpoint/2010/main" val="31519137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366036427"/>
              </p:ext>
            </p:extLst>
          </p:nvPr>
        </p:nvGraphicFramePr>
        <p:xfrm>
          <a:off x="380999" y="1712592"/>
          <a:ext cx="8407893" cy="4107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Introduction to study </a:t>
            </a:r>
            <a:endParaRPr lang="en-US" dirty="0"/>
          </a:p>
        </p:txBody>
      </p:sp>
      <p:sp>
        <p:nvSpPr>
          <p:cNvPr id="4" name="TextBox 3"/>
          <p:cNvSpPr txBox="1"/>
          <p:nvPr/>
        </p:nvSpPr>
        <p:spPr>
          <a:xfrm>
            <a:off x="7601369" y="804982"/>
            <a:ext cx="184666" cy="369332"/>
          </a:xfrm>
          <a:prstGeom prst="rect">
            <a:avLst/>
          </a:prstGeom>
          <a:noFill/>
        </p:spPr>
        <p:txBody>
          <a:bodyPr wrap="none" rtlCol="0">
            <a:spAutoFit/>
          </a:bodyPr>
          <a:lstStyle/>
          <a:p>
            <a:endParaRPr lang="en-US" dirty="0"/>
          </a:p>
        </p:txBody>
      </p:sp>
      <p:sp>
        <p:nvSpPr>
          <p:cNvPr id="5" name="TextBox 4"/>
          <p:cNvSpPr txBox="1"/>
          <p:nvPr/>
        </p:nvSpPr>
        <p:spPr>
          <a:xfrm>
            <a:off x="912164" y="1073309"/>
            <a:ext cx="184666" cy="369332"/>
          </a:xfrm>
          <a:prstGeom prst="rect">
            <a:avLst/>
          </a:prstGeom>
          <a:noFill/>
        </p:spPr>
        <p:txBody>
          <a:bodyPr wrap="none" rtlCol="0">
            <a:spAutoFit/>
          </a:bodyPr>
          <a:lstStyle/>
          <a:p>
            <a:endParaRPr lang="en-US" dirty="0"/>
          </a:p>
        </p:txBody>
      </p:sp>
      <p:sp>
        <p:nvSpPr>
          <p:cNvPr id="8" name="TextBox 7"/>
          <p:cNvSpPr txBox="1"/>
          <p:nvPr/>
        </p:nvSpPr>
        <p:spPr>
          <a:xfrm>
            <a:off x="381000" y="6043274"/>
            <a:ext cx="8407892" cy="510778"/>
          </a:xfrm>
          <a:prstGeom prst="roundRect">
            <a:avLst/>
          </a:prstGeom>
          <a:noFill/>
          <a:ln w="57150" cmpd="sng">
            <a:solidFill>
              <a:schemeClr val="tx2"/>
            </a:solidFill>
          </a:ln>
        </p:spPr>
        <p:txBody>
          <a:bodyPr wrap="square" rtlCol="0">
            <a:spAutoFit/>
          </a:bodyPr>
          <a:lstStyle/>
          <a:p>
            <a:pPr algn="ctr"/>
            <a:r>
              <a:rPr lang="en-US" sz="2400" b="1" dirty="0" smtClean="0">
                <a:solidFill>
                  <a:schemeClr val="accent1"/>
                </a:solidFill>
              </a:rPr>
              <a:t>This IJJC Report explores the body of available research</a:t>
            </a:r>
            <a:endParaRPr lang="en-US" sz="2400" b="1" dirty="0">
              <a:solidFill>
                <a:schemeClr val="accent1"/>
              </a:solidFill>
            </a:endParaRPr>
          </a:p>
        </p:txBody>
      </p:sp>
    </p:spTree>
    <p:extLst>
      <p:ext uri="{BB962C8B-B14F-4D97-AF65-F5344CB8AC3E}">
        <p14:creationId xmlns:p14="http://schemas.microsoft.com/office/powerpoint/2010/main" val="3023934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6741" y="355847"/>
            <a:ext cx="8746045" cy="1363224"/>
          </a:xfrm>
        </p:spPr>
        <p:txBody>
          <a:bodyPr/>
          <a:lstStyle/>
          <a:p>
            <a:r>
              <a:rPr lang="en-US" dirty="0" smtClean="0"/>
              <a:t>METHODOLOGY</a:t>
            </a:r>
            <a:br>
              <a:rPr lang="en-US" dirty="0" smtClean="0"/>
            </a:br>
            <a:r>
              <a:rPr lang="en-US" dirty="0" smtClean="0"/>
              <a:t>(Overview) </a:t>
            </a:r>
            <a:r>
              <a:rPr lang="en-US" sz="2800" dirty="0" smtClean="0"/>
              <a:t/>
            </a:r>
            <a:br>
              <a:rPr lang="en-US" sz="2800" dirty="0" smtClean="0"/>
            </a:br>
            <a:endParaRPr lang="en-US" sz="28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722361285"/>
              </p:ext>
            </p:extLst>
          </p:nvPr>
        </p:nvGraphicFramePr>
        <p:xfrm>
          <a:off x="355499" y="1662256"/>
          <a:ext cx="8499651" cy="4796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0978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22275" y="281354"/>
            <a:ext cx="8229600" cy="785446"/>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Narrow" pitchFamily="32" charset="0"/>
              </a:rPr>
              <a:t>Legal mapping:  </a:t>
            </a:r>
          </a:p>
        </p:txBody>
      </p:sp>
      <p:sp>
        <p:nvSpPr>
          <p:cNvPr id="15363" name="Rectangle 2"/>
          <p:cNvSpPr>
            <a:spLocks noGrp="1" noChangeArrowheads="1"/>
          </p:cNvSpPr>
          <p:nvPr>
            <p:ph type="subTitle" idx="4294967295"/>
          </p:nvPr>
        </p:nvSpPr>
        <p:spPr>
          <a:xfrm>
            <a:off x="914400" y="1600200"/>
            <a:ext cx="7010400"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600" b="1"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600" b="1"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Review and analysis of current Illinois and federal law, policy and practice governing juvenile sex offenses and juvenile sex offenders</a:t>
            </a:r>
          </a:p>
        </p:txBody>
      </p:sp>
    </p:spTree>
    <p:extLst>
      <p:ext uri="{BB962C8B-B14F-4D97-AF65-F5344CB8AC3E}">
        <p14:creationId xmlns:p14="http://schemas.microsoft.com/office/powerpoint/2010/main" val="21680374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22275" y="393894"/>
            <a:ext cx="8229600" cy="672905"/>
          </a:xfrm>
        </p:spPr>
        <p:txBody>
          <a:bodyPr lIns="90000" tIns="45000" rIns="90000" bIns="45000" anchor="t"/>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latin typeface="Arial Narrow" pitchFamily="32" charset="0"/>
              </a:rPr>
              <a:t>Data analysis: </a:t>
            </a:r>
          </a:p>
        </p:txBody>
      </p:sp>
      <p:sp>
        <p:nvSpPr>
          <p:cNvPr id="16387" name="Rectangle 2"/>
          <p:cNvSpPr>
            <a:spLocks noGrp="1" noChangeArrowheads="1"/>
          </p:cNvSpPr>
          <p:nvPr>
            <p:ph type="subTitle" idx="4294967295"/>
          </p:nvPr>
        </p:nvSpPr>
        <p:spPr>
          <a:xfrm>
            <a:off x="914399" y="1600200"/>
            <a:ext cx="7737475"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200"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Population characteristics:  a current profile of youth who sexually offend in Illinois and nationally</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  State data </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  National data</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  File reviews (256 Probation + IDJJ files)</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200" dirty="0" smtClean="0">
              <a:latin typeface="Arial Narrow" pitchFamily="32" charset="0"/>
            </a:endParaRPr>
          </a:p>
        </p:txBody>
      </p:sp>
    </p:spTree>
    <p:extLst>
      <p:ext uri="{BB962C8B-B14F-4D97-AF65-F5344CB8AC3E}">
        <p14:creationId xmlns:p14="http://schemas.microsoft.com/office/powerpoint/2010/main" val="1707818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22275" y="281354"/>
            <a:ext cx="8229600" cy="785446"/>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Narrow" pitchFamily="32" charset="0"/>
              </a:rPr>
              <a:t>Stakeholder </a:t>
            </a:r>
            <a:r>
              <a:rPr lang="en-US" altLang="en-US" sz="3200" dirty="0" smtClean="0">
                <a:latin typeface="Arial Narrow" pitchFamily="32" charset="0"/>
              </a:rPr>
              <a:t>input:  </a:t>
            </a:r>
          </a:p>
        </p:txBody>
      </p:sp>
      <p:sp>
        <p:nvSpPr>
          <p:cNvPr id="19458" name="Rectangle 2"/>
          <p:cNvSpPr>
            <a:spLocks noGrp="1" noChangeArrowheads="1"/>
          </p:cNvSpPr>
          <p:nvPr>
            <p:ph type="subTitle" idx="4294967295"/>
          </p:nvPr>
        </p:nvSpPr>
        <p:spPr>
          <a:xfrm>
            <a:off x="914400" y="1600200"/>
            <a:ext cx="7010400"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b="1"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rPr>
              <a:t>Perspectives of a range of professionals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Law enforcement</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Court practitioners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Corrections staff</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Evaluators</a:t>
            </a:r>
          </a:p>
          <a:p>
            <a:pPr marL="339725" indent="-339725">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a:latin typeface="Arial Narrow" pitchFamily="32" charset="0"/>
                <a:ea typeface="Microsoft YaHei" charset="-122"/>
              </a:rPr>
              <a:t>Treatment providers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Researchers</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dirty="0" smtClean="0">
              <a:latin typeface="Arial Narrow" pitchFamily="32" charset="0"/>
              <a:ea typeface="Microsoft YaHei" charset="-122"/>
            </a:endParaRPr>
          </a:p>
        </p:txBody>
      </p:sp>
    </p:spTree>
    <p:extLst>
      <p:ext uri="{BB962C8B-B14F-4D97-AF65-F5344CB8AC3E}">
        <p14:creationId xmlns:p14="http://schemas.microsoft.com/office/powerpoint/2010/main" val="795906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Grid">
  <a:themeElements>
    <a:clrScheme name="Custom 6">
      <a:dk1>
        <a:sysClr val="windowText" lastClr="000000"/>
      </a:dk1>
      <a:lt1>
        <a:sysClr val="window" lastClr="FFFFFF"/>
      </a:lt1>
      <a:dk2>
        <a:srgbClr val="0D5680"/>
      </a:dk2>
      <a:lt2>
        <a:srgbClr val="E2E9E1"/>
      </a:lt2>
      <a:accent1>
        <a:srgbClr val="022460"/>
      </a:accent1>
      <a:accent2>
        <a:srgbClr val="E0FBF6"/>
      </a:accent2>
      <a:accent3>
        <a:srgbClr val="FFCC00"/>
      </a:accent3>
      <a:accent4>
        <a:srgbClr val="EB6615"/>
      </a:accent4>
      <a:accent5>
        <a:srgbClr val="C76402"/>
      </a:accent5>
      <a:accent6>
        <a:srgbClr val="B523B4"/>
      </a:accent6>
      <a:hlink>
        <a:srgbClr val="FFDE26"/>
      </a:hlink>
      <a:folHlink>
        <a:srgbClr val="DEBE0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Override>
</file>

<file path=docProps/app.xml><?xml version="1.0" encoding="utf-8"?>
<Properties xmlns="http://schemas.openxmlformats.org/officeDocument/2006/extended-properties" xmlns:vt="http://schemas.openxmlformats.org/officeDocument/2006/docPropsVTypes">
  <Template>Grid.thmx</Template>
  <TotalTime>6267</TotalTime>
  <Words>1593</Words>
  <Application>Microsoft Office PowerPoint</Application>
  <PresentationFormat>On-screen Show (4:3)</PresentationFormat>
  <Paragraphs>270</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Microsoft YaHei</vt:lpstr>
      <vt:lpstr>ＭＳ 明朝</vt:lpstr>
      <vt:lpstr>Arial</vt:lpstr>
      <vt:lpstr>Arial Narrow</vt:lpstr>
      <vt:lpstr>Calibri</vt:lpstr>
      <vt:lpstr>Franklin Gothic Medium</vt:lpstr>
      <vt:lpstr>Times New Roman</vt:lpstr>
      <vt:lpstr>Wingdings</vt:lpstr>
      <vt:lpstr>Wingdings 2</vt:lpstr>
      <vt:lpstr>Grid</vt:lpstr>
      <vt:lpstr>  ILLINOIS JUVENILE JUSTICE COMMISSION          Improving  Illinois’ Response  to sexual offenses Committed by youth</vt:lpstr>
      <vt:lpstr>Briefing Panel January 23, 2017</vt:lpstr>
      <vt:lpstr>  Illinois Juvenile Justice Commission </vt:lpstr>
      <vt:lpstr>  PA 97-0163  (Effective January 2012)</vt:lpstr>
      <vt:lpstr>Introduction to study </vt:lpstr>
      <vt:lpstr>METHODOLOGY (Overview)  </vt:lpstr>
      <vt:lpstr>Legal mapping:  </vt:lpstr>
      <vt:lpstr>Data analysis: </vt:lpstr>
      <vt:lpstr>Stakeholder input:  </vt:lpstr>
      <vt:lpstr>Research review: </vt:lpstr>
      <vt:lpstr>Study findings</vt:lpstr>
      <vt:lpstr>FINDING 1: The number of youth arrested for sexual offenses in Illinois is small</vt:lpstr>
      <vt:lpstr>FINDING 2: The majority of youth arrested for sexual offenses are VERY young </vt:lpstr>
      <vt:lpstr>FINDING 2: Additional Demographics </vt:lpstr>
      <vt:lpstr>FINDING 3: Youth incarcerated for sex offenses are a tiny proportion of facility admissions, AND  are incarcerated longer than their peers</vt:lpstr>
      <vt:lpstr>Finding 4: charges do not convey the nature, harm or severity of unlawful sexual conduct by youth</vt:lpstr>
      <vt:lpstr>FINDING 5: Most youth sexual offending involves a family member or a person known to the youth</vt:lpstr>
      <vt:lpstr>Finding 6: Most youth who sexually offend Do Not repeat their harmful conduct and rarely become adult sexual offenders</vt:lpstr>
      <vt:lpstr>Finding 7: Risk-responsive treatment effectively reduces sexual reoffending</vt:lpstr>
      <vt:lpstr>Finding 8: Illinois’ current youth registration practice does not enhance public safety and undermines Treatment</vt:lpstr>
      <vt:lpstr>Finding 8: Illinois’ current youth registration practice does not enhance public safety and undermines Treatment</vt:lpstr>
      <vt:lpstr>Recommendations</vt:lpstr>
      <vt:lpstr>Standards and Training</vt:lpstr>
      <vt:lpstr>Effective Interventions</vt:lpstr>
      <vt:lpstr>Registry</vt:lpstr>
      <vt:lpstr>Questions, Discussion and  Lessons Learned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JUVENILE JUSTICE COMMISSION YOUTH MATTERS</dc:title>
  <dc:creator>Caitlin Olwell</dc:creator>
  <cp:lastModifiedBy>Sheridan, Erin</cp:lastModifiedBy>
  <cp:revision>253</cp:revision>
  <cp:lastPrinted>2017-01-18T15:59:42Z</cp:lastPrinted>
  <dcterms:created xsi:type="dcterms:W3CDTF">2014-03-04T22:30:37Z</dcterms:created>
  <dcterms:modified xsi:type="dcterms:W3CDTF">2017-01-20T16:03:23Z</dcterms:modified>
</cp:coreProperties>
</file>