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83" r:id="rId2"/>
    <p:sldId id="284" r:id="rId3"/>
    <p:sldId id="285" r:id="rId4"/>
    <p:sldId id="286" r:id="rId5"/>
    <p:sldId id="287" r:id="rId6"/>
    <p:sldId id="256" r:id="rId7"/>
    <p:sldId id="257" r:id="rId8"/>
    <p:sldId id="258" r:id="rId9"/>
    <p:sldId id="290" r:id="rId10"/>
    <p:sldId id="288" r:id="rId11"/>
    <p:sldId id="289" r:id="rId12"/>
    <p:sldId id="291" r:id="rId13"/>
    <p:sldId id="292" r:id="rId14"/>
  </p:sldIdLst>
  <p:sldSz cx="12192000" cy="6858000"/>
  <p:notesSz cx="6858000" cy="9144000"/>
  <p:embeddedFontLst>
    <p:embeddedFont>
      <p:font typeface="Play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QWVQ4ceM0O5H3saTgetZArLSF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1" descr="A blue and purple background with orange line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1"/>
          <p:cNvSpPr txBox="1">
            <a:spLocks noGrp="1"/>
          </p:cNvSpPr>
          <p:nvPr>
            <p:ph type="ctrTitle"/>
          </p:nvPr>
        </p:nvSpPr>
        <p:spPr>
          <a:xfrm>
            <a:off x="1524000" y="76763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subTitle" idx="1"/>
          </p:nvPr>
        </p:nvSpPr>
        <p:spPr>
          <a:xfrm>
            <a:off x="1524000" y="324730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19" name="Google Shape;1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6546" y="5437806"/>
            <a:ext cx="2998990" cy="1258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1" descr="A logo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5896" y="6089190"/>
            <a:ext cx="3886200" cy="54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Iclad">
            <a:extLst>
              <a:ext uri="{FF2B5EF4-FFF2-40B4-BE49-F238E27FC236}">
                <a16:creationId xmlns:a16="http://schemas.microsoft.com/office/drawing/2014/main" id="{88033437-CBA4-F5E7-D495-8BE3DB59F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5536" y="5616654"/>
            <a:ext cx="1343406" cy="94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>
            <a:spLocks noGrp="1"/>
          </p:cNvSpPr>
          <p:nvPr>
            <p:ph type="title" hasCustomPrompt="1"/>
          </p:nvPr>
        </p:nvSpPr>
        <p:spPr>
          <a:xfrm>
            <a:off x="431158" y="2418654"/>
            <a:ext cx="5866901" cy="2328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 </a:t>
            </a:r>
            <a:endParaRPr dirty="0"/>
          </a:p>
        </p:txBody>
      </p:sp>
      <p:pic>
        <p:nvPicPr>
          <p:cNvPr id="24" name="Google Shape;24;p12" descr="A logo with a black backgroun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9254" y="5854911"/>
            <a:ext cx="3886200" cy="543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546" y="4903071"/>
            <a:ext cx="4272916" cy="17935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clad">
            <a:extLst>
              <a:ext uri="{FF2B5EF4-FFF2-40B4-BE49-F238E27FC236}">
                <a16:creationId xmlns:a16="http://schemas.microsoft.com/office/drawing/2014/main" id="{B68BC6B4-7F34-5A4E-CAA0-BD3D566C31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379" y="5327714"/>
            <a:ext cx="1638300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lcomm Logo / Telecommunications / Logonoid.com">
            <a:extLst>
              <a:ext uri="{FF2B5EF4-FFF2-40B4-BE49-F238E27FC236}">
                <a16:creationId xmlns:a16="http://schemas.microsoft.com/office/drawing/2014/main" id="{A261E0B4-98E1-462D-5BC7-7B72194BAED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708" y="6129760"/>
            <a:ext cx="1974439" cy="75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volving the Google Logo Identity ...">
            <a:extLst>
              <a:ext uri="{FF2B5EF4-FFF2-40B4-BE49-F238E27FC236}">
                <a16:creationId xmlns:a16="http://schemas.microsoft.com/office/drawing/2014/main" id="{0E7FF4D1-1B16-84CA-A945-2E7B165AD992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574" t="29378" r="1" b="32507"/>
          <a:stretch>
            <a:fillRect/>
          </a:stretch>
        </p:blipFill>
        <p:spPr bwMode="auto">
          <a:xfrm>
            <a:off x="9987147" y="6280124"/>
            <a:ext cx="1243342" cy="45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3" descr="A white background with orange line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65346" y="-4763"/>
            <a:ext cx="700788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3"/>
          <p:cNvSpPr txBox="1">
            <a:spLocks noGrp="1"/>
          </p:cNvSpPr>
          <p:nvPr>
            <p:ph type="title"/>
          </p:nvPr>
        </p:nvSpPr>
        <p:spPr>
          <a:xfrm>
            <a:off x="395222" y="457200"/>
            <a:ext cx="437680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3"/>
          <p:cNvSpPr>
            <a:spLocks noGrp="1"/>
          </p:cNvSpPr>
          <p:nvPr>
            <p:ph type="pic" idx="2"/>
          </p:nvPr>
        </p:nvSpPr>
        <p:spPr>
          <a:xfrm>
            <a:off x="6439945" y="-123824"/>
            <a:ext cx="8132264" cy="7073900"/>
          </a:xfrm>
          <a:prstGeom prst="hexagon">
            <a:avLst>
              <a:gd name="adj" fmla="val 25000"/>
              <a:gd name="vf" fmla="val 115470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95222" y="2057400"/>
            <a:ext cx="437680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1" name="Google Shape;31;p13"/>
          <p:cNvSpPr>
            <a:spLocks noGrp="1"/>
          </p:cNvSpPr>
          <p:nvPr>
            <p:ph type="sldNum" idx="12"/>
          </p:nvPr>
        </p:nvSpPr>
        <p:spPr>
          <a:xfrm>
            <a:off x="11198431" y="6176963"/>
            <a:ext cx="630382" cy="5445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6" y="5784981"/>
            <a:ext cx="1074540" cy="107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4" name="Picture 2" descr="Iclad">
            <a:extLst>
              <a:ext uri="{FF2B5EF4-FFF2-40B4-BE49-F238E27FC236}">
                <a16:creationId xmlns:a16="http://schemas.microsoft.com/office/drawing/2014/main" id="{F33EA112-A48D-E14A-0817-EB68753B42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05" y="5961888"/>
            <a:ext cx="1124876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4" descr="A black and pink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5808"/>
          <a:stretch/>
        </p:blipFill>
        <p:spPr>
          <a:xfrm flipH="1">
            <a:off x="0" y="0"/>
            <a:ext cx="12192000" cy="18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 txBox="1">
            <a:spLocks noGrp="1"/>
          </p:cNvSpPr>
          <p:nvPr>
            <p:ph type="body" idx="1"/>
          </p:nvPr>
        </p:nvSpPr>
        <p:spPr>
          <a:xfrm>
            <a:off x="463463" y="2104373"/>
            <a:ext cx="11365350" cy="354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>
            <a:spLocks noGrp="1"/>
          </p:cNvSpPr>
          <p:nvPr>
            <p:ph type="sldNum" idx="12"/>
          </p:nvPr>
        </p:nvSpPr>
        <p:spPr>
          <a:xfrm>
            <a:off x="11198431" y="6176963"/>
            <a:ext cx="630382" cy="5445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title"/>
          </p:nvPr>
        </p:nvSpPr>
        <p:spPr>
          <a:xfrm>
            <a:off x="395221" y="0"/>
            <a:ext cx="11433591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6" y="5784981"/>
            <a:ext cx="1074540" cy="107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Iclad">
            <a:extLst>
              <a:ext uri="{FF2B5EF4-FFF2-40B4-BE49-F238E27FC236}">
                <a16:creationId xmlns:a16="http://schemas.microsoft.com/office/drawing/2014/main" id="{AB21E480-D759-0390-708E-B981646D3F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413" y="5960681"/>
            <a:ext cx="1124876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5" descr="A black and pink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15808"/>
          <a:stretch/>
        </p:blipFill>
        <p:spPr>
          <a:xfrm flipH="1">
            <a:off x="0" y="-1"/>
            <a:ext cx="12192000" cy="1825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5"/>
          <p:cNvSpPr txBox="1">
            <a:spLocks noGrp="1"/>
          </p:cNvSpPr>
          <p:nvPr>
            <p:ph type="title"/>
          </p:nvPr>
        </p:nvSpPr>
        <p:spPr>
          <a:xfrm>
            <a:off x="463463" y="18255"/>
            <a:ext cx="1133331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>
            <a:spLocks noGrp="1"/>
          </p:cNvSpPr>
          <p:nvPr>
            <p:ph type="sldNum" idx="12"/>
          </p:nvPr>
        </p:nvSpPr>
        <p:spPr>
          <a:xfrm>
            <a:off x="11198431" y="6176963"/>
            <a:ext cx="630382" cy="5445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7" name="Google Shape;4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6" y="5784981"/>
            <a:ext cx="1074540" cy="107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Iclad">
            <a:extLst>
              <a:ext uri="{FF2B5EF4-FFF2-40B4-BE49-F238E27FC236}">
                <a16:creationId xmlns:a16="http://schemas.microsoft.com/office/drawing/2014/main" id="{DC7460D0-B885-573E-F067-7A135565F9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413" y="5930138"/>
            <a:ext cx="1124876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>
            <a:spLocks noGrp="1"/>
          </p:cNvSpPr>
          <p:nvPr>
            <p:ph type="sldNum" idx="12"/>
          </p:nvPr>
        </p:nvSpPr>
        <p:spPr>
          <a:xfrm>
            <a:off x="11198431" y="6176963"/>
            <a:ext cx="630382" cy="5445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" name="Picture 2" descr="Iclad">
            <a:extLst>
              <a:ext uri="{FF2B5EF4-FFF2-40B4-BE49-F238E27FC236}">
                <a16:creationId xmlns:a16="http://schemas.microsoft.com/office/drawing/2014/main" id="{FB19B2B4-8605-2B48-4DDA-090C1920BE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8917" y="5937950"/>
            <a:ext cx="1124876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ngleSpeaker">
  <p:cSld name="SingleSpeak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6"/>
          <p:cNvSpPr txBox="1">
            <a:spLocks noGrp="1"/>
          </p:cNvSpPr>
          <p:nvPr>
            <p:ph type="title"/>
          </p:nvPr>
        </p:nvSpPr>
        <p:spPr>
          <a:xfrm>
            <a:off x="6888971" y="1741470"/>
            <a:ext cx="437680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>
            <a:spLocks noGrp="1"/>
          </p:cNvSpPr>
          <p:nvPr>
            <p:ph type="pic" idx="2"/>
          </p:nvPr>
        </p:nvSpPr>
        <p:spPr>
          <a:xfrm>
            <a:off x="1290181" y="1171834"/>
            <a:ext cx="4988954" cy="4339672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p16"/>
          <p:cNvSpPr txBox="1">
            <a:spLocks noGrp="1"/>
          </p:cNvSpPr>
          <p:nvPr>
            <p:ph type="body" idx="1"/>
          </p:nvPr>
        </p:nvSpPr>
        <p:spPr>
          <a:xfrm>
            <a:off x="6888971" y="3341670"/>
            <a:ext cx="4376803" cy="76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16"/>
          <p:cNvSpPr>
            <a:spLocks noGrp="1"/>
          </p:cNvSpPr>
          <p:nvPr>
            <p:ph type="sldNum" idx="12"/>
          </p:nvPr>
        </p:nvSpPr>
        <p:spPr>
          <a:xfrm>
            <a:off x="11198431" y="6176963"/>
            <a:ext cx="630382" cy="5445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3"/>
          </p:nvPr>
        </p:nvSpPr>
        <p:spPr>
          <a:xfrm>
            <a:off x="6888971" y="4176450"/>
            <a:ext cx="2741613" cy="866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7" name="Google Shape;5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6" y="5784981"/>
            <a:ext cx="1074540" cy="107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Iclad">
            <a:extLst>
              <a:ext uri="{FF2B5EF4-FFF2-40B4-BE49-F238E27FC236}">
                <a16:creationId xmlns:a16="http://schemas.microsoft.com/office/drawing/2014/main" id="{DEE533E1-993A-C44E-C9C7-F693E0D1D7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05" y="5961888"/>
            <a:ext cx="1124876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ultiSpeaker">
  <p:cSld name="MultiSpeak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7" descr="A white background with orange line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70795"/>
          <a:stretch/>
        </p:blipFill>
        <p:spPr>
          <a:xfrm rot="10800000">
            <a:off x="5184115" y="4855141"/>
            <a:ext cx="7007883" cy="2002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7" descr="A white background with orange line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50000" r="25469"/>
          <a:stretch/>
        </p:blipFill>
        <p:spPr>
          <a:xfrm flipH="1">
            <a:off x="-1" y="0"/>
            <a:ext cx="5223079" cy="342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7" descr="A white background with orange lines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t="50000"/>
          <a:stretch/>
        </p:blipFill>
        <p:spPr>
          <a:xfrm>
            <a:off x="5184117" y="0"/>
            <a:ext cx="7007883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432050" y="3077329"/>
            <a:ext cx="2562512" cy="88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685193" y="922452"/>
            <a:ext cx="2147768" cy="186824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432050" y="3964607"/>
            <a:ext cx="2562512" cy="12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>
            <a:spLocks noGrp="1"/>
          </p:cNvSpPr>
          <p:nvPr>
            <p:ph type="sldNum" idx="12"/>
          </p:nvPr>
        </p:nvSpPr>
        <p:spPr>
          <a:xfrm>
            <a:off x="11198431" y="6176963"/>
            <a:ext cx="630382" cy="5445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7"/>
          <p:cNvSpPr>
            <a:spLocks noGrp="1"/>
          </p:cNvSpPr>
          <p:nvPr>
            <p:ph type="pic" idx="3"/>
          </p:nvPr>
        </p:nvSpPr>
        <p:spPr>
          <a:xfrm>
            <a:off x="3576475" y="922452"/>
            <a:ext cx="2147768" cy="186824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17"/>
          <p:cNvSpPr>
            <a:spLocks noGrp="1"/>
          </p:cNvSpPr>
          <p:nvPr>
            <p:ph type="pic" idx="4"/>
          </p:nvPr>
        </p:nvSpPr>
        <p:spPr>
          <a:xfrm>
            <a:off x="6467757" y="922452"/>
            <a:ext cx="2147768" cy="186824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17"/>
          <p:cNvSpPr>
            <a:spLocks noGrp="1"/>
          </p:cNvSpPr>
          <p:nvPr>
            <p:ph type="pic" idx="5"/>
          </p:nvPr>
        </p:nvSpPr>
        <p:spPr>
          <a:xfrm>
            <a:off x="9359039" y="922452"/>
            <a:ext cx="2147768" cy="1868249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17"/>
          <p:cNvSpPr txBox="1">
            <a:spLocks noGrp="1"/>
          </p:cNvSpPr>
          <p:nvPr>
            <p:ph type="body" idx="6"/>
          </p:nvPr>
        </p:nvSpPr>
        <p:spPr>
          <a:xfrm>
            <a:off x="3387027" y="3964606"/>
            <a:ext cx="2562512" cy="12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7"/>
          </p:nvPr>
        </p:nvSpPr>
        <p:spPr>
          <a:xfrm>
            <a:off x="3387027" y="3084500"/>
            <a:ext cx="2562512" cy="88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body" idx="8"/>
          </p:nvPr>
        </p:nvSpPr>
        <p:spPr>
          <a:xfrm>
            <a:off x="6296481" y="3964606"/>
            <a:ext cx="2562512" cy="12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9"/>
          </p:nvPr>
        </p:nvSpPr>
        <p:spPr>
          <a:xfrm>
            <a:off x="6296481" y="3084500"/>
            <a:ext cx="2562512" cy="88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3"/>
          </p:nvPr>
        </p:nvSpPr>
        <p:spPr>
          <a:xfrm>
            <a:off x="9146559" y="3964606"/>
            <a:ext cx="2562512" cy="124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4"/>
          </p:nvPr>
        </p:nvSpPr>
        <p:spPr>
          <a:xfrm>
            <a:off x="9146559" y="3084500"/>
            <a:ext cx="2562512" cy="887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75" name="Google Shape;7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826" y="5784981"/>
            <a:ext cx="1074540" cy="1074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Iclad">
            <a:extLst>
              <a:ext uri="{FF2B5EF4-FFF2-40B4-BE49-F238E27FC236}">
                <a16:creationId xmlns:a16="http://schemas.microsoft.com/office/drawing/2014/main" id="{FD4B6B72-2D5B-A545-ADB5-D8DEC8D7F9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5205" y="5961888"/>
            <a:ext cx="1124876" cy="79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>
            <a:spLocks noGrp="1"/>
          </p:cNvSpPr>
          <p:nvPr>
            <p:ph type="sldNum" idx="12"/>
          </p:nvPr>
        </p:nvSpPr>
        <p:spPr>
          <a:xfrm>
            <a:off x="11198431" y="6176963"/>
            <a:ext cx="630382" cy="5445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CLAD-Hackathon/NVIDIA-ICLAD25-Hackathon/README.md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2C2A-BC45-8F61-F88A-E4932097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ICLAD 2025 GenAI Hackathon</a:t>
            </a:r>
          </a:p>
        </p:txBody>
      </p:sp>
    </p:spTree>
    <p:extLst>
      <p:ext uri="{BB962C8B-B14F-4D97-AF65-F5344CB8AC3E}">
        <p14:creationId xmlns:p14="http://schemas.microsoft.com/office/powerpoint/2010/main" val="198578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294C0A-6C55-E315-04F2-3A86F9B9B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463" y="2104373"/>
            <a:ext cx="11433590" cy="3544865"/>
          </a:xfrm>
        </p:spPr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dirty="0"/>
              <a:t>For the following problem categories:</a:t>
            </a:r>
          </a:p>
          <a:p>
            <a:r>
              <a:rPr lang="en-US" dirty="0"/>
              <a:t>GenAI for Spec2Tapeout (ASU) </a:t>
            </a:r>
          </a:p>
          <a:p>
            <a:r>
              <a:rPr lang="en-US" dirty="0"/>
              <a:t>GenAI for Design Verification (Google)</a:t>
            </a:r>
          </a:p>
          <a:p>
            <a:r>
              <a:rPr lang="en-US" dirty="0"/>
              <a:t>GenAI for Logic Synthesis (Qualcomm</a:t>
            </a:r>
          </a:p>
          <a:p>
            <a:endParaRPr lang="en-US" dirty="0"/>
          </a:p>
          <a:p>
            <a:pPr marL="76200" indent="0">
              <a:buNone/>
            </a:pPr>
            <a:r>
              <a:rPr lang="en-US" dirty="0"/>
              <a:t>In the VNC viewer</a:t>
            </a:r>
          </a:p>
          <a:p>
            <a:pPr marL="76200" indent="0">
              <a:buNone/>
            </a:pPr>
            <a:r>
              <a:rPr lang="en-US" dirty="0"/>
              <a:t>Start the docker image with the installed prerequisites and mount your repository</a:t>
            </a:r>
          </a:p>
          <a:p>
            <a:r>
              <a:rPr lang="en-US" dirty="0"/>
              <a:t>docker run -it --rm -v ~/</a:t>
            </a:r>
            <a:r>
              <a:rPr lang="en-US" dirty="0" err="1"/>
              <a:t>iclad_hackathon</a:t>
            </a:r>
            <a:r>
              <a:rPr lang="en-US" dirty="0"/>
              <a:t>:/workspace/</a:t>
            </a:r>
            <a:r>
              <a:rPr lang="en-US" dirty="0" err="1"/>
              <a:t>iclad_hackathon</a:t>
            </a:r>
            <a:r>
              <a:rPr lang="en-US" dirty="0"/>
              <a:t>  </a:t>
            </a:r>
            <a:r>
              <a:rPr lang="en-US" dirty="0" err="1"/>
              <a:t>iclad_hackathon:latest</a:t>
            </a:r>
            <a:r>
              <a:rPr lang="en-US" dirty="0"/>
              <a:t> bash</a:t>
            </a:r>
          </a:p>
          <a:p>
            <a:pPr marL="76200" indent="0">
              <a:buNone/>
            </a:pPr>
            <a:r>
              <a:rPr lang="en-US" dirty="0"/>
              <a:t>The docker has the workspace mounted and it will have preinstalled </a:t>
            </a:r>
            <a:r>
              <a:rPr lang="en-US" dirty="0" err="1"/>
              <a:t>prerequites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FF8789-76DE-BDD7-0D16-38AFAFBA8B4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003EA2-BEC9-5605-5770-7D8C8DA7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 Setup For Prerequisites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53890B-6670-7C40-17AD-836EA0C6DE32}"/>
              </a:ext>
            </a:extLst>
          </p:cNvPr>
          <p:cNvSpPr/>
          <p:nvPr/>
        </p:nvSpPr>
        <p:spPr>
          <a:xfrm>
            <a:off x="7501642" y="2104373"/>
            <a:ext cx="3696789" cy="1881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Prerequisites: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OpenROAD-flow-scripts, </a:t>
            </a:r>
            <a:r>
              <a:rPr lang="en-US" sz="2000" dirty="0" err="1">
                <a:solidFill>
                  <a:schemeClr val="tx1"/>
                </a:solidFill>
              </a:rPr>
              <a:t>iVerilog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gtkwave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2027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E676-5257-DCEE-45CB-DC33F5E1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3D561B5-02DC-F01C-81F3-4816391A8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463" y="2104373"/>
            <a:ext cx="11433590" cy="3544865"/>
          </a:xfrm>
        </p:spPr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en-US" dirty="0"/>
              <a:t>For the following problem categories:</a:t>
            </a:r>
          </a:p>
          <a:p>
            <a:r>
              <a:rPr lang="en-US" dirty="0"/>
              <a:t>Miscellaneous NVIDIA CVDP problems</a:t>
            </a:r>
          </a:p>
          <a:p>
            <a:r>
              <a:rPr lang="en-US" dirty="0"/>
              <a:t>~/</a:t>
            </a:r>
            <a:r>
              <a:rPr lang="en-US" dirty="0" err="1"/>
              <a:t>iclad_hackathon</a:t>
            </a:r>
            <a:r>
              <a:rPr lang="en-US" dirty="0"/>
              <a:t>/ICLAD-Hackathon-2025/problem-categories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From the virtual machine: </a:t>
            </a:r>
          </a:p>
          <a:p>
            <a:r>
              <a:rPr lang="en-US" dirty="0"/>
              <a:t>Follow instructions available </a:t>
            </a:r>
            <a:r>
              <a:rPr lang="en-US" dirty="0">
                <a:hlinkClick r:id="rId2"/>
              </a:rPr>
              <a:t>https://github.com/ICLAD-Hackathon/NVIDIA-ICLAD25-Hackathon/README.md</a:t>
            </a:r>
            <a:endParaRPr lang="en-US" dirty="0"/>
          </a:p>
          <a:p>
            <a:r>
              <a:rPr lang="en-US" dirty="0"/>
              <a:t>Docker image will be pre-built for you on the VM to save some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8F742D-675F-03F1-0264-96765700CD6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2F4765B-B4C0-57CA-A9DE-5C27304E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Image Setup For Prerequisites</a:t>
            </a:r>
          </a:p>
        </p:txBody>
      </p:sp>
    </p:spTree>
    <p:extLst>
      <p:ext uri="{BB962C8B-B14F-4D97-AF65-F5344CB8AC3E}">
        <p14:creationId xmlns:p14="http://schemas.microsoft.com/office/powerpoint/2010/main" val="620306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4AD4D04-F0E0-CB26-9493-6A15F2316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Hello World with Gemini on GCP </a:t>
            </a:r>
          </a:p>
          <a:p>
            <a:pPr marL="7620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620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vertexai.preview.generative_models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import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GenerativeModel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vertexai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vertexai.init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(location="us-central1")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GenerativeModel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("gemini-2.0-flash-001")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=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model.generate_content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("Say hi from inside the ICLAD Hackathon container!")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response.candidates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[0].text)</a:t>
            </a: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4CF0B7-37B2-34E2-57BF-3EE8D8E00F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9ABC76-544C-F315-AF79-9D3BFD582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Gemini on GCP</a:t>
            </a:r>
          </a:p>
        </p:txBody>
      </p:sp>
    </p:spTree>
    <p:extLst>
      <p:ext uri="{BB962C8B-B14F-4D97-AF65-F5344CB8AC3E}">
        <p14:creationId xmlns:p14="http://schemas.microsoft.com/office/powerpoint/2010/main" val="256534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E2DBC2-CA98-9159-3E29-92E0CA64B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5222" y="1931652"/>
            <a:ext cx="11433590" cy="433706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Email your team members name and if you are interested in the LLM track to receive your username and passwords for VNC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iclad2025-hackathon@googlegroups.com </a:t>
            </a:r>
          </a:p>
          <a:p>
            <a:pPr>
              <a:lnSpc>
                <a:spcPct val="110000"/>
              </a:lnSpc>
            </a:pPr>
            <a:r>
              <a:rPr lang="en-US" dirty="0"/>
              <a:t>Access your GCP VMs via VNC</a:t>
            </a:r>
          </a:p>
          <a:p>
            <a:pPr>
              <a:lnSpc>
                <a:spcPct val="110000"/>
              </a:lnSpc>
            </a:pPr>
            <a:r>
              <a:rPr lang="en-US" dirty="0"/>
              <a:t>Browse through the directory structure and familiarize yourself with the working environment. You can install anything else that you like inside docker or inside the VM to make you productive</a:t>
            </a:r>
          </a:p>
          <a:p>
            <a:pPr>
              <a:lnSpc>
                <a:spcPct val="110000"/>
              </a:lnSpc>
            </a:pPr>
            <a:r>
              <a:rPr lang="en-US" dirty="0"/>
              <a:t>Look at the details on each problem category on </a:t>
            </a:r>
            <a:br>
              <a:rPr lang="en-US" dirty="0"/>
            </a:br>
            <a:r>
              <a:rPr lang="en-US" dirty="0"/>
              <a:t>https://github.com/ICLAD-Hackathon/NVIDIA-ICLAD25-Hackathon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Expectations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Evaluation 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Submission process</a:t>
            </a:r>
          </a:p>
          <a:p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1D7FB-78CB-08A7-F843-AB71125B7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29E009-BB64-AF4E-B2B6-4EBB5C256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 Before Sunday (if possible)</a:t>
            </a:r>
          </a:p>
        </p:txBody>
      </p:sp>
    </p:spTree>
    <p:extLst>
      <p:ext uri="{BB962C8B-B14F-4D97-AF65-F5344CB8AC3E}">
        <p14:creationId xmlns:p14="http://schemas.microsoft.com/office/powerpoint/2010/main" val="164958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F530F-C37C-E5C3-CF39-D54B309D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Hackathon Overview</a:t>
            </a:r>
          </a:p>
        </p:txBody>
      </p:sp>
    </p:spTree>
    <p:extLst>
      <p:ext uri="{BB962C8B-B14F-4D97-AF65-F5344CB8AC3E}">
        <p14:creationId xmlns:p14="http://schemas.microsoft.com/office/powerpoint/2010/main" val="308209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17E2F3-024E-9844-B319-0343B5860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187" y="1854926"/>
            <a:ext cx="8715499" cy="5003074"/>
          </a:xfrm>
        </p:spPr>
        <p:txBody>
          <a:bodyPr>
            <a:normAutofit/>
          </a:bodyPr>
          <a:lstStyle/>
          <a:p>
            <a:pPr marL="76200" indent="0">
              <a:buNone/>
            </a:pPr>
            <a:r>
              <a:rPr lang="en-US" b="1" dirty="0"/>
              <a:t>🛤️ Hackathon Tracks</a:t>
            </a:r>
          </a:p>
          <a:p>
            <a:pPr marL="76200" indent="0">
              <a:buNone/>
            </a:pPr>
            <a:r>
              <a:rPr lang="en-US" dirty="0"/>
              <a:t>The hackathon features two exciting tracks:</a:t>
            </a:r>
          </a:p>
          <a:p>
            <a:pPr marL="76200" indent="0">
              <a:buNone/>
            </a:pPr>
            <a:r>
              <a:rPr lang="en-US" b="1" dirty="0"/>
              <a:t>💻 SLM Challenge</a:t>
            </a:r>
          </a:p>
          <a:p>
            <a:r>
              <a:rPr lang="en-US" dirty="0"/>
              <a:t>Solve design tasks using </a:t>
            </a:r>
            <a:r>
              <a:rPr lang="en-US" b="1" dirty="0"/>
              <a:t>small language models (SLMs)</a:t>
            </a:r>
            <a:r>
              <a:rPr lang="en-US" dirty="0"/>
              <a:t> on </a:t>
            </a:r>
            <a:r>
              <a:rPr lang="en-US" b="1" dirty="0"/>
              <a:t>low-cost laptops</a:t>
            </a:r>
            <a:r>
              <a:rPr lang="en-US" dirty="0"/>
              <a:t> provided at the event.</a:t>
            </a:r>
          </a:p>
          <a:p>
            <a:pPr marL="76200" indent="0">
              <a:buNone/>
            </a:pPr>
            <a:r>
              <a:rPr lang="en-US" b="1" dirty="0"/>
              <a:t>☁️ Open Challenge</a:t>
            </a:r>
            <a:endParaRPr lang="en-US" dirty="0"/>
          </a:p>
          <a:p>
            <a:r>
              <a:rPr lang="en-US" dirty="0"/>
              <a:t>Use </a:t>
            </a:r>
            <a:r>
              <a:rPr lang="en-US" b="1" dirty="0"/>
              <a:t>any GenAI models</a:t>
            </a:r>
            <a:r>
              <a:rPr lang="en-US" dirty="0"/>
              <a:t>, including </a:t>
            </a:r>
            <a:r>
              <a:rPr lang="en-US" b="1" dirty="0"/>
              <a:t>large language models (LLMs)</a:t>
            </a:r>
            <a:r>
              <a:rPr lang="en-US" dirty="0"/>
              <a:t> running in the </a:t>
            </a:r>
            <a:r>
              <a:rPr lang="en-US" b="1" dirty="0"/>
              <a:t>cloud</a:t>
            </a:r>
            <a:r>
              <a:rPr lang="en-US" dirty="0"/>
              <a:t>. For this hackathon, we have support for Gemini APIs via Google Cloud Platform (GCP).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747738-19E1-DB99-803B-A5C73033FC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5A4ED8-961D-293D-2943-74532130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Categories and Track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6A32F45-2474-B821-48DA-CE1B7C807770}"/>
              </a:ext>
            </a:extLst>
          </p:cNvPr>
          <p:cNvSpPr/>
          <p:nvPr/>
        </p:nvSpPr>
        <p:spPr>
          <a:xfrm>
            <a:off x="8830492" y="2939143"/>
            <a:ext cx="3187338" cy="1698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Participants choose any one track</a:t>
            </a:r>
          </a:p>
        </p:txBody>
      </p:sp>
    </p:spTree>
    <p:extLst>
      <p:ext uri="{BB962C8B-B14F-4D97-AF65-F5344CB8AC3E}">
        <p14:creationId xmlns:p14="http://schemas.microsoft.com/office/powerpoint/2010/main" val="3693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F90DC-2FEC-2E7E-A66A-304836175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B3221C-04FD-ECF6-2934-FB4AAE5BF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187" y="1565774"/>
            <a:ext cx="8597933" cy="46111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🛠️ GenAI for Spec2Tapeout (ASU)</a:t>
            </a:r>
            <a:br>
              <a:rPr lang="en-US" dirty="0"/>
            </a:br>
            <a:r>
              <a:rPr lang="en-US" dirty="0"/>
              <a:t>Build an agent that generates RTL and GDS from design specs—automated start-to-finish flow.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🔍 GenAI for Design Verification (Google)</a:t>
            </a:r>
            <a:br>
              <a:rPr lang="en-US" dirty="0"/>
            </a:br>
            <a:r>
              <a:rPr lang="en-US" dirty="0"/>
              <a:t>Given buggy RTL and specs, create testbenches to catch sneaky logic bugs 🐞⚡.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🌀 Miscellaneous CVDP Problems (NVIDIA)</a:t>
            </a:r>
            <a:br>
              <a:rPr lang="en-US" dirty="0"/>
            </a:br>
            <a:r>
              <a:rPr lang="en-US" dirty="0"/>
              <a:t>Different tasks that include RTL debugging, testbench integration, design edits, and EDA workflow setup.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🔧 GenAI for Logic Synthesis (Qualcomm, NXP)</a:t>
            </a:r>
            <a:br>
              <a:rPr lang="en-US" dirty="0"/>
            </a:br>
            <a:r>
              <a:rPr lang="en-US" dirty="0"/>
              <a:t>Generate buggy RTL from the buggy netlist and correct RTL files.</a:t>
            </a:r>
          </a:p>
          <a:p>
            <a:pPr marL="76200" indent="0">
              <a:lnSpc>
                <a:spcPct val="120000"/>
              </a:lnSpc>
              <a:buNone/>
            </a:pPr>
            <a:r>
              <a:rPr lang="en-US" dirty="0"/>
              <a:t>Each category has </a:t>
            </a:r>
            <a:r>
              <a:rPr lang="en-US" b="1" dirty="0"/>
              <a:t>multiple problems</a:t>
            </a:r>
            <a:r>
              <a:rPr lang="en-US" dirty="0"/>
              <a:t> with varying levels of difficulty. Solve as many problems as you can across multiple categories. Winners will be named </a:t>
            </a:r>
            <a:r>
              <a:rPr lang="en-US" b="1" dirty="0"/>
              <a:t>in each category and track</a:t>
            </a:r>
            <a:r>
              <a:rPr lang="en-US" dirty="0"/>
              <a:t>.</a:t>
            </a:r>
          </a:p>
          <a:p>
            <a:pPr marL="7620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85E255-C543-D6E4-A226-4C7DCE5CF3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385D0-3C1F-0DB9-B17E-70677871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Categories and Track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119D5C-55ED-B85D-90E5-FB10A76DFDB4}"/>
              </a:ext>
            </a:extLst>
          </p:cNvPr>
          <p:cNvSpPr/>
          <p:nvPr/>
        </p:nvSpPr>
        <p:spPr>
          <a:xfrm>
            <a:off x="8530045" y="2690949"/>
            <a:ext cx="3553097" cy="25080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Participants choose any number of problem categories that can be solved with either track</a:t>
            </a:r>
          </a:p>
        </p:txBody>
      </p:sp>
    </p:spTree>
    <p:extLst>
      <p:ext uri="{BB962C8B-B14F-4D97-AF65-F5344CB8AC3E}">
        <p14:creationId xmlns:p14="http://schemas.microsoft.com/office/powerpoint/2010/main" val="1456528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F03865-5865-3CC9-FCB5-036EBFDCE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Co-located with DAC 2025</a:t>
            </a:r>
          </a:p>
          <a:p>
            <a:r>
              <a:rPr lang="en-US" dirty="0"/>
              <a:t>Moscone West, 3012, 3</a:t>
            </a:r>
            <a:r>
              <a:rPr lang="en-US" baseline="30000" dirty="0"/>
              <a:t>rd</a:t>
            </a:r>
            <a:r>
              <a:rPr lang="en-US" dirty="0"/>
              <a:t> Floor</a:t>
            </a:r>
          </a:p>
          <a:p>
            <a:r>
              <a:rPr lang="en-US" dirty="0"/>
              <a:t>Date: June 22, Sunday 9:00 AM</a:t>
            </a:r>
          </a:p>
          <a:p>
            <a:r>
              <a:rPr lang="en-US" dirty="0"/>
              <a:t>DAC registration is required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0ED4E-03E0-5C53-FD48-1EF436384B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620040-246E-CFB0-F199-ECCBDE68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Venue and Location	</a:t>
            </a:r>
          </a:p>
        </p:txBody>
      </p:sp>
    </p:spTree>
    <p:extLst>
      <p:ext uri="{BB962C8B-B14F-4D97-AF65-F5344CB8AC3E}">
        <p14:creationId xmlns:p14="http://schemas.microsoft.com/office/powerpoint/2010/main" val="2369512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2244175" y="1429425"/>
            <a:ext cx="7455600" cy="14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-US" sz="5000">
                <a:latin typeface="Play"/>
                <a:ea typeface="Play"/>
                <a:cs typeface="Play"/>
                <a:sym typeface="Play"/>
              </a:rPr>
              <a:t>DAC/ICLAD GenAI Hackathon </a:t>
            </a:r>
            <a:endParaRPr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524000" y="3195409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4000" dirty="0">
                <a:latin typeface="Play"/>
                <a:ea typeface="Play"/>
                <a:cs typeface="Play"/>
                <a:sym typeface="Play"/>
              </a:rPr>
              <a:t>GCP Infrastructure</a:t>
            </a:r>
            <a:endParaRPr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31158" y="2418654"/>
            <a:ext cx="5866800" cy="23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Initial Setup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and login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463463" y="18255"/>
            <a:ext cx="11365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dirty="0"/>
              <a:t>Setup and login to GCP VM</a:t>
            </a:r>
            <a:endParaRPr dirty="0"/>
          </a:p>
        </p:txBody>
      </p:sp>
      <p:sp>
        <p:nvSpPr>
          <p:cNvPr id="102" name="Google Shape;102;p4"/>
          <p:cNvSpPr>
            <a:spLocks noGrp="1"/>
          </p:cNvSpPr>
          <p:nvPr>
            <p:ph type="sldNum" idx="12"/>
          </p:nvPr>
        </p:nvSpPr>
        <p:spPr>
          <a:xfrm>
            <a:off x="11198431" y="6176963"/>
            <a:ext cx="630382" cy="544513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lt1"/>
          </a:solidFill>
          <a:ln w="254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3" name="Google Shape;103;p4"/>
          <p:cNvSpPr txBox="1"/>
          <p:nvPr/>
        </p:nvSpPr>
        <p:spPr>
          <a:xfrm>
            <a:off x="489649" y="1167850"/>
            <a:ext cx="11339163" cy="3430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Username/Password: Provided/will be provided via email. </a:t>
            </a:r>
          </a:p>
          <a:p>
            <a:pPr marL="342900" lvl="2" indent="-342900">
              <a:spcBef>
                <a:spcPts val="640"/>
              </a:spcBef>
              <a:buSzPts val="3200"/>
              <a:buChar char="•"/>
            </a:pPr>
            <a:r>
              <a:rPr lang="en-US" sz="32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VNC Viewer: External IP address and VNC password provided for existing VM (recommended)</a:t>
            </a:r>
          </a:p>
          <a:p>
            <a:pPr marL="342900" lvl="3" indent="-342900">
              <a:spcBef>
                <a:spcPts val="640"/>
              </a:spcBef>
              <a:buSzPts val="3200"/>
              <a:buChar char="•"/>
            </a:pPr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Optional: Documentation to create more VMs is also provided</a:t>
            </a:r>
            <a:endParaRPr sz="32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4ED96A-6332-B37D-D8F0-7C53B753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36004" y="2089490"/>
            <a:ext cx="6529008" cy="3544865"/>
          </a:xfrm>
        </p:spPr>
        <p:txBody>
          <a:bodyPr>
            <a:normAutofit/>
          </a:bodyPr>
          <a:lstStyle/>
          <a:p>
            <a:r>
              <a:rPr lang="en-US" dirty="0"/>
              <a:t>The ICLAD Hackathon Repository is already pre-cloned and available</a:t>
            </a:r>
          </a:p>
          <a:p>
            <a:pPr lvl="1"/>
            <a:r>
              <a:rPr lang="en-US" dirty="0"/>
              <a:t>~/</a:t>
            </a:r>
            <a:r>
              <a:rPr lang="en-US" dirty="0" err="1"/>
              <a:t>iclad_hackathon</a:t>
            </a:r>
            <a:r>
              <a:rPr lang="en-US" dirty="0"/>
              <a:t>/ICLAD-Hackathon-2025</a:t>
            </a:r>
          </a:p>
          <a:p>
            <a:r>
              <a:rPr lang="en-US" dirty="0"/>
              <a:t>The  problem categories repository has submodule to all the problems.</a:t>
            </a:r>
          </a:p>
          <a:p>
            <a:r>
              <a:rPr lang="en-US" dirty="0"/>
              <a:t>Each problem category:</a:t>
            </a:r>
          </a:p>
          <a:p>
            <a:pPr lvl="1"/>
            <a:r>
              <a:rPr lang="en-US" dirty="0"/>
              <a:t>Detailed description</a:t>
            </a:r>
          </a:p>
          <a:p>
            <a:pPr lvl="1"/>
            <a:r>
              <a:rPr lang="en-US" dirty="0"/>
              <a:t>Submission process</a:t>
            </a:r>
          </a:p>
          <a:p>
            <a:pPr lvl="1"/>
            <a:r>
              <a:rPr lang="en-US" dirty="0"/>
              <a:t>Evaluation</a:t>
            </a:r>
          </a:p>
          <a:p>
            <a:pPr marL="10160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060303-12DF-157A-9814-B9A97CDAB2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EE6DFE-E26C-7CEC-F504-3E9903FE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B0A427-F7FC-2110-2417-EEBF209C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004" y="2104373"/>
            <a:ext cx="5335808" cy="393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44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FBD7E7"/>
      </a:accent1>
      <a:accent2>
        <a:srgbClr val="E97132"/>
      </a:accent2>
      <a:accent3>
        <a:srgbClr val="C1D830"/>
      </a:accent3>
      <a:accent4>
        <a:srgbClr val="492354"/>
      </a:accent4>
      <a:accent5>
        <a:srgbClr val="1A2051"/>
      </a:accent5>
      <a:accent6>
        <a:srgbClr val="4EA72E"/>
      </a:accent6>
      <a:hlink>
        <a:srgbClr val="F37837"/>
      </a:hlink>
      <a:folHlink>
        <a:srgbClr val="A93A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672</Words>
  <Application>Microsoft Office PowerPoint</Application>
  <PresentationFormat>Widescreen</PresentationFormat>
  <Paragraphs>80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Play</vt:lpstr>
      <vt:lpstr>Arial</vt:lpstr>
      <vt:lpstr>Calibri</vt:lpstr>
      <vt:lpstr>Office Theme</vt:lpstr>
      <vt:lpstr>ICLAD 2025 GenAI Hackathon</vt:lpstr>
      <vt:lpstr>Hackathon Overview</vt:lpstr>
      <vt:lpstr>Problem Categories and Track</vt:lpstr>
      <vt:lpstr>Problem Categories and Track</vt:lpstr>
      <vt:lpstr>Venue and Location </vt:lpstr>
      <vt:lpstr>DAC/ICLAD GenAI Hackathon </vt:lpstr>
      <vt:lpstr>Initial Setup  and login</vt:lpstr>
      <vt:lpstr>Setup and login to GCP VM</vt:lpstr>
      <vt:lpstr>Virtual Machine Environment</vt:lpstr>
      <vt:lpstr>Docker Image Setup For Prerequisites</vt:lpstr>
      <vt:lpstr>Docker Image Setup For Prerequisites</vt:lpstr>
      <vt:lpstr>Interacting with Gemini on GCP</vt:lpstr>
      <vt:lpstr>Action Items Before Sunday (if possible)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Ben Rossell</dc:creator>
  <cp:lastModifiedBy>Vidya Chhabria</cp:lastModifiedBy>
  <cp:revision>14</cp:revision>
  <dcterms:created xsi:type="dcterms:W3CDTF">2024-09-11T13:48:27Z</dcterms:created>
  <dcterms:modified xsi:type="dcterms:W3CDTF">2025-06-21T03:12:54Z</dcterms:modified>
</cp:coreProperties>
</file>