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65763485@qq.com" initials="3" lastIdx="1" clrIdx="0">
    <p:extLst>
      <p:ext uri="{19B8F6BF-5375-455C-9EA6-DF929625EA0E}">
        <p15:presenceInfo xmlns:p15="http://schemas.microsoft.com/office/powerpoint/2012/main" userId="64351ec7fee7fe2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F664E-558B-4068-84AD-2B9234FBA497}" type="datetimeFigureOut">
              <a:rPr lang="en-US" smtClean="0"/>
              <a:t>6/24/2021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BEBD60-BAC4-4A22-914B-92EFF23AF27F}" type="slidenum">
              <a:rPr lang="en-US" smtClean="0"/>
              <a:t>‹#›</a:t>
            </a:fld>
            <a:endParaRPr lang="en-US"/>
          </a:p>
        </p:txBody>
      </p:sp>
    </p:spTree>
    <p:extLst>
      <p:ext uri="{BB962C8B-B14F-4D97-AF65-F5344CB8AC3E}">
        <p14:creationId xmlns:p14="http://schemas.microsoft.com/office/powerpoint/2010/main" val="3271645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9BEBD60-BAC4-4A22-914B-92EFF23AF27F}" type="slidenum">
              <a:rPr lang="en-US" smtClean="0"/>
              <a:t>1</a:t>
            </a:fld>
            <a:endParaRPr lang="en-US"/>
          </a:p>
        </p:txBody>
      </p:sp>
    </p:spTree>
    <p:extLst>
      <p:ext uri="{BB962C8B-B14F-4D97-AF65-F5344CB8AC3E}">
        <p14:creationId xmlns:p14="http://schemas.microsoft.com/office/powerpoint/2010/main" val="1625646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4CECE-BB50-4958-A050-DF0FB074F0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C3964E-3BF7-4D6B-BDE5-AE884931AF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63C9F3C-18A8-400F-B637-4C967C71FDDB}"/>
              </a:ext>
            </a:extLst>
          </p:cNvPr>
          <p:cNvSpPr>
            <a:spLocks noGrp="1"/>
          </p:cNvSpPr>
          <p:nvPr>
            <p:ph type="dt" sz="half" idx="10"/>
          </p:nvPr>
        </p:nvSpPr>
        <p:spPr/>
        <p:txBody>
          <a:bodyPr/>
          <a:lstStyle/>
          <a:p>
            <a:fld id="{787F247B-03D0-443E-8D20-3E91AA69403C}" type="datetimeFigureOut">
              <a:rPr lang="en-US" smtClean="0"/>
              <a:t>6/24/2021</a:t>
            </a:fld>
            <a:endParaRPr lang="en-US"/>
          </a:p>
        </p:txBody>
      </p:sp>
      <p:sp>
        <p:nvSpPr>
          <p:cNvPr id="5" name="Footer Placeholder 4">
            <a:extLst>
              <a:ext uri="{FF2B5EF4-FFF2-40B4-BE49-F238E27FC236}">
                <a16:creationId xmlns:a16="http://schemas.microsoft.com/office/drawing/2014/main" id="{2870D4D2-8EDA-42B7-96F6-B42121DA6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2A8740-A1DA-4F22-ACDC-335435AF5C13}"/>
              </a:ext>
            </a:extLst>
          </p:cNvPr>
          <p:cNvSpPr>
            <a:spLocks noGrp="1"/>
          </p:cNvSpPr>
          <p:nvPr>
            <p:ph type="sldNum" sz="quarter" idx="12"/>
          </p:nvPr>
        </p:nvSpPr>
        <p:spPr/>
        <p:txBody>
          <a:bodyPr/>
          <a:lstStyle/>
          <a:p>
            <a:fld id="{DF85D37B-8F42-4813-8415-3D7591A04B27}" type="slidenum">
              <a:rPr lang="en-US" smtClean="0"/>
              <a:t>‹#›</a:t>
            </a:fld>
            <a:endParaRPr lang="en-US"/>
          </a:p>
        </p:txBody>
      </p:sp>
    </p:spTree>
    <p:extLst>
      <p:ext uri="{BB962C8B-B14F-4D97-AF65-F5344CB8AC3E}">
        <p14:creationId xmlns:p14="http://schemas.microsoft.com/office/powerpoint/2010/main" val="1602152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235C-A78B-4FC3-91A6-4CB050ADE49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6E7F99-5805-4DC1-8BE8-3BA2758AE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FEA054-098D-40B4-97AA-69ED9E2598FA}"/>
              </a:ext>
            </a:extLst>
          </p:cNvPr>
          <p:cNvSpPr>
            <a:spLocks noGrp="1"/>
          </p:cNvSpPr>
          <p:nvPr>
            <p:ph type="dt" sz="half" idx="10"/>
          </p:nvPr>
        </p:nvSpPr>
        <p:spPr/>
        <p:txBody>
          <a:bodyPr/>
          <a:lstStyle/>
          <a:p>
            <a:fld id="{787F247B-03D0-443E-8D20-3E91AA69403C}" type="datetimeFigureOut">
              <a:rPr lang="en-US" smtClean="0"/>
              <a:t>6/24/2021</a:t>
            </a:fld>
            <a:endParaRPr lang="en-US"/>
          </a:p>
        </p:txBody>
      </p:sp>
      <p:sp>
        <p:nvSpPr>
          <p:cNvPr id="5" name="Footer Placeholder 4">
            <a:extLst>
              <a:ext uri="{FF2B5EF4-FFF2-40B4-BE49-F238E27FC236}">
                <a16:creationId xmlns:a16="http://schemas.microsoft.com/office/drawing/2014/main" id="{1DA67813-E1A4-49DE-925B-E08C67C6B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AA879-13A2-4D07-9828-FC9DBDD1C636}"/>
              </a:ext>
            </a:extLst>
          </p:cNvPr>
          <p:cNvSpPr>
            <a:spLocks noGrp="1"/>
          </p:cNvSpPr>
          <p:nvPr>
            <p:ph type="sldNum" sz="quarter" idx="12"/>
          </p:nvPr>
        </p:nvSpPr>
        <p:spPr/>
        <p:txBody>
          <a:bodyPr/>
          <a:lstStyle/>
          <a:p>
            <a:fld id="{DF85D37B-8F42-4813-8415-3D7591A04B27}" type="slidenum">
              <a:rPr lang="en-US" smtClean="0"/>
              <a:t>‹#›</a:t>
            </a:fld>
            <a:endParaRPr lang="en-US"/>
          </a:p>
        </p:txBody>
      </p:sp>
    </p:spTree>
    <p:extLst>
      <p:ext uri="{BB962C8B-B14F-4D97-AF65-F5344CB8AC3E}">
        <p14:creationId xmlns:p14="http://schemas.microsoft.com/office/powerpoint/2010/main" val="3182071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9EA1B2-6BAB-4F50-A5EC-446FD863F6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E95E05-8020-4491-9E44-D95AAFCF09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E191F7-658D-4ED5-84B5-216FDF80A103}"/>
              </a:ext>
            </a:extLst>
          </p:cNvPr>
          <p:cNvSpPr>
            <a:spLocks noGrp="1"/>
          </p:cNvSpPr>
          <p:nvPr>
            <p:ph type="dt" sz="half" idx="10"/>
          </p:nvPr>
        </p:nvSpPr>
        <p:spPr/>
        <p:txBody>
          <a:bodyPr/>
          <a:lstStyle/>
          <a:p>
            <a:fld id="{787F247B-03D0-443E-8D20-3E91AA69403C}" type="datetimeFigureOut">
              <a:rPr lang="en-US" smtClean="0"/>
              <a:t>6/24/2021</a:t>
            </a:fld>
            <a:endParaRPr lang="en-US"/>
          </a:p>
        </p:txBody>
      </p:sp>
      <p:sp>
        <p:nvSpPr>
          <p:cNvPr id="5" name="Footer Placeholder 4">
            <a:extLst>
              <a:ext uri="{FF2B5EF4-FFF2-40B4-BE49-F238E27FC236}">
                <a16:creationId xmlns:a16="http://schemas.microsoft.com/office/drawing/2014/main" id="{74825C7D-833D-4F15-8A43-D05F746E8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0FB8C-21CC-42BA-9E53-A4E3F3F1215C}"/>
              </a:ext>
            </a:extLst>
          </p:cNvPr>
          <p:cNvSpPr>
            <a:spLocks noGrp="1"/>
          </p:cNvSpPr>
          <p:nvPr>
            <p:ph type="sldNum" sz="quarter" idx="12"/>
          </p:nvPr>
        </p:nvSpPr>
        <p:spPr/>
        <p:txBody>
          <a:bodyPr/>
          <a:lstStyle/>
          <a:p>
            <a:fld id="{DF85D37B-8F42-4813-8415-3D7591A04B27}" type="slidenum">
              <a:rPr lang="en-US" smtClean="0"/>
              <a:t>‹#›</a:t>
            </a:fld>
            <a:endParaRPr lang="en-US"/>
          </a:p>
        </p:txBody>
      </p:sp>
    </p:spTree>
    <p:extLst>
      <p:ext uri="{BB962C8B-B14F-4D97-AF65-F5344CB8AC3E}">
        <p14:creationId xmlns:p14="http://schemas.microsoft.com/office/powerpoint/2010/main" val="195196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F49A-0B85-4DEE-9459-1CEA484B8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59EB2C-DF32-48B4-993D-BDE7A105CF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F8A95-71A9-4BB6-8CBD-ADD6AFD89AB1}"/>
              </a:ext>
            </a:extLst>
          </p:cNvPr>
          <p:cNvSpPr>
            <a:spLocks noGrp="1"/>
          </p:cNvSpPr>
          <p:nvPr>
            <p:ph type="dt" sz="half" idx="10"/>
          </p:nvPr>
        </p:nvSpPr>
        <p:spPr/>
        <p:txBody>
          <a:bodyPr/>
          <a:lstStyle/>
          <a:p>
            <a:fld id="{787F247B-03D0-443E-8D20-3E91AA69403C}" type="datetimeFigureOut">
              <a:rPr lang="en-US" smtClean="0"/>
              <a:t>6/24/2021</a:t>
            </a:fld>
            <a:endParaRPr lang="en-US"/>
          </a:p>
        </p:txBody>
      </p:sp>
      <p:sp>
        <p:nvSpPr>
          <p:cNvPr id="5" name="Footer Placeholder 4">
            <a:extLst>
              <a:ext uri="{FF2B5EF4-FFF2-40B4-BE49-F238E27FC236}">
                <a16:creationId xmlns:a16="http://schemas.microsoft.com/office/drawing/2014/main" id="{A8DC3A51-44F8-4177-8BFA-06F97C99D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0F4EA-942F-4091-A4E6-0BFCDB92B810}"/>
              </a:ext>
            </a:extLst>
          </p:cNvPr>
          <p:cNvSpPr>
            <a:spLocks noGrp="1"/>
          </p:cNvSpPr>
          <p:nvPr>
            <p:ph type="sldNum" sz="quarter" idx="12"/>
          </p:nvPr>
        </p:nvSpPr>
        <p:spPr/>
        <p:txBody>
          <a:bodyPr/>
          <a:lstStyle/>
          <a:p>
            <a:fld id="{DF85D37B-8F42-4813-8415-3D7591A04B27}" type="slidenum">
              <a:rPr lang="en-US" smtClean="0"/>
              <a:t>‹#›</a:t>
            </a:fld>
            <a:endParaRPr lang="en-US"/>
          </a:p>
        </p:txBody>
      </p:sp>
    </p:spTree>
    <p:extLst>
      <p:ext uri="{BB962C8B-B14F-4D97-AF65-F5344CB8AC3E}">
        <p14:creationId xmlns:p14="http://schemas.microsoft.com/office/powerpoint/2010/main" val="5538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6CD0-81EE-4B4A-BECF-9122050AF5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4C92E08-DEC5-4287-810B-A0EA902BC2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3CA97F-00C5-44A0-A79B-A72133D570BC}"/>
              </a:ext>
            </a:extLst>
          </p:cNvPr>
          <p:cNvSpPr>
            <a:spLocks noGrp="1"/>
          </p:cNvSpPr>
          <p:nvPr>
            <p:ph type="dt" sz="half" idx="10"/>
          </p:nvPr>
        </p:nvSpPr>
        <p:spPr/>
        <p:txBody>
          <a:bodyPr/>
          <a:lstStyle/>
          <a:p>
            <a:fld id="{787F247B-03D0-443E-8D20-3E91AA69403C}" type="datetimeFigureOut">
              <a:rPr lang="en-US" smtClean="0"/>
              <a:t>6/24/2021</a:t>
            </a:fld>
            <a:endParaRPr lang="en-US"/>
          </a:p>
        </p:txBody>
      </p:sp>
      <p:sp>
        <p:nvSpPr>
          <p:cNvPr id="5" name="Footer Placeholder 4">
            <a:extLst>
              <a:ext uri="{FF2B5EF4-FFF2-40B4-BE49-F238E27FC236}">
                <a16:creationId xmlns:a16="http://schemas.microsoft.com/office/drawing/2014/main" id="{A9D5C33E-B363-4E61-AD04-23C47C31B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C9BB2-CE67-4A05-B99C-5148B8F965F9}"/>
              </a:ext>
            </a:extLst>
          </p:cNvPr>
          <p:cNvSpPr>
            <a:spLocks noGrp="1"/>
          </p:cNvSpPr>
          <p:nvPr>
            <p:ph type="sldNum" sz="quarter" idx="12"/>
          </p:nvPr>
        </p:nvSpPr>
        <p:spPr/>
        <p:txBody>
          <a:bodyPr/>
          <a:lstStyle/>
          <a:p>
            <a:fld id="{DF85D37B-8F42-4813-8415-3D7591A04B27}" type="slidenum">
              <a:rPr lang="en-US" smtClean="0"/>
              <a:t>‹#›</a:t>
            </a:fld>
            <a:endParaRPr lang="en-US"/>
          </a:p>
        </p:txBody>
      </p:sp>
    </p:spTree>
    <p:extLst>
      <p:ext uri="{BB962C8B-B14F-4D97-AF65-F5344CB8AC3E}">
        <p14:creationId xmlns:p14="http://schemas.microsoft.com/office/powerpoint/2010/main" val="64326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AFDF-30F3-482E-8A5E-DE4D333383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815259-5D9B-4264-87D8-1D7400E79E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4A46A4-E272-4261-B283-D4AE50F073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867E77-46FF-46C3-BB5E-8775A2A9951E}"/>
              </a:ext>
            </a:extLst>
          </p:cNvPr>
          <p:cNvSpPr>
            <a:spLocks noGrp="1"/>
          </p:cNvSpPr>
          <p:nvPr>
            <p:ph type="dt" sz="half" idx="10"/>
          </p:nvPr>
        </p:nvSpPr>
        <p:spPr/>
        <p:txBody>
          <a:bodyPr/>
          <a:lstStyle/>
          <a:p>
            <a:fld id="{787F247B-03D0-443E-8D20-3E91AA69403C}" type="datetimeFigureOut">
              <a:rPr lang="en-US" smtClean="0"/>
              <a:t>6/24/2021</a:t>
            </a:fld>
            <a:endParaRPr lang="en-US"/>
          </a:p>
        </p:txBody>
      </p:sp>
      <p:sp>
        <p:nvSpPr>
          <p:cNvPr id="6" name="Footer Placeholder 5">
            <a:extLst>
              <a:ext uri="{FF2B5EF4-FFF2-40B4-BE49-F238E27FC236}">
                <a16:creationId xmlns:a16="http://schemas.microsoft.com/office/drawing/2014/main" id="{E0216AB6-AC0E-46B6-970C-D39CDD6191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0412EC-54C7-4E49-B372-A5B6030A7E19}"/>
              </a:ext>
            </a:extLst>
          </p:cNvPr>
          <p:cNvSpPr>
            <a:spLocks noGrp="1"/>
          </p:cNvSpPr>
          <p:nvPr>
            <p:ph type="sldNum" sz="quarter" idx="12"/>
          </p:nvPr>
        </p:nvSpPr>
        <p:spPr/>
        <p:txBody>
          <a:bodyPr/>
          <a:lstStyle/>
          <a:p>
            <a:fld id="{DF85D37B-8F42-4813-8415-3D7591A04B27}" type="slidenum">
              <a:rPr lang="en-US" smtClean="0"/>
              <a:t>‹#›</a:t>
            </a:fld>
            <a:endParaRPr lang="en-US"/>
          </a:p>
        </p:txBody>
      </p:sp>
    </p:spTree>
    <p:extLst>
      <p:ext uri="{BB962C8B-B14F-4D97-AF65-F5344CB8AC3E}">
        <p14:creationId xmlns:p14="http://schemas.microsoft.com/office/powerpoint/2010/main" val="2084334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0E9F-0DBD-4323-9FFB-A1A9AF214B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4F31B4-1866-4878-8C9A-E01345E87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A18E27-ABD5-49CB-B1DB-ECD223F06A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41B60C-E26C-4ABE-8FBD-4C5A584CD5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52651A-B255-4C7A-8B62-CD4938E616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CBF17D-FBC3-4407-85DF-613E19C5F24C}"/>
              </a:ext>
            </a:extLst>
          </p:cNvPr>
          <p:cNvSpPr>
            <a:spLocks noGrp="1"/>
          </p:cNvSpPr>
          <p:nvPr>
            <p:ph type="dt" sz="half" idx="10"/>
          </p:nvPr>
        </p:nvSpPr>
        <p:spPr/>
        <p:txBody>
          <a:bodyPr/>
          <a:lstStyle/>
          <a:p>
            <a:fld id="{787F247B-03D0-443E-8D20-3E91AA69403C}" type="datetimeFigureOut">
              <a:rPr lang="en-US" smtClean="0"/>
              <a:t>6/24/2021</a:t>
            </a:fld>
            <a:endParaRPr lang="en-US"/>
          </a:p>
        </p:txBody>
      </p:sp>
      <p:sp>
        <p:nvSpPr>
          <p:cNvPr id="8" name="Footer Placeholder 7">
            <a:extLst>
              <a:ext uri="{FF2B5EF4-FFF2-40B4-BE49-F238E27FC236}">
                <a16:creationId xmlns:a16="http://schemas.microsoft.com/office/drawing/2014/main" id="{A6EB8A41-7357-4FC7-A947-805C36544B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8C34E9-FF56-4944-A682-4179CCCBF76B}"/>
              </a:ext>
            </a:extLst>
          </p:cNvPr>
          <p:cNvSpPr>
            <a:spLocks noGrp="1"/>
          </p:cNvSpPr>
          <p:nvPr>
            <p:ph type="sldNum" sz="quarter" idx="12"/>
          </p:nvPr>
        </p:nvSpPr>
        <p:spPr/>
        <p:txBody>
          <a:bodyPr/>
          <a:lstStyle/>
          <a:p>
            <a:fld id="{DF85D37B-8F42-4813-8415-3D7591A04B27}" type="slidenum">
              <a:rPr lang="en-US" smtClean="0"/>
              <a:t>‹#›</a:t>
            </a:fld>
            <a:endParaRPr lang="en-US"/>
          </a:p>
        </p:txBody>
      </p:sp>
    </p:spTree>
    <p:extLst>
      <p:ext uri="{BB962C8B-B14F-4D97-AF65-F5344CB8AC3E}">
        <p14:creationId xmlns:p14="http://schemas.microsoft.com/office/powerpoint/2010/main" val="199158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BDC0-2649-427C-9131-506A847C60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7C18E7-97F8-456B-9DC5-AB1A33A5062A}"/>
              </a:ext>
            </a:extLst>
          </p:cNvPr>
          <p:cNvSpPr>
            <a:spLocks noGrp="1"/>
          </p:cNvSpPr>
          <p:nvPr>
            <p:ph type="dt" sz="half" idx="10"/>
          </p:nvPr>
        </p:nvSpPr>
        <p:spPr/>
        <p:txBody>
          <a:bodyPr/>
          <a:lstStyle/>
          <a:p>
            <a:fld id="{787F247B-03D0-443E-8D20-3E91AA69403C}" type="datetimeFigureOut">
              <a:rPr lang="en-US" smtClean="0"/>
              <a:t>6/24/2021</a:t>
            </a:fld>
            <a:endParaRPr lang="en-US"/>
          </a:p>
        </p:txBody>
      </p:sp>
      <p:sp>
        <p:nvSpPr>
          <p:cNvPr id="4" name="Footer Placeholder 3">
            <a:extLst>
              <a:ext uri="{FF2B5EF4-FFF2-40B4-BE49-F238E27FC236}">
                <a16:creationId xmlns:a16="http://schemas.microsoft.com/office/drawing/2014/main" id="{B1A73DB0-8380-413C-9222-9B781B2489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6C36DE-2672-4DEE-AA45-15A31012AA57}"/>
              </a:ext>
            </a:extLst>
          </p:cNvPr>
          <p:cNvSpPr>
            <a:spLocks noGrp="1"/>
          </p:cNvSpPr>
          <p:nvPr>
            <p:ph type="sldNum" sz="quarter" idx="12"/>
          </p:nvPr>
        </p:nvSpPr>
        <p:spPr/>
        <p:txBody>
          <a:bodyPr/>
          <a:lstStyle/>
          <a:p>
            <a:fld id="{DF85D37B-8F42-4813-8415-3D7591A04B27}" type="slidenum">
              <a:rPr lang="en-US" smtClean="0"/>
              <a:t>‹#›</a:t>
            </a:fld>
            <a:endParaRPr lang="en-US"/>
          </a:p>
        </p:txBody>
      </p:sp>
    </p:spTree>
    <p:extLst>
      <p:ext uri="{BB962C8B-B14F-4D97-AF65-F5344CB8AC3E}">
        <p14:creationId xmlns:p14="http://schemas.microsoft.com/office/powerpoint/2010/main" val="409719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B73E05-CFAC-4BB2-9246-6C572B06DCE9}"/>
              </a:ext>
            </a:extLst>
          </p:cNvPr>
          <p:cNvSpPr>
            <a:spLocks noGrp="1"/>
          </p:cNvSpPr>
          <p:nvPr>
            <p:ph type="dt" sz="half" idx="10"/>
          </p:nvPr>
        </p:nvSpPr>
        <p:spPr/>
        <p:txBody>
          <a:bodyPr/>
          <a:lstStyle/>
          <a:p>
            <a:fld id="{787F247B-03D0-443E-8D20-3E91AA69403C}" type="datetimeFigureOut">
              <a:rPr lang="en-US" smtClean="0"/>
              <a:t>6/24/2021</a:t>
            </a:fld>
            <a:endParaRPr lang="en-US"/>
          </a:p>
        </p:txBody>
      </p:sp>
      <p:sp>
        <p:nvSpPr>
          <p:cNvPr id="3" name="Footer Placeholder 2">
            <a:extLst>
              <a:ext uri="{FF2B5EF4-FFF2-40B4-BE49-F238E27FC236}">
                <a16:creationId xmlns:a16="http://schemas.microsoft.com/office/drawing/2014/main" id="{69C034F1-3D80-4BDC-A8BB-88854D1DE52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E325D8-5AD6-429B-A488-C2E23BC78E26}"/>
              </a:ext>
            </a:extLst>
          </p:cNvPr>
          <p:cNvSpPr>
            <a:spLocks noGrp="1"/>
          </p:cNvSpPr>
          <p:nvPr>
            <p:ph type="sldNum" sz="quarter" idx="12"/>
          </p:nvPr>
        </p:nvSpPr>
        <p:spPr/>
        <p:txBody>
          <a:bodyPr/>
          <a:lstStyle/>
          <a:p>
            <a:fld id="{DF85D37B-8F42-4813-8415-3D7591A04B27}" type="slidenum">
              <a:rPr lang="en-US" smtClean="0"/>
              <a:t>‹#›</a:t>
            </a:fld>
            <a:endParaRPr lang="en-US"/>
          </a:p>
        </p:txBody>
      </p:sp>
    </p:spTree>
    <p:extLst>
      <p:ext uri="{BB962C8B-B14F-4D97-AF65-F5344CB8AC3E}">
        <p14:creationId xmlns:p14="http://schemas.microsoft.com/office/powerpoint/2010/main" val="3407706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816C4-5484-4EC0-88A1-D4649326F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DEA5DD-2B0F-4261-B731-EC7C2FE39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4DE65C-2953-4564-A134-86044036A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559DB9-8F7B-4002-9797-89EF13467215}"/>
              </a:ext>
            </a:extLst>
          </p:cNvPr>
          <p:cNvSpPr>
            <a:spLocks noGrp="1"/>
          </p:cNvSpPr>
          <p:nvPr>
            <p:ph type="dt" sz="half" idx="10"/>
          </p:nvPr>
        </p:nvSpPr>
        <p:spPr/>
        <p:txBody>
          <a:bodyPr/>
          <a:lstStyle/>
          <a:p>
            <a:fld id="{787F247B-03D0-443E-8D20-3E91AA69403C}" type="datetimeFigureOut">
              <a:rPr lang="en-US" smtClean="0"/>
              <a:t>6/24/2021</a:t>
            </a:fld>
            <a:endParaRPr lang="en-US"/>
          </a:p>
        </p:txBody>
      </p:sp>
      <p:sp>
        <p:nvSpPr>
          <p:cNvPr id="6" name="Footer Placeholder 5">
            <a:extLst>
              <a:ext uri="{FF2B5EF4-FFF2-40B4-BE49-F238E27FC236}">
                <a16:creationId xmlns:a16="http://schemas.microsoft.com/office/drawing/2014/main" id="{0DD8D31C-2B8C-4820-98A9-8B60007CA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9425CB-E1B4-4459-9BA3-7CD60B25DE90}"/>
              </a:ext>
            </a:extLst>
          </p:cNvPr>
          <p:cNvSpPr>
            <a:spLocks noGrp="1"/>
          </p:cNvSpPr>
          <p:nvPr>
            <p:ph type="sldNum" sz="quarter" idx="12"/>
          </p:nvPr>
        </p:nvSpPr>
        <p:spPr/>
        <p:txBody>
          <a:bodyPr/>
          <a:lstStyle/>
          <a:p>
            <a:fld id="{DF85D37B-8F42-4813-8415-3D7591A04B27}" type="slidenum">
              <a:rPr lang="en-US" smtClean="0"/>
              <a:t>‹#›</a:t>
            </a:fld>
            <a:endParaRPr lang="en-US"/>
          </a:p>
        </p:txBody>
      </p:sp>
    </p:spTree>
    <p:extLst>
      <p:ext uri="{BB962C8B-B14F-4D97-AF65-F5344CB8AC3E}">
        <p14:creationId xmlns:p14="http://schemas.microsoft.com/office/powerpoint/2010/main" val="1923451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31646-D3CF-4729-86B2-4D32DDC005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81D7A1-5229-4AA3-A096-C715DEE15D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310ADC-5C0D-4449-A455-7DCC89069B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A5F84-0533-42DE-BF4D-AF95FD2E3577}"/>
              </a:ext>
            </a:extLst>
          </p:cNvPr>
          <p:cNvSpPr>
            <a:spLocks noGrp="1"/>
          </p:cNvSpPr>
          <p:nvPr>
            <p:ph type="dt" sz="half" idx="10"/>
          </p:nvPr>
        </p:nvSpPr>
        <p:spPr/>
        <p:txBody>
          <a:bodyPr/>
          <a:lstStyle/>
          <a:p>
            <a:fld id="{787F247B-03D0-443E-8D20-3E91AA69403C}" type="datetimeFigureOut">
              <a:rPr lang="en-US" smtClean="0"/>
              <a:t>6/24/2021</a:t>
            </a:fld>
            <a:endParaRPr lang="en-US"/>
          </a:p>
        </p:txBody>
      </p:sp>
      <p:sp>
        <p:nvSpPr>
          <p:cNvPr id="6" name="Footer Placeholder 5">
            <a:extLst>
              <a:ext uri="{FF2B5EF4-FFF2-40B4-BE49-F238E27FC236}">
                <a16:creationId xmlns:a16="http://schemas.microsoft.com/office/drawing/2014/main" id="{2B7E60C5-1D0E-4551-AF36-F58C1BF70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70A6F2-7CDF-4F96-982F-FE6B73D69CB6}"/>
              </a:ext>
            </a:extLst>
          </p:cNvPr>
          <p:cNvSpPr>
            <a:spLocks noGrp="1"/>
          </p:cNvSpPr>
          <p:nvPr>
            <p:ph type="sldNum" sz="quarter" idx="12"/>
          </p:nvPr>
        </p:nvSpPr>
        <p:spPr/>
        <p:txBody>
          <a:bodyPr/>
          <a:lstStyle/>
          <a:p>
            <a:fld id="{DF85D37B-8F42-4813-8415-3D7591A04B27}" type="slidenum">
              <a:rPr lang="en-US" smtClean="0"/>
              <a:t>‹#›</a:t>
            </a:fld>
            <a:endParaRPr lang="en-US"/>
          </a:p>
        </p:txBody>
      </p:sp>
    </p:spTree>
    <p:extLst>
      <p:ext uri="{BB962C8B-B14F-4D97-AF65-F5344CB8AC3E}">
        <p14:creationId xmlns:p14="http://schemas.microsoft.com/office/powerpoint/2010/main" val="3017460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3B28C-FE1D-40E5-8A9E-62F386DA7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52FF68D-9CAE-48B9-B310-0F1B60EE08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D0219-B509-43C0-8A9C-CBD177F8E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F247B-03D0-443E-8D20-3E91AA69403C}" type="datetimeFigureOut">
              <a:rPr lang="en-US" smtClean="0"/>
              <a:t>6/24/2021</a:t>
            </a:fld>
            <a:endParaRPr lang="en-US"/>
          </a:p>
        </p:txBody>
      </p:sp>
      <p:sp>
        <p:nvSpPr>
          <p:cNvPr id="5" name="Footer Placeholder 4">
            <a:extLst>
              <a:ext uri="{FF2B5EF4-FFF2-40B4-BE49-F238E27FC236}">
                <a16:creationId xmlns:a16="http://schemas.microsoft.com/office/drawing/2014/main" id="{8AD76DFB-01BF-412C-AD0A-AA61A13AD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A86261-5DEC-4598-8282-C4D52FCC51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85D37B-8F42-4813-8415-3D7591A04B27}" type="slidenum">
              <a:rPr lang="en-US" smtClean="0"/>
              <a:t>‹#›</a:t>
            </a:fld>
            <a:endParaRPr lang="en-US"/>
          </a:p>
        </p:txBody>
      </p:sp>
    </p:spTree>
    <p:extLst>
      <p:ext uri="{BB962C8B-B14F-4D97-AF65-F5344CB8AC3E}">
        <p14:creationId xmlns:p14="http://schemas.microsoft.com/office/powerpoint/2010/main" val="3558520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F825-4653-47C2-AFC0-A51AD09FA274}"/>
              </a:ext>
            </a:extLst>
          </p:cNvPr>
          <p:cNvSpPr>
            <a:spLocks noGrp="1"/>
          </p:cNvSpPr>
          <p:nvPr>
            <p:ph type="ctrTitle"/>
          </p:nvPr>
        </p:nvSpPr>
        <p:spPr>
          <a:xfrm>
            <a:off x="1846554" y="0"/>
            <a:ext cx="7573771" cy="423875"/>
          </a:xfrm>
        </p:spPr>
        <p:txBody>
          <a:bodyPr>
            <a:noAutofit/>
          </a:bodyPr>
          <a:lstStyle/>
          <a:p>
            <a:r>
              <a:rPr lang="en-US" sz="2000" b="1" dirty="0"/>
              <a:t>Learning Sparse Representations with Alternating Back-Propagation</a:t>
            </a:r>
          </a:p>
        </p:txBody>
      </p:sp>
      <p:sp>
        <p:nvSpPr>
          <p:cNvPr id="3" name="Subtitle 2">
            <a:extLst>
              <a:ext uri="{FF2B5EF4-FFF2-40B4-BE49-F238E27FC236}">
                <a16:creationId xmlns:a16="http://schemas.microsoft.com/office/drawing/2014/main" id="{948BB3CD-750C-418E-A8B5-407D68AAB86D}"/>
              </a:ext>
            </a:extLst>
          </p:cNvPr>
          <p:cNvSpPr>
            <a:spLocks noGrp="1"/>
          </p:cNvSpPr>
          <p:nvPr>
            <p:ph type="subTitle" idx="1"/>
          </p:nvPr>
        </p:nvSpPr>
        <p:spPr>
          <a:xfrm>
            <a:off x="1846555" y="396162"/>
            <a:ext cx="7573772" cy="765776"/>
          </a:xfrm>
        </p:spPr>
        <p:txBody>
          <a:bodyPr>
            <a:normAutofit/>
          </a:bodyPr>
          <a:lstStyle/>
          <a:p>
            <a:r>
              <a:rPr lang="en-US" sz="1600" dirty="0"/>
              <a:t>Hanao Li, Tian Han</a:t>
            </a:r>
          </a:p>
          <a:p>
            <a:r>
              <a:rPr lang="en-US" sz="1600" dirty="0"/>
              <a:t>Department of Computer Science, Stevens Institute of Technology</a:t>
            </a:r>
          </a:p>
        </p:txBody>
      </p:sp>
      <p:pic>
        <p:nvPicPr>
          <p:cNvPr id="5" name="Picture 4" descr="A picture containing text&#10;&#10;Description automatically generated">
            <a:extLst>
              <a:ext uri="{FF2B5EF4-FFF2-40B4-BE49-F238E27FC236}">
                <a16:creationId xmlns:a16="http://schemas.microsoft.com/office/drawing/2014/main" id="{F74B4439-F1F5-44E7-9AA2-B1B6034A50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20326" y="27959"/>
            <a:ext cx="2729975" cy="1007594"/>
          </a:xfrm>
          <a:prstGeom prst="rect">
            <a:avLst/>
          </a:prstGeom>
        </p:spPr>
      </p:pic>
      <p:pic>
        <p:nvPicPr>
          <p:cNvPr id="7" name="Graphic 6">
            <a:extLst>
              <a:ext uri="{FF2B5EF4-FFF2-40B4-BE49-F238E27FC236}">
                <a16:creationId xmlns:a16="http://schemas.microsoft.com/office/drawing/2014/main" id="{3F23EBEC-4418-4CA1-9BE1-85011E5061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770" y="-81244"/>
            <a:ext cx="1945812" cy="1215469"/>
          </a:xfrm>
          <a:prstGeom prst="rect">
            <a:avLst/>
          </a:prstGeom>
        </p:spPr>
      </p:pic>
      <p:sp>
        <p:nvSpPr>
          <p:cNvPr id="4" name="TextBox 3">
            <a:extLst>
              <a:ext uri="{FF2B5EF4-FFF2-40B4-BE49-F238E27FC236}">
                <a16:creationId xmlns:a16="http://schemas.microsoft.com/office/drawing/2014/main" id="{EC83DEDE-FDBB-4E22-9144-EDB36CF6B9F0}"/>
              </a:ext>
            </a:extLst>
          </p:cNvPr>
          <p:cNvSpPr txBox="1"/>
          <p:nvPr/>
        </p:nvSpPr>
        <p:spPr>
          <a:xfrm>
            <a:off x="0" y="1552393"/>
            <a:ext cx="4296792" cy="5175776"/>
          </a:xfrm>
          <a:prstGeom prst="rect">
            <a:avLst/>
          </a:prstGeom>
          <a:noFill/>
        </p:spPr>
        <p:txBody>
          <a:bodyPr wrap="square" rtlCol="0">
            <a:spAutoFit/>
          </a:bodyPr>
          <a:lstStyle/>
          <a:p>
            <a:pPr marL="171450" indent="-171450" algn="just">
              <a:spcAft>
                <a:spcPts val="200"/>
              </a:spcAft>
              <a:buFont typeface="Arial" panose="020B0604020202020204" pitchFamily="34" charset="0"/>
              <a:buChar char="•"/>
            </a:pPr>
            <a:r>
              <a:rPr lang="en-US" sz="1400" dirty="0"/>
              <a:t>In this work, we are interested in learning a sparse representation of the latent variables. This can increase interpretability of each latent dimensions and lead to more robust classifier. </a:t>
            </a:r>
          </a:p>
          <a:p>
            <a:pPr marL="171450" indent="-171450" algn="just">
              <a:spcAft>
                <a:spcPts val="200"/>
              </a:spcAft>
              <a:buFont typeface="Arial" panose="020B0604020202020204" pitchFamily="34" charset="0"/>
              <a:buChar char="•"/>
            </a:pPr>
            <a:r>
              <a:rPr lang="en-US" sz="1400" dirty="0"/>
              <a:t>We present a new learning method to obtain such  sparse representations for the latent variables using spike and slab distribution as our prior belief.</a:t>
            </a:r>
          </a:p>
          <a:p>
            <a:pPr marL="171450" indent="-171450" algn="just">
              <a:spcAft>
                <a:spcPts val="200"/>
              </a:spcAft>
              <a:buFont typeface="Arial" panose="020B0604020202020204" pitchFamily="34" charset="0"/>
              <a:buChar char="•"/>
            </a:pPr>
            <a:r>
              <a:rPr lang="en-US" sz="1400" dirty="0"/>
              <a:t>The model is trained using maximum likelihood estimation and short-run Monte Carlo Markov Chain sampling (Langevin Dynamics) is adopted to obtain the posterior distribution of the latent variables. </a:t>
            </a:r>
          </a:p>
          <a:p>
            <a:pPr marL="171450" indent="-171450" algn="just">
              <a:spcAft>
                <a:spcPts val="200"/>
              </a:spcAft>
              <a:buFont typeface="Arial" panose="020B0604020202020204" pitchFamily="34" charset="0"/>
              <a:buChar char="•"/>
            </a:pPr>
            <a:r>
              <a:rPr lang="en-US" sz="1400" dirty="0"/>
              <a:t>We demonstrate the gradient of log-prior can be regarded as a regularization term that penalizes small values of latent variables with stronger power to push them towards 0 , and thus help enforcing sparsity to some extent.</a:t>
            </a:r>
          </a:p>
          <a:p>
            <a:pPr marL="171450" indent="-171450" algn="just">
              <a:spcAft>
                <a:spcPts val="200"/>
              </a:spcAft>
              <a:buFont typeface="Arial" panose="020B0604020202020204" pitchFamily="34" charset="0"/>
              <a:buChar char="•"/>
            </a:pPr>
            <a:r>
              <a:rPr lang="en-US" sz="1400" dirty="0"/>
              <a:t>Our preliminary experimental results suggest that our model can learn a sparse representations of the latent variables. These sparse latent codes can have increased </a:t>
            </a:r>
            <a:r>
              <a:rPr lang="en-US" sz="1400" dirty="0" err="1"/>
              <a:t>explainability</a:t>
            </a:r>
            <a:r>
              <a:rPr lang="en-US" sz="1400" dirty="0"/>
              <a:t> and boosted robustness of the classifier while preserving important information using MNIST and </a:t>
            </a:r>
            <a:r>
              <a:rPr lang="en-US" sz="1400" dirty="0" err="1"/>
              <a:t>FashionMNIST</a:t>
            </a:r>
            <a:r>
              <a:rPr lang="en-US" sz="1400" dirty="0"/>
              <a:t> dataset.</a:t>
            </a:r>
          </a:p>
          <a:p>
            <a:pPr algn="just">
              <a:spcAft>
                <a:spcPts val="200"/>
              </a:spcAft>
            </a:pPr>
            <a:endParaRPr lang="en-US" sz="1400" dirty="0"/>
          </a:p>
        </p:txBody>
      </p:sp>
      <p:pic>
        <p:nvPicPr>
          <p:cNvPr id="8" name="Picture 7" descr="Calendar&#10;&#10;Description automatically generated with medium confidence">
            <a:extLst>
              <a:ext uri="{FF2B5EF4-FFF2-40B4-BE49-F238E27FC236}">
                <a16:creationId xmlns:a16="http://schemas.microsoft.com/office/drawing/2014/main" id="{B729AAAA-5112-4FDA-A8A6-9D9AFED280F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7985" y="2896456"/>
            <a:ext cx="2788251" cy="3824977"/>
          </a:xfrm>
          <a:prstGeom prst="rect">
            <a:avLst/>
          </a:prstGeom>
        </p:spPr>
      </p:pic>
      <p:pic>
        <p:nvPicPr>
          <p:cNvPr id="10" name="Picture 9" descr="A picture containing text, indoor&#10;&#10;Description automatically generated">
            <a:extLst>
              <a:ext uri="{FF2B5EF4-FFF2-40B4-BE49-F238E27FC236}">
                <a16:creationId xmlns:a16="http://schemas.microsoft.com/office/drawing/2014/main" id="{E17D2537-EA9B-4820-B3F2-DF0D42A518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72786" y="2347645"/>
            <a:ext cx="3248403" cy="2156228"/>
          </a:xfrm>
          <a:prstGeom prst="rect">
            <a:avLst/>
          </a:prstGeom>
        </p:spPr>
      </p:pic>
      <p:sp>
        <p:nvSpPr>
          <p:cNvPr id="11" name="TextBox 10">
            <a:extLst>
              <a:ext uri="{FF2B5EF4-FFF2-40B4-BE49-F238E27FC236}">
                <a16:creationId xmlns:a16="http://schemas.microsoft.com/office/drawing/2014/main" id="{5F0AA0DB-F71E-43EF-BF53-F0D0CEFE2AF0}"/>
              </a:ext>
            </a:extLst>
          </p:cNvPr>
          <p:cNvSpPr txBox="1"/>
          <p:nvPr/>
        </p:nvSpPr>
        <p:spPr>
          <a:xfrm>
            <a:off x="4561818" y="1532232"/>
            <a:ext cx="3470340" cy="738664"/>
          </a:xfrm>
          <a:prstGeom prst="rect">
            <a:avLst/>
          </a:prstGeom>
          <a:noFill/>
        </p:spPr>
        <p:txBody>
          <a:bodyPr wrap="square" rtlCol="0">
            <a:spAutoFit/>
          </a:bodyPr>
          <a:lstStyle/>
          <a:p>
            <a:pPr algn="just"/>
            <a:r>
              <a:rPr lang="en-US" sz="1400" dirty="0"/>
              <a:t>This figure below shows that our training algorithm can effectively learn a sparse representation of the latent variables.</a:t>
            </a:r>
          </a:p>
        </p:txBody>
      </p:sp>
      <p:pic>
        <p:nvPicPr>
          <p:cNvPr id="17" name="Picture 16">
            <a:extLst>
              <a:ext uri="{FF2B5EF4-FFF2-40B4-BE49-F238E27FC236}">
                <a16:creationId xmlns:a16="http://schemas.microsoft.com/office/drawing/2014/main" id="{060749C3-85EE-411C-8F33-D2B19BC5E447}"/>
              </a:ext>
            </a:extLst>
          </p:cNvPr>
          <p:cNvPicPr>
            <a:picLocks noChangeAspect="1"/>
          </p:cNvPicPr>
          <p:nvPr/>
        </p:nvPicPr>
        <p:blipFill>
          <a:blip r:embed="rId8"/>
          <a:stretch>
            <a:fillRect/>
          </a:stretch>
        </p:blipFill>
        <p:spPr>
          <a:xfrm>
            <a:off x="4561818" y="5696062"/>
            <a:ext cx="3367949" cy="1025371"/>
          </a:xfrm>
          <a:prstGeom prst="rect">
            <a:avLst/>
          </a:prstGeom>
        </p:spPr>
      </p:pic>
      <p:sp>
        <p:nvSpPr>
          <p:cNvPr id="19" name="TextBox 18">
            <a:extLst>
              <a:ext uri="{FF2B5EF4-FFF2-40B4-BE49-F238E27FC236}">
                <a16:creationId xmlns:a16="http://schemas.microsoft.com/office/drawing/2014/main" id="{099DFE21-9B03-44B3-AFD9-D6D30D726F5E}"/>
              </a:ext>
            </a:extLst>
          </p:cNvPr>
          <p:cNvSpPr txBox="1"/>
          <p:nvPr/>
        </p:nvSpPr>
        <p:spPr>
          <a:xfrm>
            <a:off x="4561818" y="4723671"/>
            <a:ext cx="3470340" cy="954107"/>
          </a:xfrm>
          <a:prstGeom prst="rect">
            <a:avLst/>
          </a:prstGeom>
          <a:noFill/>
        </p:spPr>
        <p:txBody>
          <a:bodyPr wrap="square">
            <a:spAutoFit/>
          </a:bodyPr>
          <a:lstStyle/>
          <a:p>
            <a:pPr algn="just"/>
            <a:r>
              <a:rPr lang="en-US" sz="1400" dirty="0"/>
              <a:t>The table below shows our learned sparse representations can lead to high accuracy of the classifier which means that we have a more robust classifier. </a:t>
            </a:r>
          </a:p>
        </p:txBody>
      </p:sp>
      <p:sp>
        <p:nvSpPr>
          <p:cNvPr id="20" name="TextBox 19">
            <a:extLst>
              <a:ext uri="{FF2B5EF4-FFF2-40B4-BE49-F238E27FC236}">
                <a16:creationId xmlns:a16="http://schemas.microsoft.com/office/drawing/2014/main" id="{15D5D10D-1345-409E-8273-17799AB5D460}"/>
              </a:ext>
            </a:extLst>
          </p:cNvPr>
          <p:cNvSpPr txBox="1"/>
          <p:nvPr/>
        </p:nvSpPr>
        <p:spPr>
          <a:xfrm>
            <a:off x="0" y="1174032"/>
            <a:ext cx="3116063" cy="338554"/>
          </a:xfrm>
          <a:prstGeom prst="rect">
            <a:avLst/>
          </a:prstGeom>
          <a:noFill/>
        </p:spPr>
        <p:txBody>
          <a:bodyPr wrap="square" rtlCol="0">
            <a:spAutoFit/>
          </a:bodyPr>
          <a:lstStyle/>
          <a:p>
            <a:r>
              <a:rPr lang="en-US" sz="1600" b="1" dirty="0"/>
              <a:t>Objectives and Contributions</a:t>
            </a:r>
          </a:p>
        </p:txBody>
      </p:sp>
      <p:sp>
        <p:nvSpPr>
          <p:cNvPr id="21" name="TextBox 20">
            <a:extLst>
              <a:ext uri="{FF2B5EF4-FFF2-40B4-BE49-F238E27FC236}">
                <a16:creationId xmlns:a16="http://schemas.microsoft.com/office/drawing/2014/main" id="{42A9E1EE-AEC4-4A3C-AD07-6A1D9753CA57}"/>
              </a:ext>
            </a:extLst>
          </p:cNvPr>
          <p:cNvSpPr txBox="1"/>
          <p:nvPr/>
        </p:nvSpPr>
        <p:spPr>
          <a:xfrm>
            <a:off x="4561818" y="1161938"/>
            <a:ext cx="3116062" cy="338554"/>
          </a:xfrm>
          <a:prstGeom prst="rect">
            <a:avLst/>
          </a:prstGeom>
          <a:noFill/>
        </p:spPr>
        <p:txBody>
          <a:bodyPr wrap="square" rtlCol="0">
            <a:spAutoFit/>
          </a:bodyPr>
          <a:lstStyle/>
          <a:p>
            <a:r>
              <a:rPr lang="en-US" sz="1600" b="1" dirty="0"/>
              <a:t>Experimental Results</a:t>
            </a:r>
          </a:p>
        </p:txBody>
      </p:sp>
      <p:sp>
        <p:nvSpPr>
          <p:cNvPr id="22" name="TextBox 21">
            <a:extLst>
              <a:ext uri="{FF2B5EF4-FFF2-40B4-BE49-F238E27FC236}">
                <a16:creationId xmlns:a16="http://schemas.microsoft.com/office/drawing/2014/main" id="{65B7E452-755E-44B8-9C18-D6040A61B692}"/>
              </a:ext>
            </a:extLst>
          </p:cNvPr>
          <p:cNvSpPr txBox="1"/>
          <p:nvPr/>
        </p:nvSpPr>
        <p:spPr>
          <a:xfrm>
            <a:off x="8297183" y="1511461"/>
            <a:ext cx="3577983" cy="1384995"/>
          </a:xfrm>
          <a:prstGeom prst="rect">
            <a:avLst/>
          </a:prstGeom>
          <a:noFill/>
        </p:spPr>
        <p:txBody>
          <a:bodyPr wrap="square" rtlCol="0">
            <a:spAutoFit/>
          </a:bodyPr>
          <a:lstStyle/>
          <a:p>
            <a:pPr algn="just"/>
            <a:r>
              <a:rPr lang="en-US" sz="1400" dirty="0"/>
              <a:t>This figure below shows that our model can lead to better interpretations of the latent variables. We can see the shoulder width of the cloth and height of the shoes are explained by the corresponding latent dimension.</a:t>
            </a:r>
          </a:p>
        </p:txBody>
      </p:sp>
      <p:sp>
        <p:nvSpPr>
          <p:cNvPr id="24" name="TextBox 23">
            <a:extLst>
              <a:ext uri="{FF2B5EF4-FFF2-40B4-BE49-F238E27FC236}">
                <a16:creationId xmlns:a16="http://schemas.microsoft.com/office/drawing/2014/main" id="{C98A0E18-B5AD-4C23-BFA3-1E9BD555B7DA}"/>
              </a:ext>
            </a:extLst>
          </p:cNvPr>
          <p:cNvSpPr txBox="1"/>
          <p:nvPr/>
        </p:nvSpPr>
        <p:spPr>
          <a:xfrm>
            <a:off x="8304320" y="1175253"/>
            <a:ext cx="3835871" cy="338554"/>
          </a:xfrm>
          <a:prstGeom prst="rect">
            <a:avLst/>
          </a:prstGeom>
          <a:noFill/>
        </p:spPr>
        <p:txBody>
          <a:bodyPr wrap="square">
            <a:spAutoFit/>
          </a:bodyPr>
          <a:lstStyle/>
          <a:p>
            <a:r>
              <a:rPr lang="en-US" sz="1600" b="1" dirty="0"/>
              <a:t>Experimental Results (Cont’d)</a:t>
            </a:r>
          </a:p>
        </p:txBody>
      </p:sp>
    </p:spTree>
    <p:extLst>
      <p:ext uri="{BB962C8B-B14F-4D97-AF65-F5344CB8AC3E}">
        <p14:creationId xmlns:p14="http://schemas.microsoft.com/office/powerpoint/2010/main" val="4285810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283</Words>
  <Application>Microsoft Office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Learning Sparse Representations with Alternating Back-Propagation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Sparse Representations with Alternating Back-Propagation</dc:title>
  <dc:creator>365763485@qq.com</dc:creator>
  <cp:lastModifiedBy>365763485@qq.com</cp:lastModifiedBy>
  <cp:revision>54</cp:revision>
  <dcterms:created xsi:type="dcterms:W3CDTF">2021-06-25T02:28:47Z</dcterms:created>
  <dcterms:modified xsi:type="dcterms:W3CDTF">2021-06-25T03:33:04Z</dcterms:modified>
</cp:coreProperties>
</file>