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43891200" cy="329184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4025" indent="92075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1225" indent="18415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68425" indent="276225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5625" indent="366713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68">
          <p15:clr>
            <a:srgbClr val="A4A3A4"/>
          </p15:clr>
        </p15:guide>
        <p15:guide id="2" orient="horz" pos="5928">
          <p15:clr>
            <a:srgbClr val="A4A3A4"/>
          </p15:clr>
        </p15:guide>
        <p15:guide id="3" orient="horz" pos="4080">
          <p15:clr>
            <a:srgbClr val="A4A3A4"/>
          </p15:clr>
        </p15:guide>
        <p15:guide id="4" orient="horz" pos="6504">
          <p15:clr>
            <a:srgbClr val="A4A3A4"/>
          </p15:clr>
        </p15:guide>
        <p15:guide id="5" pos="724">
          <p15:clr>
            <a:srgbClr val="A4A3A4"/>
          </p15:clr>
        </p15:guide>
        <p15:guide id="6" pos="6912">
          <p15:clr>
            <a:srgbClr val="A4A3A4"/>
          </p15:clr>
        </p15:guide>
        <p15:guide id="7" pos="7391">
          <p15:clr>
            <a:srgbClr val="A4A3A4"/>
          </p15:clr>
        </p15:guide>
        <p15:guide id="8" pos="13585">
          <p15:clr>
            <a:srgbClr val="A4A3A4"/>
          </p15:clr>
        </p15:guide>
        <p15:guide id="9" pos="14063">
          <p15:clr>
            <a:srgbClr val="A4A3A4"/>
          </p15:clr>
        </p15:guide>
        <p15:guide id="10" pos="20257">
          <p15:clr>
            <a:srgbClr val="A4A3A4"/>
          </p15:clr>
        </p15:guide>
        <p15:guide id="11" pos="20736">
          <p15:clr>
            <a:srgbClr val="A4A3A4"/>
          </p15:clr>
        </p15:guide>
        <p15:guide id="12" pos="269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494" autoAdjust="0"/>
    <p:restoredTop sz="98413" autoAdjust="0"/>
  </p:normalViewPr>
  <p:slideViewPr>
    <p:cSldViewPr>
      <p:cViewPr varScale="1">
        <p:scale>
          <a:sx n="19" d="100"/>
          <a:sy n="19" d="100"/>
        </p:scale>
        <p:origin x="880" y="304"/>
      </p:cViewPr>
      <p:guideLst>
        <p:guide orient="horz" pos="19368"/>
        <p:guide orient="horz" pos="5928"/>
        <p:guide orient="horz" pos="4080"/>
        <p:guide orient="horz" pos="6504"/>
        <p:guide pos="724"/>
        <p:guide pos="6912"/>
        <p:guide pos="7391"/>
        <p:guide pos="13585"/>
        <p:guide pos="14063"/>
        <p:guide pos="20257"/>
        <p:guide pos="20736"/>
        <p:guide pos="26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5E4777-994B-9345-8AA9-14355D913AC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465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t" anchorCtr="0" compatLnSpc="1">
            <a:prstTxWarp prst="textNoShape">
              <a:avLst/>
            </a:prstTxWarp>
          </a:bodyPr>
          <a:lstStyle>
            <a:lvl1pPr defTabSz="897886">
              <a:defRPr sz="11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168A7EF-A215-6A4E-B348-1BFCA6C5E3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91150" y="0"/>
            <a:ext cx="42481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t" anchorCtr="0" compatLnSpc="1">
            <a:prstTxWarp prst="textNoShape">
              <a:avLst/>
            </a:prstTxWarp>
          </a:bodyPr>
          <a:lstStyle>
            <a:lvl1pPr algn="r" defTabSz="897886">
              <a:defRPr sz="11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C63F1D0-A149-924B-BF7A-3A71CD836D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46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b" anchorCtr="0" compatLnSpc="1">
            <a:prstTxWarp prst="textNoShape">
              <a:avLst/>
            </a:prstTxWarp>
          </a:bodyPr>
          <a:lstStyle>
            <a:lvl1pPr defTabSz="897886">
              <a:defRPr sz="11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885263C-489B-204C-A27E-CC87646C9CF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91150" y="6948488"/>
            <a:ext cx="42481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100"/>
            </a:lvl1pPr>
          </a:lstStyle>
          <a:p>
            <a:fld id="{B54A7C17-6695-0F4B-881B-437C03BC04C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0583403-60DC-3241-8D23-E1342D4D1B7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465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t" anchorCtr="0" compatLnSpc="1">
            <a:prstTxWarp prst="textNoShape">
              <a:avLst/>
            </a:prstTxWarp>
          </a:bodyPr>
          <a:lstStyle>
            <a:lvl1pPr defTabSz="897886">
              <a:defRPr sz="11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79969C3-2278-3E48-8966-D068B6B5BD8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391150" y="0"/>
            <a:ext cx="424815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t" anchorCtr="0" compatLnSpc="1">
            <a:prstTxWarp prst="textNoShape">
              <a:avLst/>
            </a:prstTxWarp>
          </a:bodyPr>
          <a:lstStyle>
            <a:lvl1pPr algn="r" defTabSz="897886">
              <a:defRPr sz="11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67D3E59-D0C4-6F4A-943C-F09529C73D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47988" y="546100"/>
            <a:ext cx="3646487" cy="2736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4693587-1EBE-1A45-B2C1-872E34B737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3013" y="3502025"/>
            <a:ext cx="7048500" cy="328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28B3EAC-8480-F24F-B978-2C99D0BF42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46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b" anchorCtr="0" compatLnSpc="1">
            <a:prstTxWarp prst="textNoShape">
              <a:avLst/>
            </a:prstTxWarp>
          </a:bodyPr>
          <a:lstStyle>
            <a:lvl1pPr defTabSz="897886">
              <a:defRPr sz="11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87EC4C5-720F-0B4F-9F21-A6F40416E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91150" y="6948488"/>
            <a:ext cx="42481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87" tIns="44795" rIns="89587" bIns="4479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100"/>
            </a:lvl1pPr>
          </a:lstStyle>
          <a:p>
            <a:fld id="{AA1EECE8-7A01-F446-BE44-C006BED81B6B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12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84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56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359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31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04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75" algn="l" defTabSz="9141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8BD4C7B-5BFD-3A4D-8458-152982DFA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6400" y="546100"/>
            <a:ext cx="3649663" cy="2736850"/>
          </a:xfrm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0F382D0-8F70-A340-B1DF-D5719A21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AF9633F-37F4-3B4F-9CDA-F0EA84673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693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693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693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693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9E12DE-B92E-2C4C-BE32-FE51BD571779}" type="slidenum">
              <a:rPr lang="en-AU" altLang="en-US" sz="1100"/>
              <a:pPr/>
              <a:t>1</a:t>
            </a:fld>
            <a:endParaRPr lang="en-AU" alt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6" y="10226679"/>
            <a:ext cx="37306252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6" y="18653129"/>
            <a:ext cx="30724475" cy="8413751"/>
          </a:xfrm>
        </p:spPr>
        <p:txBody>
          <a:bodyPr/>
          <a:lstStyle>
            <a:lvl1pPr marL="0" indent="0" algn="ctr">
              <a:buNone/>
              <a:defRPr/>
            </a:lvl1pPr>
            <a:lvl2pPr marL="457205" indent="0" algn="ctr">
              <a:buNone/>
              <a:defRPr/>
            </a:lvl2pPr>
            <a:lvl3pPr marL="914408" indent="0" algn="ctr">
              <a:buNone/>
              <a:defRPr/>
            </a:lvl3pPr>
            <a:lvl4pPr marL="1371614" indent="0" algn="ctr">
              <a:buNone/>
              <a:defRPr/>
            </a:lvl4pPr>
            <a:lvl5pPr marL="1828819" indent="0" algn="ctr">
              <a:buNone/>
              <a:defRPr/>
            </a:lvl5pPr>
            <a:lvl6pPr marL="2286023" indent="0" algn="ctr">
              <a:buNone/>
              <a:defRPr/>
            </a:lvl6pPr>
            <a:lvl7pPr marL="2743228" indent="0" algn="ctr">
              <a:buNone/>
              <a:defRPr/>
            </a:lvl7pPr>
            <a:lvl8pPr marL="3200432" indent="0" algn="ctr">
              <a:buNone/>
              <a:defRPr/>
            </a:lvl8pPr>
            <a:lvl9pPr marL="365763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2E8632-B322-D745-A3CA-EE8E7005E8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7090BD-A338-CE40-9BE4-405E960FD5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A6441C-127D-C046-B279-94893F6459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7CCBF-3973-5D45-B2EA-1C3C372D0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93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6382BC-B780-274D-93F2-6B3CCAE178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4DB1C1-4238-6C43-B761-E9851CDCF9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A74B54-D8A4-3747-88BB-788F115A58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BFF8A3-626D-C445-BA2C-BA266F8EE9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18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2165" y="2925767"/>
            <a:ext cx="9326563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2476" y="2925767"/>
            <a:ext cx="27827288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A90895-CB06-9644-9636-8AF435AA74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8F791A-6F9E-CD47-8A0C-3AB09B758A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7C0517-2837-CB42-A3D6-DE12F8ADD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A5726C-6ACD-314B-8FE8-E21242D706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13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74DF40-C82C-4145-9318-6E571B0E09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E867FF-C82F-1A4D-BE0C-A60312B418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BD702A-657D-2047-A2BC-CE85810DC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BA80D-9278-524A-B6CC-A1ACB65EE1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21153441"/>
            <a:ext cx="37307839" cy="653732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13952538"/>
            <a:ext cx="37307839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5" indent="0">
              <a:buNone/>
              <a:defRPr sz="1800"/>
            </a:lvl2pPr>
            <a:lvl3pPr marL="914408" indent="0">
              <a:buNone/>
              <a:defRPr sz="1601"/>
            </a:lvl3pPr>
            <a:lvl4pPr marL="1371614" indent="0">
              <a:buNone/>
              <a:defRPr sz="1400"/>
            </a:lvl4pPr>
            <a:lvl5pPr marL="1828819" indent="0">
              <a:buNone/>
              <a:defRPr sz="1400"/>
            </a:lvl5pPr>
            <a:lvl6pPr marL="2286023" indent="0">
              <a:buNone/>
              <a:defRPr sz="1400"/>
            </a:lvl6pPr>
            <a:lvl7pPr marL="2743228" indent="0">
              <a:buNone/>
              <a:defRPr sz="1400"/>
            </a:lvl7pPr>
            <a:lvl8pPr marL="3200432" indent="0">
              <a:buNone/>
              <a:defRPr sz="1400"/>
            </a:lvl8pPr>
            <a:lvl9pPr marL="365763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E9F6A4-0F69-FA4F-B2C6-5C82691E7E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3BCB07-FBEC-2E49-AC38-199D099A70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EEBB933-9A72-7F44-A1B6-499A059BD2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C2E02-5025-4A45-BCF6-6A4043937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2477" y="9509129"/>
            <a:ext cx="18576925" cy="1975167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1" y="9509129"/>
            <a:ext cx="18576925" cy="19751675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E0895-AFC8-2141-BA1F-62B4F3F01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BFF380-7CA5-6D45-BC48-E30E25775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47977-CCD7-0D47-855C-552C6A448D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365C7-EDC1-0B41-AF1F-5A177B3CB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96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8" y="1317626"/>
            <a:ext cx="3950335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8" y="7369177"/>
            <a:ext cx="19392900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8" indent="0">
              <a:buNone/>
              <a:defRPr sz="1800" b="1"/>
            </a:lvl3pPr>
            <a:lvl4pPr marL="1371614" indent="0">
              <a:buNone/>
              <a:defRPr sz="1601" b="1"/>
            </a:lvl4pPr>
            <a:lvl5pPr marL="1828819" indent="0">
              <a:buNone/>
              <a:defRPr sz="1601" b="1"/>
            </a:lvl5pPr>
            <a:lvl6pPr marL="2286023" indent="0">
              <a:buNone/>
              <a:defRPr sz="1601" b="1"/>
            </a:lvl6pPr>
            <a:lvl7pPr marL="2743228" indent="0">
              <a:buNone/>
              <a:defRPr sz="1601" b="1"/>
            </a:lvl7pPr>
            <a:lvl8pPr marL="3200432" indent="0">
              <a:buNone/>
              <a:defRPr sz="1601" b="1"/>
            </a:lvl8pPr>
            <a:lvl9pPr marL="3657637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8" y="10439403"/>
            <a:ext cx="19392900" cy="18965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40" y="7369177"/>
            <a:ext cx="19400837" cy="30702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5" indent="0">
              <a:buNone/>
              <a:defRPr sz="2000" b="1"/>
            </a:lvl2pPr>
            <a:lvl3pPr marL="914408" indent="0">
              <a:buNone/>
              <a:defRPr sz="1800" b="1"/>
            </a:lvl3pPr>
            <a:lvl4pPr marL="1371614" indent="0">
              <a:buNone/>
              <a:defRPr sz="1601" b="1"/>
            </a:lvl4pPr>
            <a:lvl5pPr marL="1828819" indent="0">
              <a:buNone/>
              <a:defRPr sz="1601" b="1"/>
            </a:lvl5pPr>
            <a:lvl6pPr marL="2286023" indent="0">
              <a:buNone/>
              <a:defRPr sz="1601" b="1"/>
            </a:lvl6pPr>
            <a:lvl7pPr marL="2743228" indent="0">
              <a:buNone/>
              <a:defRPr sz="1601" b="1"/>
            </a:lvl7pPr>
            <a:lvl8pPr marL="3200432" indent="0">
              <a:buNone/>
              <a:defRPr sz="1601" b="1"/>
            </a:lvl8pPr>
            <a:lvl9pPr marL="3657637" indent="0">
              <a:buNone/>
              <a:defRPr sz="16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40" y="10439403"/>
            <a:ext cx="19400837" cy="189658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1"/>
            </a:lvl4pPr>
            <a:lvl5pPr>
              <a:defRPr sz="1601"/>
            </a:lvl5pPr>
            <a:lvl6pPr>
              <a:defRPr sz="1601"/>
            </a:lvl6pPr>
            <a:lvl7pPr>
              <a:defRPr sz="1601"/>
            </a:lvl7pPr>
            <a:lvl8pPr>
              <a:defRPr sz="1601"/>
            </a:lvl8pPr>
            <a:lvl9pPr>
              <a:defRPr sz="16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352A8B-C506-D24A-9A9D-F881E5AD36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AD745-3C45-9241-991A-58156F16FE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57DF6F0-B710-2C41-BBA2-FF851A5C04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83C7C-BD98-064B-AC76-90FAA5A40B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1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C9D4F2-5A06-5943-A2BD-B7C8F72F7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546A53-F209-644C-A23F-D6422AA684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AA827A-2032-2A47-B3C3-171A657EB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CD9168-1171-AD49-9329-193B912C9E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09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63ADC82-007B-394B-AE2F-85F380552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BC933B-E979-1B46-94AB-58B810839F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62F42FC-1A5E-224B-A1AC-CDE02C8229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1435E7-AF5E-3E4B-87B6-B93CF1BE1C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18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8" y="1311279"/>
            <a:ext cx="14439900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9"/>
            <a:ext cx="24536400" cy="28093988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8" y="6888164"/>
            <a:ext cx="14439900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5" indent="0">
              <a:buNone/>
              <a:defRPr sz="1200"/>
            </a:lvl2pPr>
            <a:lvl3pPr marL="914408" indent="0">
              <a:buNone/>
              <a:defRPr sz="1001"/>
            </a:lvl3pPr>
            <a:lvl4pPr marL="1371614" indent="0">
              <a:buNone/>
              <a:defRPr sz="900"/>
            </a:lvl4pPr>
            <a:lvl5pPr marL="1828819" indent="0">
              <a:buNone/>
              <a:defRPr sz="900"/>
            </a:lvl5pPr>
            <a:lvl6pPr marL="2286023" indent="0">
              <a:buNone/>
              <a:defRPr sz="900"/>
            </a:lvl6pPr>
            <a:lvl7pPr marL="2743228" indent="0">
              <a:buNone/>
              <a:defRPr sz="900"/>
            </a:lvl7pPr>
            <a:lvl8pPr marL="3200432" indent="0">
              <a:buNone/>
              <a:defRPr sz="900"/>
            </a:lvl8pPr>
            <a:lvl9pPr marL="36576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A7C1DA-A73E-744C-ACA6-A5A19991EA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BF3C0-A1B6-0340-A919-4FE94D88CA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56DB2-2925-4841-8604-BF5EC147E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49569-E034-4142-AB41-5AC84E1B09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73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23042567"/>
            <a:ext cx="2633503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2941641"/>
            <a:ext cx="26335037" cy="19750088"/>
          </a:xfrm>
        </p:spPr>
        <p:txBody>
          <a:bodyPr/>
          <a:lstStyle>
            <a:lvl1pPr marL="0" indent="0">
              <a:buNone/>
              <a:defRPr sz="3200"/>
            </a:lvl1pPr>
            <a:lvl2pPr marL="457205" indent="0">
              <a:buNone/>
              <a:defRPr sz="2801"/>
            </a:lvl2pPr>
            <a:lvl3pPr marL="914408" indent="0">
              <a:buNone/>
              <a:defRPr sz="2400"/>
            </a:lvl3pPr>
            <a:lvl4pPr marL="1371614" indent="0">
              <a:buNone/>
              <a:defRPr sz="2000"/>
            </a:lvl4pPr>
            <a:lvl5pPr marL="1828819" indent="0">
              <a:buNone/>
              <a:defRPr sz="2000"/>
            </a:lvl5pPr>
            <a:lvl6pPr marL="2286023" indent="0">
              <a:buNone/>
              <a:defRPr sz="2000"/>
            </a:lvl6pPr>
            <a:lvl7pPr marL="2743228" indent="0">
              <a:buNone/>
              <a:defRPr sz="2000"/>
            </a:lvl7pPr>
            <a:lvl8pPr marL="3200432" indent="0">
              <a:buNone/>
              <a:defRPr sz="2000"/>
            </a:lvl8pPr>
            <a:lvl9pPr marL="3657637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25763541"/>
            <a:ext cx="26335037" cy="3862388"/>
          </a:xfrm>
        </p:spPr>
        <p:txBody>
          <a:bodyPr/>
          <a:lstStyle>
            <a:lvl1pPr marL="0" indent="0">
              <a:buNone/>
              <a:defRPr sz="1400"/>
            </a:lvl1pPr>
            <a:lvl2pPr marL="457205" indent="0">
              <a:buNone/>
              <a:defRPr sz="1200"/>
            </a:lvl2pPr>
            <a:lvl3pPr marL="914408" indent="0">
              <a:buNone/>
              <a:defRPr sz="1001"/>
            </a:lvl3pPr>
            <a:lvl4pPr marL="1371614" indent="0">
              <a:buNone/>
              <a:defRPr sz="900"/>
            </a:lvl4pPr>
            <a:lvl5pPr marL="1828819" indent="0">
              <a:buNone/>
              <a:defRPr sz="900"/>
            </a:lvl5pPr>
            <a:lvl6pPr marL="2286023" indent="0">
              <a:buNone/>
              <a:defRPr sz="900"/>
            </a:lvl6pPr>
            <a:lvl7pPr marL="2743228" indent="0">
              <a:buNone/>
              <a:defRPr sz="900"/>
            </a:lvl7pPr>
            <a:lvl8pPr marL="3200432" indent="0">
              <a:buNone/>
              <a:defRPr sz="900"/>
            </a:lvl8pPr>
            <a:lvl9pPr marL="365763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C4DF1C-9898-6B49-9C37-D03C4877B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1CEA8-DC51-7C4E-8888-63D28D3EEB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E7606-7C8E-994B-8013-492A534697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FF2B95-595C-F24C-BE7D-1D70BC9741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48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467117F-CA2B-8A4F-A261-5E4559BD7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92475" y="2925763"/>
            <a:ext cx="373062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6153" tIns="213072" rIns="426153" bIns="2130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2D98BAF-4218-404E-898B-4666972EE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92475" y="9509125"/>
            <a:ext cx="37306250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26153" tIns="213072" rIns="426153" bIns="2130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75F38C6-AD32-E941-A984-471D0DEEC6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247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153" tIns="213072" rIns="426153" bIns="213072" numCol="1" anchor="t" anchorCtr="0" compatLnSpc="1">
            <a:prstTxWarp prst="textNoShape">
              <a:avLst/>
            </a:prstTxWarp>
          </a:bodyPr>
          <a:lstStyle>
            <a:lvl1pPr>
              <a:defRPr sz="640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189062-A36B-7544-BBA0-9B06BA0DBB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92638"/>
            <a:ext cx="1390015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153" tIns="213072" rIns="426153" bIns="213072" numCol="1" anchor="t" anchorCtr="0" compatLnSpc="1">
            <a:prstTxWarp prst="textNoShape">
              <a:avLst/>
            </a:prstTxWarp>
          </a:bodyPr>
          <a:lstStyle>
            <a:lvl1pPr algn="ctr">
              <a:defRPr sz="640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A60392A-185D-BD4A-B73E-6EDF525BCD7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92638"/>
            <a:ext cx="91440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26153" tIns="213072" rIns="426153" bIns="213072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fld id="{3DAC30EE-D0BF-EA47-8C27-B035D4C79C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8C5E0032-72F5-B94B-A502-2896C4DBD2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6878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878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878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878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8788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5" algn="ctr" defTabSz="4270418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pitchFamily="18" charset="0"/>
        </a:defRPr>
      </a:lvl6pPr>
      <a:lvl7pPr marL="914408" algn="ctr" defTabSz="4270418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pitchFamily="18" charset="0"/>
        </a:defRPr>
      </a:lvl7pPr>
      <a:lvl8pPr marL="1371614" algn="ctr" defTabSz="4270418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pitchFamily="18" charset="0"/>
        </a:defRPr>
      </a:lvl8pPr>
      <a:lvl9pPr marL="1828819" algn="ctr" defTabSz="4270418" rtl="0" eaLnBrk="0" fontAlgn="base" hangingPunct="0">
        <a:spcBef>
          <a:spcPct val="0"/>
        </a:spcBef>
        <a:spcAft>
          <a:spcPct val="0"/>
        </a:spcAft>
        <a:defRPr sz="20600">
          <a:solidFill>
            <a:schemeClr val="tx2"/>
          </a:solidFill>
          <a:latin typeface="Times New Roman" pitchFamily="18" charset="0"/>
        </a:defRPr>
      </a:lvl9pPr>
    </p:titleStyle>
    <p:bodyStyle>
      <a:lvl1pPr marL="1600200" indent="-1600200" algn="l" defTabSz="4268788" rtl="0" eaLnBrk="0" fontAlgn="base" hangingPunct="0">
        <a:spcBef>
          <a:spcPct val="20000"/>
        </a:spcBef>
        <a:spcAft>
          <a:spcPct val="0"/>
        </a:spcAft>
        <a:buChar char="•"/>
        <a:defRPr sz="15000">
          <a:solidFill>
            <a:schemeClr val="tx1"/>
          </a:solidFill>
          <a:latin typeface="+mn-lt"/>
          <a:ea typeface="+mn-ea"/>
          <a:cs typeface="+mn-cs"/>
        </a:defRPr>
      </a:lvl1pPr>
      <a:lvl2pPr marL="3468688" indent="-1338263" algn="l" defTabSz="4268788" rtl="0" eaLnBrk="0" fontAlgn="base" hangingPunct="0">
        <a:spcBef>
          <a:spcPct val="20000"/>
        </a:spcBef>
        <a:spcAft>
          <a:spcPct val="0"/>
        </a:spcAft>
        <a:buChar char="–"/>
        <a:defRPr sz="13200">
          <a:solidFill>
            <a:schemeClr val="tx1"/>
          </a:solidFill>
          <a:latin typeface="+mn-lt"/>
        </a:defRPr>
      </a:lvl2pPr>
      <a:lvl3pPr marL="5324475" indent="-1052513" algn="l" defTabSz="4268788" rtl="0" eaLnBrk="0" fontAlgn="base" hangingPunct="0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453313" indent="-1052513" algn="l" defTabSz="4268788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601200" indent="-1076325" algn="l" defTabSz="4268788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0058501" indent="-1076336" algn="l" defTabSz="4270418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6pPr>
      <a:lvl7pPr marL="10515707" indent="-1076336" algn="l" defTabSz="4270418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7pPr>
      <a:lvl8pPr marL="10972910" indent="-1076336" algn="l" defTabSz="4270418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8pPr>
      <a:lvl9pPr marL="11430115" indent="-1076336" algn="l" defTabSz="4270418" rtl="0" eaLnBrk="0" fontAlgn="base" hangingPunct="0">
        <a:spcBef>
          <a:spcPct val="20000"/>
        </a:spcBef>
        <a:spcAft>
          <a:spcPct val="0"/>
        </a:spcAft>
        <a:buChar char="»"/>
        <a:defRPr sz="9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8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9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3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8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2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7" algn="l" defTabSz="9144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emf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pn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6E117-B2DB-5247-9A68-D98C1A626737}"/>
                  </a:ext>
                </a:extLst>
              </p:cNvPr>
              <p:cNvSpPr txBox="1"/>
              <p:nvPr/>
            </p:nvSpPr>
            <p:spPr>
              <a:xfrm>
                <a:off x="1141413" y="6553200"/>
                <a:ext cx="19462750" cy="15295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/>
                  <a:t>Generalization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fundamental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problem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deep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learning.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Recently,</a:t>
                </a:r>
                <a:r>
                  <a:rPr lang="zh-CN" altLang="en-US" sz="3600" dirty="0"/>
                  <a:t>  </a:t>
                </a:r>
                <a:r>
                  <a:rPr lang="en-US" altLang="zh-CN" sz="3600" dirty="0"/>
                  <a:t>Mutual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Information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(MI)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has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attracted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interesting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bounding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 </a:t>
                </a:r>
                <a:r>
                  <a:rPr lang="en-US" altLang="zh-CN" sz="3600" dirty="0"/>
                  <a:t>generalization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error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learning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algorithm.</a:t>
                </a:r>
                <a:r>
                  <a:rPr lang="zh-CN" altLang="en-US" sz="3600" dirty="0"/>
                  <a:t> </a:t>
                </a:r>
                <a:endParaRPr lang="en-US" altLang="zh-CN" sz="3600" dirty="0"/>
              </a:p>
              <a:p>
                <a:r>
                  <a:rPr lang="en-US" altLang="zh-CN" sz="3600" b="1" dirty="0"/>
                  <a:t>Preliminaries</a:t>
                </a:r>
                <a:r>
                  <a:rPr lang="en-US" altLang="zh-CN" sz="36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unknown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data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generating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distribution,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where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X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Y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are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random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variables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data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labels,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respectively.</a:t>
                </a:r>
              </a:p>
              <a:p>
                <a:pPr lvl="1"/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{(</m:t>
                        </m:r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𝒳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composed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J</a:t>
                </a:r>
                <a:r>
                  <a:rPr lang="zh-CN" altLang="en-US" sz="3600" dirty="0"/>
                  <a:t> </a:t>
                </a:r>
                <a:r>
                  <a:rPr lang="en-US" altLang="zh-CN" sz="3600" dirty="0" err="1"/>
                  <a:t>i.i.d</a:t>
                </a:r>
                <a:r>
                  <a:rPr lang="en-US" altLang="zh-CN" sz="3600" dirty="0"/>
                  <a:t>.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samples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generated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from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</m:oMath>
                </a14:m>
                <a:r>
                  <a:rPr lang="en-US" altLang="zh-CN" sz="3600" dirty="0"/>
                  <a:t>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where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Hadamard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product.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are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random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variables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data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samples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label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samples,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respectively.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defines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set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hypothesis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ℓ: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𝒲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loss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function</a:t>
                </a:r>
              </a:p>
              <a:p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population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risk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empirical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risk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are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defined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func>
                        <m:funcPr>
                          <m:ctrlP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func>
                        <m:funcPr>
                          <m:ctrlP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ℓ(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3600" dirty="0"/>
              </a:p>
              <a:p>
                <a:r>
                  <a:rPr lang="en-US" altLang="zh-CN" sz="3600" dirty="0"/>
                  <a:t>In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information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theoretic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framework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proposed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by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Russo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Zou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[1],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learning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algorithm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characterized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by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3600" dirty="0"/>
                  <a:t>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expected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generalization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error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defined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as</a:t>
                </a:r>
                <a:r>
                  <a:rPr lang="zh-CN" altLang="en-US" sz="3600" dirty="0"/>
                  <a:t> </a:t>
                </a:r>
                <a:endParaRPr lang="en-US" altLang="zh-CN" sz="3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𝑔𝑒𝑛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expectation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taken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with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respect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to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p>
                    </m:sSup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sz="3600" dirty="0"/>
                  <a:t>.</a:t>
                </a:r>
                <a:r>
                  <a:rPr lang="zh-CN" altLang="en-US" sz="3600" dirty="0"/>
                  <a:t> </a:t>
                </a:r>
                <a:endParaRPr lang="en-US" altLang="zh-CN" sz="3600" dirty="0"/>
              </a:p>
              <a:p>
                <a:pPr marL="0" indent="0">
                  <a:buNone/>
                </a:pPr>
                <a:r>
                  <a:rPr lang="en-US" altLang="zh-CN" sz="3600" b="1" dirty="0"/>
                  <a:t>Theorem</a:t>
                </a:r>
                <a:r>
                  <a:rPr lang="en-US" altLang="zh-CN" sz="3600" dirty="0"/>
                  <a:t>: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assuming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loss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function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being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zh-CN" altLang="en-US" sz="36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3600" dirty="0"/>
                  <a:t>-</a:t>
                </a:r>
                <a:r>
                  <a:rPr lang="en-US" altLang="zh-CN" sz="3600" dirty="0" err="1"/>
                  <a:t>subgaussian</a:t>
                </a:r>
                <a:r>
                  <a:rPr lang="en-US" altLang="zh-CN" sz="3600" dirty="0"/>
                  <a:t>,</a:t>
                </a:r>
                <a:r>
                  <a:rPr lang="zh-CN" altLang="en-US" sz="3600" dirty="0"/>
                  <a:t>  </a:t>
                </a:r>
                <a:r>
                  <a:rPr lang="en-US" altLang="zh-CN" sz="3600" dirty="0"/>
                  <a:t>Xu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 err="1"/>
                  <a:t>Raginsky</a:t>
                </a:r>
                <a:r>
                  <a:rPr lang="en-US" altLang="zh-CN" sz="3600" dirty="0"/>
                  <a:t>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2017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derive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mutual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information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bound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as</a:t>
                </a:r>
                <a:r>
                  <a:rPr lang="zh-CN" altLang="en-US" sz="3600" dirty="0"/>
                  <a:t> </a:t>
                </a:r>
                <a:endParaRPr lang="en-US" altLang="zh-CN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𝑔𝑒𝑛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altLang="zh-CN" sz="3600" dirty="0"/>
              </a:p>
              <a:p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MI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bound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consistent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with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Occam’s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razor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(Blumer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al.,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1987),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i.e.,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simpler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hypothesis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commonly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learn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less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information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from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training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samples,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thus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would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generalize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better.</a:t>
                </a:r>
              </a:p>
              <a:p>
                <a:r>
                  <a:rPr lang="en-US" altLang="zh-CN" sz="3600" b="1" dirty="0"/>
                  <a:t>Motivation</a:t>
                </a:r>
                <a:r>
                  <a:rPr lang="en-US" altLang="zh-CN" sz="3600" dirty="0"/>
                  <a:t>: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accurate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MI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estimation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for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is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intractable,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thus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most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previous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works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have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to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relax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bound,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which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loosens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MI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bound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weakens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information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theoretic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explanation.</a:t>
                </a:r>
                <a:r>
                  <a:rPr lang="zh-CN" altLang="en-US" sz="3600" dirty="0"/>
                  <a:t> </a:t>
                </a:r>
                <a:endParaRPr lang="en-US" altLang="zh-CN" sz="3600" dirty="0"/>
              </a:p>
              <a:p>
                <a:r>
                  <a:rPr lang="en-US" altLang="zh-CN" sz="3600" dirty="0"/>
                  <a:t>We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attempt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to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derive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accurate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MI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bound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generalization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error.</a:t>
                </a:r>
                <a:r>
                  <a:rPr lang="zh-CN" altLang="en-US" sz="3600" dirty="0"/>
                  <a:t> </a:t>
                </a:r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36E117-B2DB-5247-9A68-D98C1A626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6553200"/>
                <a:ext cx="19462750" cy="15295726"/>
              </a:xfrm>
              <a:prstGeom prst="rect">
                <a:avLst/>
              </a:prstGeom>
              <a:blipFill>
                <a:blip r:embed="rId3"/>
                <a:stretch>
                  <a:fillRect l="-913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9">
            <a:extLst>
              <a:ext uri="{FF2B5EF4-FFF2-40B4-BE49-F238E27FC236}">
                <a16:creationId xmlns:a16="http://schemas.microsoft.com/office/drawing/2014/main" id="{D79D6629-9560-A043-B9B7-0AF38ECB6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4391025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8">
            <a:extLst>
              <a:ext uri="{FF2B5EF4-FFF2-40B4-BE49-F238E27FC236}">
                <a16:creationId xmlns:a16="http://schemas.microsoft.com/office/drawing/2014/main" id="{1A9847CF-A35E-1447-9E84-9749283B8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905000"/>
            <a:ext cx="41605200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9520" tIns="359520" rIns="359520" bIns="359520"/>
          <a:lstStyle>
            <a:lvl1pPr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GB" altLang="en-US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Xin</a:t>
            </a:r>
            <a:r>
              <a:rPr lang="en-US" altLang="zh-CN" sz="5400" dirty="0" err="1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jie</a:t>
            </a:r>
            <a:r>
              <a:rPr lang="zh-CN" altLang="en-US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Lan</a:t>
            </a:r>
            <a:r>
              <a:rPr lang="zh-CN" altLang="en-US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and</a:t>
            </a:r>
            <a:r>
              <a:rPr lang="zh-CN" altLang="en-US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Kenneth</a:t>
            </a:r>
            <a:r>
              <a:rPr lang="zh-CN" altLang="en-US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zh-CN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E.</a:t>
            </a:r>
            <a:r>
              <a:rPr lang="zh-CN" altLang="en-US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 </a:t>
            </a:r>
            <a:r>
              <a:rPr lang="en-US" altLang="zh-CN" sz="5400" dirty="0" err="1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Barner</a:t>
            </a:r>
            <a:endParaRPr lang="en-GB" altLang="en-US" sz="5400" dirty="0">
              <a:solidFill>
                <a:schemeClr val="bg1"/>
              </a:solidFill>
              <a:latin typeface="Helvetica" pitchFamily="2" charset="0"/>
              <a:ea typeface="Helvetica" pitchFamily="2" charset="0"/>
              <a:cs typeface="Helvetica" pitchFamily="2" charset="0"/>
            </a:endParaRPr>
          </a:p>
          <a:p>
            <a:pPr algn="ctr">
              <a:spcBef>
                <a:spcPct val="20000"/>
              </a:spcBef>
            </a:pPr>
            <a:r>
              <a:rPr lang="en-GB" altLang="en-US" sz="5400" dirty="0">
                <a:solidFill>
                  <a:schemeClr val="bg1"/>
                </a:solidFill>
                <a:latin typeface="Helvetica" pitchFamily="2" charset="0"/>
                <a:ea typeface="Helvetica" pitchFamily="2" charset="0"/>
                <a:cs typeface="Helvetica" pitchFamily="2" charset="0"/>
              </a:rPr>
              <a:t>Electrical and Computer Engineering Department, University of Delaware, Newark DE</a:t>
            </a:r>
          </a:p>
        </p:txBody>
      </p:sp>
      <p:sp>
        <p:nvSpPr>
          <p:cNvPr id="4100" name="Rectangle 31">
            <a:extLst>
              <a:ext uri="{FF2B5EF4-FFF2-40B4-BE49-F238E27FC236}">
                <a16:creationId xmlns:a16="http://schemas.microsoft.com/office/drawing/2014/main" id="{EA90B0DD-CD59-0547-BB0A-6CC45602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32918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300"/>
          </a:p>
        </p:txBody>
      </p:sp>
      <p:sp>
        <p:nvSpPr>
          <p:cNvPr id="4101" name="Text Box 96">
            <a:extLst>
              <a:ext uri="{FF2B5EF4-FFF2-40B4-BE49-F238E27FC236}">
                <a16:creationId xmlns:a16="http://schemas.microsoft.com/office/drawing/2014/main" id="{599A9BC5-EC12-7A4A-9BA2-6AFEEB3DC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690894"/>
            <a:ext cx="42192575" cy="106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20" tIns="45659" rIns="91320" bIns="45659">
            <a:spAutoFit/>
          </a:bodyPr>
          <a:lstStyle>
            <a:lvl1pPr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5988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A</a:t>
            </a:r>
            <a:r>
              <a:rPr lang="zh-CN" altLang="en-US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 </a:t>
            </a:r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Probabilistic</a:t>
            </a:r>
            <a:r>
              <a:rPr lang="zh-CN" altLang="en-US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 </a:t>
            </a:r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Representation</a:t>
            </a:r>
            <a:r>
              <a:rPr lang="zh-CN" altLang="en-US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 </a:t>
            </a:r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of</a:t>
            </a:r>
            <a:r>
              <a:rPr lang="zh-CN" altLang="en-US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 </a:t>
            </a:r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DNNs: Bridging</a:t>
            </a:r>
            <a:r>
              <a:rPr lang="zh-CN" altLang="en-US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 </a:t>
            </a:r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Mutual</a:t>
            </a:r>
            <a:r>
              <a:rPr lang="zh-CN" altLang="en-US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 </a:t>
            </a:r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Information</a:t>
            </a:r>
            <a:r>
              <a:rPr lang="zh-CN" altLang="en-US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 </a:t>
            </a:r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and</a:t>
            </a:r>
            <a:r>
              <a:rPr lang="zh-CN" altLang="en-US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 </a:t>
            </a:r>
            <a:r>
              <a:rPr lang="en-US" altLang="zh-CN" sz="6300" b="1" dirty="0">
                <a:solidFill>
                  <a:schemeClr val="bg1"/>
                </a:solidFill>
                <a:latin typeface="Helvetica" pitchFamily="2" charset="0"/>
                <a:ea typeface="宋体" panose="02010600030101010101" pitchFamily="2" charset="-122"/>
              </a:rPr>
              <a:t>Generalization</a:t>
            </a:r>
            <a:endParaRPr lang="en-US" altLang="en-US" sz="6300" dirty="0">
              <a:solidFill>
                <a:schemeClr val="bg1"/>
              </a:solidFill>
              <a:latin typeface="Helvetica" pitchFamily="2" charset="0"/>
              <a:ea typeface="Helvetica" pitchFamily="2" charset="0"/>
              <a:cs typeface="Helvetica" pitchFamily="2" charset="0"/>
            </a:endParaRPr>
          </a:p>
        </p:txBody>
      </p:sp>
      <p:sp>
        <p:nvSpPr>
          <p:cNvPr id="4102" name="Rectangle 117">
            <a:extLst>
              <a:ext uri="{FF2B5EF4-FFF2-40B4-BE49-F238E27FC236}">
                <a16:creationId xmlns:a16="http://schemas.microsoft.com/office/drawing/2014/main" id="{10716137-CDA4-CE42-A5F2-E20980525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838"/>
            <a:ext cx="184150" cy="44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300"/>
          </a:p>
        </p:txBody>
      </p:sp>
      <p:pic>
        <p:nvPicPr>
          <p:cNvPr id="4103" name="Picture 54">
            <a:extLst>
              <a:ext uri="{FF2B5EF4-FFF2-40B4-BE49-F238E27FC236}">
                <a16:creationId xmlns:a16="http://schemas.microsoft.com/office/drawing/2014/main" id="{0B9EF8A3-89C7-B349-8A41-E89437310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033463"/>
            <a:ext cx="6365875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Rectangle 57">
            <a:extLst>
              <a:ext uri="{FF2B5EF4-FFF2-40B4-BE49-F238E27FC236}">
                <a16:creationId xmlns:a16="http://schemas.microsoft.com/office/drawing/2014/main" id="{FFF12D20-74EE-9340-B80E-CA485682B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" y="4800600"/>
            <a:ext cx="43891200" cy="2397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defTabSz="874713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874713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874713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874713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874713"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282825" indent="366713" defTabSz="874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0025" indent="366713" defTabSz="874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97225" indent="366713" defTabSz="874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54425" indent="366713" defTabSz="874713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3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8DA8F38-3E57-4848-A986-A0B7CBB7E30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564600" y="5040313"/>
            <a:ext cx="279400" cy="26290587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918FE76-9A70-B04F-9329-EE14C654E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6137605"/>
            <a:ext cx="16351250" cy="1952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209587F-866F-674A-94AD-8142A6C3C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7593" y="22745764"/>
            <a:ext cx="16352838" cy="195263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A036F60-7E15-994F-A00A-D0A7DFC97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98400" y="16992600"/>
            <a:ext cx="16351250" cy="195262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456B435-F777-384E-868D-72F33DA7E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31618238"/>
            <a:ext cx="42154475" cy="144462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570D5F-AD24-B142-BAB7-52D1EF91D0A7}"/>
              </a:ext>
            </a:extLst>
          </p:cNvPr>
          <p:cNvSpPr txBox="1"/>
          <p:nvPr/>
        </p:nvSpPr>
        <p:spPr>
          <a:xfrm>
            <a:off x="7912100" y="31926163"/>
            <a:ext cx="27584400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defRPr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This material is based upon work supported by the National Science Foundation under Grant No. 1319598</a:t>
            </a:r>
          </a:p>
        </p:txBody>
      </p:sp>
      <p:sp>
        <p:nvSpPr>
          <p:cNvPr id="4112" name="TextBox 61">
            <a:extLst>
              <a:ext uri="{FF2B5EF4-FFF2-40B4-BE49-F238E27FC236}">
                <a16:creationId xmlns:a16="http://schemas.microsoft.com/office/drawing/2014/main" id="{55DD728C-8A65-CD45-8A4A-E66139FE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3488" y="32364363"/>
            <a:ext cx="1841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7931725" indent="-37474525">
              <a:spcBef>
                <a:spcPct val="20000"/>
              </a:spcBef>
              <a:buChar char="–"/>
              <a:defRPr sz="1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324475" indent="-1052513">
              <a:spcBef>
                <a:spcPct val="20000"/>
              </a:spcBef>
              <a:buChar char="•"/>
              <a:defRPr sz="109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7453313" indent="-1052513">
              <a:spcBef>
                <a:spcPct val="20000"/>
              </a:spcBef>
              <a:buChar char="–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9601200" indent="-1076325">
              <a:spcBef>
                <a:spcPct val="20000"/>
              </a:spcBef>
              <a:buChar char="»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0058400" indent="-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0515600" indent="-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0972800" indent="-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1430000" indent="-10763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1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2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2AC10-A58F-F84B-9BA5-45E6464C5B11}"/>
              </a:ext>
            </a:extLst>
          </p:cNvPr>
          <p:cNvSpPr txBox="1"/>
          <p:nvPr/>
        </p:nvSpPr>
        <p:spPr>
          <a:xfrm>
            <a:off x="8941594" y="5181600"/>
            <a:ext cx="499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1.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Introduction</a:t>
            </a:r>
            <a:endParaRPr lang="en-US" sz="5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0FC072-8257-1C42-AAB7-394D06C764A0}"/>
              </a:ext>
            </a:extLst>
          </p:cNvPr>
          <p:cNvSpPr txBox="1"/>
          <p:nvPr/>
        </p:nvSpPr>
        <p:spPr>
          <a:xfrm>
            <a:off x="3254216" y="21793200"/>
            <a:ext cx="1635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2.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A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Probabilistic</a:t>
            </a:r>
            <a:r>
              <a:rPr lang="zh-CN" altLang="en-US" sz="5400" b="1" dirty="0"/>
              <a:t>  </a:t>
            </a:r>
            <a:r>
              <a:rPr lang="en-US" altLang="zh-CN" sz="5400" b="1" dirty="0"/>
              <a:t>Explanation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for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DNNs</a:t>
            </a:r>
            <a:endParaRPr lang="en-US" sz="5400" b="1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A9CB3D-FCB0-0945-89F3-FB2F55B0B6FB}"/>
              </a:ext>
            </a:extLst>
          </p:cNvPr>
          <p:cNvSpPr txBox="1"/>
          <p:nvPr/>
        </p:nvSpPr>
        <p:spPr>
          <a:xfrm>
            <a:off x="24100402" y="16069270"/>
            <a:ext cx="1716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3.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Experiments</a:t>
            </a:r>
            <a:endParaRPr lang="en-US" sz="5400" b="1" dirty="0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017FA51D-68C0-8F41-817A-062E0A728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8751" y="29675138"/>
            <a:ext cx="16351250" cy="195262"/>
          </a:xfrm>
          <a:prstGeom prst="roundRect">
            <a:avLst>
              <a:gd name="adj" fmla="val 16667"/>
            </a:avLst>
          </a:prstGeom>
          <a:solidFill>
            <a:srgbClr val="B9CDE5"/>
          </a:solidFill>
          <a:ln w="9525">
            <a:noFill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algn="ctr" defTabSz="4702576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D0B0DA6-1E3F-D34C-8B17-998D6BE6B9B5}"/>
              </a:ext>
            </a:extLst>
          </p:cNvPr>
          <p:cNvSpPr txBox="1"/>
          <p:nvPr/>
        </p:nvSpPr>
        <p:spPr>
          <a:xfrm>
            <a:off x="24100402" y="28786237"/>
            <a:ext cx="1716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4</a:t>
            </a:r>
            <a:r>
              <a:rPr lang="en-US" altLang="zh-CN" sz="5400" b="1"/>
              <a:t>.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Conclusion</a:t>
            </a:r>
            <a:endParaRPr lang="en-US" sz="5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95EA407-3B92-204C-AA42-943C17CB0F88}"/>
                  </a:ext>
                </a:extLst>
              </p:cNvPr>
              <p:cNvSpPr txBox="1"/>
              <p:nvPr/>
            </p:nvSpPr>
            <p:spPr>
              <a:xfrm>
                <a:off x="22579040" y="30091656"/>
                <a:ext cx="20832833" cy="1215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probabilistic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representation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of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DNNs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enables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us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to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accurately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estimate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600" i="1" ker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 ker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acc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/>
                  <a:t>.</a:t>
                </a:r>
              </a:p>
              <a:p>
                <a:pPr algn="just"/>
                <a:r>
                  <a:rPr lang="en-US" altLang="zh-CN" sz="3600" dirty="0"/>
                  <a:t>Directly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estimating</a:t>
                </a:r>
                <a:r>
                  <a:rPr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zh-CN" altLang="en-US" sz="3600" dirty="0"/>
                  <a:t> </a:t>
                </a:r>
                <a:r>
                  <a:rPr lang="en-US" altLang="zh-CN" sz="3600" dirty="0"/>
                  <a:t>derives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much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tighter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generalization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bound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than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the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existing</a:t>
                </a:r>
                <a:r>
                  <a:rPr lang="zh-CN" altLang="en-US" sz="3600" dirty="0"/>
                  <a:t> </a:t>
                </a:r>
                <a:r>
                  <a:rPr lang="en-US" altLang="zh-CN" sz="3600" dirty="0"/>
                  <a:t>relaxations.</a:t>
                </a: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295EA407-3B92-204C-AA42-943C17CB0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9040" y="30091656"/>
                <a:ext cx="20832833" cy="1215397"/>
              </a:xfrm>
              <a:prstGeom prst="rect">
                <a:avLst/>
              </a:prstGeom>
              <a:blipFill>
                <a:blip r:embed="rId6"/>
                <a:stretch>
                  <a:fillRect l="-853" t="-6186" b="-16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6D657AF-E019-8B42-81CE-5085025348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2726" y="23393400"/>
            <a:ext cx="8357407" cy="4986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32BA681-F272-1349-A134-49D9004CC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8150" y="23012400"/>
                <a:ext cx="12212718" cy="8202563"/>
              </a:xfrm>
              <a:prstGeom prst="rect">
                <a:avLst/>
              </a:prstGeom>
            </p:spPr>
            <p:txBody>
              <a:bodyPr/>
              <a:lstStyle>
                <a:lvl1pPr marL="1600200" indent="-1600200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5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68688" indent="-1338263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3200">
                    <a:solidFill>
                      <a:schemeClr val="tx1"/>
                    </a:solidFill>
                    <a:latin typeface="+mn-lt"/>
                  </a:defRPr>
                </a:lvl2pPr>
                <a:lvl3pPr marL="5324475" indent="-1052513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900">
                    <a:solidFill>
                      <a:schemeClr val="tx1"/>
                    </a:solidFill>
                    <a:latin typeface="+mn-lt"/>
                  </a:defRPr>
                </a:lvl3pPr>
                <a:lvl4pPr marL="7453313" indent="-1052513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9100">
                    <a:solidFill>
                      <a:schemeClr val="tx1"/>
                    </a:solidFill>
                    <a:latin typeface="+mn-lt"/>
                  </a:defRPr>
                </a:lvl4pPr>
                <a:lvl5pPr marL="9601200" indent="-1076325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100">
                    <a:solidFill>
                      <a:schemeClr val="tx1"/>
                    </a:solidFill>
                    <a:latin typeface="+mn-lt"/>
                  </a:defRPr>
                </a:lvl5pPr>
                <a:lvl6pPr marL="10058501" indent="-1076336" algn="l" defTabSz="427041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+mn-lt"/>
                  </a:defRPr>
                </a:lvl6pPr>
                <a:lvl7pPr marL="10515707" indent="-1076336" algn="l" defTabSz="427041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+mn-lt"/>
                  </a:defRPr>
                </a:lvl7pPr>
                <a:lvl8pPr marL="10972910" indent="-1076336" algn="l" defTabSz="427041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+mn-lt"/>
                  </a:defRPr>
                </a:lvl8pPr>
                <a:lvl9pPr marL="11430115" indent="-1076336" algn="l" defTabSz="427041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600" b="1" kern="0" dirty="0"/>
                  <a:t>The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information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theoretic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decomposition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of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training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samples: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i="1" kern="0" smtClean="0"/>
                        <m:t>𝐻</m:t>
                      </m:r>
                      <m:d>
                        <m:dPr>
                          <m:ctrlPr>
                            <a:rPr lang="en-US" altLang="zh-CN" sz="3600" i="1" kern="0" smtClean="0"/>
                          </m:ctrlPr>
                        </m:dPr>
                        <m:e>
                          <m:r>
                            <a:rPr lang="en-US" altLang="zh-CN" sz="3600" i="1" kern="0" smtClean="0"/>
                            <m:t>𝑆</m:t>
                          </m:r>
                        </m:e>
                      </m:d>
                      <m:r>
                        <a:rPr lang="en-US" altLang="zh-CN" sz="3600" i="1" kern="0" smtClean="0"/>
                        <m:t>=</m:t>
                      </m:r>
                      <m:r>
                        <a:rPr lang="en-US" altLang="zh-CN" sz="3600" i="1" kern="0" smtClean="0"/>
                        <m:t>𝐻</m:t>
                      </m:r>
                      <m:d>
                        <m:dPr>
                          <m:ctrlPr>
                            <a:rPr lang="en-US" altLang="zh-CN" sz="3600" i="1" kern="0" smtClean="0"/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kern="0" smtClean="0"/>
                              </m:ctrlPr>
                            </m:sSubPr>
                            <m:e>
                              <m:r>
                                <a:rPr lang="en-US" altLang="zh-CN" sz="3600" i="1" kern="0" smtClean="0"/>
                                <m:t>𝑋</m:t>
                              </m:r>
                            </m:e>
                            <m:sub>
                              <m:r>
                                <a:rPr lang="en-US" altLang="zh-CN" sz="3600" i="1" kern="0" smtClean="0"/>
                                <m:t>𝑆</m:t>
                              </m:r>
                            </m:sub>
                          </m:sSub>
                          <m:r>
                            <a:rPr lang="en-US" altLang="zh-CN" sz="3600" i="1" kern="0" smtClean="0"/>
                            <m:t>,</m:t>
                          </m:r>
                          <m:sSub>
                            <m:sSubPr>
                              <m:ctrlPr>
                                <a:rPr lang="en-US" altLang="zh-CN" sz="3600" i="1" kern="0" smtClean="0"/>
                              </m:ctrlPr>
                            </m:sSubPr>
                            <m:e>
                              <m:r>
                                <a:rPr lang="en-US" altLang="zh-CN" sz="3600" i="1" kern="0" smtClean="0"/>
                                <m:t>𝑌</m:t>
                              </m:r>
                            </m:e>
                            <m:sub>
                              <m:r>
                                <a:rPr lang="en-US" altLang="zh-CN" sz="3600" i="1" kern="0" smtClean="0"/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3600" i="1" kern="0" smtClean="0"/>
                        <m:t>=</m:t>
                      </m:r>
                      <m:r>
                        <a:rPr lang="en-US" altLang="zh-CN" sz="3600" i="1" kern="0" smtClean="0"/>
                        <m:t>𝐻</m:t>
                      </m:r>
                      <m:d>
                        <m:dPr>
                          <m:ctrlPr>
                            <a:rPr lang="en-US" altLang="zh-CN" sz="3600" i="1" kern="0" smtClean="0"/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kern="0"/>
                              </m:ctrlPr>
                            </m:sSubPr>
                            <m:e>
                              <m:r>
                                <a:rPr lang="en-US" altLang="zh-CN" sz="3600" i="1" kern="0"/>
                                <m:t>𝑋</m:t>
                              </m:r>
                            </m:e>
                            <m:sub>
                              <m:r>
                                <a:rPr lang="en-US" altLang="zh-CN" sz="3600" i="1" kern="0"/>
                                <m:t>𝑆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3600" i="1" kern="0"/>
                              </m:ctrlPr>
                            </m:sSubPr>
                            <m:e>
                              <m:r>
                                <a:rPr lang="en-US" altLang="zh-CN" sz="3600" i="1" kern="0"/>
                                <m:t>𝑌</m:t>
                              </m:r>
                            </m:e>
                            <m:sub>
                              <m:r>
                                <a:rPr lang="en-US" altLang="zh-CN" sz="3600" i="1" kern="0"/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3600" i="1" kern="0" smtClean="0"/>
                        <m:t>+</m:t>
                      </m:r>
                      <m:r>
                        <a:rPr lang="en-US" altLang="zh-CN" sz="3600" i="1" kern="0" smtClean="0"/>
                        <m:t>𝐼</m:t>
                      </m:r>
                      <m:d>
                        <m:dPr>
                          <m:ctrlPr>
                            <a:rPr lang="en-US" altLang="zh-CN" sz="3600" i="1" kern="0" smtClean="0"/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kern="0"/>
                              </m:ctrlPr>
                            </m:sSubPr>
                            <m:e>
                              <m:r>
                                <a:rPr lang="en-US" altLang="zh-CN" sz="3600" i="1" kern="0"/>
                                <m:t>𝑋</m:t>
                              </m:r>
                            </m:e>
                            <m:sub>
                              <m:r>
                                <a:rPr lang="en-US" altLang="zh-CN" sz="3600" i="1" kern="0"/>
                                <m:t>𝑆</m:t>
                              </m:r>
                            </m:sub>
                          </m:sSub>
                          <m:r>
                            <a:rPr lang="en-US" altLang="zh-CN" sz="3600" i="1" kern="0" smtClean="0"/>
                            <m:t>;</m:t>
                          </m:r>
                          <m:sSub>
                            <m:sSubPr>
                              <m:ctrlPr>
                                <a:rPr lang="en-US" altLang="zh-CN" sz="3600" i="1" kern="0"/>
                              </m:ctrlPr>
                            </m:sSubPr>
                            <m:e>
                              <m:r>
                                <a:rPr lang="en-US" altLang="zh-CN" sz="3600" i="1" kern="0"/>
                                <m:t>𝑌</m:t>
                              </m:r>
                            </m:e>
                            <m:sub>
                              <m:r>
                                <a:rPr lang="en-US" altLang="zh-CN" sz="3600" i="1" kern="0"/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sz="3600" i="1" kern="0" smtClean="0"/>
                        <m:t>+</m:t>
                      </m:r>
                      <m:r>
                        <a:rPr lang="en-US" altLang="zh-CN" sz="3600" i="1" kern="0" smtClean="0"/>
                        <m:t>𝐻</m:t>
                      </m:r>
                      <m:d>
                        <m:dPr>
                          <m:ctrlPr>
                            <a:rPr lang="en-US" altLang="zh-CN" sz="3600" i="1" kern="0" smtClean="0"/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kern="0"/>
                              </m:ctrlPr>
                            </m:sSubPr>
                            <m:e>
                              <m:r>
                                <a:rPr lang="en-US" altLang="zh-CN" sz="3600" i="1" kern="0"/>
                                <m:t>𝑌</m:t>
                              </m:r>
                            </m:e>
                            <m:sub>
                              <m:r>
                                <a:rPr lang="en-US" altLang="zh-CN" sz="3600" i="1" kern="0"/>
                                <m:t>𝑠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3600" i="1" kern="0"/>
                              </m:ctrlPr>
                            </m:sSubPr>
                            <m:e>
                              <m:r>
                                <a:rPr lang="en-US" altLang="zh-CN" sz="3600" i="1" kern="0"/>
                                <m:t>𝑋</m:t>
                              </m:r>
                            </m:e>
                            <m:sub>
                              <m:r>
                                <a:rPr lang="en-US" altLang="zh-CN" sz="3600" i="1" kern="0"/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600" i="1" kern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3600" i="1" kern="0" smtClean="0"/>
                      <m:t>𝑃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𝑌</m:t>
                            </m:r>
                          </m:e>
                          <m:sub>
                            <m:r>
                              <a:rPr lang="en-US" altLang="zh-CN" sz="3600" i="1" kern="0"/>
                              <m:t>𝑠</m:t>
                            </m:r>
                          </m:sub>
                        </m:sSub>
                        <m:r>
                          <a:rPr lang="en-US" altLang="zh-CN" sz="3600" i="1" kern="0" smtClean="0"/>
                          <m:t>=</m:t>
                        </m:r>
                        <m:r>
                          <a:rPr lang="en-US" altLang="zh-CN" sz="3600" i="1" kern="0" smtClean="0"/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𝑋</m:t>
                            </m:r>
                          </m:e>
                          <m:sub>
                            <m:r>
                              <a:rPr lang="en-US" altLang="zh-CN" sz="3600" i="1" kern="0"/>
                              <m:t>𝑆</m:t>
                            </m:r>
                          </m:sub>
                        </m:sSub>
                        <m:r>
                          <a:rPr lang="en-US" altLang="zh-CN" sz="3600" i="1" kern="0" smtClean="0"/>
                          <m:t>=</m:t>
                        </m:r>
                        <m:sSup>
                          <m:sSupPr>
                            <m:ctrlPr>
                              <a:rPr lang="en-US" altLang="zh-CN" sz="3600" i="1" kern="0" smtClean="0"/>
                            </m:ctrlPr>
                          </m:sSupPr>
                          <m:e>
                            <m:r>
                              <a:rPr lang="en-US" altLang="zh-CN" sz="3600" i="1" kern="0" smtClean="0"/>
                              <m:t>𝑥</m:t>
                            </m:r>
                          </m:e>
                          <m:sup>
                            <m:r>
                              <a:rPr lang="en-US" altLang="zh-CN" sz="3600" i="1" kern="0" smtClean="0"/>
                              <m:t>𝑗</m:t>
                            </m:r>
                          </m:sup>
                        </m:sSup>
                      </m:e>
                    </m:d>
                    <m:r>
                      <a:rPr lang="en-US" altLang="zh-CN" sz="3600" i="1" kern="0" smtClean="0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600" i="1" kern="0" smtClean="0"/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kern="0" smtClean="0"/>
                            </m:ctrlPr>
                          </m:eqArrPr>
                          <m:e>
                            <m:r>
                              <a:rPr lang="en-US" altLang="zh-CN" sz="3600" i="1" kern="0" smtClean="0"/>
                              <m:t>1</m:t>
                            </m:r>
                            <m:r>
                              <a:rPr lang="zh-CN" altLang="en-US" sz="3600" i="1" kern="0" smtClean="0"/>
                              <m:t>         </m:t>
                            </m:r>
                            <m:r>
                              <a:rPr lang="en-US" altLang="zh-CN" sz="3600" i="1" kern="0" smtClean="0"/>
                              <m:t>𝑖𝑓</m:t>
                            </m:r>
                            <m:r>
                              <a:rPr lang="zh-CN" altLang="en-US" sz="3600" i="1" kern="0" smtClean="0"/>
                              <m:t> </m:t>
                            </m:r>
                            <m:r>
                              <a:rPr lang="en-US" altLang="zh-CN" sz="3600" i="1" kern="0" smtClean="0"/>
                              <m:t>𝑦</m:t>
                            </m:r>
                            <m:r>
                              <a:rPr lang="en-US" altLang="zh-CN" sz="3600" i="1" kern="0" smtClean="0"/>
                              <m:t>=</m:t>
                            </m:r>
                            <m:sSup>
                              <m:sSupPr>
                                <m:ctrlPr>
                                  <a:rPr lang="en-US" altLang="zh-CN" sz="3600" i="1" kern="0"/>
                                </m:ctrlPr>
                              </m:sSupPr>
                              <m:e>
                                <m:r>
                                  <a:rPr lang="en-US" altLang="zh-CN" sz="3600" i="1" kern="0" smtClean="0"/>
                                  <m:t>𝑦</m:t>
                                </m:r>
                              </m:e>
                              <m:sup>
                                <m:r>
                                  <a:rPr lang="en-US" altLang="zh-CN" sz="3600" i="1" kern="0"/>
                                  <m:t>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3600" i="1" kern="0" smtClean="0"/>
                              <m:t>0</m:t>
                            </m:r>
                            <m:r>
                              <a:rPr lang="zh-CN" altLang="en-US" sz="3600" i="1" kern="0" smtClean="0"/>
                              <m:t>         </m:t>
                            </m:r>
                            <m:r>
                              <a:rPr lang="en-US" altLang="zh-CN" sz="3600" i="1" kern="0" smtClean="0"/>
                              <m:t>𝑜𝑡h𝑒𝑤𝑖𝑠𝑒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3600" kern="0" dirty="0"/>
                  <a:t>， </a:t>
                </a:r>
                <a:r>
                  <a:rPr lang="en-US" altLang="zh-CN" sz="3600" kern="0" dirty="0"/>
                  <a:t>thus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/>
                      <m:t>𝐻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𝑌</m:t>
                            </m:r>
                          </m:e>
                          <m:sub>
                            <m:r>
                              <a:rPr lang="en-US" altLang="zh-CN" sz="3600" i="1" kern="0"/>
                              <m:t>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𝑋</m:t>
                            </m:r>
                          </m:e>
                          <m:sub>
                            <m:r>
                              <a:rPr lang="en-US" altLang="zh-CN" sz="3600" i="1" kern="0"/>
                              <m:t>𝑆</m:t>
                            </m:r>
                          </m:sub>
                        </m:sSub>
                      </m:e>
                    </m:d>
                    <m:r>
                      <a:rPr lang="zh-CN" altLang="en-US" sz="3600" b="0" i="1" kern="0" smtClean="0"/>
                      <m:t> </m:t>
                    </m:r>
                  </m:oMath>
                </a14:m>
                <a:r>
                  <a:rPr lang="en-US" altLang="zh-CN" sz="3600" kern="0" dirty="0"/>
                  <a:t>and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/>
                      <m:t>𝐼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𝑋</m:t>
                            </m:r>
                          </m:e>
                          <m:sub>
                            <m:r>
                              <a:rPr lang="en-US" altLang="zh-CN" sz="3600" i="1" kern="0"/>
                              <m:t>𝑆</m:t>
                            </m:r>
                          </m:sub>
                        </m:sSub>
                        <m:r>
                          <a:rPr lang="en-US" altLang="zh-CN" sz="3600" i="1" kern="0"/>
                          <m:t>;</m:t>
                        </m:r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𝑌</m:t>
                            </m:r>
                          </m:e>
                          <m:sub>
                            <m:r>
                              <a:rPr lang="en-US" altLang="zh-CN" sz="3600" i="1" kern="0"/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3600" i="1" kern="0" smtClean="0"/>
                      <m:t>=</m:t>
                    </m:r>
                    <m:r>
                      <a:rPr lang="en-US" altLang="zh-CN" sz="3600" i="1" kern="0" smtClean="0"/>
                      <m:t>𝐻</m:t>
                    </m:r>
                    <m:r>
                      <a:rPr lang="en-US" altLang="zh-CN" sz="3600" i="1" kern="0" smtClean="0"/>
                      <m:t>(</m:t>
                    </m:r>
                    <m:sSub>
                      <m:sSubPr>
                        <m:ctrlPr>
                          <a:rPr lang="en-US" altLang="zh-CN" sz="3600" i="1" kern="0"/>
                        </m:ctrlPr>
                      </m:sSubPr>
                      <m:e>
                        <m:r>
                          <a:rPr lang="en-US" altLang="zh-CN" sz="3600" i="1" kern="0"/>
                          <m:t>𝑌</m:t>
                        </m:r>
                      </m:e>
                      <m:sub>
                        <m:r>
                          <a:rPr lang="en-US" altLang="zh-CN" sz="3600" i="1" kern="0"/>
                          <m:t>𝑠</m:t>
                        </m:r>
                      </m:sub>
                    </m:sSub>
                    <m:r>
                      <a:rPr lang="en-US" altLang="zh-CN" sz="3600" i="1" kern="0" smtClean="0"/>
                      <m:t>)</m:t>
                    </m:r>
                  </m:oMath>
                </a14:m>
                <a:r>
                  <a:rPr lang="en-US" altLang="zh-CN" sz="3600" kern="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3600" kern="0" dirty="0"/>
                  <a:t>Finally,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we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have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/>
                      <m:t>𝐻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r>
                          <a:rPr lang="en-US" altLang="zh-CN" sz="3600" i="1" kern="0"/>
                          <m:t>𝑆</m:t>
                        </m:r>
                      </m:e>
                    </m:d>
                    <m:r>
                      <a:rPr lang="en-US" altLang="zh-CN" sz="3600" i="1" kern="0"/>
                      <m:t>=</m:t>
                    </m:r>
                    <m:r>
                      <a:rPr lang="en-US" altLang="zh-CN" sz="3600" i="1" kern="0"/>
                      <m:t>𝐻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𝑋</m:t>
                            </m:r>
                          </m:e>
                          <m:sub>
                            <m:r>
                              <a:rPr lang="en-US" altLang="zh-CN" sz="3600" i="1" kern="0"/>
                              <m:t>𝑆</m:t>
                            </m:r>
                          </m:sub>
                        </m:sSub>
                        <m:r>
                          <a:rPr lang="en-US" altLang="zh-CN" sz="3600" i="1" kern="0"/>
                          <m:t>,</m:t>
                        </m:r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𝑌</m:t>
                            </m:r>
                          </m:e>
                          <m:sub>
                            <m:r>
                              <a:rPr lang="en-US" altLang="zh-CN" sz="3600" i="1" kern="0"/>
                              <m:t>𝑠</m:t>
                            </m:r>
                          </m:sub>
                        </m:sSub>
                      </m:e>
                    </m:d>
                    <m:r>
                      <a:rPr lang="en-US" altLang="zh-CN" sz="3600" i="1" kern="0"/>
                      <m:t>=</m:t>
                    </m:r>
                    <m:r>
                      <a:rPr lang="en-US" altLang="zh-CN" sz="3600" i="1" kern="0"/>
                      <m:t>𝐻</m:t>
                    </m:r>
                    <m:r>
                      <a:rPr lang="en-US" altLang="zh-CN" sz="3600" i="1" kern="0" smtClean="0"/>
                      <m:t>(</m:t>
                    </m:r>
                    <m:sSub>
                      <m:sSubPr>
                        <m:ctrlPr>
                          <a:rPr lang="en-US" altLang="zh-CN" sz="3600" i="1" kern="0"/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3600" i="1" kern="0"/>
                            </m:ctrlPr>
                          </m:accPr>
                          <m:e>
                            <m:r>
                              <a:rPr lang="en-US" altLang="zh-CN" sz="3600" i="1" kern="0"/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3600" i="1" kern="0"/>
                          <m:t>𝑆</m:t>
                        </m:r>
                      </m:sub>
                    </m:sSub>
                    <m:r>
                      <a:rPr lang="en-US" altLang="zh-CN" sz="3600" i="1" kern="0" smtClean="0"/>
                      <m:t>)</m:t>
                    </m:r>
                    <m:r>
                      <a:rPr lang="en-US" altLang="zh-CN" sz="3600" i="1" kern="0"/>
                      <m:t>+</m:t>
                    </m:r>
                    <m:r>
                      <a:rPr lang="en-US" altLang="zh-CN" sz="3600" i="1" kern="0"/>
                      <m:t>𝐻</m:t>
                    </m:r>
                    <m:r>
                      <a:rPr lang="en-US" altLang="zh-CN" sz="3600" i="1" kern="0"/>
                      <m:t>(</m:t>
                    </m:r>
                    <m:sSub>
                      <m:sSubPr>
                        <m:ctrlPr>
                          <a:rPr lang="en-US" altLang="zh-CN" sz="3600" i="1" kern="0"/>
                        </m:ctrlPr>
                      </m:sSubPr>
                      <m:e>
                        <m:r>
                          <a:rPr lang="en-US" altLang="zh-CN" sz="3600" i="1" kern="0"/>
                          <m:t>𝑌</m:t>
                        </m:r>
                      </m:e>
                      <m:sub>
                        <m:r>
                          <a:rPr lang="en-US" altLang="zh-CN" sz="3600" i="1" kern="0"/>
                          <m:t>𝑠</m:t>
                        </m:r>
                      </m:sub>
                    </m:sSub>
                    <m:r>
                      <a:rPr lang="en-US" altLang="zh-CN" sz="3600" i="1" kern="0"/>
                      <m:t>)</m:t>
                    </m:r>
                  </m:oMath>
                </a14:m>
                <a:r>
                  <a:rPr lang="en-US" altLang="zh-CN" sz="3600" kern="0" dirty="0"/>
                  <a:t>,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where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/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3600" i="1" kern="0"/>
                            </m:ctrlPr>
                          </m:accPr>
                          <m:e>
                            <m:r>
                              <a:rPr lang="en-US" altLang="zh-CN" sz="3600" i="1" kern="0"/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3600" i="1" kern="0"/>
                          <m:t>𝑆</m:t>
                        </m:r>
                      </m:sub>
                    </m:sSub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random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variable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containing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all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information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of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/>
                        </m:ctrlPr>
                      </m:sSubPr>
                      <m:e>
                        <m:r>
                          <a:rPr lang="en-US" altLang="zh-CN" sz="3600" i="1" kern="0"/>
                          <m:t>𝑋</m:t>
                        </m:r>
                      </m:e>
                      <m:sub>
                        <m:r>
                          <a:rPr lang="en-US" altLang="zh-CN" sz="3600" i="1" kern="0"/>
                          <m:t>𝑆</m:t>
                        </m:r>
                      </m:sub>
                    </m:sSub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except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/>
                        </m:ctrlPr>
                      </m:sSubPr>
                      <m:e>
                        <m:r>
                          <a:rPr lang="en-US" altLang="zh-CN" sz="3600" i="1" kern="0" smtClean="0"/>
                          <m:t>𝑌</m:t>
                        </m:r>
                      </m:e>
                      <m:sub>
                        <m:r>
                          <a:rPr lang="en-US" altLang="zh-CN" sz="3600" i="1" kern="0"/>
                          <m:t>𝑆</m:t>
                        </m:r>
                      </m:sub>
                    </m:sSub>
                  </m:oMath>
                </a14:m>
                <a:r>
                  <a:rPr lang="en-US" altLang="zh-CN" sz="3600" kern="0" dirty="0"/>
                  <a:t>,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namely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/>
                      <m:t>𝐻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600" i="1" kern="0"/>
                                </m:ctrlPr>
                              </m:accPr>
                              <m:e>
                                <m:r>
                                  <a:rPr lang="en-US" altLang="zh-CN" sz="3600" i="1" kern="0"/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i="1" kern="0"/>
                              <m:t>𝑆</m:t>
                            </m:r>
                          </m:sub>
                        </m:sSub>
                      </m:e>
                    </m:d>
                    <m:r>
                      <a:rPr lang="en-US" altLang="zh-CN" sz="3600" i="1" kern="0" smtClean="0"/>
                      <m:t>=</m:t>
                    </m:r>
                    <m:r>
                      <a:rPr lang="en-US" altLang="zh-CN" sz="3600" i="1" kern="0"/>
                      <m:t>𝐻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𝑋</m:t>
                            </m:r>
                          </m:e>
                          <m:sub>
                            <m:r>
                              <a:rPr lang="en-US" altLang="zh-CN" sz="3600" i="1" kern="0"/>
                              <m:t>𝑆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r>
                              <a:rPr lang="en-US" altLang="zh-CN" sz="3600" i="1" kern="0"/>
                              <m:t>𝑌</m:t>
                            </m:r>
                          </m:e>
                          <m:sub>
                            <m:r>
                              <a:rPr lang="en-US" altLang="zh-CN" sz="3600" i="1" kern="0"/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3600" kern="0" dirty="0"/>
                  <a:t>.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hypothesis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learns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information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from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both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/>
                      <m:t>𝐻</m:t>
                    </m:r>
                    <m:sSub>
                      <m:sSubPr>
                        <m:ctrlPr>
                          <a:rPr lang="en-US" altLang="zh-CN" sz="3600" i="1" kern="0"/>
                        </m:ctrlPr>
                      </m:sSubPr>
                      <m:e>
                        <m:r>
                          <a:rPr lang="en-US" altLang="zh-CN" sz="3600" i="1" kern="0" smtClean="0"/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3600" i="1" kern="0"/>
                            </m:ctrlPr>
                          </m:accPr>
                          <m:e>
                            <m:r>
                              <a:rPr lang="en-US" altLang="zh-CN" sz="3600" i="1" kern="0"/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3600" i="1" kern="0"/>
                          <m:t>𝑆</m:t>
                        </m:r>
                      </m:sub>
                    </m:sSub>
                  </m:oMath>
                </a14:m>
                <a:r>
                  <a:rPr lang="en-US" altLang="zh-CN" sz="3600" kern="0" dirty="0"/>
                  <a:t>)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and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/>
                      <m:t>𝐻</m:t>
                    </m:r>
                    <m:r>
                      <a:rPr lang="en-US" altLang="zh-CN" sz="3600" i="1" kern="0"/>
                      <m:t>(</m:t>
                    </m:r>
                    <m:sSub>
                      <m:sSubPr>
                        <m:ctrlPr>
                          <a:rPr lang="en-US" altLang="zh-CN" sz="3600" i="1" kern="0"/>
                        </m:ctrlPr>
                      </m:sSubPr>
                      <m:e>
                        <m:r>
                          <a:rPr lang="en-US" altLang="zh-CN" sz="3600" i="1" kern="0"/>
                          <m:t>𝑌</m:t>
                        </m:r>
                      </m:e>
                      <m:sub>
                        <m:r>
                          <a:rPr lang="en-US" altLang="zh-CN" sz="3600" i="1" kern="0"/>
                          <m:t>𝑠</m:t>
                        </m:r>
                      </m:sub>
                    </m:sSub>
                    <m:r>
                      <a:rPr lang="en-US" altLang="zh-CN" sz="3600" i="1" kern="0"/>
                      <m:t>)</m:t>
                    </m:r>
                  </m:oMath>
                </a14:m>
                <a:r>
                  <a:rPr lang="en-US" altLang="zh-CN" sz="3600" kern="0" dirty="0"/>
                  <a:t>,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thus</a:t>
                </a:r>
                <a:r>
                  <a:rPr lang="zh-CN" altLang="en-US" sz="3600" kern="0" dirty="0"/>
                  <a:t> </a:t>
                </a:r>
                <a:endParaRPr lang="en-US" altLang="zh-CN" sz="3600" kern="0" dirty="0"/>
              </a:p>
              <a:p>
                <a:pPr marL="457200" lvl="1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kern="0" smtClean="0"/>
                        <m:t>𝐼</m:t>
                      </m:r>
                      <m:d>
                        <m:dPr>
                          <m:ctrlPr>
                            <a:rPr lang="en-US" altLang="zh-CN" sz="3600" i="1" kern="0" smtClean="0"/>
                          </m:ctrlPr>
                        </m:dPr>
                        <m:e>
                          <m:r>
                            <a:rPr lang="en-US" altLang="zh-CN" sz="3600" i="1" kern="0" smtClean="0"/>
                            <m:t>𝑆</m:t>
                          </m:r>
                          <m:r>
                            <a:rPr lang="en-US" altLang="zh-CN" sz="3600" i="1" kern="0" smtClean="0"/>
                            <m:t>;</m:t>
                          </m:r>
                          <m:r>
                            <a:rPr lang="en-US" altLang="zh-CN" sz="3600" i="1" kern="0" smtClean="0"/>
                            <m:t>𝑊</m:t>
                          </m:r>
                        </m:e>
                      </m:d>
                      <m:r>
                        <a:rPr lang="en-US" altLang="zh-CN" sz="3600" i="1" kern="0" smtClean="0"/>
                        <m:t>=</m:t>
                      </m:r>
                      <m:r>
                        <a:rPr lang="en-US" altLang="zh-CN" sz="3600" i="1" kern="0" smtClean="0"/>
                        <m:t>𝐼</m:t>
                      </m:r>
                      <m:d>
                        <m:dPr>
                          <m:ctrlPr>
                            <a:rPr lang="en-US" altLang="zh-CN" sz="3600" i="1" kern="0" smtClean="0"/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kern="0" smtClean="0"/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3600" i="1" kern="0" smtClean="0"/>
                                  </m:ctrlPr>
                                </m:accPr>
                                <m:e>
                                  <m:r>
                                    <a:rPr lang="en-US" altLang="zh-CN" sz="3600" i="1" kern="0" smtClean="0"/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3600" i="1" kern="0" smtClean="0"/>
                                <m:t>𝑆</m:t>
                              </m:r>
                            </m:sub>
                          </m:sSub>
                          <m:r>
                            <a:rPr lang="en-US" altLang="zh-CN" sz="3600" i="1" kern="0" smtClean="0"/>
                            <m:t>;</m:t>
                          </m:r>
                          <m:r>
                            <a:rPr lang="en-US" altLang="zh-CN" sz="3600" i="1" kern="0" smtClean="0"/>
                            <m:t>𝑊</m:t>
                          </m:r>
                        </m:e>
                      </m:d>
                      <m:r>
                        <a:rPr lang="en-US" altLang="zh-CN" sz="3600" i="1" kern="0" smtClean="0"/>
                        <m:t>+</m:t>
                      </m:r>
                      <m:r>
                        <a:rPr lang="en-US" altLang="zh-CN" sz="3600" i="1" kern="0" smtClean="0"/>
                        <m:t>𝐼</m:t>
                      </m:r>
                      <m:d>
                        <m:dPr>
                          <m:ctrlP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 kern="0"/>
                              </m:ctrlPr>
                            </m:sSubPr>
                            <m:e>
                              <m:r>
                                <a:rPr lang="en-US" altLang="zh-CN" sz="3600" i="1" kern="0"/>
                                <m:t>𝑌</m:t>
                              </m:r>
                            </m:e>
                            <m:sub>
                              <m:r>
                                <a:rPr lang="en-US" altLang="zh-CN" sz="3600" i="1" kern="0"/>
                                <m:t>𝑠</m:t>
                              </m:r>
                            </m:sub>
                          </m:sSub>
                          <m:r>
                            <a:rPr lang="en-US" altLang="zh-CN" sz="3600" i="1" kern="0" smtClean="0"/>
                            <m:t>;</m:t>
                          </m:r>
                          <m:r>
                            <a:rPr lang="en-US" altLang="zh-CN" sz="3600" i="1" kern="0" smtClean="0"/>
                            <m:t>𝑊</m:t>
                          </m:r>
                        </m:e>
                      </m:d>
                      <m:r>
                        <a:rPr lang="en-US" altLang="zh-CN" sz="3600" b="0" i="1" kern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600" kern="0" dirty="0"/>
              </a:p>
              <a:p>
                <a:pPr marL="0" indent="0">
                  <a:buNone/>
                </a:pPr>
                <a:r>
                  <a:rPr lang="en-US" altLang="zh-CN" sz="3600" b="1" kern="0" dirty="0"/>
                  <a:t>The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information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flow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in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DNNs: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/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3600" i="1"/>
                            </m:ctrlPr>
                          </m:accPr>
                          <m:e>
                            <m:r>
                              <a:rPr lang="en-US" altLang="zh-CN" sz="3600" i="1"/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sz="3600" i="1"/>
                          <m:t>𝑆</m:t>
                        </m:r>
                      </m:sub>
                    </m:sSub>
                    <m:r>
                      <a:rPr lang="en-US" sz="3600" i="1"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→⋯</m:t>
                    </m:r>
                    <m:sSub>
                      <m:sSubPr>
                        <m:ctrlPr>
                          <a:rPr lang="en-US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</m:t>
                        </m:r>
                        <m: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sz="3600" i="1"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implies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/>
                      <m:t>𝐼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600" i="1" kern="0"/>
                                </m:ctrlPr>
                              </m:accPr>
                              <m:e>
                                <m:r>
                                  <a:rPr lang="en-US" altLang="zh-CN" sz="3600" i="1" kern="0"/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i="1" kern="0"/>
                              <m:t>𝑆</m:t>
                            </m:r>
                          </m:sub>
                        </m:sSub>
                        <m:r>
                          <a:rPr lang="en-US" altLang="zh-CN" sz="3600" i="1" kern="0"/>
                          <m:t>;</m:t>
                        </m:r>
                        <m:r>
                          <a:rPr lang="en-US" altLang="zh-CN" sz="3600" i="1" kern="0"/>
                          <m:t>𝑊</m:t>
                        </m:r>
                      </m:e>
                    </m:d>
                    <m:r>
                      <a:rPr lang="en-US" altLang="zh-CN" sz="3600" b="0" i="1" kern="0" smtClean="0"/>
                      <m:t>=</m:t>
                    </m:r>
                    <m:r>
                      <a:rPr lang="en-US" altLang="zh-CN" sz="3600" i="1" kern="0"/>
                      <m:t>𝐼</m:t>
                    </m:r>
                    <m:d>
                      <m:dPr>
                        <m:ctrlPr>
                          <a:rPr lang="en-US" altLang="zh-CN" sz="3600" i="1" kern="0"/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/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600" i="1" kern="0"/>
                                </m:ctrlPr>
                              </m:accPr>
                              <m:e>
                                <m:r>
                                  <a:rPr lang="en-US" altLang="zh-CN" sz="3600" i="1" kern="0"/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i="1" kern="0"/>
                              <m:t>𝑆</m:t>
                            </m:r>
                          </m:sub>
                        </m:sSub>
                        <m:r>
                          <a:rPr lang="en-US" altLang="zh-CN" sz="3600" i="1" kern="0"/>
                          <m:t>;</m:t>
                        </m:r>
                        <m:sSub>
                          <m:sSubPr>
                            <m:ctrlPr>
                              <a:rPr lang="en-US" sz="3600" i="1"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600" i="1"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where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and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are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the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random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variables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of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the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first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hidden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layer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and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the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output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layer,</a:t>
                </a:r>
                <a:r>
                  <a:rPr lang="zh-CN" altLang="en-US" sz="3600" dirty="0"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cs typeface="Calibri" panose="020F0502020204030204" pitchFamily="34" charset="0"/>
                  </a:rPr>
                  <a:t>respectively.</a:t>
                </a:r>
                <a:endParaRPr lang="en-US" sz="36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sz="3600" b="1" kern="0" dirty="0"/>
              </a:p>
              <a:p>
                <a:endParaRPr lang="en-US" sz="3600" kern="0" dirty="0"/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32BA681-F272-1349-A134-49D9004CC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23012400"/>
                <a:ext cx="12212718" cy="8202563"/>
              </a:xfrm>
              <a:prstGeom prst="rect">
                <a:avLst/>
              </a:prstGeom>
              <a:blipFill>
                <a:blip r:embed="rId8"/>
                <a:stretch>
                  <a:fillRect l="-1454" t="-17465" r="-1142" b="-6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F6E98ED-0993-8B4F-AC3A-798F3DB9E930}"/>
                  </a:ext>
                </a:extLst>
              </p:cNvPr>
              <p:cNvSpPr/>
              <p:nvPr/>
            </p:nvSpPr>
            <p:spPr>
              <a:xfrm>
                <a:off x="12412726" y="28745967"/>
                <a:ext cx="9221724" cy="3005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Since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the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output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layer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commonly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has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all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the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information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of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target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sz="3600" dirty="0">
                    <a:latin typeface="+mn-lt"/>
                    <a:cs typeface="Calibri" panose="020F0502020204030204" pitchFamily="34" charset="0"/>
                  </a:rPr>
                  <a:t>labels,</a:t>
                </a:r>
                <a:r>
                  <a:rPr lang="zh-CN" altLang="en-US" sz="3600" dirty="0">
                    <a:latin typeface="+mn-lt"/>
                    <a:cs typeface="Calibri" panose="020F0502020204030204" pitchFamily="34" charset="0"/>
                  </a:rPr>
                  <a:t> </a:t>
                </a:r>
                <a:endParaRPr lang="en-US" altLang="zh-CN" sz="3600" i="1" dirty="0">
                  <a:latin typeface="+mn-lt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+mn-lt"/>
                        </a:rPr>
                        <m:t>𝐼</m:t>
                      </m:r>
                      <m:d>
                        <m:dPr>
                          <m:ctrlPr>
                            <a:rPr lang="en-US" altLang="zh-CN" sz="3600" i="1">
                              <a:latin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+mn-lt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+mn-lt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3600" i="1">
                              <a:latin typeface="+mn-lt"/>
                            </a:rPr>
                            <m:t>;</m:t>
                          </m:r>
                          <m:r>
                            <a:rPr lang="en-US" altLang="zh-CN" sz="3600" i="1">
                              <a:latin typeface="+mn-lt"/>
                            </a:rPr>
                            <m:t>𝑊</m:t>
                          </m:r>
                        </m:e>
                      </m:d>
                      <m:r>
                        <a:rPr lang="en-US" altLang="zh-CN" sz="3600" i="1">
                          <a:latin typeface="+mn-lt"/>
                        </a:rPr>
                        <m:t>=</m:t>
                      </m:r>
                      <m:r>
                        <a:rPr lang="en-US" altLang="zh-CN" sz="3600" i="1">
                          <a:latin typeface="+mn-lt"/>
                        </a:rPr>
                        <m:t>𝐼</m:t>
                      </m:r>
                      <m:d>
                        <m:dPr>
                          <m:ctrlPr>
                            <a:rPr lang="en-US" altLang="zh-CN" sz="3600" i="1">
                              <a:latin typeface="+mn-l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+mn-lt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+mn-lt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+mn-lt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zh-CN" sz="3600" i="1">
                              <a:latin typeface="+mn-lt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altLang="zh-CN" sz="3600" i="1">
                                  <a:latin typeface="+mn-lt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i="1">
                                  <a:latin typeface="+mn-lt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sz="3600" dirty="0">
                  <a:latin typeface="+mn-lt"/>
                </a:endParaRPr>
              </a:p>
              <a:p>
                <a:r>
                  <a:rPr lang="en-US" altLang="zh-CN" sz="3600" dirty="0">
                    <a:latin typeface="+mn-lt"/>
                  </a:rPr>
                  <a:t>Finally,</a:t>
                </a:r>
                <a:r>
                  <a:rPr lang="zh-CN" altLang="en-US" sz="3600" dirty="0">
                    <a:latin typeface="+mn-lt"/>
                  </a:rPr>
                  <a:t> </a:t>
                </a:r>
                <a:r>
                  <a:rPr lang="en-US" altLang="zh-CN" sz="3600" dirty="0">
                    <a:latin typeface="+mn-lt"/>
                  </a:rPr>
                  <a:t>we</a:t>
                </a:r>
                <a:r>
                  <a:rPr lang="zh-CN" altLang="en-US" sz="3600" dirty="0">
                    <a:latin typeface="+mn-lt"/>
                  </a:rPr>
                  <a:t> </a:t>
                </a:r>
                <a:r>
                  <a:rPr lang="en-US" altLang="zh-CN" sz="3600" dirty="0">
                    <a:latin typeface="+mn-lt"/>
                  </a:rPr>
                  <a:t>have</a:t>
                </a:r>
                <a:r>
                  <a:rPr lang="zh-CN" altLang="en-US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>
                        <a:latin typeface="+mn-lt"/>
                      </a:rPr>
                      <m:t>𝐼</m:t>
                    </m:r>
                    <m:d>
                      <m:dPr>
                        <m:ctrlPr>
                          <a:rPr lang="en-US" altLang="zh-CN" sz="3600" i="1" kern="0">
                            <a:latin typeface="+mn-lt"/>
                          </a:rPr>
                        </m:ctrlPr>
                      </m:dPr>
                      <m:e>
                        <m:r>
                          <a:rPr lang="en-US" altLang="zh-CN" sz="3600" i="1" kern="0">
                            <a:latin typeface="+mn-lt"/>
                          </a:rPr>
                          <m:t>𝑆</m:t>
                        </m:r>
                        <m:r>
                          <a:rPr lang="en-US" altLang="zh-CN" sz="3600" i="1" kern="0">
                            <a:latin typeface="+mn-lt"/>
                          </a:rPr>
                          <m:t>;</m:t>
                        </m:r>
                        <m:r>
                          <a:rPr lang="en-US" altLang="zh-CN" sz="3600" i="1" kern="0">
                            <a:latin typeface="+mn-lt"/>
                          </a:rPr>
                          <m:t>𝑊</m:t>
                        </m:r>
                      </m:e>
                    </m:d>
                    <m:r>
                      <a:rPr lang="en-US" altLang="zh-CN" sz="3600" i="1" kern="0">
                        <a:latin typeface="+mn-lt"/>
                      </a:rPr>
                      <m:t>=</m:t>
                    </m:r>
                    <m:r>
                      <a:rPr lang="en-US" altLang="zh-CN" sz="3600" i="1" kern="0">
                        <a:latin typeface="+mn-lt"/>
                      </a:rPr>
                      <m:t>𝐼</m:t>
                    </m:r>
                    <m:d>
                      <m:dPr>
                        <m:ctrlPr>
                          <a:rPr lang="en-US" altLang="zh-CN" sz="3600" i="1" kern="0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>
                                <a:latin typeface="+mn-lt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600" i="1" kern="0">
                                    <a:latin typeface="+mn-lt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 kern="0">
                                    <a:latin typeface="+mn-lt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i="1" kern="0">
                                <a:latin typeface="+mn-lt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600" i="1" kern="0">
                            <a:latin typeface="+mn-lt"/>
                          </a:rPr>
                          <m:t>;</m:t>
                        </m:r>
                        <m:sSub>
                          <m:sSubPr>
                            <m:ctrlPr>
                              <a:rPr lang="en-US" sz="3600" i="1">
                                <a:latin typeface="+mn-lt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+mn-lt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600" i="1">
                                <a:latin typeface="+mn-lt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600" i="1" kern="0">
                        <a:latin typeface="+mn-lt"/>
                      </a:rPr>
                      <m:t>+</m:t>
                    </m:r>
                    <m:r>
                      <a:rPr lang="en-US" altLang="zh-CN" sz="3600" i="1" kern="0">
                        <a:latin typeface="+mn-lt"/>
                      </a:rPr>
                      <m:t>𝐼</m:t>
                    </m:r>
                    <m:d>
                      <m:d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 kern="0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altLang="zh-CN" sz="3600" i="1" kern="0">
                                <a:latin typeface="+mn-lt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3600" i="1" kern="0">
                                <a:latin typeface="+mn-lt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3600" i="1" kern="0">
                            <a:latin typeface="+mn-lt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US" altLang="zh-CN" sz="3600" i="1">
                                <a:latin typeface="+mn-lt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3600" i="1">
                                <a:latin typeface="+mn-lt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zh-CN" sz="3600" b="0" i="1" kern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600" kern="0" dirty="0">
                  <a:latin typeface="+mn-lt"/>
                </a:endParaRPr>
              </a:p>
              <a:p>
                <a:endParaRPr lang="en-US" sz="3600" dirty="0">
                  <a:latin typeface="+mn-lt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F6E98ED-0993-8B4F-AC3A-798F3DB9E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2726" y="28745967"/>
                <a:ext cx="9221724" cy="3005053"/>
              </a:xfrm>
              <a:prstGeom prst="rect">
                <a:avLst/>
              </a:prstGeom>
              <a:blipFill>
                <a:blip r:embed="rId9"/>
                <a:stretch>
                  <a:fillRect l="-206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4DF62-5104-024D-B306-1896CD3D3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15644" y="5583384"/>
                <a:ext cx="12941155" cy="11477202"/>
              </a:xfrm>
              <a:prstGeom prst="rect">
                <a:avLst/>
              </a:prstGeom>
            </p:spPr>
            <p:txBody>
              <a:bodyPr/>
              <a:lstStyle>
                <a:lvl1pPr marL="1600200" indent="-1600200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5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68688" indent="-1338263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3200">
                    <a:solidFill>
                      <a:schemeClr val="tx1"/>
                    </a:solidFill>
                    <a:latin typeface="+mn-lt"/>
                  </a:defRPr>
                </a:lvl2pPr>
                <a:lvl3pPr marL="5324475" indent="-1052513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0900">
                    <a:solidFill>
                      <a:schemeClr val="tx1"/>
                    </a:solidFill>
                    <a:latin typeface="+mn-lt"/>
                  </a:defRPr>
                </a:lvl3pPr>
                <a:lvl4pPr marL="7453313" indent="-1052513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9100">
                    <a:solidFill>
                      <a:schemeClr val="tx1"/>
                    </a:solidFill>
                    <a:latin typeface="+mn-lt"/>
                  </a:defRPr>
                </a:lvl4pPr>
                <a:lvl5pPr marL="9601200" indent="-1076325" algn="l" defTabSz="426878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100">
                    <a:solidFill>
                      <a:schemeClr val="tx1"/>
                    </a:solidFill>
                    <a:latin typeface="+mn-lt"/>
                  </a:defRPr>
                </a:lvl5pPr>
                <a:lvl6pPr marL="10058501" indent="-1076336" algn="l" defTabSz="427041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+mn-lt"/>
                  </a:defRPr>
                </a:lvl6pPr>
                <a:lvl7pPr marL="10515707" indent="-1076336" algn="l" defTabSz="427041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+mn-lt"/>
                  </a:defRPr>
                </a:lvl7pPr>
                <a:lvl8pPr marL="10972910" indent="-1076336" algn="l" defTabSz="427041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+mn-lt"/>
                  </a:defRPr>
                </a:lvl8pPr>
                <a:lvl9pPr marL="11430115" indent="-1076336" algn="l" defTabSz="4270418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600" kern="0" dirty="0"/>
                  <a:t>A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fully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connected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layer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ker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3600" b="1" kern="0" dirty="0"/>
                  <a:t> </a:t>
                </a:r>
                <a:r>
                  <a:rPr lang="en-US" altLang="zh-CN" sz="3600" kern="0" dirty="0"/>
                  <a:t>consists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of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neurons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3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3600" b="1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b="1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altLang="zh-CN" sz="3600" b="1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sz="3600" kern="0" dirty="0"/>
                  <a:t>,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where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input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of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ker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3600" kern="0" dirty="0"/>
                  <a:t>,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3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3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sz="36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𝑚𝑛</m:t>
                            </m:r>
                          </m:sub>
                        </m:sSub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36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dot-product.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i="1" kern="0" dirty="0"/>
                  <a:t>random</a:t>
                </a:r>
                <a:r>
                  <a:rPr lang="zh-CN" altLang="en-US" sz="3600" i="1" kern="0" dirty="0"/>
                  <a:t> </a:t>
                </a:r>
                <a:r>
                  <a:rPr lang="en-US" altLang="zh-CN" sz="3600" i="1" kern="0" dirty="0"/>
                  <a:t>process</a:t>
                </a:r>
                <a:r>
                  <a:rPr lang="zh-CN" altLang="en-US" sz="3600" i="1" kern="0" dirty="0"/>
                  <a:t> </a:t>
                </a:r>
                <a:r>
                  <a:rPr lang="en-US" altLang="zh-CN" sz="3600" kern="0" dirty="0"/>
                  <a:t>(i.e.,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experiment)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defined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as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ker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sz="3600" b="1" kern="0" dirty="0"/>
                  <a:t> </a:t>
                </a:r>
                <a:r>
                  <a:rPr lang="en-US" altLang="zh-CN" sz="3600" kern="0" dirty="0"/>
                  <a:t>recognizing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one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of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patterns/features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with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largest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cross-correlation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to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from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features.</a:t>
                </a:r>
                <a:endParaRPr lang="en-US" sz="3600" kern="0" dirty="0"/>
              </a:p>
              <a:p>
                <a:pPr marL="0" indent="0">
                  <a:buNone/>
                </a:pPr>
                <a:r>
                  <a:rPr lang="en-US" sz="3600" b="1" kern="0" dirty="0"/>
                  <a:t>The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probability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space</a:t>
                </a:r>
                <a:r>
                  <a:rPr lang="zh-CN" altLang="en-US" sz="3600" b="1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of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fully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connected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layer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endParaRPr lang="en-US" altLang="zh-CN" sz="3600" kern="0" dirty="0"/>
              </a:p>
              <a:p>
                <a:pPr marL="0" indent="0">
                  <a:buNone/>
                </a:pPr>
                <a:r>
                  <a:rPr lang="zh-CN" altLang="en-US" sz="3600" i="1" kern="0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consists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of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possible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outcomes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(features)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altLang="zh-CN" sz="3600" b="1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CN" sz="36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3600" kern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3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3600" kern="0" dirty="0"/>
                  <a:t>-algebra</a:t>
                </a:r>
              </a:p>
              <a:p>
                <a:pPr marL="0" indent="0">
                  <a:buNone/>
                </a:pPr>
                <a:r>
                  <a:rPr lang="zh-CN" altLang="en-US" sz="3600" kern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Gibbs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distribution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to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quantify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probability</a:t>
                </a:r>
                <a:r>
                  <a:rPr lang="zh-CN" altLang="en-US" sz="3600" b="1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altLang="zh-CN" sz="3600" b="1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being</a:t>
                </a:r>
                <a:r>
                  <a:rPr lang="zh-CN" altLang="en-US" sz="3600" kern="0" dirty="0"/>
                  <a:t>      </a:t>
                </a:r>
                <a:r>
                  <a:rPr lang="en-US" altLang="zh-CN" sz="3600" kern="0" dirty="0"/>
                  <a:t>recognized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feature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with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largest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cross-correlation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to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endParaRPr lang="en-US" altLang="zh-CN" sz="3600" kern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36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  <m:e>
                          <m:r>
                            <a:rPr lang="en-US" altLang="zh-CN" sz="3600" b="1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360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kern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3600" i="1" kern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CN" sz="3600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kern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6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600" i="1" kern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3600" i="1" kern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3600" i="1" kern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600" i="1" ker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600" i="1" ker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600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 ker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sz="3600" i="1" ker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altLang="zh-CN" sz="3600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600" ker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600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3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36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6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6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en-US" altLang="zh-CN" sz="3600" b="1" i="1" ker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n-US" altLang="zh-CN" sz="36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3600" b="1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r>
                                <a:rPr lang="en-US" altLang="zh-CN" sz="36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3600" kern="0" dirty="0"/>
              </a:p>
              <a:p>
                <a:pPr marL="0" indent="0">
                  <a:buNone/>
                </a:pPr>
                <a:r>
                  <a:rPr lang="en-US" altLang="zh-CN" sz="3600" kern="0" dirty="0"/>
                  <a:t>where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Z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random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variable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of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b="1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and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600" i="1" kern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3600" i="1" kern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360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600" i="1" kern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3600" i="1" kern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en-US" altLang="zh-CN" sz="3600" i="1" ker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600" ker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3600" i="1" ker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6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i="1" ker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3600" i="1" ker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partition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function.</a:t>
                </a:r>
              </a:p>
              <a:p>
                <a:pPr marL="0" indent="0">
                  <a:buNone/>
                </a:pPr>
                <a:r>
                  <a:rPr lang="en-US" altLang="zh-CN" sz="3600" b="1" kern="0" dirty="0"/>
                  <a:t>The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random</a:t>
                </a:r>
                <a:r>
                  <a:rPr lang="zh-CN" altLang="en-US" sz="3600" b="1" kern="0" dirty="0"/>
                  <a:t> </a:t>
                </a:r>
                <a:r>
                  <a:rPr lang="en-US" altLang="zh-CN" sz="3600" b="1" kern="0" dirty="0"/>
                  <a:t>variable</a:t>
                </a:r>
                <a:r>
                  <a:rPr lang="zh-CN" altLang="en-US" sz="36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36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36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defined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as</a:t>
                </a:r>
                <a:r>
                  <a:rPr lang="zh-CN" altLang="en-US" sz="3600" kern="0" dirty="0"/>
                  <a:t> </a:t>
                </a:r>
                <a:endParaRPr lang="en-US" altLang="zh-CN" sz="3600" kern="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 ker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6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6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altLang="zh-CN" sz="3600" b="1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36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i="1" ker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3600" kern="0" dirty="0"/>
              </a:p>
              <a:p>
                <a:pPr marL="0" indent="0">
                  <a:buFontTx/>
                  <a:buNone/>
                </a:pPr>
                <a:r>
                  <a:rPr lang="en-US" altLang="zh-CN" sz="3600" kern="0" dirty="0"/>
                  <a:t>where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the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measurable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space</a:t>
                </a:r>
                <a:r>
                  <a:rPr lang="zh-CN" altLang="en-US" sz="3600" kern="0" dirty="0"/>
                  <a:t> </a:t>
                </a:r>
                <a:r>
                  <a:rPr lang="en-US" altLang="zh-CN" sz="3600" kern="0" dirty="0"/>
                  <a:t>is</a:t>
                </a:r>
                <a:r>
                  <a:rPr lang="zh-CN" altLang="en-US" sz="3600" kern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600" i="1" ker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={1,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3600" i="1" ker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3600" kern="0" dirty="0"/>
                  <a:t> </a:t>
                </a:r>
                <a:endParaRPr lang="en-US" altLang="zh-CN" sz="3600" kern="0" dirty="0"/>
              </a:p>
              <a:p>
                <a:pPr lvl="1"/>
                <a:endParaRPr lang="en-US" altLang="zh-CN" sz="3600" i="1" kern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4CD4DF62-5104-024D-B306-1896CD3D3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5644" y="5583384"/>
                <a:ext cx="12941155" cy="11477202"/>
              </a:xfrm>
              <a:prstGeom prst="rect">
                <a:avLst/>
              </a:prstGeom>
              <a:blipFill>
                <a:blip r:embed="rId10"/>
                <a:stretch>
                  <a:fillRect l="-5784" t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5698147D-99E6-F74F-ABF1-5ECFA7CD85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23400" y="6416403"/>
            <a:ext cx="8992561" cy="42572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9822347A-8C16-0B47-B9C4-75BB671E528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898638" y="11308999"/>
                <a:ext cx="8840161" cy="4845401"/>
              </a:xfrm>
              <a:prstGeom prst="rect">
                <a:avLst/>
              </a:prstGeom>
              <a:noFill/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kern="1200">
                    <a:solidFill>
                      <a:schemeClr val="tx2"/>
                    </a:solidFill>
                    <a:latin typeface="Calibri"/>
                    <a:ea typeface="Geneva" pitchFamily="-65" charset="-128"/>
                    <a:cs typeface="Calibri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kern="1200">
                    <a:solidFill>
                      <a:schemeClr val="tx2"/>
                    </a:solidFill>
                    <a:latin typeface="Calibri"/>
                    <a:ea typeface="Geneva" pitchFamily="-65" charset="-128"/>
                    <a:cs typeface="Calibri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kern="1200">
                    <a:solidFill>
                      <a:schemeClr val="tx2"/>
                    </a:solidFill>
                    <a:latin typeface="Calibri"/>
                    <a:ea typeface="ヒラギノ角ゴ Pro W3" charset="-128"/>
                    <a:cs typeface="Calibri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kern="1200">
                    <a:solidFill>
                      <a:schemeClr val="tx2"/>
                    </a:solidFill>
                    <a:latin typeface="Calibri"/>
                    <a:ea typeface="ヒラギノ角ゴ Pro W3" charset="-128"/>
                    <a:cs typeface="Calibri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kern="1200">
                    <a:solidFill>
                      <a:schemeClr val="tx2"/>
                    </a:solidFill>
                    <a:latin typeface="Calibri"/>
                    <a:ea typeface="ヒラギノ角ゴ Pro W3" charset="-128"/>
                    <a:cs typeface="Calibri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3200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MI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estimator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 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for</a:t>
                </a:r>
                <a:r>
                  <a:rPr lang="zh-CN" alt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m:rPr>
                              <m:brk m:alnAt="9"/>
                            </m:r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32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altLang="zh-CN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m:rPr>
                              <m:brk m:alnAt="9"/>
                            </m:rP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3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9822347A-8C16-0B47-B9C4-75BB671E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98638" y="11308999"/>
                <a:ext cx="8840161" cy="4845401"/>
              </a:xfrm>
              <a:prstGeom prst="rect">
                <a:avLst/>
              </a:prstGeom>
              <a:blipFill>
                <a:blip r:embed="rId12"/>
                <a:stretch>
                  <a:fillRect l="-1722" t="-27749" r="-1148" b="-15183"/>
                </a:stretch>
              </a:blipFill>
              <a:ln>
                <a:noFill/>
              </a:ln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A465CAF-13D9-694B-994D-B5161CE5D8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202" y="17662802"/>
            <a:ext cx="7628666" cy="21852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021336-4AE7-174B-BFA4-169069C49BB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908527" y="20135436"/>
            <a:ext cx="7115396" cy="19764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F3EDBB-D997-9745-BDB5-8462E8AEA8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0" y="25679400"/>
            <a:ext cx="15800832" cy="32918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C00856-18DE-E442-97DB-3C3D65658F1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953" y="22326600"/>
            <a:ext cx="15800832" cy="329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68D290-66CB-7F46-A301-CFCFFE6847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152" y="17578095"/>
            <a:ext cx="6030648" cy="50255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DC5975-CFEF-D04C-9385-08C6FCEDEA36}"/>
                  </a:ext>
                </a:extLst>
              </p:cNvPr>
              <p:cNvSpPr/>
              <p:nvPr/>
            </p:nvSpPr>
            <p:spPr>
              <a:xfrm>
                <a:off x="29627770" y="17809574"/>
                <a:ext cx="8725941" cy="40567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3600" dirty="0">
                    <a:solidFill>
                      <a:srgbClr val="000000"/>
                    </a:solidFill>
                  </a:rPr>
                  <a:t>The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synthetic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dataset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has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2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bits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information.</a:t>
                </a:r>
              </a:p>
              <a:p>
                <a:r>
                  <a:rPr lang="en-US" altLang="zh-CN" sz="3600" dirty="0">
                    <a:solidFill>
                      <a:srgbClr val="000000"/>
                    </a:solidFill>
                  </a:rPr>
                  <a:t>The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labels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has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1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bit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information.</a:t>
                </a:r>
              </a:p>
              <a:p>
                <a:endParaRPr lang="en-US" altLang="zh-CN" sz="3600" dirty="0">
                  <a:solidFill>
                    <a:srgbClr val="000000"/>
                  </a:solidFill>
                </a:endParaRPr>
              </a:p>
              <a:p>
                <a:r>
                  <a:rPr lang="en-US" altLang="zh-CN" sz="3600" dirty="0">
                    <a:solidFill>
                      <a:srgbClr val="000000"/>
                    </a:solidFill>
                  </a:rPr>
                  <a:t>From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the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right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figure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we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observe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that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endParaRPr lang="en-US" altLang="zh-CN" sz="36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3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̂"/>
                            <m:ctrlP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36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̂"/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acc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converges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to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600" dirty="0">
                    <a:solidFill>
                      <a:srgbClr val="000000"/>
                    </a:solidFill>
                  </a:rPr>
                  <a:t> 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converges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zh-CN" sz="3600" dirty="0">
                    <a:solidFill>
                      <a:srgbClr val="000000"/>
                    </a:solidFill>
                  </a:rPr>
                  <a:t>to</a:t>
                </a:r>
                <a:r>
                  <a:rPr lang="zh-CN" altLang="en-US" sz="3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6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6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EDC5975-CFEF-D04C-9385-08C6FCEDE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7770" y="17809574"/>
                <a:ext cx="8725941" cy="4056752"/>
              </a:xfrm>
              <a:prstGeom prst="rect">
                <a:avLst/>
              </a:prstGeom>
              <a:blipFill>
                <a:blip r:embed="rId18"/>
                <a:stretch>
                  <a:fillRect l="-2032" t="-2500" b="-4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155D763-54EE-1448-A1CE-D33F2A974839}"/>
              </a:ext>
            </a:extLst>
          </p:cNvPr>
          <p:cNvSpPr txBox="1"/>
          <p:nvPr/>
        </p:nvSpPr>
        <p:spPr>
          <a:xfrm>
            <a:off x="548640" y="50866766"/>
            <a:ext cx="184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5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20626</TotalTime>
  <Words>861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Helvetica</vt:lpstr>
      <vt:lpstr>Times New Roman</vt:lpstr>
      <vt:lpstr>Blank Presentation</vt:lpstr>
      <vt:lpstr>PowerPoint Presentation</vt:lpstr>
    </vt:vector>
  </TitlesOfParts>
  <Company>UNSW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Medical Illustration Unit</dc:creator>
  <cp:lastModifiedBy>Lan, Xinjie</cp:lastModifiedBy>
  <cp:revision>661</cp:revision>
  <cp:lastPrinted>1999-09-02T03:17:39Z</cp:lastPrinted>
  <dcterms:created xsi:type="dcterms:W3CDTF">1997-10-24T05:44:18Z</dcterms:created>
  <dcterms:modified xsi:type="dcterms:W3CDTF">2021-06-25T08:38:32Z</dcterms:modified>
</cp:coreProperties>
</file>