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932781" y="-12700"/>
            <a:ext cx="16551777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8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>
            <a:noAutofit/>
          </a:bodyPr>
          <a:lstStyle>
            <a:lvl1pPr marL="889000" indent="-571500">
              <a:spcBef>
                <a:spcPts val="2400"/>
              </a:spcBef>
              <a:buSzPct val="171000"/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  <a:lvl2pPr marL="1333500" indent="-571500">
              <a:spcBef>
                <a:spcPts val="2400"/>
              </a:spcBef>
              <a:buSzPct val="171000"/>
              <a:defRPr sz="4200">
                <a:latin typeface="Gill Sans"/>
                <a:ea typeface="Gill Sans"/>
                <a:cs typeface="Gill Sans"/>
                <a:sym typeface="Gill Sans"/>
              </a:defRPr>
            </a:lvl2pPr>
            <a:lvl3pPr marL="1778000" indent="-571500">
              <a:spcBef>
                <a:spcPts val="2400"/>
              </a:spcBef>
              <a:buSzPct val="171000"/>
              <a:defRPr sz="4200">
                <a:latin typeface="Gill Sans"/>
                <a:ea typeface="Gill Sans"/>
                <a:cs typeface="Gill Sans"/>
                <a:sym typeface="Gill Sans"/>
              </a:defRPr>
            </a:lvl3pPr>
            <a:lvl4pPr marL="2222500" indent="-571500">
              <a:spcBef>
                <a:spcPts val="2400"/>
              </a:spcBef>
              <a:buSzPct val="171000"/>
              <a:defRPr sz="4200">
                <a:latin typeface="Gill Sans"/>
                <a:ea typeface="Gill Sans"/>
                <a:cs typeface="Gill Sans"/>
                <a:sym typeface="Gill Sans"/>
              </a:defRPr>
            </a:lvl4pPr>
            <a:lvl5pPr marL="2667000" indent="-571500">
              <a:spcBef>
                <a:spcPts val="2400"/>
              </a:spcBef>
              <a:buSzPct val="171000"/>
              <a:defRPr sz="4200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xfrm>
            <a:off x="894079" y="1608666"/>
            <a:ext cx="11216642" cy="1413935"/>
          </a:xfrm>
          <a:prstGeom prst="rect">
            <a:avLst/>
          </a:prstGeom>
        </p:spPr>
        <p:txBody>
          <a:bodyPr lIns="48767" tIns="48767" rIns="48767" bIns="48767"/>
          <a:lstStyle>
            <a:lvl1pPr algn="l" defTabSz="1300480">
              <a:lnSpc>
                <a:spcPct val="90000"/>
              </a:lnSpc>
              <a:defRPr sz="62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idx="1"/>
          </p:nvPr>
        </p:nvSpPr>
        <p:spPr>
          <a:xfrm>
            <a:off x="894079" y="3166533"/>
            <a:ext cx="11216642" cy="4641428"/>
          </a:xfrm>
          <a:prstGeom prst="rect">
            <a:avLst/>
          </a:prstGeom>
        </p:spPr>
        <p:txBody>
          <a:bodyPr lIns="48767" tIns="48767" rIns="48767" bIns="48767" anchor="t"/>
          <a:lstStyle>
            <a:lvl1pPr marL="310242" indent="-310242" defTabSz="1300480">
              <a:lnSpc>
                <a:spcPct val="90000"/>
              </a:lnSpc>
              <a:spcBef>
                <a:spcPts val="1400"/>
              </a:spcBef>
              <a:buSzPct val="100000"/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19150" indent="-361950" defTabSz="1300480">
              <a:lnSpc>
                <a:spcPct val="90000"/>
              </a:lnSpc>
              <a:spcBef>
                <a:spcPts val="1400"/>
              </a:spcBef>
              <a:buSzPct val="100000"/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48739" indent="-434339" defTabSz="1300480">
              <a:lnSpc>
                <a:spcPct val="90000"/>
              </a:lnSpc>
              <a:spcBef>
                <a:spcPts val="1400"/>
              </a:spcBef>
              <a:buSzPct val="100000"/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54200" indent="-482600" defTabSz="1300480">
              <a:lnSpc>
                <a:spcPct val="90000"/>
              </a:lnSpc>
              <a:spcBef>
                <a:spcPts val="1400"/>
              </a:spcBef>
              <a:buSzPct val="100000"/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11400" indent="-482600" defTabSz="1300480">
              <a:lnSpc>
                <a:spcPct val="90000"/>
              </a:lnSpc>
              <a:spcBef>
                <a:spcPts val="1400"/>
              </a:spcBef>
              <a:buSzPct val="100000"/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xfrm>
            <a:off x="11787362" y="8024622"/>
            <a:ext cx="323359" cy="338837"/>
          </a:xfrm>
          <a:prstGeom prst="rect">
            <a:avLst/>
          </a:prstGeom>
        </p:spPr>
        <p:txBody>
          <a:bodyPr lIns="48767" tIns="48767" rIns="48767" bIns="48767" anchor="ctr"/>
          <a:lstStyle>
            <a:lvl1pPr algn="r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-647700" y="4953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457644" y="-138499"/>
            <a:ext cx="13504629" cy="900308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Deep Interpretable Criminal Charge Prediction and Algorithmic Bias"/>
          <p:cNvSpPr txBox="1"/>
          <p:nvPr/>
        </p:nvSpPr>
        <p:spPr>
          <a:xfrm>
            <a:off x="852833" y="440658"/>
            <a:ext cx="11030422" cy="49892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Deep Interpretable Criminal Charge Prediction and Algorithmic Bias</a:t>
            </a:r>
          </a:p>
        </p:txBody>
      </p:sp>
      <p:sp>
        <p:nvSpPr>
          <p:cNvPr id="138" name="use deep learning for criminal charge prediction…"/>
          <p:cNvSpPr txBox="1"/>
          <p:nvPr>
            <p:ph type="body" idx="1"/>
          </p:nvPr>
        </p:nvSpPr>
        <p:spPr>
          <a:xfrm>
            <a:off x="759723" y="1839208"/>
            <a:ext cx="11843661" cy="6919680"/>
          </a:xfrm>
          <a:prstGeom prst="rect">
            <a:avLst/>
          </a:prstGeom>
        </p:spPr>
        <p:txBody>
          <a:bodyPr lIns="48767" tIns="48767" rIns="48767" bIns="48767" anchor="t">
            <a:normAutofit fontScale="100000" lnSpcReduction="0"/>
          </a:bodyPr>
          <a:lstStyle/>
          <a:p>
            <a:pPr marL="307140" indent="-307140" defTabSz="1287475">
              <a:lnSpc>
                <a:spcPct val="90000"/>
              </a:lnSpc>
              <a:spcBef>
                <a:spcPts val="1400"/>
              </a:spcBef>
              <a:buSzPct val="100000"/>
              <a:buFont typeface="Arial"/>
              <a:defRPr sz="1782"/>
            </a:pPr>
          </a:p>
          <a:p>
            <a:pPr marL="307140" indent="-307140" defTabSz="1287475">
              <a:lnSpc>
                <a:spcPct val="90000"/>
              </a:lnSpc>
              <a:spcBef>
                <a:spcPts val="1400"/>
              </a:spcBef>
              <a:buSzPct val="100000"/>
              <a:buFont typeface="Arial"/>
              <a:defRPr sz="1782"/>
            </a:pPr>
          </a:p>
          <a:p>
            <a:pPr marL="307140" indent="-307140" defTabSz="1287475">
              <a:lnSpc>
                <a:spcPct val="90000"/>
              </a:lnSpc>
              <a:spcBef>
                <a:spcPts val="1400"/>
              </a:spcBef>
              <a:buSzPct val="100000"/>
              <a:buFont typeface="Arial"/>
              <a:defRPr sz="1782"/>
            </a:pPr>
          </a:p>
          <a:p>
            <a:pPr marL="307140" indent="-307140" defTabSz="1287475">
              <a:lnSpc>
                <a:spcPct val="90000"/>
              </a:lnSpc>
              <a:spcBef>
                <a:spcPts val="1400"/>
              </a:spcBef>
              <a:buSzPct val="100000"/>
              <a:buFont typeface="Arial"/>
              <a:defRPr sz="1782"/>
            </a:pPr>
          </a:p>
          <a:p>
            <a:pPr marL="307140" indent="-307140" defTabSz="1287475">
              <a:lnSpc>
                <a:spcPct val="90000"/>
              </a:lnSpc>
              <a:spcBef>
                <a:spcPts val="1400"/>
              </a:spcBef>
              <a:buSzPct val="100000"/>
              <a:buFont typeface="Arial"/>
              <a:defRPr sz="1782"/>
            </a:pPr>
          </a:p>
          <a:p>
            <a:pPr marL="307140" indent="-307140" defTabSz="1287475">
              <a:lnSpc>
                <a:spcPct val="90000"/>
              </a:lnSpc>
              <a:spcBef>
                <a:spcPts val="1400"/>
              </a:spcBef>
              <a:buSzPct val="100000"/>
              <a:buFont typeface="Arial"/>
              <a:defRPr sz="1782"/>
            </a:pPr>
          </a:p>
          <a:p>
            <a:pPr marL="307140" indent="-307140" defTabSz="1287475">
              <a:lnSpc>
                <a:spcPct val="90000"/>
              </a:lnSpc>
              <a:spcBef>
                <a:spcPts val="1400"/>
              </a:spcBef>
              <a:buSzPct val="100000"/>
              <a:buFont typeface="Arial"/>
              <a:defRPr sz="1782"/>
            </a:pPr>
          </a:p>
          <a:p>
            <a:pPr marL="307140" indent="-307140" defTabSz="1287475">
              <a:lnSpc>
                <a:spcPct val="90000"/>
              </a:lnSpc>
              <a:spcBef>
                <a:spcPts val="1400"/>
              </a:spcBef>
              <a:buSzPct val="100000"/>
              <a:buFont typeface="Arial"/>
              <a:defRPr sz="1782"/>
            </a:pPr>
          </a:p>
          <a:p>
            <a:pPr marL="307140" indent="-307140" defTabSz="1287475">
              <a:lnSpc>
                <a:spcPct val="90000"/>
              </a:lnSpc>
              <a:spcBef>
                <a:spcPts val="1400"/>
              </a:spcBef>
              <a:buSzPct val="100000"/>
              <a:buFont typeface="Arial"/>
              <a:defRPr sz="1782"/>
            </a:pPr>
          </a:p>
          <a:p>
            <a:pPr marL="307140" indent="-307140" defTabSz="1287475">
              <a:lnSpc>
                <a:spcPct val="90000"/>
              </a:lnSpc>
              <a:spcBef>
                <a:spcPts val="1400"/>
              </a:spcBef>
              <a:buSzPct val="100000"/>
              <a:buFont typeface="Arial"/>
              <a:defRPr sz="1782"/>
            </a:pPr>
          </a:p>
          <a:p>
            <a:pPr marL="307140" indent="-307140" defTabSz="1287475">
              <a:lnSpc>
                <a:spcPct val="90000"/>
              </a:lnSpc>
              <a:spcBef>
                <a:spcPts val="1400"/>
              </a:spcBef>
              <a:buSzPct val="100000"/>
              <a:buFont typeface="Arial"/>
              <a:defRPr sz="1782"/>
            </a:pPr>
          </a:p>
          <a:p>
            <a:pPr marL="307140" indent="-307140" defTabSz="1287475">
              <a:lnSpc>
                <a:spcPct val="90000"/>
              </a:lnSpc>
              <a:spcBef>
                <a:spcPts val="1400"/>
              </a:spcBef>
              <a:buSzPct val="100000"/>
              <a:buFont typeface="Arial"/>
              <a:defRPr sz="1782"/>
            </a:pPr>
          </a:p>
          <a:p>
            <a:pPr marL="307140" indent="-307140" defTabSz="1287475">
              <a:lnSpc>
                <a:spcPct val="90000"/>
              </a:lnSpc>
              <a:spcBef>
                <a:spcPts val="1400"/>
              </a:spcBef>
              <a:buSzPct val="100000"/>
              <a:buFont typeface="Arial"/>
              <a:defRPr sz="1782"/>
            </a:pPr>
            <a:r>
              <a:t>use deep learning for criminal charge prediction</a:t>
            </a:r>
          </a:p>
          <a:p>
            <a:pPr marL="307140" indent="-307140" defTabSz="1287475">
              <a:lnSpc>
                <a:spcPct val="90000"/>
              </a:lnSpc>
              <a:spcBef>
                <a:spcPts val="1400"/>
              </a:spcBef>
              <a:buSzPct val="100000"/>
              <a:buFont typeface="Arial"/>
              <a:defRPr sz="1782"/>
            </a:pPr>
            <a:r>
              <a:t>two challenges: imbalanced data (low F-1), interpretability</a:t>
            </a:r>
          </a:p>
          <a:p>
            <a:pPr marL="307140" indent="-307140" defTabSz="1287475">
              <a:lnSpc>
                <a:spcPct val="90000"/>
              </a:lnSpc>
              <a:spcBef>
                <a:spcPts val="1400"/>
              </a:spcBef>
              <a:buSzPct val="100000"/>
              <a:buFont typeface="Arial"/>
              <a:defRPr sz="1782"/>
            </a:pPr>
            <a:r>
              <a:t>Bi-LSTM capture temporal patterns of individual behaviors</a:t>
            </a:r>
          </a:p>
          <a:p>
            <a:pPr marL="307140" indent="-307140" defTabSz="1287475">
              <a:lnSpc>
                <a:spcPct val="90000"/>
              </a:lnSpc>
              <a:spcBef>
                <a:spcPts val="1400"/>
              </a:spcBef>
              <a:buSzPct val="100000"/>
              <a:buFont typeface="Arial"/>
              <a:defRPr sz="1782"/>
            </a:pPr>
            <a:r>
              <a:t>attention mechanisms for post-hoc interpretability</a:t>
            </a:r>
          </a:p>
          <a:p>
            <a:pPr lvl="1" marL="759768" indent="-307140" defTabSz="1287475">
              <a:lnSpc>
                <a:spcPct val="90000"/>
              </a:lnSpc>
              <a:spcBef>
                <a:spcPts val="1400"/>
              </a:spcBef>
              <a:buSzPct val="100000"/>
              <a:buFont typeface="Arial"/>
              <a:defRPr sz="1782"/>
            </a:pPr>
            <a:r>
              <a:t>criminal charge histories are essential features, while social features such as race, gender, and age are not.</a:t>
            </a:r>
          </a:p>
        </p:txBody>
      </p:sp>
      <p:sp>
        <p:nvSpPr>
          <p:cNvPr id="139" name="Abdul Rafae Khan = Jia Xu and Peter Varsanyi and Rachit Pabreja @ SIT and Rutgers"/>
          <p:cNvSpPr txBox="1"/>
          <p:nvPr/>
        </p:nvSpPr>
        <p:spPr>
          <a:xfrm>
            <a:off x="1890252" y="1038455"/>
            <a:ext cx="8955584" cy="412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1800"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Abdul Rafae Khan = Jia Xu and Peter Varsanyi and Rachit Pabreja @ SIT and Rutgers</a:t>
            </a:r>
          </a:p>
        </p:txBody>
      </p:sp>
      <p:grpSp>
        <p:nvGrpSpPr>
          <p:cNvPr id="142" name="Screen Shot 2021-06-25 at 4.02.00 AM.png"/>
          <p:cNvGrpSpPr/>
          <p:nvPr/>
        </p:nvGrpSpPr>
        <p:grpSpPr>
          <a:xfrm>
            <a:off x="7931151" y="4677515"/>
            <a:ext cx="4122519" cy="3300494"/>
            <a:chOff x="0" y="0"/>
            <a:chExt cx="4122518" cy="3300492"/>
          </a:xfrm>
        </p:grpSpPr>
        <p:pic>
          <p:nvPicPr>
            <p:cNvPr id="141" name="Screen Shot 2021-06-25 at 4.02.00 AM.png" descr="Screen Shot 2021-06-25 at 4.02.00 A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0800" y="50800"/>
              <a:ext cx="4020919" cy="3198893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40" name="Screen Shot 2021-06-25 at 4.02.00 AM.png" descr="Screen Shot 2021-06-25 at 4.02.00 AM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4122519" cy="3300494"/>
            </a:xfrm>
            <a:prstGeom prst="rect">
              <a:avLst/>
            </a:prstGeom>
            <a:effectLst/>
          </p:spPr>
        </p:pic>
      </p:grpSp>
      <p:grpSp>
        <p:nvGrpSpPr>
          <p:cNvPr id="145" name="Screen Shot 2021-06-25 at 4.01.47 AM.png"/>
          <p:cNvGrpSpPr/>
          <p:nvPr/>
        </p:nvGrpSpPr>
        <p:grpSpPr>
          <a:xfrm>
            <a:off x="66738" y="1772752"/>
            <a:ext cx="6946791" cy="3966811"/>
            <a:chOff x="0" y="0"/>
            <a:chExt cx="6946790" cy="3966810"/>
          </a:xfrm>
        </p:grpSpPr>
        <p:pic>
          <p:nvPicPr>
            <p:cNvPr id="144" name="Screen Shot 2021-06-25 at 4.01.47 AM.png" descr="Screen Shot 2021-06-25 at 4.01.47 A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0800" y="50800"/>
              <a:ext cx="6845191" cy="386521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43" name="Screen Shot 2021-06-25 at 4.01.47 AM.png" descr="Screen Shot 2021-06-25 at 4.01.47 AM.pn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6946791" cy="3966811"/>
            </a:xfrm>
            <a:prstGeom prst="rect">
              <a:avLst/>
            </a:prstGeom>
            <a:effectLst/>
          </p:spPr>
        </p:pic>
      </p:grpSp>
      <p:grpSp>
        <p:nvGrpSpPr>
          <p:cNvPr id="148" name="Screen Shot 2021-06-25 at 4.06.55 AM.png"/>
          <p:cNvGrpSpPr/>
          <p:nvPr/>
        </p:nvGrpSpPr>
        <p:grpSpPr>
          <a:xfrm>
            <a:off x="6951566" y="1734614"/>
            <a:ext cx="6081689" cy="3003467"/>
            <a:chOff x="0" y="0"/>
            <a:chExt cx="6081687" cy="3003465"/>
          </a:xfrm>
        </p:grpSpPr>
        <p:pic>
          <p:nvPicPr>
            <p:cNvPr id="147" name="Screen Shot 2021-06-25 at 4.06.55 AM.png" descr="Screen Shot 2021-06-25 at 4.06.55 AM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0800" y="50800"/>
              <a:ext cx="5980088" cy="290186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46" name="Screen Shot 2021-06-25 at 4.06.55 AM.png" descr="Screen Shot 2021-06-25 at 4.06.55 AM.png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6081688" cy="300346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