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Kalam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Kalam-regular.fntdata"/><Relationship Id="rId8" Type="http://schemas.openxmlformats.org/officeDocument/2006/relationships/font" Target="fonts/Kala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3650" y="154000"/>
            <a:ext cx="8816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Kalam"/>
                <a:ea typeface="Kalam"/>
                <a:cs typeface="Kalam"/>
                <a:sym typeface="Kalam"/>
              </a:rPr>
              <a:t>Machine learning models make mistakes. Can we explain </a:t>
            </a:r>
            <a:r>
              <a:rPr b="1" lang="en" sz="3600">
                <a:latin typeface="Kalam"/>
                <a:ea typeface="Kalam"/>
                <a:cs typeface="Kalam"/>
                <a:sym typeface="Kalam"/>
              </a:rPr>
              <a:t>why</a:t>
            </a:r>
            <a:r>
              <a:rPr lang="en" sz="3600">
                <a:latin typeface="Kalam"/>
                <a:ea typeface="Kalam"/>
                <a:cs typeface="Kalam"/>
                <a:sym typeface="Kalam"/>
              </a:rPr>
              <a:t>? </a:t>
            </a:r>
            <a:r>
              <a:rPr lang="en" sz="2500">
                <a:latin typeface="Kalam"/>
                <a:ea typeface="Kalam"/>
                <a:cs typeface="Kalam"/>
                <a:sym typeface="Kalam"/>
              </a:rPr>
              <a:t>Abubakar Abid and James Zou</a:t>
            </a:r>
            <a:endParaRPr sz="2500">
              <a:latin typeface="Kalam"/>
              <a:ea typeface="Kalam"/>
              <a:cs typeface="Kalam"/>
              <a:sym typeface="Kala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475" y="1610650"/>
            <a:ext cx="6063038" cy="33916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 rot="-5400000">
            <a:off x="-278875" y="2502850"/>
            <a:ext cx="2011500" cy="1279800"/>
          </a:xfrm>
          <a:prstGeom prst="wedgeRoundRectCallout">
            <a:avLst>
              <a:gd fmla="val 25553" name="adj1"/>
              <a:gd fmla="val 62231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01375" y="2273150"/>
            <a:ext cx="12510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Output of our method:</a:t>
            </a:r>
            <a:br>
              <a:rPr i="1" lang="en" sz="1100"/>
            </a:b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</a:t>
            </a:r>
            <a:r>
              <a:rPr i="1" lang="en" sz="1200"/>
              <a:t>zebra </a:t>
            </a:r>
            <a:r>
              <a:rPr lang="en" sz="1200"/>
              <a:t>is misclassified as an </a:t>
            </a:r>
            <a:r>
              <a:rPr i="1" lang="en" sz="1200"/>
              <a:t>African  hunting dog</a:t>
            </a:r>
            <a:r>
              <a:rPr lang="en" sz="1200"/>
              <a:t> because of the lack of </a:t>
            </a:r>
            <a:r>
              <a:rPr b="1" i="1" lang="en" sz="1200" u="sng"/>
              <a:t>stripes </a:t>
            </a:r>
            <a:endParaRPr b="1" i="1" sz="1200" u="sng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929" y="3271653"/>
            <a:ext cx="1293622" cy="42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9984" y="2273150"/>
            <a:ext cx="1683082" cy="94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