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/>
    <p:restoredTop sz="94718"/>
  </p:normalViewPr>
  <p:slideViewPr>
    <p:cSldViewPr snapToGrid="0" snapToObjects="1">
      <p:cViewPr varScale="1">
        <p:scale>
          <a:sx n="58" d="100"/>
          <a:sy n="58" d="100"/>
        </p:scale>
        <p:origin x="6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5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rb.gy/cnbrzg" TargetMode="External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rb.gy/881frw" TargetMode="External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Naively defined parameter robustness is sensitive toward a specific transformation, “  - scale transformation.” [Dinh et al. 2017]…">
                <a:extLst>
                  <a:ext uri="{FF2B5EF4-FFF2-40B4-BE49-F238E27FC236}">
                    <a16:creationId xmlns:a16="http://schemas.microsoft.com/office/drawing/2014/main" id="{0DEAB4EE-38A6-A142-8134-4B2B15E8F691}"/>
                  </a:ext>
                </a:extLst>
              </p:cNvPr>
              <p:cNvSpPr txBox="1"/>
              <p:nvPr/>
            </p:nvSpPr>
            <p:spPr>
              <a:xfrm>
                <a:off x="520193" y="10005789"/>
                <a:ext cx="7300207" cy="35872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marL="285750" indent="-285750" algn="l" defTabSz="584200">
                  <a:spcBef>
                    <a:spcPts val="1200"/>
                  </a:spcBef>
                  <a:buSzPct val="123000"/>
                  <a:buFont typeface="Arial" panose="020B0604020202020204" pitchFamily="34" charset="0"/>
                  <a:buChar char="•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:r>
                  <a:rPr dirty="0"/>
                  <a:t>Neural network</a:t>
                </a:r>
                <a:r>
                  <a:rPr lang="en-US" dirty="0"/>
                  <a:t> with </a:t>
                </a:r>
                <a:r>
                  <a:rPr lang="en-US" sz="1800" dirty="0"/>
                  <a:t>a non-negative homogeneous activation </a:t>
                </a:r>
                <a:endParaRPr lang="en-US" dirty="0"/>
              </a:p>
              <a:p>
                <a:pPr marL="355600" lvl="2" indent="-355600" algn="l" defTabSz="584200">
                  <a:spcBef>
                    <a:spcPts val="1200"/>
                  </a:spcBef>
                  <a:buSzPct val="113000"/>
                  <a:buChar char="•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:endParaRPr lang="en-US" sz="175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lvl="2" indent="-285750" algn="l" defTabSz="584200">
                  <a:spcBef>
                    <a:spcPts val="1200"/>
                  </a:spcBef>
                  <a:buSzPct val="113000"/>
                  <a:buFont typeface="Arial" panose="020B0604020202020204" pitchFamily="34" charset="0"/>
                  <a:buChar char="•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:endParaRPr lang="en-US" sz="175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lvl="2" indent="-285750" algn="l" defTabSz="584200">
                  <a:spcBef>
                    <a:spcPts val="1200"/>
                  </a:spcBef>
                  <a:buSzPct val="113000"/>
                  <a:buFont typeface="Arial" panose="020B0604020202020204" pitchFamily="34" charset="0"/>
                  <a:buChar char="•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- scale transformation</a:t>
                </a:r>
                <a:endParaRPr lang="en-US" dirty="0"/>
              </a:p>
              <a:p>
                <a:pPr marL="285750" lvl="2" indent="-285750" algn="l" defTabSz="584200">
                  <a:spcBef>
                    <a:spcPts val="1200"/>
                  </a:spcBef>
                  <a:buSzPct val="113000"/>
                  <a:buFont typeface="Arial" panose="020B0604020202020204" pitchFamily="34" charset="0"/>
                  <a:buChar char="•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:endParaRPr lang="en-US" sz="175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lvl="2" indent="-285750" algn="l" defTabSz="584200">
                  <a:spcBef>
                    <a:spcPts val="1200"/>
                  </a:spcBef>
                  <a:buSzPct val="113000"/>
                  <a:buFont typeface="Arial" panose="020B0604020202020204" pitchFamily="34" charset="0"/>
                  <a:buChar char="•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- scale transformation does not change functional property but does change sharpness</a:t>
                </a:r>
                <a:r>
                  <a:rPr lang="en-US" dirty="0"/>
                  <a:t>, e.g. trace of hessian,</a:t>
                </a:r>
                <a:r>
                  <a:rPr dirty="0"/>
                  <a:t> arbitrarily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355600" indent="-355600" algn="l" defTabSz="584200">
                  <a:spcBef>
                    <a:spcPts val="1200"/>
                  </a:spcBef>
                  <a:buSzPct val="113000"/>
                  <a:buChar char="•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Naively defined parameter robustness is sensitive toward a specific transformation, “  - scale transformation.” [Dinh et al. 2017]…">
                <a:extLst>
                  <a:ext uri="{FF2B5EF4-FFF2-40B4-BE49-F238E27FC236}">
                    <a16:creationId xmlns:a16="http://schemas.microsoft.com/office/drawing/2014/main" id="{0DEAB4EE-38A6-A142-8134-4B2B15E8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93" y="10005789"/>
                <a:ext cx="7300207" cy="3587262"/>
              </a:xfrm>
              <a:prstGeom prst="rect">
                <a:avLst/>
              </a:prstGeom>
              <a:blipFill>
                <a:blip r:embed="rId3"/>
                <a:stretch>
                  <a:fillRect l="-1215" t="-1408" r="-34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558A7DAF-1F2D-7A49-B090-858A80E5AF04}"/>
              </a:ext>
            </a:extLst>
          </p:cNvPr>
          <p:cNvSpPr/>
          <p:nvPr/>
        </p:nvSpPr>
        <p:spPr>
          <a:xfrm>
            <a:off x="16526108" y="2843599"/>
            <a:ext cx="7677345" cy="960120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6292B1-0960-004C-AAE0-D3327BB2AEA0}"/>
              </a:ext>
            </a:extLst>
          </p:cNvPr>
          <p:cNvSpPr/>
          <p:nvPr/>
        </p:nvSpPr>
        <p:spPr>
          <a:xfrm>
            <a:off x="8140315" y="2853209"/>
            <a:ext cx="8065878" cy="1078992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4EC995-AB8B-0741-BF47-3E53F3884703}"/>
              </a:ext>
            </a:extLst>
          </p:cNvPr>
          <p:cNvSpPr/>
          <p:nvPr/>
        </p:nvSpPr>
        <p:spPr>
          <a:xfrm>
            <a:off x="224149" y="2827444"/>
            <a:ext cx="7683383" cy="1670083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6A5F0-3C49-BC4C-970F-8F00FC052B34}"/>
              </a:ext>
            </a:extLst>
          </p:cNvPr>
          <p:cNvSpPr/>
          <p:nvPr/>
        </p:nvSpPr>
        <p:spPr>
          <a:xfrm>
            <a:off x="227452" y="4845030"/>
            <a:ext cx="7680081" cy="877824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Naively defined parameter robustness is sensitive toward a specific transformation, “  - scale transformation.” [Dinh et al. 2017]…"/>
              <p:cNvSpPr txBox="1"/>
              <p:nvPr/>
            </p:nvSpPr>
            <p:spPr>
              <a:xfrm>
                <a:off x="520193" y="9443218"/>
                <a:ext cx="7300207" cy="40154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algn="l" defTabSz="584200">
                  <a:spcBef>
                    <a:spcPts val="1000"/>
                  </a:spcBef>
                  <a:buSzPct val="123000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:r>
                  <a:rPr dirty="0"/>
                  <a:t>Naively defined </a:t>
                </a:r>
                <a:r>
                  <a:rPr lang="en-US" dirty="0"/>
                  <a:t>sharpness </a:t>
                </a:r>
                <a:r>
                  <a:rPr dirty="0"/>
                  <a:t>is sensitive to</a:t>
                </a:r>
                <a:r>
                  <a:rPr lang="en-US" dirty="0"/>
                  <a:t> </a:t>
                </a:r>
                <a:r>
                  <a:rPr dirty="0"/>
                  <a:t>a specific transformatio</a:t>
                </a:r>
                <a:r>
                  <a:rPr lang="en-US" dirty="0"/>
                  <a:t>n,</a:t>
                </a:r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>
                    <a:solidFill>
                      <a:srgbClr val="F27200"/>
                    </a:solidFill>
                    <a:latin typeface="Noto Sans CJK JP Bold"/>
                    <a:ea typeface="Noto Sans CJK JP Bold"/>
                    <a:cs typeface="Noto Sans CJK JP Bold"/>
                    <a:sym typeface="Noto Sans CJK JP Bold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750" i="1">
                        <a:solidFill>
                          <a:srgbClr val="F272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F27200"/>
                    </a:solidFill>
                    <a:latin typeface="Noto Sans CJK JP Bold"/>
                    <a:ea typeface="Noto Sans CJK JP Bold"/>
                    <a:cs typeface="Noto Sans CJK JP Bold"/>
                    <a:sym typeface="Noto Sans CJK JP Bold"/>
                  </a:rPr>
                  <a:t>-scale transformation” </a:t>
                </a:r>
                <a:r>
                  <a:rPr dirty="0"/>
                  <a:t>[</a:t>
                </a:r>
                <a:r>
                  <a:rPr dirty="0" err="1"/>
                  <a:t>Dinh</a:t>
                </a:r>
                <a:r>
                  <a:rPr dirty="0"/>
                  <a:t> et al. 2017]</a:t>
                </a:r>
                <a:endParaRPr lang="en-US" dirty="0">
                  <a:latin typeface="Noto Sans CJK JP Bold"/>
                  <a:ea typeface="Noto Sans CJK JP Bold"/>
                  <a:sym typeface="Noto Sans CJK JP Bold"/>
                </a:endParaRPr>
              </a:p>
            </p:txBody>
          </p:sp>
        </mc:Choice>
        <mc:Fallback xmlns="">
          <p:sp>
            <p:nvSpPr>
              <p:cNvPr id="180" name="Naively defined parameter robustness is sensitive toward a specific transformation, “  - scale transformation.” [Dinh et al. 2017]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93" y="9443218"/>
                <a:ext cx="7300207" cy="4015417"/>
              </a:xfrm>
              <a:prstGeom prst="rect">
                <a:avLst/>
              </a:prstGeom>
              <a:blipFill>
                <a:blip r:embed="rId4"/>
                <a:stretch>
                  <a:fillRect l="-1042" t="-31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With proposition 1, computation of Minimum Sharpness is reduced to a convex optimization as follows…"/>
          <p:cNvSpPr txBox="1"/>
          <p:nvPr/>
        </p:nvSpPr>
        <p:spPr>
          <a:xfrm>
            <a:off x="8483423" y="9399993"/>
            <a:ext cx="7602435" cy="2099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55600" indent="-355600" algn="l" defTabSz="584200">
              <a:spcBef>
                <a:spcPts val="1800"/>
              </a:spcBef>
              <a:buSzPct val="123000"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dirty="0"/>
              <a:t>Thanks to </a:t>
            </a:r>
            <a:r>
              <a:rPr dirty="0"/>
              <a:t> proposition 1, computation of Minimum Sharpness</a:t>
            </a:r>
            <a:r>
              <a:rPr lang="en-US" dirty="0"/>
              <a:t> </a:t>
            </a:r>
            <a:r>
              <a:rPr dirty="0"/>
              <a:t>is</a:t>
            </a:r>
            <a:br>
              <a:rPr lang="en-US" dirty="0"/>
            </a:br>
            <a:r>
              <a:rPr dirty="0"/>
              <a:t>reduced to a convex optimization as follows</a:t>
            </a:r>
            <a:br>
              <a:rPr dirty="0"/>
            </a:br>
            <a:br>
              <a:rPr dirty="0"/>
            </a:br>
            <a:endParaRPr lang="en-US" dirty="0"/>
          </a:p>
          <a:p>
            <a:pPr marL="355600" indent="-355600" algn="l" defTabSz="584200">
              <a:spcBef>
                <a:spcPts val="1800"/>
              </a:spcBef>
              <a:buSzPct val="123000"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dirty="0"/>
              <a:t>In particular, Minimum Sharpness take</a:t>
            </a:r>
            <a:r>
              <a:rPr lang="en-US" dirty="0"/>
              <a:t>s</a:t>
            </a:r>
            <a:r>
              <a:rPr dirty="0"/>
              <a:t> a closed form</a:t>
            </a:r>
            <a:br>
              <a:rPr lang="en-US" dirty="0"/>
            </a:br>
            <a:r>
              <a:rPr dirty="0"/>
              <a:t>on fully connected neural networks</a:t>
            </a:r>
          </a:p>
        </p:txBody>
      </p:sp>
      <p:sp>
        <p:nvSpPr>
          <p:cNvPr id="152" name="Minimum sharpness: Scale-invariant parameter-robustness of neural networks…"/>
          <p:cNvSpPr/>
          <p:nvPr/>
        </p:nvSpPr>
        <p:spPr>
          <a:xfrm>
            <a:off x="-53037" y="-20545"/>
            <a:ext cx="24490074" cy="2462284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3800">
                <a:solidFill>
                  <a:srgbClr val="FFFFFF"/>
                </a:solidFill>
                <a:latin typeface="Noto Sans CJK JP Medium"/>
                <a:ea typeface="Noto Sans CJK JP Medium"/>
                <a:cs typeface="Noto Sans CJK JP Medium"/>
                <a:sym typeface="Noto Sans CJK JP Medium"/>
              </a:defRPr>
            </a:pPr>
            <a:r>
              <a:rPr dirty="0"/>
              <a:t>Minimum sharpness:</a:t>
            </a:r>
            <a:br>
              <a:rPr lang="en-US" dirty="0"/>
            </a:br>
            <a:r>
              <a:rPr dirty="0"/>
              <a:t>Scale-invariant parameter-robustness of neural networks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866">
                <a:solidFill>
                  <a:srgbClr val="FFFFFF"/>
                </a:solidFill>
                <a:latin typeface="Noto Sans CJK JP Thin"/>
                <a:ea typeface="Noto Sans CJK JP Thin"/>
                <a:cs typeface="Noto Sans CJK JP Thin"/>
                <a:sym typeface="Noto Sans CJK JP Thin"/>
              </a:defRPr>
            </a:pP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defTabSz="457200">
              <a:defRPr sz="1866">
                <a:solidFill>
                  <a:srgbClr val="FFFFFF"/>
                </a:solidFill>
                <a:latin typeface="Noto Sans CJK JP Thin"/>
                <a:ea typeface="Noto Sans CJK JP Thin"/>
                <a:cs typeface="Noto Sans CJK JP Thin"/>
                <a:sym typeface="Noto Sans CJK JP Thin"/>
              </a:defRPr>
            </a:pPr>
            <a:r>
              <a:rPr dirty="0" err="1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Medium"/>
              </a:rPr>
              <a:t>Hikaru</a:t>
            </a:r>
            <a:r>
              <a:rPr dirty="0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Medium"/>
              </a:rPr>
              <a:t> Ibayashi</a:t>
            </a:r>
            <a:r>
              <a:rPr baseline="31999" dirty="0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Medium"/>
              </a:rPr>
              <a:t>1</a:t>
            </a:r>
            <a:r>
              <a:rPr dirty="0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Medium"/>
              </a:rPr>
              <a:t>, </a:t>
            </a:r>
            <a:r>
              <a:rPr dirty="0" err="1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Medium"/>
              </a:rPr>
              <a:t>Takuo</a:t>
            </a:r>
            <a:r>
              <a:rPr dirty="0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Medium"/>
              </a:rPr>
              <a:t> Hamaguchi</a:t>
            </a:r>
            <a:r>
              <a:rPr baseline="31999" dirty="0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Medium"/>
              </a:rPr>
              <a:t>2</a:t>
            </a:r>
            <a:r>
              <a:rPr dirty="0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Medium"/>
              </a:rPr>
              <a:t>, Masaaki Imaizumi</a:t>
            </a:r>
            <a:r>
              <a:rPr baseline="31999" dirty="0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Medium"/>
              </a:rPr>
              <a:t>2</a:t>
            </a:r>
            <a:r>
              <a:rPr lang="en-US" baseline="31999" dirty="0">
                <a:latin typeface="Noto Sans CJK JP Medium" panose="020B0500000000000000" pitchFamily="34" charset="-128"/>
                <a:ea typeface="Noto Sans CJK JP Medium" panose="020B0500000000000000" pitchFamily="34" charset="-128"/>
                <a:cs typeface="Noto Sans CJK JP Medium"/>
                <a:sym typeface="Noto Sans CJK JP Regular"/>
              </a:rPr>
              <a:t>  </a:t>
            </a:r>
            <a:r>
              <a:rPr baseline="31999" dirty="0">
                <a:latin typeface="Noto Sans CJK JP Medium" panose="020B0500000000000000" pitchFamily="34" charset="-128"/>
                <a:ea typeface="Noto Sans CJK JP Medium" panose="020B0500000000000000" pitchFamily="34" charset="-128"/>
              </a:rPr>
              <a:t>1</a:t>
            </a:r>
            <a:r>
              <a:rPr dirty="0">
                <a:latin typeface="Noto Sans CJK JP Medium" panose="020B0500000000000000" pitchFamily="34" charset="-128"/>
                <a:ea typeface="Noto Sans CJK JP Medium" panose="020B0500000000000000" pitchFamily="34" charset="-128"/>
              </a:rPr>
              <a:t>University of Southern California, </a:t>
            </a:r>
            <a:r>
              <a:rPr baseline="31999" dirty="0">
                <a:latin typeface="Noto Sans CJK JP Medium" panose="020B0500000000000000" pitchFamily="34" charset="-128"/>
                <a:ea typeface="Noto Sans CJK JP Medium" panose="020B0500000000000000" pitchFamily="34" charset="-128"/>
              </a:rPr>
              <a:t>2</a:t>
            </a:r>
            <a:r>
              <a:rPr dirty="0">
                <a:latin typeface="Noto Sans CJK JP Medium" panose="020B0500000000000000" pitchFamily="34" charset="-128"/>
                <a:ea typeface="Noto Sans CJK JP Medium" panose="020B0500000000000000" pitchFamily="34" charset="-128"/>
              </a:rPr>
              <a:t>University of Tokyo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68" y="665280"/>
            <a:ext cx="3832438" cy="1264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6"/>
          <a:srcRect b="43972"/>
          <a:stretch>
            <a:fillRect/>
          </a:stretch>
        </p:blipFill>
        <p:spPr>
          <a:xfrm>
            <a:off x="21565395" y="-138250"/>
            <a:ext cx="3335107" cy="264867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Against input perturbation…"/>
          <p:cNvSpPr txBox="1">
            <a:spLocks noGrp="1"/>
          </p:cNvSpPr>
          <p:nvPr>
            <p:ph type="subTitle" sz="quarter" idx="1"/>
          </p:nvPr>
        </p:nvSpPr>
        <p:spPr>
          <a:xfrm>
            <a:off x="526520" y="5533879"/>
            <a:ext cx="3600376" cy="2658250"/>
          </a:xfrm>
          <a:prstGeom prst="rect">
            <a:avLst/>
          </a:prstGeom>
        </p:spPr>
        <p:txBody>
          <a:bodyPr/>
          <a:lstStyle/>
          <a:p>
            <a:pPr defTabSz="584200">
              <a:spcBef>
                <a:spcPts val="1000"/>
              </a:spcBef>
              <a:defRPr sz="1700" b="0"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dirty="0"/>
              <a:t>Against input perturbation</a:t>
            </a:r>
          </a:p>
          <a:p>
            <a:pPr marL="355600" indent="-355600" defTabSz="584200">
              <a:spcBef>
                <a:spcPts val="1000"/>
              </a:spcBef>
              <a:buSzPct val="123000"/>
              <a:buChar char="•"/>
              <a:defRPr sz="1700" b="0"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dirty="0"/>
              <a:t>Noises during data collection</a:t>
            </a:r>
            <a:br>
              <a:rPr dirty="0"/>
            </a:br>
            <a:r>
              <a:rPr dirty="0"/>
              <a:t>from physical world</a:t>
            </a:r>
          </a:p>
          <a:p>
            <a:pPr marL="355600" indent="-355600" defTabSz="584200">
              <a:spcBef>
                <a:spcPts val="1000"/>
              </a:spcBef>
              <a:buSzPct val="123000"/>
              <a:buChar char="•"/>
              <a:defRPr sz="1700" b="0"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dirty="0"/>
              <a:t>Active research area originated from [Goodfellow et al., 2014]</a:t>
            </a:r>
          </a:p>
        </p:txBody>
      </p:sp>
      <p:sp>
        <p:nvSpPr>
          <p:cNvPr id="157" name="Two different robustness of neural networks"/>
          <p:cNvSpPr txBox="1"/>
          <p:nvPr/>
        </p:nvSpPr>
        <p:spPr>
          <a:xfrm>
            <a:off x="380668" y="5114922"/>
            <a:ext cx="7127919" cy="446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584200">
              <a:defRPr sz="2500">
                <a:solidFill>
                  <a:schemeClr val="accent1"/>
                </a:solidFill>
                <a:latin typeface="Noto Sans CJK JP Bold"/>
                <a:ea typeface="Noto Sans CJK JP Bold"/>
                <a:cs typeface="Noto Sans CJK JP Bold"/>
                <a:sym typeface="Noto Sans CJK JP Bold"/>
              </a:defRPr>
            </a:lvl1pPr>
          </a:lstStyle>
          <a:p>
            <a:r>
              <a:rPr lang="en-US" sz="2000" dirty="0"/>
              <a:t>R</a:t>
            </a:r>
            <a:r>
              <a:rPr sz="2000" dirty="0"/>
              <a:t>obustness of </a:t>
            </a:r>
            <a:r>
              <a:rPr lang="en-US" sz="2000" dirty="0"/>
              <a:t>N</a:t>
            </a:r>
            <a:r>
              <a:rPr sz="2000" dirty="0"/>
              <a:t>eural </a:t>
            </a:r>
            <a:r>
              <a:rPr lang="en-US" sz="2000" dirty="0"/>
              <a:t>N</a:t>
            </a:r>
            <a:r>
              <a:rPr sz="2000" dirty="0"/>
              <a:t>etworks </a:t>
            </a:r>
          </a:p>
        </p:txBody>
      </p:sp>
      <p:sp>
        <p:nvSpPr>
          <p:cNvPr id="158" name="Against weight perturbation…"/>
          <p:cNvSpPr txBox="1"/>
          <p:nvPr/>
        </p:nvSpPr>
        <p:spPr>
          <a:xfrm>
            <a:off x="4240696" y="5521437"/>
            <a:ext cx="3526992" cy="401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584200">
              <a:spcBef>
                <a:spcPts val="1000"/>
              </a:spcBef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dirty="0"/>
              <a:t>Against </a:t>
            </a:r>
            <a:r>
              <a:rPr lang="en-US" dirty="0"/>
              <a:t>parameter</a:t>
            </a:r>
            <a:r>
              <a:rPr dirty="0"/>
              <a:t> perturbation</a:t>
            </a:r>
          </a:p>
          <a:p>
            <a:pPr marL="355600" indent="-355600" algn="l" defTabSz="584200">
              <a:spcBef>
                <a:spcPts val="1000"/>
              </a:spcBef>
              <a:buSzPct val="123000"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dirty="0"/>
              <a:t>Noises during computation</a:t>
            </a:r>
            <a:br>
              <a:rPr dirty="0"/>
            </a:br>
            <a:r>
              <a:rPr dirty="0"/>
              <a:t>from hardware</a:t>
            </a:r>
            <a:endParaRPr lang="en-US" dirty="0"/>
          </a:p>
          <a:p>
            <a:pPr marL="355600" indent="-355600" algn="l" defTabSz="584200">
              <a:spcBef>
                <a:spcPts val="1000"/>
              </a:spcBef>
              <a:buSzPct val="123000"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b="1" dirty="0">
                <a:solidFill>
                  <a:srgbClr val="F27200"/>
                </a:solidFill>
                <a:latin typeface="Noto Sans CJK JP Bold" panose="020B0500000000000000" pitchFamily="34" charset="-128"/>
                <a:ea typeface="Noto Sans CJK JP Bold" panose="020B0500000000000000" pitchFamily="34" charset="-128"/>
              </a:rPr>
              <a:t>Referred to as </a:t>
            </a:r>
            <a:r>
              <a:rPr b="1" dirty="0">
                <a:solidFill>
                  <a:srgbClr val="F27200"/>
                </a:solidFill>
                <a:latin typeface="Noto Sans CJK JP Bold" panose="020B0500000000000000" pitchFamily="34" charset="-128"/>
                <a:ea typeface="Noto Sans CJK JP Bold" panose="020B0500000000000000" pitchFamily="34" charset="-128"/>
                <a:cs typeface="Noto Sans CJK JP Bold"/>
                <a:sym typeface="Noto Sans CJK JP Bold"/>
              </a:rPr>
              <a:t>“sharpness”</a:t>
            </a:r>
          </a:p>
        </p:txBody>
      </p:sp>
      <p:sp>
        <p:nvSpPr>
          <p:cNvPr id="175" name="Naive sharpness has “scale-sensitivity”"/>
          <p:cNvSpPr txBox="1"/>
          <p:nvPr/>
        </p:nvSpPr>
        <p:spPr>
          <a:xfrm>
            <a:off x="408258" y="8834612"/>
            <a:ext cx="6323948" cy="74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584200">
              <a:defRPr sz="2500">
                <a:solidFill>
                  <a:schemeClr val="accent1"/>
                </a:solidFill>
                <a:latin typeface="Noto Sans CJK JP Bold"/>
                <a:ea typeface="Noto Sans CJK JP Bold"/>
                <a:cs typeface="Noto Sans CJK JP Bold"/>
                <a:sym typeface="Noto Sans CJK JP Bold"/>
              </a:defRPr>
            </a:lvl1pPr>
          </a:lstStyle>
          <a:p>
            <a:r>
              <a:rPr lang="en-US" sz="2000" dirty="0"/>
              <a:t>Problem: </a:t>
            </a:r>
            <a:r>
              <a:rPr sz="2000" dirty="0"/>
              <a:t>“scale-sensitivity”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328" y="10446883"/>
            <a:ext cx="4952824" cy="473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3216" y="12702139"/>
            <a:ext cx="2572774" cy="531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9080" y="12703141"/>
            <a:ext cx="2916066" cy="52949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expressed as first derivative"/>
              <p:cNvSpPr txBox="1"/>
              <p:nvPr/>
            </p:nvSpPr>
            <p:spPr>
              <a:xfrm>
                <a:off x="8548873" y="5710070"/>
                <a:ext cx="7560574" cy="6114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/>
              <a:p>
                <a:pPr marL="355600" indent="-355600" algn="l" defTabSz="584200">
                  <a:spcBef>
                    <a:spcPts val="1000"/>
                  </a:spcBef>
                  <a:buSzPct val="123000"/>
                  <a:buChar char="•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:r>
                  <a:rPr lang="en-US" dirty="0"/>
                  <a:t>We found 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begChr m:val="["/>
                        <m:endChr m:val="]"/>
                        <m:ctrlPr>
                          <a:rPr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</a:t>
                </a:r>
                <a:r>
                  <a:rPr lang="en-US" dirty="0"/>
                  <a:t>can be </a:t>
                </a:r>
                <a:r>
                  <a:rPr dirty="0"/>
                  <a:t>expressed as first derivative</a:t>
                </a:r>
                <a:r>
                  <a:rPr lang="en-US" dirty="0"/>
                  <a:t> of function, which is computationally feasible</a:t>
                </a:r>
                <a:endParaRPr dirty="0"/>
              </a:p>
            </p:txBody>
          </p:sp>
        </mc:Choice>
        <mc:Fallback xmlns="">
          <p:sp>
            <p:nvSpPr>
              <p:cNvPr id="187" name="expressed as first derivative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873" y="5710070"/>
                <a:ext cx="7560574" cy="611458"/>
              </a:xfrm>
              <a:prstGeom prst="rect">
                <a:avLst/>
              </a:prstGeom>
              <a:blipFill>
                <a:blip r:embed="rId10"/>
                <a:stretch>
                  <a:fillRect l="-1843" t="-26531" b="-612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8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7100" y="9869817"/>
            <a:ext cx="3200935" cy="956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roposal-sharpness.png" descr="proposal-sharpne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59381" y="9440411"/>
            <a:ext cx="4642229" cy="278533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Paper: https://arxiv.org/ Code: https://rb.gy/881frw"/>
          <p:cNvSpPr txBox="1"/>
          <p:nvPr/>
        </p:nvSpPr>
        <p:spPr>
          <a:xfrm>
            <a:off x="16683176" y="12782065"/>
            <a:ext cx="7648748" cy="1046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84200">
              <a:defRPr sz="2000">
                <a:solidFill>
                  <a:srgbClr val="FFFFFF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Paper: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hlinkClick r:id="rId13"/>
              </a:rPr>
              <a:t>https://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hlinkClick r:id="rId13"/>
              </a:rPr>
              <a:t>rb.gy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hlinkClick r:id="rId13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hlinkClick r:id="rId13"/>
              </a:rPr>
              <a:t>cnbrzg</a:t>
            </a:r>
            <a:r>
              <a:rPr lang="en-US" u="sng" dirty="0"/>
              <a:t>           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Code: </a:t>
            </a:r>
            <a:r>
              <a:rPr u="sng" dirty="0">
                <a:hlinkClick r:id="rId14"/>
              </a:rPr>
              <a:t>https://rb.gy/881fr</a:t>
            </a:r>
            <a:r>
              <a:rPr lang="en-US" u="sng" dirty="0">
                <a:hlinkClick r:id="rId14"/>
              </a:rPr>
              <a:t>w</a:t>
            </a:r>
            <a:endParaRPr u="sng" dirty="0">
              <a:hlinkClick r:id="rId1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15E1A-197A-024E-9D63-43167DC1B8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97293" y="4152828"/>
            <a:ext cx="3142531" cy="705633"/>
          </a:xfrm>
          <a:prstGeom prst="rect">
            <a:avLst/>
          </a:prstGeom>
        </p:spPr>
      </p:pic>
      <p:sp>
        <p:nvSpPr>
          <p:cNvPr id="66" name="Naive sharpness has “scale-sensitivity”">
            <a:extLst>
              <a:ext uri="{FF2B5EF4-FFF2-40B4-BE49-F238E27FC236}">
                <a16:creationId xmlns:a16="http://schemas.microsoft.com/office/drawing/2014/main" id="{9A3A2F4D-09F2-BE4A-A51B-340B071247BA}"/>
              </a:ext>
            </a:extLst>
          </p:cNvPr>
          <p:cNvSpPr txBox="1"/>
          <p:nvPr/>
        </p:nvSpPr>
        <p:spPr>
          <a:xfrm>
            <a:off x="1511630" y="13234840"/>
            <a:ext cx="5681154" cy="358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 defTabSz="584200">
              <a:defRPr sz="2500">
                <a:solidFill>
                  <a:schemeClr val="accent1"/>
                </a:solidFill>
                <a:latin typeface="Noto Sans CJK JP Bold"/>
                <a:ea typeface="Noto Sans CJK JP Bold"/>
                <a:cs typeface="Noto Sans CJK JP Bold"/>
                <a:sym typeface="Noto Sans CJK JP Bold"/>
              </a:defRPr>
            </a:lvl1pPr>
          </a:lstStyle>
          <a:p>
            <a:r>
              <a:rPr lang="en-US" sz="2000" dirty="0">
                <a:solidFill>
                  <a:srgbClr val="F27200"/>
                </a:solidFill>
              </a:rPr>
              <a:t>Call for scale-invariant measures</a:t>
            </a:r>
            <a:endParaRPr sz="2000" dirty="0">
              <a:solidFill>
                <a:srgbClr val="F27200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D71057B-5041-DD4B-857E-1C21FDEE355B}"/>
              </a:ext>
            </a:extLst>
          </p:cNvPr>
          <p:cNvSpPr/>
          <p:nvPr/>
        </p:nvSpPr>
        <p:spPr>
          <a:xfrm>
            <a:off x="1000343" y="13285662"/>
            <a:ext cx="521259" cy="239478"/>
          </a:xfrm>
          <a:prstGeom prst="rightArrow">
            <a:avLst/>
          </a:prstGeom>
          <a:solidFill>
            <a:srgbClr val="F272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3" name="Image" descr="Image">
            <a:extLst>
              <a:ext uri="{FF2B5EF4-FFF2-40B4-BE49-F238E27FC236}">
                <a16:creationId xmlns:a16="http://schemas.microsoft.com/office/drawing/2014/main" id="{CA7B7CE1-31F3-AF40-B7A0-5930FE9A5E9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2786" t="10511" r="5264" b="10511"/>
          <a:stretch>
            <a:fillRect/>
          </a:stretch>
        </p:blipFill>
        <p:spPr>
          <a:xfrm>
            <a:off x="19871900" y="5473657"/>
            <a:ext cx="3850015" cy="1324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E7246370-EF1F-534F-82F6-E8D9B0D89FB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46102" y="4749317"/>
            <a:ext cx="2647915" cy="261374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wo different robustness of neural networks">
            <a:extLst>
              <a:ext uri="{FF2B5EF4-FFF2-40B4-BE49-F238E27FC236}">
                <a16:creationId xmlns:a16="http://schemas.microsoft.com/office/drawing/2014/main" id="{FDA769DB-7827-1044-A8F3-032EC4581265}"/>
              </a:ext>
            </a:extLst>
          </p:cNvPr>
          <p:cNvSpPr txBox="1"/>
          <p:nvPr/>
        </p:nvSpPr>
        <p:spPr>
          <a:xfrm>
            <a:off x="8287525" y="3026937"/>
            <a:ext cx="7127919" cy="611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584200">
              <a:defRPr sz="2500">
                <a:solidFill>
                  <a:schemeClr val="accent1"/>
                </a:solidFill>
                <a:latin typeface="Noto Sans CJK JP Bold"/>
                <a:ea typeface="Noto Sans CJK JP Bold"/>
                <a:cs typeface="Noto Sans CJK JP Bold"/>
                <a:sym typeface="Noto Sans CJK JP Bold"/>
              </a:defRPr>
            </a:lvl1pPr>
          </a:lstStyle>
          <a:p>
            <a:r>
              <a:rPr lang="en-US" sz="2000" dirty="0"/>
              <a:t>Definition of Minimum Sharpness</a:t>
            </a:r>
            <a:endParaRPr sz="2000" dirty="0"/>
          </a:p>
        </p:txBody>
      </p:sp>
      <p:sp>
        <p:nvSpPr>
          <p:cNvPr id="84" name="Naive sharpness has “scale-sensitivity”">
            <a:extLst>
              <a:ext uri="{FF2B5EF4-FFF2-40B4-BE49-F238E27FC236}">
                <a16:creationId xmlns:a16="http://schemas.microsoft.com/office/drawing/2014/main" id="{085B96D2-AB58-F74B-9355-269C72DE64C5}"/>
              </a:ext>
            </a:extLst>
          </p:cNvPr>
          <p:cNvSpPr txBox="1"/>
          <p:nvPr/>
        </p:nvSpPr>
        <p:spPr>
          <a:xfrm>
            <a:off x="9353344" y="4815442"/>
            <a:ext cx="5681154" cy="358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 defTabSz="584200">
              <a:defRPr sz="2500">
                <a:solidFill>
                  <a:schemeClr val="accent1"/>
                </a:solidFill>
                <a:latin typeface="Noto Sans CJK JP Bold"/>
                <a:ea typeface="Noto Sans CJK JP Bold"/>
                <a:cs typeface="Noto Sans CJK JP Bold"/>
                <a:sym typeface="Noto Sans CJK JP Bold"/>
              </a:defRPr>
            </a:lvl1pPr>
          </a:lstStyle>
          <a:p>
            <a:r>
              <a:rPr lang="en-US" sz="2000" dirty="0">
                <a:solidFill>
                  <a:srgbClr val="F27200"/>
                </a:solidFill>
              </a:rPr>
              <a:t>Scale-invariant by definition</a:t>
            </a:r>
            <a:endParaRPr sz="2000" dirty="0">
              <a:solidFill>
                <a:srgbClr val="F27200"/>
              </a:solidFill>
            </a:endParaRPr>
          </a:p>
        </p:txBody>
      </p:sp>
      <p:sp>
        <p:nvSpPr>
          <p:cNvPr id="85" name="Two different robustness of neural networks">
            <a:extLst>
              <a:ext uri="{FF2B5EF4-FFF2-40B4-BE49-F238E27FC236}">
                <a16:creationId xmlns:a16="http://schemas.microsoft.com/office/drawing/2014/main" id="{67491032-AB69-3447-8090-1DFB15ABABA3}"/>
              </a:ext>
            </a:extLst>
          </p:cNvPr>
          <p:cNvSpPr txBox="1"/>
          <p:nvPr/>
        </p:nvSpPr>
        <p:spPr>
          <a:xfrm>
            <a:off x="8294315" y="5183357"/>
            <a:ext cx="7951901" cy="611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584200">
              <a:defRPr sz="2500">
                <a:solidFill>
                  <a:schemeClr val="accent1"/>
                </a:solidFill>
                <a:latin typeface="Noto Sans CJK JP Bold"/>
                <a:ea typeface="Noto Sans CJK JP Bold"/>
                <a:cs typeface="Noto Sans CJK JP Bold"/>
                <a:sym typeface="Noto Sans CJK JP Bold"/>
              </a:defRPr>
            </a:lvl1pPr>
          </a:lstStyle>
          <a:p>
            <a:r>
              <a:rPr lang="en-US" sz="2000" dirty="0"/>
              <a:t>Computation of Minimum Sharpness</a:t>
            </a:r>
            <a:endParaRPr sz="2000" dirty="0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90E75F8C-0F25-2E4B-8E82-A1AE2EF36953}"/>
              </a:ext>
            </a:extLst>
          </p:cNvPr>
          <p:cNvSpPr/>
          <p:nvPr/>
        </p:nvSpPr>
        <p:spPr>
          <a:xfrm>
            <a:off x="8749099" y="4876943"/>
            <a:ext cx="521259" cy="239478"/>
          </a:xfrm>
          <a:prstGeom prst="rightArrow">
            <a:avLst/>
          </a:prstGeom>
          <a:solidFill>
            <a:srgbClr val="F272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expressed as first derivative">
                <a:extLst>
                  <a:ext uri="{FF2B5EF4-FFF2-40B4-BE49-F238E27FC236}">
                    <a16:creationId xmlns:a16="http://schemas.microsoft.com/office/drawing/2014/main" id="{51BF40CD-9360-5540-8C77-1A7A7F5FCA29}"/>
                  </a:ext>
                </a:extLst>
              </p:cNvPr>
              <p:cNvSpPr txBox="1"/>
              <p:nvPr/>
            </p:nvSpPr>
            <p:spPr>
              <a:xfrm>
                <a:off x="8635233" y="3515129"/>
                <a:ext cx="7407500" cy="6114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Autofit/>
              </a:bodyPr>
              <a:lstStyle/>
              <a:p>
                <a:pPr algn="l" defTabSz="584200">
                  <a:spcBef>
                    <a:spcPts val="1000"/>
                  </a:spcBef>
                  <a:buSzPct val="123000"/>
                  <a:defRPr sz="1700">
                    <a:solidFill>
                      <a:srgbClr val="000000"/>
                    </a:solidFill>
                    <a:latin typeface="Noto Sans CJK JP Light"/>
                    <a:ea typeface="Noto Sans CJK JP Light"/>
                    <a:cs typeface="Noto Sans CJK JP Light"/>
                    <a:sym typeface="Noto Sans CJK JP Light"/>
                  </a:defRPr>
                </a:pPr>
                <a:r>
                  <a:rPr lang="en-US" sz="1700" dirty="0">
                    <a:solidFill>
                      <a:schemeClr val="bg2">
                        <a:lumMod val="10000"/>
                      </a:schemeClr>
                    </a:solidFill>
                    <a:latin typeface="Noto Sans CJK JP Light" panose="020B0300000000000000" pitchFamily="34" charset="-128"/>
                    <a:ea typeface="Noto Sans CJK JP Light" panose="020B0300000000000000" pitchFamily="34" charset="-128"/>
                  </a:rPr>
                  <a:t>We define Minimum Sharpness as a minimum value of  trace of hessian over the set constituted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700" dirty="0">
                    <a:solidFill>
                      <a:schemeClr val="bg2">
                        <a:lumMod val="10000"/>
                      </a:schemeClr>
                    </a:solidFill>
                    <a:latin typeface="Noto Sans CJK JP Light" panose="020B0300000000000000" pitchFamily="34" charset="-128"/>
                    <a:ea typeface="Noto Sans CJK JP Light" panose="020B0300000000000000" pitchFamily="34" charset="-128"/>
                    <a:cs typeface="Noto Sans CJK JP Bold"/>
                    <a:sym typeface="Noto Sans CJK JP Bold"/>
                  </a:rPr>
                  <a:t>-scale transformation</a:t>
                </a:r>
                <a:r>
                  <a:rPr lang="en-US" sz="1700" dirty="0">
                    <a:solidFill>
                      <a:schemeClr val="bg2">
                        <a:lumMod val="10000"/>
                      </a:schemeClr>
                    </a:solidFill>
                    <a:latin typeface="Noto Sans CJK JP Light" panose="020B0300000000000000" pitchFamily="34" charset="-128"/>
                    <a:ea typeface="Noto Sans CJK JP Light" panose="020B0300000000000000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90" name="expressed as first derivative">
                <a:extLst>
                  <a:ext uri="{FF2B5EF4-FFF2-40B4-BE49-F238E27FC236}">
                    <a16:creationId xmlns:a16="http://schemas.microsoft.com/office/drawing/2014/main" id="{51BF40CD-9360-5540-8C77-1A7A7F5FC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233" y="3515129"/>
                <a:ext cx="7407500" cy="611458"/>
              </a:xfrm>
              <a:prstGeom prst="rect">
                <a:avLst/>
              </a:prstGeom>
              <a:blipFill>
                <a:blip r:embed="rId18"/>
                <a:stretch>
                  <a:fillRect l="-1199" t="-2041" b="-142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Naive sharpness has “scale-sensitivity”">
            <a:extLst>
              <a:ext uri="{FF2B5EF4-FFF2-40B4-BE49-F238E27FC236}">
                <a16:creationId xmlns:a16="http://schemas.microsoft.com/office/drawing/2014/main" id="{F6E4FE72-F7AE-CA45-BB91-855302C8AEF8}"/>
              </a:ext>
            </a:extLst>
          </p:cNvPr>
          <p:cNvSpPr txBox="1"/>
          <p:nvPr/>
        </p:nvSpPr>
        <p:spPr>
          <a:xfrm>
            <a:off x="9383824" y="13133503"/>
            <a:ext cx="5681154" cy="358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 defTabSz="584200">
              <a:defRPr sz="2500">
                <a:solidFill>
                  <a:schemeClr val="accent1"/>
                </a:solidFill>
                <a:latin typeface="Noto Sans CJK JP Bold"/>
                <a:ea typeface="Noto Sans CJK JP Bold"/>
                <a:cs typeface="Noto Sans CJK JP Bold"/>
                <a:sym typeface="Noto Sans CJK JP Bold"/>
              </a:defRPr>
            </a:lvl1pPr>
          </a:lstStyle>
          <a:p>
            <a:r>
              <a:rPr lang="en-US" sz="2000" dirty="0">
                <a:solidFill>
                  <a:srgbClr val="F27200"/>
                </a:solidFill>
              </a:rPr>
              <a:t>Exact value is efficiently computable</a:t>
            </a:r>
            <a:endParaRPr sz="2000" dirty="0">
              <a:solidFill>
                <a:srgbClr val="F27200"/>
              </a:solidFill>
            </a:endParaRP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C1791533-8F77-D64B-AFE0-F0713352A0EB}"/>
              </a:ext>
            </a:extLst>
          </p:cNvPr>
          <p:cNvSpPr/>
          <p:nvPr/>
        </p:nvSpPr>
        <p:spPr>
          <a:xfrm>
            <a:off x="8738939" y="13160744"/>
            <a:ext cx="521259" cy="239478"/>
          </a:xfrm>
          <a:prstGeom prst="rightArrow">
            <a:avLst/>
          </a:prstGeom>
          <a:solidFill>
            <a:srgbClr val="F272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8223A-1858-D842-8D13-806E24F260CF}"/>
              </a:ext>
            </a:extLst>
          </p:cNvPr>
          <p:cNvGrpSpPr/>
          <p:nvPr/>
        </p:nvGrpSpPr>
        <p:grpSpPr>
          <a:xfrm>
            <a:off x="846434" y="7037269"/>
            <a:ext cx="6739405" cy="1959855"/>
            <a:chOff x="846434" y="6093159"/>
            <a:chExt cx="6739405" cy="1959855"/>
          </a:xfrm>
        </p:grpSpPr>
        <p:pic>
          <p:nvPicPr>
            <p:cNvPr id="159" name="bitmap.png" descr="bitmap.png"/>
            <p:cNvPicPr>
              <a:picLocks noChangeAspect="1"/>
            </p:cNvPicPr>
            <p:nvPr/>
          </p:nvPicPr>
          <p:blipFill>
            <a:blip r:embed="rId19"/>
            <a:srcRect l="9372" r="15795"/>
            <a:stretch>
              <a:fillRect/>
            </a:stretch>
          </p:blipFill>
          <p:spPr>
            <a:xfrm>
              <a:off x="2780858" y="6490511"/>
              <a:ext cx="2725997" cy="1562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3" name="Group"/>
            <p:cNvGrpSpPr/>
            <p:nvPr/>
          </p:nvGrpSpPr>
          <p:grpSpPr>
            <a:xfrm>
              <a:off x="846434" y="6632456"/>
              <a:ext cx="1321538" cy="1278510"/>
              <a:chOff x="0" y="0"/>
              <a:chExt cx="1377362" cy="1332516"/>
            </a:xfrm>
          </p:grpSpPr>
          <p:pic>
            <p:nvPicPr>
              <p:cNvPr id="160" name="Group" descr="Group"/>
              <p:cNvPicPr>
                <a:picLocks noChangeAspect="1"/>
              </p:cNvPicPr>
              <p:nvPr/>
            </p:nvPicPr>
            <p:blipFill>
              <a:blip r:embed="rId20"/>
              <a:srcRect l="59247"/>
              <a:stretch>
                <a:fillRect/>
              </a:stretch>
            </p:blipFill>
            <p:spPr>
              <a:xfrm>
                <a:off x="0" y="0"/>
                <a:ext cx="1377362" cy="13325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1" name="Rectangle"/>
              <p:cNvSpPr/>
              <p:nvPr/>
            </p:nvSpPr>
            <p:spPr>
              <a:xfrm>
                <a:off x="109227" y="97276"/>
                <a:ext cx="1158908" cy="1169284"/>
              </a:xfrm>
              <a:prstGeom prst="rect">
                <a:avLst/>
              </a:prstGeom>
              <a:solidFill>
                <a:srgbClr val="000000">
                  <a:alpha val="4258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" name="Noise on Input"/>
              <p:cNvSpPr txBox="1"/>
              <p:nvPr/>
            </p:nvSpPr>
            <p:spPr>
              <a:xfrm>
                <a:off x="386165" y="235606"/>
                <a:ext cx="605031" cy="8613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33930">
                  <a:defRPr sz="1300">
                    <a:solidFill>
                      <a:srgbClr val="FFFFFF"/>
                    </a:solidFill>
                    <a:latin typeface="Noto Sans CJK JP Bold"/>
                    <a:ea typeface="Noto Sans CJK JP Bold"/>
                    <a:cs typeface="Noto Sans CJK JP Bold"/>
                    <a:sym typeface="Noto Sans CJK JP Bold"/>
                  </a:defRPr>
                </a:pPr>
                <a:r>
                  <a:rPr dirty="0"/>
                  <a:t>Noise</a:t>
                </a:r>
                <a:br>
                  <a:rPr dirty="0"/>
                </a:br>
                <a:r>
                  <a:rPr dirty="0"/>
                  <a:t>on Input</a:t>
                </a:r>
              </a:p>
            </p:txBody>
          </p:sp>
        </p:grpSp>
        <p:sp>
          <p:nvSpPr>
            <p:cNvPr id="168" name="Line"/>
            <p:cNvSpPr/>
            <p:nvPr/>
          </p:nvSpPr>
          <p:spPr>
            <a:xfrm rot="20860666">
              <a:off x="3432496" y="6093159"/>
              <a:ext cx="2444859" cy="109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74" extrusionOk="0">
                  <a:moveTo>
                    <a:pt x="21600" y="19374"/>
                  </a:moveTo>
                  <a:cubicBezTo>
                    <a:pt x="18532" y="5528"/>
                    <a:pt x="11118" y="-2226"/>
                    <a:pt x="3709" y="564"/>
                  </a:cubicBezTo>
                  <a:cubicBezTo>
                    <a:pt x="2112" y="1165"/>
                    <a:pt x="513" y="2550"/>
                    <a:pt x="0" y="5647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33930">
                <a:defRPr sz="1600"/>
              </a:pPr>
              <a:endParaRPr/>
            </a:p>
          </p:txBody>
        </p:sp>
        <p:sp>
          <p:nvSpPr>
            <p:cNvPr id="169" name="Line"/>
            <p:cNvSpPr/>
            <p:nvPr/>
          </p:nvSpPr>
          <p:spPr>
            <a:xfrm rot="20860666">
              <a:off x="4244666" y="6313583"/>
              <a:ext cx="1594064" cy="1144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7" extrusionOk="0">
                  <a:moveTo>
                    <a:pt x="21600" y="21567"/>
                  </a:moveTo>
                  <a:cubicBezTo>
                    <a:pt x="19146" y="16841"/>
                    <a:pt x="16572" y="12390"/>
                    <a:pt x="13878" y="8180"/>
                  </a:cubicBezTo>
                  <a:cubicBezTo>
                    <a:pt x="11248" y="4071"/>
                    <a:pt x="8186" y="-33"/>
                    <a:pt x="4235" y="1"/>
                  </a:cubicBezTo>
                  <a:cubicBezTo>
                    <a:pt x="2714" y="14"/>
                    <a:pt x="1237" y="723"/>
                    <a:pt x="0" y="20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33930">
                <a:defRPr sz="1600"/>
              </a:pPr>
              <a:endParaRPr/>
            </a:p>
          </p:txBody>
        </p:sp>
        <p:sp>
          <p:nvSpPr>
            <p:cNvPr id="170" name="Line"/>
            <p:cNvSpPr/>
            <p:nvPr/>
          </p:nvSpPr>
          <p:spPr>
            <a:xfrm rot="20860666">
              <a:off x="4980516" y="7611041"/>
              <a:ext cx="967547" cy="26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7" extrusionOk="0">
                  <a:moveTo>
                    <a:pt x="21600" y="9437"/>
                  </a:moveTo>
                  <a:cubicBezTo>
                    <a:pt x="19973" y="13292"/>
                    <a:pt x="18185" y="16236"/>
                    <a:pt x="16299" y="18162"/>
                  </a:cubicBezTo>
                  <a:cubicBezTo>
                    <a:pt x="13461" y="21062"/>
                    <a:pt x="10450" y="21600"/>
                    <a:pt x="7600" y="18834"/>
                  </a:cubicBezTo>
                  <a:cubicBezTo>
                    <a:pt x="4519" y="15843"/>
                    <a:pt x="1831" y="918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33930">
                <a:defRPr sz="1600"/>
              </a:pPr>
              <a:endParaRPr/>
            </a:p>
          </p:txBody>
        </p:sp>
        <p:sp>
          <p:nvSpPr>
            <p:cNvPr id="171" name="Line"/>
            <p:cNvSpPr/>
            <p:nvPr/>
          </p:nvSpPr>
          <p:spPr>
            <a:xfrm>
              <a:off x="2221040" y="6877233"/>
              <a:ext cx="50674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33930">
                <a:defRPr sz="1600"/>
              </a:pPr>
              <a:endParaRPr/>
            </a:p>
          </p:txBody>
        </p:sp>
        <p:sp>
          <p:nvSpPr>
            <p:cNvPr id="172" name="Line"/>
            <p:cNvSpPr/>
            <p:nvPr/>
          </p:nvSpPr>
          <p:spPr>
            <a:xfrm>
              <a:off x="2221040" y="7271713"/>
              <a:ext cx="50674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33930">
                <a:defRPr sz="1600"/>
              </a:pPr>
              <a:endParaRPr/>
            </a:p>
          </p:txBody>
        </p:sp>
        <p:sp>
          <p:nvSpPr>
            <p:cNvPr id="173" name="Line"/>
            <p:cNvSpPr/>
            <p:nvPr/>
          </p:nvSpPr>
          <p:spPr>
            <a:xfrm>
              <a:off x="2225814" y="7664621"/>
              <a:ext cx="50674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33930">
                <a:defRPr sz="1600"/>
              </a:pPr>
              <a:endParaRPr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0BFB1D0-D3EE-2348-86BA-C5CFFA40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755455" y="6646706"/>
              <a:ext cx="1830384" cy="1280514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99E6743-1786-2E40-914A-347B6E3AEB08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67319"/>
          <a:stretch/>
        </p:blipFill>
        <p:spPr>
          <a:xfrm>
            <a:off x="5421195" y="11464421"/>
            <a:ext cx="1846435" cy="842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93B78-2AA1-CC45-B4FC-2E3184DB6B0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63017" y="11439395"/>
            <a:ext cx="7256733" cy="137065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5993" dist="50800" dir="5400000" sx="101000" sy="10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5" name="expressed as first derivative">
            <a:extLst>
              <a:ext uri="{FF2B5EF4-FFF2-40B4-BE49-F238E27FC236}">
                <a16:creationId xmlns:a16="http://schemas.microsoft.com/office/drawing/2014/main" id="{2C556202-3672-1A4E-B98F-7867C9E4E5EC}"/>
              </a:ext>
            </a:extLst>
          </p:cNvPr>
          <p:cNvSpPr txBox="1"/>
          <p:nvPr/>
        </p:nvSpPr>
        <p:spPr>
          <a:xfrm>
            <a:off x="16746102" y="7995128"/>
            <a:ext cx="7514923" cy="130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584200">
              <a:spcBef>
                <a:spcPts val="1000"/>
              </a:spcBef>
              <a:buSzPct val="123000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700" dirty="0"/>
              <a:t>Randomized label experiment</a:t>
            </a:r>
          </a:p>
          <a:p>
            <a:pPr marL="355600" indent="-355600" algn="l" defTabSz="584200">
              <a:spcBef>
                <a:spcPts val="1000"/>
              </a:spcBef>
              <a:buSzPct val="123000"/>
              <a:buFontTx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700" dirty="0">
                <a:sym typeface="Noto Sans CJK JP Light"/>
              </a:rPr>
              <a:t>Trained an FCNNs with MNIST with partially randomized labels</a:t>
            </a:r>
          </a:p>
          <a:p>
            <a:pPr marL="355600" indent="-355600" algn="l" defTabSz="584200">
              <a:spcBef>
                <a:spcPts val="1000"/>
              </a:spcBef>
              <a:buSzPct val="123000"/>
              <a:buFontTx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700" dirty="0">
                <a:sym typeface="Noto Sans CJK JP Light"/>
              </a:rPr>
              <a:t>We confirmed </a:t>
            </a:r>
            <a:r>
              <a:rPr lang="en-US" sz="1700" b="1" dirty="0">
                <a:solidFill>
                  <a:srgbClr val="F27200"/>
                </a:solidFill>
                <a:latin typeface="Noto Sans CJK JP Bold" panose="020B0500000000000000" pitchFamily="34" charset="-128"/>
                <a:ea typeface="Noto Sans CJK JP Bold" panose="020B0500000000000000" pitchFamily="34" charset="-128"/>
                <a:sym typeface="Noto Sans CJK JP Light"/>
              </a:rPr>
              <a:t>our minimum sharpness correlates with model performance </a:t>
            </a:r>
            <a:r>
              <a:rPr lang="en-US" sz="1700" dirty="0">
                <a:sym typeface="Noto Sans CJK JP Light"/>
              </a:rPr>
              <a:t>(generalization gap) </a:t>
            </a:r>
          </a:p>
          <a:p>
            <a:pPr marL="355600" indent="-355600" algn="l" defTabSz="584200">
              <a:spcBef>
                <a:spcPts val="1000"/>
              </a:spcBef>
              <a:buSzPct val="123000"/>
              <a:buFontTx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endParaRPr lang="en-US" sz="1700" dirty="0"/>
          </a:p>
          <a:p>
            <a:pPr marL="355600" indent="-355600" algn="l" defTabSz="584200">
              <a:spcBef>
                <a:spcPts val="1000"/>
              </a:spcBef>
              <a:buSzPct val="123000"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endParaRPr sz="1700" dirty="0"/>
          </a:p>
        </p:txBody>
      </p:sp>
      <p:sp>
        <p:nvSpPr>
          <p:cNvPr id="67" name="Minimum sharpness properly predicts…">
            <a:extLst>
              <a:ext uri="{FF2B5EF4-FFF2-40B4-BE49-F238E27FC236}">
                <a16:creationId xmlns:a16="http://schemas.microsoft.com/office/drawing/2014/main" id="{B13F7FB2-B9CE-8741-B7A9-364C9B83C288}"/>
              </a:ext>
            </a:extLst>
          </p:cNvPr>
          <p:cNvSpPr txBox="1"/>
          <p:nvPr/>
        </p:nvSpPr>
        <p:spPr>
          <a:xfrm>
            <a:off x="16647522" y="3217786"/>
            <a:ext cx="7127919" cy="594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584200">
              <a:defRPr sz="2500">
                <a:solidFill>
                  <a:schemeClr val="accent1"/>
                </a:solidFill>
                <a:latin typeface="Noto Sans CJK JP Bold"/>
                <a:ea typeface="Noto Sans CJK JP Bold"/>
                <a:cs typeface="Noto Sans CJK JP Bold"/>
                <a:sym typeface="Noto Sans CJK JP Bold"/>
              </a:defRPr>
            </a:pPr>
            <a:r>
              <a:rPr lang="en-US" sz="2000" dirty="0"/>
              <a:t>Validation of Proposition 1</a:t>
            </a:r>
            <a:endParaRPr sz="2000" dirty="0"/>
          </a:p>
        </p:txBody>
      </p:sp>
      <p:sp>
        <p:nvSpPr>
          <p:cNvPr id="69" name="expressed as first derivative">
            <a:extLst>
              <a:ext uri="{FF2B5EF4-FFF2-40B4-BE49-F238E27FC236}">
                <a16:creationId xmlns:a16="http://schemas.microsoft.com/office/drawing/2014/main" id="{4A39515C-F3FF-614F-96E2-705FBC718933}"/>
              </a:ext>
            </a:extLst>
          </p:cNvPr>
          <p:cNvSpPr txBox="1"/>
          <p:nvPr/>
        </p:nvSpPr>
        <p:spPr>
          <a:xfrm>
            <a:off x="16900572" y="4141547"/>
            <a:ext cx="7560574" cy="130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marL="355600" indent="-355600" algn="l" defTabSz="584200">
              <a:spcBef>
                <a:spcPts val="1000"/>
              </a:spcBef>
              <a:buSzPct val="123000"/>
              <a:buFontTx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endParaRPr lang="en-US" sz="1700" dirty="0"/>
          </a:p>
          <a:p>
            <a:pPr marL="355600" indent="-355600" algn="l" defTabSz="584200">
              <a:spcBef>
                <a:spcPts val="1000"/>
              </a:spcBef>
              <a:buSzPct val="123000"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endParaRPr sz="1700" dirty="0"/>
          </a:p>
        </p:txBody>
      </p:sp>
      <p:sp>
        <p:nvSpPr>
          <p:cNvPr id="71" name="expressed as first derivative">
            <a:extLst>
              <a:ext uri="{FF2B5EF4-FFF2-40B4-BE49-F238E27FC236}">
                <a16:creationId xmlns:a16="http://schemas.microsoft.com/office/drawing/2014/main" id="{D107E246-D8EF-6A4B-ABBB-4703A54035E6}"/>
              </a:ext>
            </a:extLst>
          </p:cNvPr>
          <p:cNvSpPr txBox="1"/>
          <p:nvPr/>
        </p:nvSpPr>
        <p:spPr>
          <a:xfrm>
            <a:off x="16740239" y="3747858"/>
            <a:ext cx="7315094" cy="130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marL="355600" indent="-355600" algn="l" defTabSz="584200">
              <a:spcBef>
                <a:spcPts val="1000"/>
              </a:spcBef>
              <a:buSzPct val="123000"/>
              <a:buFontTx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700" dirty="0"/>
              <a:t>Can get exact value of                     (left)</a:t>
            </a:r>
          </a:p>
          <a:p>
            <a:pPr marL="355600" indent="-355600" algn="l" defTabSz="584200">
              <a:spcBef>
                <a:spcPts val="1000"/>
              </a:spcBef>
              <a:buSzPct val="123000"/>
              <a:buFontTx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700" dirty="0"/>
              <a:t>Computational cost is much cheaper than naïve computation</a:t>
            </a:r>
            <a:br>
              <a:rPr lang="en-US" sz="1700" dirty="0"/>
            </a:br>
            <a:r>
              <a:rPr lang="en-US" sz="1700" dirty="0"/>
              <a:t>of second derivative. (right)</a:t>
            </a:r>
          </a:p>
          <a:p>
            <a:pPr marL="355600" indent="-355600" algn="l" defTabSz="584200">
              <a:spcBef>
                <a:spcPts val="1000"/>
              </a:spcBef>
              <a:buSzPct val="123000"/>
              <a:buFontTx/>
              <a:buChar char="•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endParaRPr sz="1700" dirty="0"/>
          </a:p>
        </p:txBody>
      </p:sp>
      <p:sp>
        <p:nvSpPr>
          <p:cNvPr id="193" name="Minimum sharpness properly predicts…"/>
          <p:cNvSpPr txBox="1"/>
          <p:nvPr/>
        </p:nvSpPr>
        <p:spPr>
          <a:xfrm>
            <a:off x="16739591" y="7409872"/>
            <a:ext cx="7127919" cy="594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584200">
              <a:defRPr sz="2500">
                <a:solidFill>
                  <a:schemeClr val="accent1"/>
                </a:solidFill>
                <a:latin typeface="Noto Sans CJK JP Bold"/>
                <a:ea typeface="Noto Sans CJK JP Bold"/>
                <a:cs typeface="Noto Sans CJK JP Bold"/>
                <a:sym typeface="Noto Sans CJK JP Bold"/>
              </a:defRPr>
            </a:pPr>
            <a:r>
              <a:rPr lang="en-US" sz="2000" dirty="0"/>
              <a:t>Validation of </a:t>
            </a:r>
            <a:r>
              <a:rPr sz="2000" dirty="0"/>
              <a:t>Minimum </a:t>
            </a:r>
            <a:r>
              <a:rPr lang="en-US" sz="2000" dirty="0"/>
              <a:t>S</a:t>
            </a:r>
            <a:r>
              <a:rPr sz="2000" dirty="0"/>
              <a:t>harpness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5A74A0-81EA-3146-A860-6270B3792B1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229806" y="3667379"/>
            <a:ext cx="1049366" cy="51010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796E392-2441-5F4D-A837-A37FE2554DCB}"/>
              </a:ext>
            </a:extLst>
          </p:cNvPr>
          <p:cNvSpPr/>
          <p:nvPr/>
        </p:nvSpPr>
        <p:spPr>
          <a:xfrm>
            <a:off x="144362" y="4622796"/>
            <a:ext cx="1727372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Background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7811DAA-F7E3-2248-82B5-91B99FF576D9}"/>
              </a:ext>
            </a:extLst>
          </p:cNvPr>
          <p:cNvSpPr/>
          <p:nvPr/>
        </p:nvSpPr>
        <p:spPr>
          <a:xfrm>
            <a:off x="119759" y="2594002"/>
            <a:ext cx="1401843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Summary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C910F90-57E1-7342-BFC9-43FC5D7D984E}"/>
              </a:ext>
            </a:extLst>
          </p:cNvPr>
          <p:cNvSpPr/>
          <p:nvPr/>
        </p:nvSpPr>
        <p:spPr>
          <a:xfrm>
            <a:off x="8021774" y="2630928"/>
            <a:ext cx="2024899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Our Proposal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0112B56-1CB7-9549-AC23-FB1D8EB548A6}"/>
              </a:ext>
            </a:extLst>
          </p:cNvPr>
          <p:cNvSpPr/>
          <p:nvPr/>
        </p:nvSpPr>
        <p:spPr>
          <a:xfrm>
            <a:off x="16377102" y="2600431"/>
            <a:ext cx="2024899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Experiments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2EB412-CA9B-814F-BC54-E778FC182C7B}"/>
              </a:ext>
            </a:extLst>
          </p:cNvPr>
          <p:cNvSpPr/>
          <p:nvPr/>
        </p:nvSpPr>
        <p:spPr>
          <a:xfrm>
            <a:off x="16543043" y="12754268"/>
            <a:ext cx="7677345" cy="82296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97E7F94-24C7-154F-A3AA-68DBEA1D5D98}"/>
              </a:ext>
            </a:extLst>
          </p:cNvPr>
          <p:cNvSpPr/>
          <p:nvPr/>
        </p:nvSpPr>
        <p:spPr>
          <a:xfrm>
            <a:off x="16385787" y="12534909"/>
            <a:ext cx="2024899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Resources</a:t>
            </a:r>
          </a:p>
        </p:txBody>
      </p:sp>
      <p:sp>
        <p:nvSpPr>
          <p:cNvPr id="86" name="Against input perturbation…">
            <a:extLst>
              <a:ext uri="{FF2B5EF4-FFF2-40B4-BE49-F238E27FC236}">
                <a16:creationId xmlns:a16="http://schemas.microsoft.com/office/drawing/2014/main" id="{57F668E9-83D4-C64D-AC51-C75C0459839C}"/>
              </a:ext>
            </a:extLst>
          </p:cNvPr>
          <p:cNvSpPr txBox="1">
            <a:spLocks/>
          </p:cNvSpPr>
          <p:nvPr/>
        </p:nvSpPr>
        <p:spPr>
          <a:xfrm>
            <a:off x="429576" y="3206090"/>
            <a:ext cx="7505312" cy="1211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42900" indent="-342900" defTabSz="584200" hangingPunct="1">
              <a:spcBef>
                <a:spcPts val="1000"/>
              </a:spcBef>
              <a:buFont typeface="+mj-lt"/>
              <a:buAutoNum type="arabicPeriod"/>
              <a:defRPr sz="1700" b="0"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700" b="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CJK JP Light"/>
                <a:sym typeface="Noto Sans CJK JP Light"/>
              </a:rPr>
              <a:t>Sharpness is known to have nuisance sensitivity to </a:t>
            </a:r>
            <a:r>
              <a:rPr lang="en-US" sz="1700" b="0" dirty="0">
                <a:solidFill>
                  <a:schemeClr val="bg2">
                    <a:lumMod val="10000"/>
                  </a:schemeClr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CJK JP Bold"/>
                <a:sym typeface="Noto Sans CJK JP Bold"/>
              </a:rPr>
              <a:t>scale transformation</a:t>
            </a:r>
            <a:endParaRPr lang="en-US" sz="1700" b="0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CJK JP Light"/>
              <a:sym typeface="Noto Sans CJK JP Light"/>
            </a:endParaRPr>
          </a:p>
          <a:p>
            <a:pPr marL="342900" indent="-342900" defTabSz="584200" hangingPunct="1">
              <a:spcBef>
                <a:spcPts val="1000"/>
              </a:spcBef>
              <a:buFont typeface="+mj-lt"/>
              <a:buAutoNum type="arabicPeriod"/>
              <a:defRPr sz="1700" b="0"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700" b="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CJK JP Light"/>
                <a:sym typeface="Noto Sans CJK JP Light"/>
              </a:rPr>
              <a:t>Our “Minimum Sharpness” is the first efficient scale-invariant sharpness</a:t>
            </a:r>
          </a:p>
          <a:p>
            <a:pPr marL="342900" indent="-342900" defTabSz="584200" hangingPunct="1">
              <a:spcBef>
                <a:spcPts val="1000"/>
              </a:spcBef>
              <a:buFont typeface="+mj-lt"/>
              <a:buAutoNum type="arabicPeriod"/>
              <a:defRPr sz="1700" b="0"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700" b="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CJK JP Light"/>
                <a:sym typeface="Noto Sans CJK JP Light"/>
              </a:rPr>
              <a:t>Efficiency, accuracy and correlation with generalization are confirmed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5A843FF-6AE9-D54E-BB73-D75442CF5EF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85443" y="11615619"/>
            <a:ext cx="4015417" cy="50587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4284AD2-254C-8D4F-896F-85D92F73261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51432" y="10884792"/>
            <a:ext cx="408195" cy="323740"/>
          </a:xfrm>
          <a:prstGeom prst="rect">
            <a:avLst/>
          </a:prstGeom>
        </p:spPr>
      </p:pic>
      <p:sp>
        <p:nvSpPr>
          <p:cNvPr id="75" name="Naively defined parameter robustness is sensitive toward a specific transformation, “  - scale transformation.” [Dinh et al. 2017]…">
            <a:extLst>
              <a:ext uri="{FF2B5EF4-FFF2-40B4-BE49-F238E27FC236}">
                <a16:creationId xmlns:a16="http://schemas.microsoft.com/office/drawing/2014/main" id="{9588F9A8-6AC6-644C-8400-F348C3157152}"/>
              </a:ext>
            </a:extLst>
          </p:cNvPr>
          <p:cNvSpPr txBox="1"/>
          <p:nvPr/>
        </p:nvSpPr>
        <p:spPr>
          <a:xfrm>
            <a:off x="1470661" y="10925077"/>
            <a:ext cx="702485" cy="276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="http://schemas.openxmlformats.org/officeDocument/2006/math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20000"/>
          </a:bodyPr>
          <a:lstStyle/>
          <a:p>
            <a:pPr algn="l" defTabSz="584200">
              <a:spcBef>
                <a:spcPts val="1000"/>
              </a:spcBef>
              <a:buSzPct val="123000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500" dirty="0"/>
              <a:t>(where</a:t>
            </a:r>
            <a:endParaRPr sz="1500" dirty="0"/>
          </a:p>
        </p:txBody>
      </p:sp>
      <p:sp>
        <p:nvSpPr>
          <p:cNvPr id="78" name="Naively defined parameter robustness is sensitive toward a specific transformation, “  - scale transformation.” [Dinh et al. 2017]…">
            <a:extLst>
              <a:ext uri="{FF2B5EF4-FFF2-40B4-BE49-F238E27FC236}">
                <a16:creationId xmlns:a16="http://schemas.microsoft.com/office/drawing/2014/main" id="{25CF4EB3-F021-ED4D-AA32-C3AEAB1A480C}"/>
              </a:ext>
            </a:extLst>
          </p:cNvPr>
          <p:cNvSpPr txBox="1"/>
          <p:nvPr/>
        </p:nvSpPr>
        <p:spPr>
          <a:xfrm>
            <a:off x="2415859" y="10929408"/>
            <a:ext cx="5816562" cy="276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="http://schemas.openxmlformats.org/officeDocument/2006/math" xmlns:ma14="http://schemas.microsoft.com/office/mac/drawingml/2011/main" val="1"/>
            </a:ext>
          </a:extLst>
        </p:spPr>
        <p:txBody>
          <a:bodyPr lIns="50800" tIns="50800" rIns="50800" bIns="50800">
            <a:normAutofit fontScale="85000" lnSpcReduction="20000"/>
          </a:bodyPr>
          <a:lstStyle/>
          <a:p>
            <a:pPr algn="l" defTabSz="584200">
              <a:spcBef>
                <a:spcPts val="1000"/>
              </a:spcBef>
              <a:buSzPct val="123000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500" dirty="0"/>
              <a:t>has non-negative homogeneous property, such as </a:t>
            </a:r>
            <a:r>
              <a:rPr lang="en-US" sz="1500" dirty="0" err="1"/>
              <a:t>Relu</a:t>
            </a:r>
            <a:r>
              <a:rPr lang="en-US" sz="1500" dirty="0"/>
              <a:t>)</a:t>
            </a:r>
            <a:endParaRPr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70BA2-FDD4-204B-9078-AC2377EE842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856321" y="12694766"/>
            <a:ext cx="471704" cy="560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89973-7806-634A-BBE4-E6793234667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134826" y="4710407"/>
            <a:ext cx="463732" cy="440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080A37-C472-6448-A3B9-6B69EF925A3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94264" y="6462630"/>
            <a:ext cx="7266272" cy="2777101"/>
          </a:xfrm>
          <a:prstGeom prst="rect">
            <a:avLst/>
          </a:prstGeom>
          <a:solidFill>
            <a:schemeClr val="bg1"/>
          </a:solidFill>
          <a:effectLst>
            <a:outerShdw blurRad="139700" dist="50800" dir="5400000" sx="101000" sy="10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9" name="expressed as first derivative">
            <a:extLst>
              <a:ext uri="{FF2B5EF4-FFF2-40B4-BE49-F238E27FC236}">
                <a16:creationId xmlns:a16="http://schemas.microsoft.com/office/drawing/2014/main" id="{1F37FFD7-48D6-2C41-AA40-9D06F901774A}"/>
              </a:ext>
            </a:extLst>
          </p:cNvPr>
          <p:cNvSpPr txBox="1"/>
          <p:nvPr/>
        </p:nvSpPr>
        <p:spPr>
          <a:xfrm>
            <a:off x="20295971" y="4815442"/>
            <a:ext cx="3128542" cy="592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584200">
              <a:spcBef>
                <a:spcPts val="1000"/>
              </a:spcBef>
              <a:buSzPct val="123000"/>
              <a:defRPr sz="1700">
                <a:solidFill>
                  <a:srgbClr val="000000"/>
                </a:solidFill>
                <a:latin typeface="Noto Sans CJK JP Light"/>
                <a:ea typeface="Noto Sans CJK JP Light"/>
                <a:cs typeface="Noto Sans CJK JP Light"/>
                <a:sym typeface="Noto Sans CJK JP Light"/>
              </a:defRPr>
            </a:pPr>
            <a:r>
              <a:rPr lang="en-US" sz="1500" b="1" dirty="0">
                <a:latin typeface="Times" pitchFamily="2" charset="0"/>
                <a:ea typeface="Noto Sans CJK JP Bold" panose="020B0500000000000000" pitchFamily="34" charset="-128"/>
              </a:rPr>
              <a:t>Baseline</a:t>
            </a:r>
            <a:r>
              <a:rPr lang="en-US" sz="1500" dirty="0">
                <a:latin typeface="Times" pitchFamily="2" charset="0"/>
                <a:ea typeface="Noto Sans CJK JP Bold" panose="020B0500000000000000" pitchFamily="34" charset="-128"/>
              </a:rPr>
              <a:t>: Ground truth by computing</a:t>
            </a:r>
            <a:br>
              <a:rPr lang="en-US" sz="1500" dirty="0">
                <a:latin typeface="Times" pitchFamily="2" charset="0"/>
                <a:ea typeface="Noto Sans CJK JP Bold" panose="020B0500000000000000" pitchFamily="34" charset="-128"/>
              </a:rPr>
            </a:br>
            <a:r>
              <a:rPr lang="en-US" sz="1500" dirty="0">
                <a:latin typeface="Times" pitchFamily="2" charset="0"/>
                <a:ea typeface="Noto Sans CJK JP Bold" panose="020B0500000000000000" pitchFamily="34" charset="-128"/>
              </a:rPr>
              <a:t>                 the second order derivative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368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Noto Sans CJK JP Bold</vt:lpstr>
      <vt:lpstr>Noto Sans CJK JP Light</vt:lpstr>
      <vt:lpstr>Noto Sans CJK JP Medium</vt:lpstr>
      <vt:lpstr>Noto Sans CJK JP Thin</vt:lpstr>
      <vt:lpstr>Arial</vt:lpstr>
      <vt:lpstr>Cambria Math</vt:lpstr>
      <vt:lpstr>Helvetica Neue</vt:lpstr>
      <vt:lpstr>Helvetica Neue Medium</vt:lpstr>
      <vt:lpstr>Times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Hikaru Ibayashi</cp:lastModifiedBy>
  <cp:revision>69</cp:revision>
  <dcterms:modified xsi:type="dcterms:W3CDTF">2021-06-25T07:31:27Z</dcterms:modified>
</cp:coreProperties>
</file>