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0561D-BF9E-4018-A7AE-34857C274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1CEAED-F9D7-4184-964A-33A843BC2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1CCE15-E5E2-4E80-BD14-3BC99F88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D2A1-616A-4093-8CA9-48DE49E27A6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7FB2D-23A8-4E0D-8DFF-DC10F53B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41E24-D08F-4CE3-8A89-605F06C0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9DF-42D2-4FD7-99F0-0BEF823CA1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4DBF8-9531-4949-B00E-CD43FC8F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470F8-8BBF-469A-A867-E6DC57975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F4E3CE-931A-42C4-A69A-6A581E0B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D2A1-616A-4093-8CA9-48DE49E27A6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91732E-6B62-4B92-8F1B-626B05B2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85C49A-5978-4B60-A519-B97599B9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9DF-42D2-4FD7-99F0-0BEF823CA1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7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7818C7-B4A2-41F7-8B7B-4CF5E399D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342B04-09B1-49DC-9265-D1AD91770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93D5D-4D1E-4AC3-8A41-C4B4C07C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D2A1-616A-4093-8CA9-48DE49E27A6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65814A-F244-4E58-AE72-E3A6C055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677F5F-C601-43E8-8556-D4C9AC56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9DF-42D2-4FD7-99F0-0BEF823CA1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7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F1AA6-F75A-4156-868A-785ED6E3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114F1C-54BB-4EBD-8296-E46D496A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8A797-CFC1-468B-9BA4-3F0A8220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D2A1-616A-4093-8CA9-48DE49E27A6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1209E5-A1A1-450A-A466-DB507B86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5FEE93-3731-4B73-96A8-3942B291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9DF-42D2-4FD7-99F0-0BEF823CA1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6EE43-BCE9-4D7C-81E8-42C6CBF7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3E8B5E-04B4-45AE-9C2D-F0DD4F07B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83DDE1-7162-464B-954B-6FCE1AF9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D2A1-616A-4093-8CA9-48DE49E27A6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991676-32DA-4473-BF9B-4BFAA02C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5B075-CD07-40F1-9722-C711B769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9DF-42D2-4FD7-99F0-0BEF823CA1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0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CBD32-BE08-407F-AA30-825AA67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22C59A-CAB4-42D4-8326-A704B654F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28860E-F4E1-4B8D-9BE4-9C65DBB2F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717EBF-D7BC-465A-8F1C-16490F81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D2A1-616A-4093-8CA9-48DE49E27A6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D9138F-8BC4-4E52-9B0A-67BBF807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A2A93F-8AD4-4762-AE5A-F0A41CD6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9DF-42D2-4FD7-99F0-0BEF823CA1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B294F-EBD7-491C-BEC3-783A579D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25E5D4-EA8B-482A-9538-F86946C0A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8DE8EB-9035-4307-898A-1B6F17865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6448BD-3F79-4577-B087-A9685E599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EB5C16-81DF-4495-9BCB-FFB479355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3453F8-88F2-4EB6-9ABE-D1DC6474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D2A1-616A-4093-8CA9-48DE49E27A6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0D5BFE-BD0C-4C63-938F-05FBDFF4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B74491-D50F-4344-8DCB-03649B99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9DF-42D2-4FD7-99F0-0BEF823CA1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4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F5BB1-690B-4171-B0E5-4BA6FD6C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29A17D-44DF-4DE9-9AF9-7A68C33C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D2A1-616A-4093-8CA9-48DE49E27A6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A65F76-9817-49D2-B634-B0975DFF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8E6444-3A9D-4602-8E16-8334F3EC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9DF-42D2-4FD7-99F0-0BEF823CA1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2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25C4A0-B447-400C-A538-D3B776DA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D2A1-616A-4093-8CA9-48DE49E27A6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68FDBF-042F-46E3-A860-9F544F30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4E5442-1125-42C3-9E1C-A502A010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9DF-42D2-4FD7-99F0-0BEF823CA1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1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1B984-8E0C-406E-A936-B3C4E1B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953379-09CF-4F5A-B0DC-620038F3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8BB18B-B9D9-4249-A464-8117020F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06EC51-76BB-4FDD-AD88-1AA941DE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D2A1-616A-4093-8CA9-48DE49E27A6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1AF6FD-75A3-4F28-A4CD-BD60A90F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02EB7C-3904-49EA-AAAD-CAABFE97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9DF-42D2-4FD7-99F0-0BEF823CA1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7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DDE40-09D6-4E63-A7A0-91F1AA36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3636F7-BB1A-4F94-8149-4DFFF5C17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4A0693-C178-4BAF-85CE-585B45AA0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F86BDA-B717-43A7-9BF1-A3BA38E0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D2A1-616A-4093-8CA9-48DE49E27A6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430C73-1B0D-48C4-B1CD-84A7BA24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48F2CA-1FCF-48BD-B4C5-4C50B292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9DF-42D2-4FD7-99F0-0BEF823CA1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3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B091AD-B3E4-4711-9766-E5D2F4BE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DCBF0A-EB56-4DAC-A338-A0D8F522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D29C9-4669-44C7-8877-A21752EA3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FD2A1-616A-4093-8CA9-48DE49E27A6B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FAA07-3722-40AF-A211-BC0A9786D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38F0B7-0327-4F8A-91C1-1DC6C6846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D9DF-42D2-4FD7-99F0-0BEF823CA1D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4BE5A-0F84-4918-81DA-E8D883DB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60" y="175358"/>
            <a:ext cx="11117366" cy="814195"/>
          </a:xfrm>
        </p:spPr>
        <p:txBody>
          <a:bodyPr>
            <a:normAutofit fontScale="90000"/>
          </a:bodyPr>
          <a:lstStyle/>
          <a:p>
            <a:r>
              <a:rPr lang="de-DE" sz="3300" dirty="0"/>
              <a:t>On </a:t>
            </a:r>
            <a:r>
              <a:rPr lang="de-DE" sz="3300" dirty="0" err="1"/>
              <a:t>the</a:t>
            </a:r>
            <a:r>
              <a:rPr lang="de-DE" sz="3300" dirty="0"/>
              <a:t> Connections </a:t>
            </a:r>
            <a:r>
              <a:rPr lang="de-DE" sz="3300" dirty="0" err="1"/>
              <a:t>between</a:t>
            </a:r>
            <a:r>
              <a:rPr lang="de-DE" sz="3300" dirty="0"/>
              <a:t> </a:t>
            </a:r>
            <a:r>
              <a:rPr lang="de-DE" sz="3300" dirty="0" err="1"/>
              <a:t>Counterfactual</a:t>
            </a:r>
            <a:r>
              <a:rPr lang="de-DE" sz="3300" dirty="0"/>
              <a:t> </a:t>
            </a:r>
            <a:r>
              <a:rPr lang="de-DE" sz="3300" dirty="0" err="1"/>
              <a:t>Explanations</a:t>
            </a:r>
            <a:r>
              <a:rPr lang="de-DE" sz="3300" dirty="0"/>
              <a:t> and </a:t>
            </a:r>
            <a:r>
              <a:rPr lang="de-DE" sz="3300" dirty="0" err="1"/>
              <a:t>Adversarial</a:t>
            </a:r>
            <a:r>
              <a:rPr lang="de-DE" sz="3300" dirty="0"/>
              <a:t> </a:t>
            </a:r>
            <a:r>
              <a:rPr lang="de-DE" sz="3300" dirty="0" err="1"/>
              <a:t>Examples</a:t>
            </a:r>
            <a:r>
              <a:rPr lang="de-DE" sz="3300" dirty="0"/>
              <a:t> </a:t>
            </a:r>
            <a:r>
              <a:rPr lang="de-DE" sz="1000" dirty="0"/>
              <a:t>Martin Pawelczyk (</a:t>
            </a:r>
            <a:r>
              <a:rPr lang="de-DE" sz="1000" dirty="0">
                <a:solidFill>
                  <a:srgbClr val="C00000"/>
                </a:solidFill>
              </a:rPr>
              <a:t>University </a:t>
            </a:r>
            <a:r>
              <a:rPr lang="de-DE" sz="1000" dirty="0" err="1">
                <a:solidFill>
                  <a:srgbClr val="C00000"/>
                </a:solidFill>
              </a:rPr>
              <a:t>of</a:t>
            </a:r>
            <a:r>
              <a:rPr lang="de-DE" sz="1000" dirty="0">
                <a:solidFill>
                  <a:srgbClr val="C00000"/>
                </a:solidFill>
              </a:rPr>
              <a:t> Tübingen</a:t>
            </a:r>
            <a:r>
              <a:rPr lang="de-DE" sz="1000" dirty="0"/>
              <a:t>), </a:t>
            </a:r>
            <a:r>
              <a:rPr lang="de-DE" sz="1000" dirty="0" err="1"/>
              <a:t>Shalmali</a:t>
            </a:r>
            <a:r>
              <a:rPr lang="de-DE" sz="1000" dirty="0"/>
              <a:t> Joshi, </a:t>
            </a:r>
            <a:r>
              <a:rPr lang="de-DE" sz="1000" dirty="0" err="1"/>
              <a:t>Chirag</a:t>
            </a:r>
            <a:r>
              <a:rPr lang="de-DE" sz="1000" dirty="0"/>
              <a:t> </a:t>
            </a:r>
            <a:r>
              <a:rPr lang="de-DE" sz="1000" dirty="0" err="1"/>
              <a:t>Agarwal</a:t>
            </a:r>
            <a:r>
              <a:rPr lang="de-DE" sz="1000" dirty="0"/>
              <a:t>, </a:t>
            </a:r>
            <a:r>
              <a:rPr lang="de-DE" sz="1000" dirty="0" err="1"/>
              <a:t>Sohini</a:t>
            </a:r>
            <a:r>
              <a:rPr lang="de-DE" sz="1000" dirty="0"/>
              <a:t> </a:t>
            </a:r>
            <a:r>
              <a:rPr lang="de-DE" sz="1000" dirty="0" err="1"/>
              <a:t>Upadhyay</a:t>
            </a:r>
            <a:r>
              <a:rPr lang="de-DE" sz="1000" dirty="0"/>
              <a:t>, </a:t>
            </a:r>
            <a:r>
              <a:rPr lang="de-DE" sz="1000" dirty="0" err="1"/>
              <a:t>Himabindu</a:t>
            </a:r>
            <a:r>
              <a:rPr lang="de-DE" sz="1000" dirty="0"/>
              <a:t> </a:t>
            </a:r>
            <a:r>
              <a:rPr lang="de-DE" sz="1000" dirty="0" err="1"/>
              <a:t>Lakkaraju</a:t>
            </a:r>
            <a:r>
              <a:rPr lang="de-DE" sz="1000" dirty="0"/>
              <a:t> (</a:t>
            </a:r>
            <a:r>
              <a:rPr lang="de-DE" sz="1000" dirty="0">
                <a:solidFill>
                  <a:srgbClr val="C00000"/>
                </a:solidFill>
              </a:rPr>
              <a:t>Harvard University</a:t>
            </a:r>
            <a:r>
              <a:rPr lang="de-DE" sz="1000" dirty="0"/>
              <a:t>)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0AD9F4-7175-44BA-946E-D01CFDA653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" t="4659" r="2264"/>
          <a:stretch/>
        </p:blipFill>
        <p:spPr>
          <a:xfrm>
            <a:off x="153543" y="1274618"/>
            <a:ext cx="3977068" cy="2373746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DE9C484C-C3A1-4F65-8083-0DA44B9550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" r="1987"/>
          <a:stretch/>
        </p:blipFill>
        <p:spPr>
          <a:xfrm>
            <a:off x="4255339" y="1256146"/>
            <a:ext cx="3792154" cy="2070890"/>
          </a:xfrm>
          <a:prstGeom prst="rect">
            <a:avLst/>
          </a:prstGeom>
        </p:spPr>
      </p:pic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919F1705-2BB7-49FB-9A67-2C56A95F4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r="1722" b="6784"/>
          <a:stretch/>
        </p:blipFill>
        <p:spPr>
          <a:xfrm>
            <a:off x="8116805" y="1229285"/>
            <a:ext cx="3725617" cy="1930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F0D0196-ECD8-4143-BE04-99DAAF4C2F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r="3502"/>
          <a:stretch/>
        </p:blipFill>
        <p:spPr>
          <a:xfrm>
            <a:off x="66802" y="3648364"/>
            <a:ext cx="3977069" cy="2335723"/>
          </a:xfrm>
          <a:prstGeom prst="rect">
            <a:avLst/>
          </a:prstGeom>
        </p:spPr>
      </p:pic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738C707A-8854-4844-A6E5-9AAAB4B374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69" y="3666599"/>
            <a:ext cx="3803588" cy="215472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5014CBE-0958-4531-B3E9-86DC08F31E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246" y="3656753"/>
            <a:ext cx="3921675" cy="2265562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3837E1E-4E62-4267-816B-F2D2D048ABCA}"/>
              </a:ext>
            </a:extLst>
          </p:cNvPr>
          <p:cNvSpPr txBox="1"/>
          <p:nvPr/>
        </p:nvSpPr>
        <p:spPr>
          <a:xfrm>
            <a:off x="4671984" y="3248577"/>
            <a:ext cx="6751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C00000"/>
                </a:solidFill>
              </a:rPr>
              <a:t>Arxiv:2106.09992</a:t>
            </a:r>
            <a:r>
              <a:rPr lang="de-DE" sz="1000" dirty="0"/>
              <a:t>; On </a:t>
            </a:r>
            <a:r>
              <a:rPr lang="de-DE" sz="1000" dirty="0" err="1"/>
              <a:t>the</a:t>
            </a:r>
            <a:r>
              <a:rPr lang="de-DE" sz="1000" dirty="0"/>
              <a:t> Connections </a:t>
            </a:r>
            <a:r>
              <a:rPr lang="de-DE" sz="1000" dirty="0" err="1"/>
              <a:t>between</a:t>
            </a:r>
            <a:r>
              <a:rPr lang="de-DE" sz="1000" dirty="0"/>
              <a:t> </a:t>
            </a:r>
            <a:r>
              <a:rPr lang="de-DE" sz="1000" dirty="0" err="1"/>
              <a:t>Counterfactual</a:t>
            </a:r>
            <a:r>
              <a:rPr lang="de-DE" sz="1000" dirty="0"/>
              <a:t> </a:t>
            </a:r>
            <a:r>
              <a:rPr lang="de-DE" sz="1000" dirty="0" err="1"/>
              <a:t>Explanations</a:t>
            </a:r>
            <a:r>
              <a:rPr lang="de-DE" sz="1000" dirty="0"/>
              <a:t> and </a:t>
            </a:r>
            <a:r>
              <a:rPr lang="de-DE" sz="1000" dirty="0" err="1"/>
              <a:t>Adversarial</a:t>
            </a:r>
            <a:r>
              <a:rPr lang="de-DE" sz="1000" dirty="0"/>
              <a:t> </a:t>
            </a:r>
            <a:r>
              <a:rPr lang="de-DE" sz="1000" dirty="0" err="1"/>
              <a:t>Examples</a:t>
            </a:r>
            <a:r>
              <a:rPr lang="de-DE" sz="1000" dirty="0"/>
              <a:t>; Pawelczyk et al (2021)</a:t>
            </a:r>
            <a:endParaRPr lang="en-US" sz="1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D308EC6-8080-4AFC-A96D-50A345C24F03}"/>
              </a:ext>
            </a:extLst>
          </p:cNvPr>
          <p:cNvSpPr txBox="1"/>
          <p:nvPr/>
        </p:nvSpPr>
        <p:spPr>
          <a:xfrm>
            <a:off x="153543" y="6106391"/>
            <a:ext cx="1176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b="1" dirty="0">
                <a:latin typeface="Arial" panose="020B0604020202020204" pitchFamily="34" charset="0"/>
                <a:cs typeface="Arial" panose="020B0604020202020204" pitchFamily="34" charset="0"/>
              </a:rPr>
              <a:t>Summary: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b="0" i="0" u="none" strike="noStrike" baseline="0" dirty="0">
                <a:solidFill>
                  <a:srgbClr val="FF64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methods and </a:t>
            </a:r>
            <a:r>
              <a:rPr lang="en-US" sz="1600" b="0" i="0" u="none" strike="noStrike" baseline="0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manifold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methods, we can bound the difference between counterfactual explanations and adversarial examples. The empirical norm differences are usually extremely small.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0E22C3B-8166-445D-8D6E-3B139B6AAC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050" y="230701"/>
            <a:ext cx="1321950" cy="691821"/>
          </a:xfrm>
          <a:prstGeom prst="rect">
            <a:avLst/>
          </a:prstGeom>
        </p:spPr>
      </p:pic>
      <p:pic>
        <p:nvPicPr>
          <p:cNvPr id="23" name="Grafik 22" descr="Ein Bild, das Text enthält.&#10;&#10;Automatisch generierte Beschreibung">
            <a:extLst>
              <a:ext uri="{FF2B5EF4-FFF2-40B4-BE49-F238E27FC236}">
                <a16:creationId xmlns:a16="http://schemas.microsoft.com/office/drawing/2014/main" id="{8D1FDEC1-BB2D-47B6-BFD3-2AD1997181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141"/>
            <a:ext cx="1087258" cy="34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1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On the Connections between Counterfactual Explanations and Adversarial Examples Martin Pawelczyk (University of Tübingen), Shalmali Joshi, Chirag Agarwal, Sohini Upadhyay, Himabindu Lakkaraju (Harvard University)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Connections between Counterfactual Explanations and Counterfactual Explanations Martin Pawelczyk (University of Tübingen), Shalmali Joshi, Chirag Agarwal, Sohini Upadhyay, Himabidun Lakkaraju (Harvard University)</dc:title>
  <dc:creator>Martin Pawelczyk</dc:creator>
  <cp:lastModifiedBy>Martin Pawelczyk</cp:lastModifiedBy>
  <cp:revision>8</cp:revision>
  <dcterms:created xsi:type="dcterms:W3CDTF">2021-06-25T07:52:15Z</dcterms:created>
  <dcterms:modified xsi:type="dcterms:W3CDTF">2021-06-25T08:28:18Z</dcterms:modified>
</cp:coreProperties>
</file>