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80725" y="285650"/>
            <a:ext cx="7380300" cy="7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/>
              <a:t>On the overlooked issue of defining explanation objectives for local-surrogate explainers</a:t>
            </a:r>
            <a:endParaRPr sz="2480"/>
          </a:p>
        </p:txBody>
      </p:sp>
      <p:sp>
        <p:nvSpPr>
          <p:cNvPr id="55" name="Google Shape;55;p13"/>
          <p:cNvSpPr txBox="1"/>
          <p:nvPr/>
        </p:nvSpPr>
        <p:spPr>
          <a:xfrm>
            <a:off x="270075" y="4632625"/>
            <a:ext cx="8206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Rafael Poyiadzi*, Xavier Renard*, Thibault Laugel, Raul Santos-Rodriguez, Marcin Detyniecki</a:t>
            </a:r>
            <a:endParaRPr sz="9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56" name="Google Shape;56;p13"/>
          <p:cNvCxnSpPr/>
          <p:nvPr/>
        </p:nvCxnSpPr>
        <p:spPr>
          <a:xfrm>
            <a:off x="329100" y="4632625"/>
            <a:ext cx="848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575" y="1221875"/>
            <a:ext cx="2193646" cy="328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9850" y="192522"/>
            <a:ext cx="644575" cy="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747" y="247070"/>
            <a:ext cx="1134100" cy="3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63675" y="1221875"/>
            <a:ext cx="5569500" cy="53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Roboto"/>
              <a:buChar char="●"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Similar objective: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local interpretable surrogates to explain a prediction.</a:t>
            </a:r>
            <a:endParaRPr sz="11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Roboto"/>
              <a:buChar char="●"/>
            </a:pPr>
            <a:r>
              <a:rPr b="1" lang="en" sz="11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Similar pipeline</a:t>
            </a:r>
            <a:endParaRPr sz="11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3675" y="2002900"/>
            <a:ext cx="5569500" cy="53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Roboto"/>
              <a:buChar char="●"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Different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information sampled for the neighbourhood.</a:t>
            </a:r>
            <a:endParaRPr sz="11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Roboto"/>
              <a:buChar char="●"/>
            </a:pPr>
            <a:r>
              <a:rPr b="1" lang="en" sz="11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Different</a:t>
            </a: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explanations produced</a:t>
            </a:r>
            <a:r>
              <a:rPr b="1" lang="en" sz="11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1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63675" y="2783925"/>
            <a:ext cx="5569500" cy="53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Roboto"/>
              <a:buChar char="●"/>
            </a:pPr>
            <a:r>
              <a:rPr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</a:t>
            </a:r>
            <a:r>
              <a:rPr b="1"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properties</a:t>
            </a:r>
            <a:r>
              <a:rPr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should these models possess?</a:t>
            </a:r>
            <a:endParaRPr sz="11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Roboto"/>
              <a:buChar char="●"/>
            </a:pPr>
            <a:r>
              <a:rPr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does </a:t>
            </a:r>
            <a:r>
              <a:rPr b="1"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`locality’ </a:t>
            </a:r>
            <a:r>
              <a:rPr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mean? And, how should it be </a:t>
            </a:r>
            <a:r>
              <a:rPr b="1"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evaluated</a:t>
            </a:r>
            <a:r>
              <a:rPr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endParaRPr sz="11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63675" y="3600575"/>
            <a:ext cx="5569500" cy="75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Roboto"/>
              <a:buChar char="●"/>
            </a:pPr>
            <a:r>
              <a:rPr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nterpretability approaches tend to be </a:t>
            </a:r>
            <a:r>
              <a:rPr b="1"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misunderstood</a:t>
            </a:r>
            <a:r>
              <a:rPr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followed  blindly.</a:t>
            </a:r>
            <a:endParaRPr sz="11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Roboto"/>
              <a:buChar char="●"/>
            </a:pPr>
            <a:r>
              <a:rPr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Practitioners confronted with conflicting explanations with </a:t>
            </a:r>
            <a:r>
              <a:rPr b="1"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way of comparing, or evaluating the methods</a:t>
            </a:r>
            <a:r>
              <a:rPr b="1" lang="en">
                <a:solidFill>
                  <a:schemeClr val="dk2"/>
                </a:solidFill>
              </a:rPr>
              <a:t>.</a:t>
            </a:r>
            <a:endParaRPr b="1" sz="11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