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2"/>
  </p:normalViewPr>
  <p:slideViewPr>
    <p:cSldViewPr snapToGrid="0" snapToObjects="1">
      <p:cViewPr varScale="1">
        <p:scale>
          <a:sx n="66" d="100"/>
          <a:sy n="66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linksrechts.kirelabs.or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11620500" y="850900"/>
            <a:ext cx="127000" cy="609600"/>
          </a:xfrm>
          <a:prstGeom prst="rect">
            <a:avLst/>
          </a:prstGeom>
          <a:gradFill>
            <a:gsLst>
              <a:gs pos="0">
                <a:srgbClr val="A3A09D"/>
              </a:gs>
              <a:gs pos="100000">
                <a:srgbClr val="DBDDD4"/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8" name="Line"/>
          <p:cNvSpPr/>
          <p:nvPr/>
        </p:nvSpPr>
        <p:spPr>
          <a:xfrm>
            <a:off x="1282700" y="1460500"/>
            <a:ext cx="10464800" cy="127"/>
          </a:xfrm>
          <a:prstGeom prst="line">
            <a:avLst/>
          </a:prstGeom>
          <a:ln w="25400">
            <a:solidFill>
              <a:srgbClr val="A1A0A3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333500" y="825500"/>
            <a:ext cx="10172700" cy="64770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200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/>
          </p:nvPr>
        </p:nvSpPr>
        <p:spPr>
          <a:xfrm>
            <a:off x="1282700" y="1765300"/>
            <a:ext cx="10464800" cy="6413500"/>
          </a:xfrm>
          <a:prstGeom prst="rect">
            <a:avLst/>
          </a:prstGeom>
        </p:spPr>
        <p:txBody>
          <a:bodyPr lIns="63500" tIns="63500" rIns="63500" bIns="63500">
            <a:noAutofit/>
          </a:bodyPr>
          <a:lstStyle>
            <a:lvl1pPr marL="629497" indent="-375497">
              <a:spcBef>
                <a:spcPts val="3500"/>
              </a:spcBef>
              <a:buClr>
                <a:srgbClr val="B5B5B5"/>
              </a:buClr>
              <a:buSzPct val="90000"/>
              <a:buFont typeface="Lucida Grande"/>
              <a:buChar char="‣"/>
              <a:defRPr sz="2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10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45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280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915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39707" y="8648700"/>
            <a:ext cx="355906" cy="2794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9861" y="9069420"/>
            <a:ext cx="425078" cy="43180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1620500" y="850900"/>
            <a:ext cx="127000" cy="609600"/>
          </a:xfrm>
          <a:prstGeom prst="rect">
            <a:avLst/>
          </a:prstGeom>
          <a:gradFill>
            <a:gsLst>
              <a:gs pos="0">
                <a:srgbClr val="A3A09D"/>
              </a:gs>
              <a:gs pos="100000">
                <a:srgbClr val="DBDDD4"/>
              </a:gs>
            </a:gsLst>
            <a:lin ang="162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1282700" y="1460500"/>
            <a:ext cx="10464800" cy="127"/>
          </a:xfrm>
          <a:prstGeom prst="line">
            <a:avLst/>
          </a:prstGeom>
          <a:ln w="25400">
            <a:solidFill>
              <a:srgbClr val="A1A0A3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linksrechts.kirelabs.org"/>
          <p:cNvSpPr txBox="1"/>
          <p:nvPr/>
        </p:nvSpPr>
        <p:spPr>
          <a:xfrm>
            <a:off x="9357642" y="9023350"/>
            <a:ext cx="31877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>
            <a:lvl1pPr algn="r">
              <a:defRPr sz="1800" u="sng">
                <a:latin typeface="ヒラギノ角ゴ ProN W3"/>
                <a:ea typeface="ヒラギノ角ゴ ProN W3"/>
                <a:cs typeface="ヒラギノ角ゴ ProN W3"/>
                <a:sym typeface="ヒラギノ角ゴ ProN W3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linksrechts.kirelabs.org</a:t>
            </a:r>
          </a:p>
        </p:txBody>
      </p:sp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1333500" y="825500"/>
            <a:ext cx="10172700" cy="64770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3200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1282700" y="1765300"/>
            <a:ext cx="10464800" cy="6413500"/>
          </a:xfrm>
          <a:prstGeom prst="rect">
            <a:avLst/>
          </a:prstGeom>
        </p:spPr>
        <p:txBody>
          <a:bodyPr lIns="63500" tIns="63500" rIns="63500" bIns="63500">
            <a:noAutofit/>
          </a:bodyPr>
          <a:lstStyle>
            <a:lvl1pPr marL="629497" indent="-375497">
              <a:spcBef>
                <a:spcPts val="3500"/>
              </a:spcBef>
              <a:buClr>
                <a:srgbClr val="B5B5B5"/>
              </a:buClr>
              <a:buSzPct val="90000"/>
              <a:buFont typeface="Lucida Grande"/>
              <a:buChar char="‣"/>
              <a:defRPr sz="2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10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45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280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915497" indent="-375497">
              <a:spcBef>
                <a:spcPts val="1200"/>
              </a:spcBef>
              <a:buClr>
                <a:srgbClr val="B5B5B5"/>
              </a:buClr>
              <a:buSzPct val="90000"/>
              <a:buFont typeface="Lucida Grande"/>
              <a:buChar char="‣"/>
              <a:defRPr sz="22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39707" y="8648700"/>
            <a:ext cx="355906" cy="2794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7A025-3527-494C-8590-500A7D7FEE07}"/>
              </a:ext>
            </a:extLst>
          </p:cNvPr>
          <p:cNvSpPr/>
          <p:nvPr/>
        </p:nvSpPr>
        <p:spPr>
          <a:xfrm>
            <a:off x="214009" y="4176766"/>
            <a:ext cx="8502513" cy="5239610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1" name="Quality Metrics for…"/>
          <p:cNvSpPr txBox="1">
            <a:spLocks noGrp="1"/>
          </p:cNvSpPr>
          <p:nvPr>
            <p:ph type="ctrTitle"/>
          </p:nvPr>
        </p:nvSpPr>
        <p:spPr>
          <a:xfrm>
            <a:off x="921794" y="-252919"/>
            <a:ext cx="12083006" cy="21984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32993">
              <a:defRPr sz="4560"/>
            </a:pPr>
            <a:r>
              <a:rPr dirty="0"/>
              <a:t>Quality Metrics for Transparent Machine Learning </a:t>
            </a:r>
            <a:br>
              <a:rPr lang="en-US" dirty="0"/>
            </a:br>
            <a:r>
              <a:rPr dirty="0"/>
              <a:t>With and Without Humans Are Not Correlated</a:t>
            </a:r>
          </a:p>
          <a:p>
            <a:pPr defTabSz="332993">
              <a:defRPr sz="2565"/>
            </a:pPr>
            <a:r>
              <a:rPr dirty="0"/>
              <a:t>Felix Biessmann and Dionysius </a:t>
            </a:r>
            <a:r>
              <a:rPr dirty="0" err="1"/>
              <a:t>Refiano</a:t>
            </a:r>
            <a:endParaRPr dirty="0"/>
          </a:p>
        </p:txBody>
      </p:sp>
      <p:pic>
        <p:nvPicPr>
          <p:cNvPr id="152" name="ecdf_logo.png" descr="ecdf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7422"/>
            <a:ext cx="763968" cy="77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beuth-logo-eps-converted-to.pdf" descr="beuth-logo-eps-converted-t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884871" cy="11968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search Question">
            <a:extLst>
              <a:ext uri="{FF2B5EF4-FFF2-40B4-BE49-F238E27FC236}">
                <a16:creationId xmlns:a16="http://schemas.microsoft.com/office/drawing/2014/main" id="{929C1450-73CA-554E-907E-3FDD81D2D4D6}"/>
              </a:ext>
            </a:extLst>
          </p:cNvPr>
          <p:cNvSpPr txBox="1">
            <a:spLocks/>
          </p:cNvSpPr>
          <p:nvPr/>
        </p:nvSpPr>
        <p:spPr>
          <a:xfrm>
            <a:off x="1750979" y="2720201"/>
            <a:ext cx="4915074" cy="1256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625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de-DE" sz="5100" b="1" dirty="0"/>
              <a:t>Research </a:t>
            </a:r>
            <a:r>
              <a:rPr lang="de-DE" sz="5100" b="1" dirty="0" err="1"/>
              <a:t>Question</a:t>
            </a:r>
            <a:endParaRPr lang="de-DE" sz="5100" b="1" dirty="0"/>
          </a:p>
          <a:p>
            <a:pPr hangingPunct="1"/>
            <a:endParaRPr lang="de-DE" sz="3000" b="1" dirty="0"/>
          </a:p>
          <a:p>
            <a:pPr hangingPunct="1"/>
            <a:r>
              <a:rPr lang="de-DE" sz="3200" dirty="0"/>
              <a:t>Are XAI </a:t>
            </a:r>
            <a:r>
              <a:rPr lang="de-DE" sz="3200" dirty="0" err="1"/>
              <a:t>metrics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without</a:t>
            </a:r>
            <a:r>
              <a:rPr lang="de-DE" sz="3200" dirty="0"/>
              <a:t> </a:t>
            </a:r>
            <a:r>
              <a:rPr lang="de-DE" sz="3200" dirty="0" err="1"/>
              <a:t>humans</a:t>
            </a:r>
            <a:r>
              <a:rPr lang="de-DE" sz="3200" dirty="0"/>
              <a:t> in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loop</a:t>
            </a:r>
            <a:r>
              <a:rPr lang="de-DE" sz="3200" dirty="0"/>
              <a:t> </a:t>
            </a:r>
            <a:r>
              <a:rPr lang="de-DE" sz="3200" dirty="0" err="1"/>
              <a:t>correlated</a:t>
            </a:r>
            <a:r>
              <a:rPr lang="de-DE" sz="3200" dirty="0"/>
              <a:t>? </a:t>
            </a:r>
          </a:p>
          <a:p>
            <a:pPr hangingPunct="1"/>
            <a:endParaRPr lang="de-DE" sz="3000" dirty="0"/>
          </a:p>
        </p:txBody>
      </p:sp>
      <p:sp>
        <p:nvSpPr>
          <p:cNvPr id="6" name="Are XAI metrics with and without humans in the loop correlated?">
            <a:extLst>
              <a:ext uri="{FF2B5EF4-FFF2-40B4-BE49-F238E27FC236}">
                <a16:creationId xmlns:a16="http://schemas.microsoft.com/office/drawing/2014/main" id="{EA789DE6-F0D4-3747-95B4-F93E98BE7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984" y="4274041"/>
            <a:ext cx="4533090" cy="509729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9625" lvl="1" indent="0" defTabSz="455675">
              <a:spcBef>
                <a:spcPts val="3200"/>
              </a:spcBef>
              <a:buSzPct val="100000"/>
              <a:defRPr sz="3432"/>
            </a:pPr>
            <a:r>
              <a:rPr lang="de-DE" sz="5100" b="1" dirty="0"/>
              <a:t>Experiment</a:t>
            </a:r>
          </a:p>
          <a:p>
            <a:pPr marL="496825" lvl="1" indent="-457200" algn="l" defTabSz="455675">
              <a:spcBef>
                <a:spcPts val="3200"/>
              </a:spcBef>
              <a:buSzPct val="100000"/>
              <a:buFont typeface="Arial" panose="020B0604020202020204" pitchFamily="34" charset="0"/>
              <a:buChar char="•"/>
              <a:defRPr sz="3432"/>
            </a:pPr>
            <a:r>
              <a:rPr lang="de-DE" dirty="0"/>
              <a:t>Task: Computer Vision,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on human </a:t>
            </a:r>
            <a:r>
              <a:rPr lang="de-DE" dirty="0" err="1"/>
              <a:t>faces</a:t>
            </a:r>
            <a:endParaRPr lang="de-DE" dirty="0"/>
          </a:p>
          <a:p>
            <a:pPr marL="496825" lvl="1" indent="-457200" algn="l" defTabSz="455675">
              <a:spcBef>
                <a:spcPts val="3200"/>
              </a:spcBef>
              <a:buSzPct val="100000"/>
              <a:buFont typeface="Arial" panose="020B0604020202020204" pitchFamily="34" charset="0"/>
              <a:buChar char="•"/>
              <a:defRPr sz="3432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mask</a:t>
            </a:r>
            <a:r>
              <a:rPr lang="de-DE" dirty="0"/>
              <a:t>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pPr marL="496825" lvl="1" indent="-457200" algn="l" defTabSz="455675">
              <a:spcBef>
                <a:spcPts val="3200"/>
              </a:spcBef>
              <a:buSzPct val="100000"/>
              <a:buFont typeface="Arial" panose="020B0604020202020204" pitchFamily="34" charset="0"/>
              <a:buChar char="•"/>
              <a:defRPr sz="3432"/>
            </a:pPr>
            <a:r>
              <a:rPr lang="de-DE" dirty="0"/>
              <a:t>Feature </a:t>
            </a:r>
            <a:r>
              <a:rPr lang="de-DE" dirty="0" err="1"/>
              <a:t>importance</a:t>
            </a:r>
            <a:r>
              <a:rPr lang="de-DE" dirty="0"/>
              <a:t> was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XAI </a:t>
            </a:r>
            <a:r>
              <a:rPr lang="de-DE" dirty="0" err="1"/>
              <a:t>methods</a:t>
            </a:r>
            <a:endParaRPr lang="de-DE" dirty="0"/>
          </a:p>
          <a:p>
            <a:pPr marL="496825" lvl="1" indent="-457200" algn="l" defTabSz="455675">
              <a:spcBef>
                <a:spcPts val="3200"/>
              </a:spcBef>
              <a:buSzPct val="100000"/>
              <a:buFont typeface="Arial" panose="020B0604020202020204" pitchFamily="34" charset="0"/>
              <a:buChar char="•"/>
              <a:defRPr sz="3432"/>
            </a:pPr>
            <a:r>
              <a:rPr lang="de-DE" dirty="0"/>
              <a:t>Evaluation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</p:txBody>
      </p:sp>
      <p:pic>
        <p:nvPicPr>
          <p:cNvPr id="8" name="experiment-trial.png" descr="experiment-trial.png">
            <a:extLst>
              <a:ext uri="{FF2B5EF4-FFF2-40B4-BE49-F238E27FC236}">
                <a16:creationId xmlns:a16="http://schemas.microsoft.com/office/drawing/2014/main" id="{EA08257F-9574-1247-A004-48A93F79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5074" y="5243540"/>
            <a:ext cx="3801448" cy="3920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ranks.pdf" descr="ranks.pdf">
            <a:extLst>
              <a:ext uri="{FF2B5EF4-FFF2-40B4-BE49-F238E27FC236}">
                <a16:creationId xmlns:a16="http://schemas.microsoft.com/office/drawing/2014/main" id="{26288962-0CE0-7B4F-9BD6-2755FB225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84497" y="3299121"/>
            <a:ext cx="3877141" cy="387714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A542DF-30D4-D44B-A833-0071FDC97910}"/>
              </a:ext>
            </a:extLst>
          </p:cNvPr>
          <p:cNvSpPr/>
          <p:nvPr/>
        </p:nvSpPr>
        <p:spPr>
          <a:xfrm>
            <a:off x="246336" y="2497628"/>
            <a:ext cx="8470186" cy="1388314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54B90-D73A-4745-869A-C8681AD6774B}"/>
              </a:ext>
            </a:extLst>
          </p:cNvPr>
          <p:cNvSpPr/>
          <p:nvPr/>
        </p:nvSpPr>
        <p:spPr>
          <a:xfrm>
            <a:off x="8884497" y="2497628"/>
            <a:ext cx="3877141" cy="6873706"/>
          </a:xfrm>
          <a:prstGeom prst="rect">
            <a:avLst/>
          </a:prstGeom>
          <a:noFill/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7C4CB-3FD2-934A-AB17-EC729CF95F6A}"/>
              </a:ext>
            </a:extLst>
          </p:cNvPr>
          <p:cNvSpPr txBox="1"/>
          <p:nvPr/>
        </p:nvSpPr>
        <p:spPr>
          <a:xfrm>
            <a:off x="10164889" y="2570548"/>
            <a:ext cx="161582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Results</a:t>
            </a:r>
            <a:endParaRPr kumimoji="0" lang="de-DE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79F0A-9DA2-6247-8BCB-1D9D073522C1}"/>
              </a:ext>
            </a:extLst>
          </p:cNvPr>
          <p:cNvSpPr txBox="1"/>
          <p:nvPr/>
        </p:nvSpPr>
        <p:spPr>
          <a:xfrm>
            <a:off x="9012228" y="7427496"/>
            <a:ext cx="374940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lvl="1" indent="-514350" algn="l">
              <a:buFont typeface="+mj-lt"/>
              <a:buAutoNum type="arabicPeriod"/>
              <a:defRPr sz="3000"/>
            </a:pPr>
            <a:r>
              <a:rPr lang="de-DE" sz="1800" dirty="0"/>
              <a:t>Ranking </a:t>
            </a:r>
            <a:r>
              <a:rPr lang="de-DE" sz="1800" dirty="0" err="1"/>
              <a:t>of</a:t>
            </a:r>
            <a:r>
              <a:rPr lang="de-DE" sz="1800" dirty="0"/>
              <a:t> XAI </a:t>
            </a:r>
            <a:r>
              <a:rPr lang="de-DE" sz="1800" dirty="0" err="1"/>
              <a:t>methods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human-in-</a:t>
            </a:r>
            <a:r>
              <a:rPr lang="de-DE" sz="1800" dirty="0" err="1"/>
              <a:t>the</a:t>
            </a:r>
            <a:r>
              <a:rPr lang="de-DE" sz="1800" dirty="0"/>
              <a:t>-loop </a:t>
            </a:r>
            <a:r>
              <a:rPr lang="de-DE" sz="1800" dirty="0" err="1"/>
              <a:t>metric</a:t>
            </a:r>
            <a:r>
              <a:rPr lang="de-DE" sz="1800" dirty="0"/>
              <a:t> </a:t>
            </a:r>
            <a:r>
              <a:rPr lang="de-DE" sz="1800" dirty="0" err="1"/>
              <a:t>provides</a:t>
            </a:r>
            <a:r>
              <a:rPr lang="de-DE" sz="1800" dirty="0"/>
              <a:t> </a:t>
            </a:r>
            <a:r>
              <a:rPr lang="de-DE" sz="1800" dirty="0" err="1"/>
              <a:t>clear</a:t>
            </a:r>
            <a:r>
              <a:rPr lang="de-DE" sz="1800" dirty="0"/>
              <a:t> </a:t>
            </a:r>
            <a:r>
              <a:rPr lang="de-DE" sz="1800" dirty="0" err="1"/>
              <a:t>winner</a:t>
            </a:r>
            <a:endParaRPr lang="de-DE" sz="1800" dirty="0"/>
          </a:p>
          <a:p>
            <a:pPr marL="514350" lvl="1" indent="-514350" algn="l">
              <a:buFont typeface="+mj-lt"/>
              <a:buAutoNum type="arabicPeriod"/>
              <a:defRPr sz="3000"/>
            </a:pPr>
            <a:r>
              <a:rPr lang="de-DE" sz="1800" dirty="0"/>
              <a:t>Ranking </a:t>
            </a:r>
            <a:r>
              <a:rPr lang="de-DE" sz="1800" dirty="0" err="1"/>
              <a:t>based</a:t>
            </a:r>
            <a:r>
              <a:rPr lang="de-DE" sz="1800" dirty="0"/>
              <a:t> on </a:t>
            </a:r>
            <a:r>
              <a:rPr lang="de-DE" sz="1800" dirty="0" err="1"/>
              <a:t>no</a:t>
            </a:r>
            <a:r>
              <a:rPr lang="de-DE" sz="1800" dirty="0"/>
              <a:t>-human-in-</a:t>
            </a:r>
            <a:r>
              <a:rPr lang="de-DE" sz="1800" dirty="0" err="1"/>
              <a:t>the</a:t>
            </a:r>
            <a:r>
              <a:rPr lang="de-DE" sz="1800" dirty="0"/>
              <a:t>-loop </a:t>
            </a:r>
            <a:r>
              <a:rPr lang="de-DE" sz="1800" dirty="0" err="1"/>
              <a:t>metric</a:t>
            </a:r>
            <a:r>
              <a:rPr lang="de-DE" sz="1800" dirty="0"/>
              <a:t> </a:t>
            </a:r>
            <a:r>
              <a:rPr lang="de-DE" sz="1800" dirty="0" err="1"/>
              <a:t>does</a:t>
            </a:r>
            <a:r>
              <a:rPr lang="de-DE" sz="1800" dirty="0"/>
              <a:t> not </a:t>
            </a:r>
            <a:r>
              <a:rPr lang="de-DE" sz="1800" dirty="0" err="1"/>
              <a:t>correlate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human </a:t>
            </a:r>
            <a:r>
              <a:rPr lang="de-DE" sz="1800" dirty="0" err="1"/>
              <a:t>metric</a:t>
            </a:r>
            <a:endParaRPr lang="de-DE" sz="18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ヒラギノ角ゴ Pro W3</vt:lpstr>
      <vt:lpstr>ヒラギノ角ゴ Pro W6</vt:lpstr>
      <vt:lpstr>ヒラギノ角ゴ ProN W3</vt:lpstr>
      <vt:lpstr>Arial</vt:lpstr>
      <vt:lpstr>Gill Sans</vt:lpstr>
      <vt:lpstr>Helvetica</vt:lpstr>
      <vt:lpstr>Helvetica Light</vt:lpstr>
      <vt:lpstr>Helvetica Neue</vt:lpstr>
      <vt:lpstr>Lucida Grande</vt:lpstr>
      <vt:lpstr>White</vt:lpstr>
      <vt:lpstr>Quality Metrics for Transparent Machine Learning  With and Without Humans Are Not Correlated Felix Biessmann and Dionysius Refiano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Metrics for Transparent Machine Learning  With and Without Humans Are Not Correlated Felix Biessmann and Dionysius Refiano</dc:title>
  <cp:lastModifiedBy>Felix Biessmann</cp:lastModifiedBy>
  <cp:revision>2</cp:revision>
  <dcterms:modified xsi:type="dcterms:W3CDTF">2021-06-23T16:46:13Z</dcterms:modified>
</cp:coreProperties>
</file>