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40" d="100"/>
          <a:sy n="40" d="100"/>
        </p:scale>
        <p:origin x="14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CD8-7C3A-41E0-88AF-FBA85E95BBAC}" type="datetimeFigureOut">
              <a:rPr lang="en-IN" smtClean="0"/>
              <a:t>25/06/21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65C-89D4-48E7-B5FD-14FEEA23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CD8-7C3A-41E0-88AF-FBA85E95BBAC}" type="datetimeFigureOut">
              <a:rPr lang="en-IN" smtClean="0"/>
              <a:t>25/06/21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65C-89D4-48E7-B5FD-14FEEA23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2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CD8-7C3A-41E0-88AF-FBA85E95BBAC}" type="datetimeFigureOut">
              <a:rPr lang="en-IN" smtClean="0"/>
              <a:t>25/06/21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65C-89D4-48E7-B5FD-14FEEA23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8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CD8-7C3A-41E0-88AF-FBA85E95BBAC}" type="datetimeFigureOut">
              <a:rPr lang="en-IN" smtClean="0"/>
              <a:t>25/06/21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65C-89D4-48E7-B5FD-14FEEA23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71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CD8-7C3A-41E0-88AF-FBA85E95BBAC}" type="datetimeFigureOut">
              <a:rPr lang="en-IN" smtClean="0"/>
              <a:t>25/06/21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65C-89D4-48E7-B5FD-14FEEA23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CD8-7C3A-41E0-88AF-FBA85E95BBAC}" type="datetimeFigureOut">
              <a:rPr lang="en-IN" smtClean="0"/>
              <a:t>25/06/21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65C-89D4-48E7-B5FD-14FEEA23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5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CD8-7C3A-41E0-88AF-FBA85E95BBAC}" type="datetimeFigureOut">
              <a:rPr lang="en-IN" smtClean="0"/>
              <a:t>25/06/21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65C-89D4-48E7-B5FD-14FEEA23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44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CD8-7C3A-41E0-88AF-FBA85E95BBAC}" type="datetimeFigureOut">
              <a:rPr lang="en-IN" smtClean="0"/>
              <a:t>25/06/21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65C-89D4-48E7-B5FD-14FEEA23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93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CD8-7C3A-41E0-88AF-FBA85E95BBAC}" type="datetimeFigureOut">
              <a:rPr lang="en-IN" smtClean="0"/>
              <a:t>25/06/21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65C-89D4-48E7-B5FD-14FEEA23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05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CD8-7C3A-41E0-88AF-FBA85E95BBAC}" type="datetimeFigureOut">
              <a:rPr lang="en-IN" smtClean="0"/>
              <a:t>25/06/21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65C-89D4-48E7-B5FD-14FEEA23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6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9CD8-7C3A-41E0-88AF-FBA85E95BBAC}" type="datetimeFigureOut">
              <a:rPr lang="en-IN" smtClean="0"/>
              <a:t>25/06/21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5965C-89D4-48E7-B5FD-14FEEA23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2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9CD8-7C3A-41E0-88AF-FBA85E95BBAC}" type="datetimeFigureOut">
              <a:rPr lang="en-IN" smtClean="0"/>
              <a:t>25/06/21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5965C-89D4-48E7-B5FD-14FEEA23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07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4A3EB01-335F-40D4-82AB-47F86906AC25}"/>
              </a:ext>
            </a:extLst>
          </p:cNvPr>
          <p:cNvSpPr/>
          <p:nvPr/>
        </p:nvSpPr>
        <p:spPr>
          <a:xfrm>
            <a:off x="321303" y="172626"/>
            <a:ext cx="32311347" cy="394581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F1B4D"/>
              </a:solidFill>
            </a:endParaRP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5FD5CD91-058E-4D0E-983B-CD357A6B2B24}"/>
              </a:ext>
            </a:extLst>
          </p:cNvPr>
          <p:cNvSpPr txBox="1"/>
          <p:nvPr/>
        </p:nvSpPr>
        <p:spPr>
          <a:xfrm>
            <a:off x="3983135" y="505993"/>
            <a:ext cx="24384000" cy="37709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8198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56396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345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127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90995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691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473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5593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ICML 2021 Workshop on 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Theoretic Foundation, Criticism, and Application Trend of Explainable AI</a:t>
            </a:r>
            <a:b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b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Reimagining GNN Explanations with ideas from Tabular Data</a:t>
            </a:r>
            <a:endParaRPr lang="en-US" sz="4000" dirty="0">
              <a:solidFill>
                <a:schemeClr val="bg1"/>
              </a:solidFill>
              <a:latin typeface="Nunito" panose="00000500000000000000" pitchFamily="2" charset="0"/>
            </a:endParaRP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677D89C2-C6A0-415E-BA98-0419F7061E76}"/>
              </a:ext>
            </a:extLst>
          </p:cNvPr>
          <p:cNvSpPr txBox="1"/>
          <p:nvPr/>
        </p:nvSpPr>
        <p:spPr>
          <a:xfrm>
            <a:off x="4267200" y="2934157"/>
            <a:ext cx="243840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8198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56396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345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127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90995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691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473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5593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Anjali Singh</a:t>
            </a:r>
            <a:r>
              <a:rPr lang="en-US" sz="3200" b="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32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Shamanth R Nayak K</a:t>
            </a:r>
            <a:r>
              <a:rPr lang="en-US" sz="3200" b="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32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Balaji Ganesan</a:t>
            </a:r>
            <a:r>
              <a:rPr lang="en-US" sz="3200" b="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43" name="Rectangle 167">
            <a:extLst>
              <a:ext uri="{FF2B5EF4-FFF2-40B4-BE49-F238E27FC236}">
                <a16:creationId xmlns:a16="http://schemas.microsoft.com/office/drawing/2014/main" id="{AF6935EE-4ED1-42F6-AB9F-2DC4D617E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3" y="4530050"/>
            <a:ext cx="7604996" cy="961192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91440" tIns="45720" rIns="91440" bIns="45720" anchor="ctr"/>
          <a:lstStyle>
            <a:defPPr>
              <a:defRPr kern="1200" smtId="4294967295"/>
            </a:defPPr>
          </a:lstStyle>
          <a:p>
            <a:pPr algn="ctr" defTabSz="2508375"/>
            <a:r>
              <a:rPr lang="en-US" sz="3200" b="1" dirty="0">
                <a:solidFill>
                  <a:schemeClr val="bg1"/>
                </a:solidFill>
                <a:latin typeface="Nunito" panose="00000500000000000000" pitchFamily="2" charset="0"/>
              </a:rPr>
              <a:t>Abstract</a:t>
            </a:r>
          </a:p>
        </p:txBody>
      </p:sp>
      <p:sp>
        <p:nvSpPr>
          <p:cNvPr id="44" name="Rectangle 167">
            <a:extLst>
              <a:ext uri="{FF2B5EF4-FFF2-40B4-BE49-F238E27FC236}">
                <a16:creationId xmlns:a16="http://schemas.microsoft.com/office/drawing/2014/main" id="{BCFD7437-8110-4088-8A1A-57C21311E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139" y="4610270"/>
            <a:ext cx="7604996" cy="961192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91440" tIns="45720" rIns="91440" bIns="45720" anchor="ctr"/>
          <a:lstStyle>
            <a:defPPr>
              <a:defRPr kern="1200" smtId="4294967295"/>
            </a:defPPr>
          </a:lstStyle>
          <a:p>
            <a:pPr algn="ctr" defTabSz="2508375"/>
            <a:r>
              <a:rPr lang="en-US" sz="3000" b="1" dirty="0">
                <a:solidFill>
                  <a:schemeClr val="bg1"/>
                </a:solidFill>
                <a:latin typeface="Nunito" panose="00000500000000000000" pitchFamily="2" charset="0"/>
              </a:rPr>
              <a:t>Feature Importance From Global Methods</a:t>
            </a:r>
          </a:p>
        </p:txBody>
      </p:sp>
      <p:sp>
        <p:nvSpPr>
          <p:cNvPr id="45" name="Rectangle 167">
            <a:extLst>
              <a:ext uri="{FF2B5EF4-FFF2-40B4-BE49-F238E27FC236}">
                <a16:creationId xmlns:a16="http://schemas.microsoft.com/office/drawing/2014/main" id="{F0226F6F-AE9B-497F-9F6A-F4C7F0352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1959" y="4670328"/>
            <a:ext cx="7604996" cy="941762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91440" tIns="45720" rIns="91440" bIns="45720" anchor="ctr"/>
          <a:lstStyle>
            <a:defPPr>
              <a:defRPr kern="1200" smtId="4294967295"/>
            </a:defPPr>
          </a:lstStyle>
          <a:p>
            <a:pPr algn="ctr" defTabSz="2508375"/>
            <a:r>
              <a:rPr lang="en-US" sz="3200" b="1" dirty="0">
                <a:solidFill>
                  <a:schemeClr val="bg1"/>
                </a:solidFill>
                <a:latin typeface="Nunito" panose="00000500000000000000" pitchFamily="2" charset="0"/>
              </a:rPr>
              <a:t>Sliding Window Explanations</a:t>
            </a:r>
            <a:endParaRPr lang="en-US" sz="2400" b="1" dirty="0">
              <a:solidFill>
                <a:schemeClr val="bg1"/>
              </a:solidFill>
              <a:latin typeface="Nunito" panose="00000500000000000000" pitchFamily="2" charset="0"/>
            </a:endParaRPr>
          </a:p>
        </p:txBody>
      </p:sp>
      <p:sp>
        <p:nvSpPr>
          <p:cNvPr id="46" name="Rectangle 167">
            <a:extLst>
              <a:ext uri="{FF2B5EF4-FFF2-40B4-BE49-F238E27FC236}">
                <a16:creationId xmlns:a16="http://schemas.microsoft.com/office/drawing/2014/main" id="{215FF67E-FEC2-493D-99E9-A410E3442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2404" y="4663793"/>
            <a:ext cx="7604996" cy="941762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91440" tIns="45720" rIns="91440" bIns="45720" anchor="ctr"/>
          <a:lstStyle>
            <a:defPPr>
              <a:defRPr kern="1200" smtId="4294967295"/>
            </a:defPPr>
          </a:lstStyle>
          <a:p>
            <a:pPr algn="ctr" defTabSz="2508375"/>
            <a:r>
              <a:rPr lang="en-US" sz="3200" b="1" dirty="0">
                <a:solidFill>
                  <a:schemeClr val="bg1"/>
                </a:solidFill>
                <a:latin typeface="Nunito" panose="00000500000000000000" pitchFamily="2" charset="0"/>
              </a:rPr>
              <a:t>Logical Explanation</a:t>
            </a:r>
            <a:endParaRPr lang="en-US" sz="2400" b="1" dirty="0">
              <a:solidFill>
                <a:schemeClr val="bg1"/>
              </a:solidFill>
              <a:latin typeface="Nunito" panose="00000500000000000000" pitchFamily="2" charset="0"/>
            </a:endParaRPr>
          </a:p>
        </p:txBody>
      </p:sp>
      <p:sp>
        <p:nvSpPr>
          <p:cNvPr id="47" name="Rectangle 167">
            <a:extLst>
              <a:ext uri="{FF2B5EF4-FFF2-40B4-BE49-F238E27FC236}">
                <a16:creationId xmlns:a16="http://schemas.microsoft.com/office/drawing/2014/main" id="{37DD7F97-D0F1-408B-8FD2-A7E2F8FDF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3" y="11155321"/>
            <a:ext cx="7604996" cy="789362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91440" tIns="45720" rIns="91440" bIns="45720" anchor="ctr"/>
          <a:lstStyle>
            <a:defPPr>
              <a:defRPr kern="1200" smtId="4294967295"/>
            </a:defPPr>
          </a:lstStyle>
          <a:p>
            <a:pPr algn="ctr" defTabSz="2508375"/>
            <a:r>
              <a:rPr lang="en-US" sz="3200" b="1" dirty="0">
                <a:solidFill>
                  <a:schemeClr val="bg1"/>
                </a:solidFill>
                <a:latin typeface="Nunito" panose="00000500000000000000" pitchFamily="2" charset="0"/>
              </a:rPr>
              <a:t>GNN Explanations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48CA5C-A1D6-46D2-92BD-017C34F3F934}"/>
              </a:ext>
            </a:extLst>
          </p:cNvPr>
          <p:cNvSpPr txBox="1"/>
          <p:nvPr/>
        </p:nvSpPr>
        <p:spPr>
          <a:xfrm>
            <a:off x="321303" y="12491479"/>
            <a:ext cx="76049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 typical explanation subgraph from GNN Explainer (Ying et al., 2019) looks as shown below.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These are hard to understand.</a:t>
            </a:r>
            <a:endParaRPr lang="en-US" sz="32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C7646A-0B7B-467D-BE27-C8EFC03D59E4}"/>
              </a:ext>
            </a:extLst>
          </p:cNvPr>
          <p:cNvSpPr txBox="1"/>
          <p:nvPr/>
        </p:nvSpPr>
        <p:spPr>
          <a:xfrm>
            <a:off x="8570139" y="5942564"/>
            <a:ext cx="760499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3200" b="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Finding feature importance by looking at all the training data is typical of models trained on tabular 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3200" b="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SHAP and TabNet generate such feature importance.</a:t>
            </a:r>
            <a:endParaRPr lang="en-US" sz="3200" b="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62F6E1-1630-4F3F-A0ED-84592D03BCD0}"/>
              </a:ext>
            </a:extLst>
          </p:cNvPr>
          <p:cNvSpPr txBox="1"/>
          <p:nvPr/>
        </p:nvSpPr>
        <p:spPr>
          <a:xfrm>
            <a:off x="9919866" y="3449827"/>
            <a:ext cx="1307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IN" sz="32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Manipal Institute Of Technology, </a:t>
            </a:r>
            <a:r>
              <a:rPr lang="en-IN" sz="3200" b="0" baseline="30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IN" sz="32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IBM Research, India</a:t>
            </a:r>
          </a:p>
        </p:txBody>
      </p:sp>
      <p:pic>
        <p:nvPicPr>
          <p:cNvPr id="51" name="Picture 50" descr="A picture containing text&#10;&#10;Description automatically generated">
            <a:extLst>
              <a:ext uri="{FF2B5EF4-FFF2-40B4-BE49-F238E27FC236}">
                <a16:creationId xmlns:a16="http://schemas.microsoft.com/office/drawing/2014/main" id="{01FC7AA3-9376-4DAD-9F56-2BD356F56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489" y="1548873"/>
            <a:ext cx="4308670" cy="1590267"/>
          </a:xfrm>
          <a:prstGeom prst="rect">
            <a:avLst/>
          </a:prstGeom>
        </p:spPr>
      </p:pic>
      <p:pic>
        <p:nvPicPr>
          <p:cNvPr id="53" name="Google Shape;103;p2" descr="Diagram&#10;&#10;Description automatically generated">
            <a:extLst>
              <a:ext uri="{FF2B5EF4-FFF2-40B4-BE49-F238E27FC236}">
                <a16:creationId xmlns:a16="http://schemas.microsoft.com/office/drawing/2014/main" id="{BCBE048D-ECC8-4CA8-B721-F252F523F8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27" t="4005" r="2330" b="6978"/>
          <a:stretch/>
        </p:blipFill>
        <p:spPr>
          <a:xfrm>
            <a:off x="637309" y="14808390"/>
            <a:ext cx="7132247" cy="58916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4" name="Google Shape;131;p3" descr="Graphical user interface&#10;&#10;Description automatically generated">
            <a:extLst>
              <a:ext uri="{FF2B5EF4-FFF2-40B4-BE49-F238E27FC236}">
                <a16:creationId xmlns:a16="http://schemas.microsoft.com/office/drawing/2014/main" id="{58BF7137-B565-4CFA-9FE6-6A8EFCF14D1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41324" y="9648396"/>
            <a:ext cx="7312516" cy="58916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7" name="Google Shape;144;p4" descr="Graphical user interface&#10;&#10;Description automatically generated">
            <a:extLst>
              <a:ext uri="{FF2B5EF4-FFF2-40B4-BE49-F238E27FC236}">
                <a16:creationId xmlns:a16="http://schemas.microsoft.com/office/drawing/2014/main" id="{817A26A9-BA6E-485D-BEA6-199AA20C640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04743" y="16564672"/>
            <a:ext cx="7319431" cy="33969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CAA2BB6-05BA-4B6D-AFF3-3562677633A0}"/>
              </a:ext>
            </a:extLst>
          </p:cNvPr>
          <p:cNvSpPr txBox="1"/>
          <p:nvPr/>
        </p:nvSpPr>
        <p:spPr>
          <a:xfrm>
            <a:off x="17169986" y="15997640"/>
            <a:ext cx="7462212" cy="478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19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Figures above illustrate the explanation for the model at 100% and 70.5% accuracy.  </a:t>
            </a:r>
          </a:p>
          <a:p>
            <a:pPr marL="228600" lvl="0" indent="-219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Predictions at greater accuracy are noisier </a:t>
            </a:r>
          </a:p>
          <a:p>
            <a:pPr marL="228600" lvl="0" indent="-219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Explanations like these are much easier to comprehend and the ability to view explanations at different accuracy levels could be useful in GNN explanations.</a:t>
            </a:r>
          </a:p>
        </p:txBody>
      </p:sp>
      <p:pic>
        <p:nvPicPr>
          <p:cNvPr id="60" name="Google Shape;160;p5" descr="Graphical user interface, text&#10;Machine Learning&#10;">
            <a:extLst>
              <a:ext uri="{FF2B5EF4-FFF2-40B4-BE49-F238E27FC236}">
                <a16:creationId xmlns:a16="http://schemas.microsoft.com/office/drawing/2014/main" id="{7B57F7D7-5B8C-4663-B068-1BAEFAC0B27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246903" y="6532653"/>
            <a:ext cx="7137097" cy="40614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" name="Google Shape;159;p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469535-BD61-437F-8726-C8488012799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300725" y="11422832"/>
            <a:ext cx="7200734" cy="43688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2397B6A7-00A3-48EA-98B4-1D15E5168601}"/>
              </a:ext>
            </a:extLst>
          </p:cNvPr>
          <p:cNvGrpSpPr/>
          <p:nvPr/>
        </p:nvGrpSpPr>
        <p:grpSpPr>
          <a:xfrm>
            <a:off x="12404955" y="5050395"/>
            <a:ext cx="7745764" cy="1042133"/>
            <a:chOff x="1203664" y="445"/>
            <a:chExt cx="7745764" cy="10421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DB97EF-DD29-4D24-939C-61B0D081C1A2}"/>
                </a:ext>
              </a:extLst>
            </p:cNvPr>
            <p:cNvSpPr/>
            <p:nvPr/>
          </p:nvSpPr>
          <p:spPr>
            <a:xfrm>
              <a:off x="1203664" y="445"/>
              <a:ext cx="7745764" cy="104213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C922DCF-E583-4885-98F2-2165FAA5C120}"/>
                </a:ext>
              </a:extLst>
            </p:cNvPr>
            <p:cNvSpPr txBox="1"/>
            <p:nvPr/>
          </p:nvSpPr>
          <p:spPr>
            <a:xfrm>
              <a:off x="1203664" y="445"/>
              <a:ext cx="7745764" cy="104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92" tIns="110292" rIns="110292" bIns="110292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50418BC-62F0-4DEE-AE74-1B82E7F04291}"/>
              </a:ext>
            </a:extLst>
          </p:cNvPr>
          <p:cNvSpPr txBox="1"/>
          <p:nvPr/>
        </p:nvSpPr>
        <p:spPr>
          <a:xfrm>
            <a:off x="323422" y="5612091"/>
            <a:ext cx="7602877" cy="536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3200" b="0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feature importance from the entire training data, referred to as global methods, can help GNN explainability.</a:t>
            </a:r>
            <a:endParaRPr lang="en-US" sz="32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 defTabSz="1066800"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3200" b="0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sliding window where we produce explanations at different levels of model accuracy could be useful.</a:t>
            </a:r>
            <a:endParaRPr lang="en-US" sz="32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 defTabSz="1066800"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3200" b="0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 visualization has its uses, but a logical explanation might be more intuitive.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FE786D-49A9-4CBA-8E8B-DFCF882701B2}"/>
              </a:ext>
            </a:extLst>
          </p:cNvPr>
          <p:cNvSpPr txBox="1"/>
          <p:nvPr/>
        </p:nvSpPr>
        <p:spPr>
          <a:xfrm>
            <a:off x="25003796" y="5942564"/>
            <a:ext cx="746221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Anchors explanation displays the input, the prediction and an explanation for a given accuracy rate. They’re more intuitive than graphs in certain cases. Perhaps both the graph visualization and logical explanation could be used together.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EAB0F42-E304-E24B-9EEB-CCB56B7C17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831" y="14638779"/>
            <a:ext cx="7132247" cy="336755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8C9231E-03BC-7044-947A-8E35091E16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831" y="18263127"/>
            <a:ext cx="6980877" cy="21336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D4641DE-ECA0-BB47-A519-870EFA3CB6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404" y="9746602"/>
            <a:ext cx="7250674" cy="4368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AD275F-FF3B-D84C-90BE-78F642949264}"/>
              </a:ext>
            </a:extLst>
          </p:cNvPr>
          <p:cNvSpPr txBox="1"/>
          <p:nvPr/>
        </p:nvSpPr>
        <p:spPr>
          <a:xfrm>
            <a:off x="11388436" y="15705252"/>
            <a:ext cx="252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SHAP output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1B0A17-A9D3-464F-AA74-2B45859FF221}"/>
              </a:ext>
            </a:extLst>
          </p:cNvPr>
          <p:cNvSpPr txBox="1"/>
          <p:nvPr/>
        </p:nvSpPr>
        <p:spPr>
          <a:xfrm>
            <a:off x="11388436" y="20080449"/>
            <a:ext cx="299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TabNet output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0FD155-39A6-354A-9741-378854C3C3AE}"/>
              </a:ext>
            </a:extLst>
          </p:cNvPr>
          <p:cNvSpPr txBox="1"/>
          <p:nvPr/>
        </p:nvSpPr>
        <p:spPr>
          <a:xfrm>
            <a:off x="17569543" y="5698502"/>
            <a:ext cx="6570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Anchors output at 100% accuracy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E19A4E-6019-4845-AD9B-2ADEEF24CEDA}"/>
              </a:ext>
            </a:extLst>
          </p:cNvPr>
          <p:cNvSpPr txBox="1"/>
          <p:nvPr/>
        </p:nvSpPr>
        <p:spPr>
          <a:xfrm>
            <a:off x="17745998" y="10632085"/>
            <a:ext cx="6638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Anchors output at 70% accuracy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96912-DE7A-4447-AFFD-9306FBBD6C41}"/>
              </a:ext>
            </a:extLst>
          </p:cNvPr>
          <p:cNvSpPr txBox="1"/>
          <p:nvPr/>
        </p:nvSpPr>
        <p:spPr>
          <a:xfrm>
            <a:off x="2217842" y="20741236"/>
            <a:ext cx="555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GNN Explainer Output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EC390-188B-EC4A-8622-103BE1063BCA}"/>
              </a:ext>
            </a:extLst>
          </p:cNvPr>
          <p:cNvSpPr txBox="1"/>
          <p:nvPr/>
        </p:nvSpPr>
        <p:spPr>
          <a:xfrm>
            <a:off x="25168777" y="20508647"/>
            <a:ext cx="713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reimagined GNN Explainer Output</a:t>
            </a:r>
          </a:p>
        </p:txBody>
      </p:sp>
    </p:spTree>
    <p:extLst>
      <p:ext uri="{BB962C8B-B14F-4D97-AF65-F5344CB8AC3E}">
        <p14:creationId xmlns:p14="http://schemas.microsoft.com/office/powerpoint/2010/main" val="206279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271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Nunito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Singh</dc:creator>
  <cp:lastModifiedBy>Balaji Ganesan4</cp:lastModifiedBy>
  <cp:revision>9</cp:revision>
  <dcterms:created xsi:type="dcterms:W3CDTF">2021-06-24T17:23:29Z</dcterms:created>
  <dcterms:modified xsi:type="dcterms:W3CDTF">2021-06-25T05:18:44Z</dcterms:modified>
</cp:coreProperties>
</file>