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3"/>
  </p:notesMasterIdLst>
  <p:handoutMasterIdLst>
    <p:handoutMasterId r:id="rId4"/>
  </p:handoutMasterIdLst>
  <p:sldIdLst>
    <p:sldId id="1703" r:id="rId2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5" userDrawn="1">
          <p15:clr>
            <a:srgbClr val="A4A3A4"/>
          </p15:clr>
        </p15:guide>
        <p15:guide id="2" orient="horz" pos="4002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rmann, Cynthia A.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4F97"/>
    <a:srgbClr val="F6CE86"/>
    <a:srgbClr val="AEF8E5"/>
    <a:srgbClr val="0A8464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3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960" y="184"/>
      </p:cViewPr>
      <p:guideLst>
        <p:guide orient="horz" pos="905"/>
        <p:guide orient="horz" pos="4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5" d="100"/>
        <a:sy n="17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6/24/21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6/24/21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key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1BD95-F9E1-1D46-BACA-8690E513C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A3D2A3-E316-5B4D-B559-0EBDF6B13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75304"/>
            <a:ext cx="9144000" cy="2743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D9C9D9-72EC-6D46-9AAD-E59A139F1299}"/>
              </a:ext>
            </a:extLst>
          </p:cNvPr>
          <p:cNvSpPr/>
          <p:nvPr userDrawn="1"/>
        </p:nvSpPr>
        <p:spPr bwMode="auto">
          <a:xfrm>
            <a:off x="-378" y="3193257"/>
            <a:ext cx="9144378" cy="102842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51000">
                <a:schemeClr val="bg1"/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6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8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062" y="6446832"/>
            <a:ext cx="1865376" cy="3147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/>
              <a:t>Authors Name</a:t>
            </a:r>
          </a:p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736" cy="6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9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0909-6878-E44E-9AA0-07880FBE8A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" y="6492240"/>
            <a:ext cx="2743200" cy="2834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4" y="6403254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4" y="6698648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600" dirty="0">
                <a:latin typeface="Arial"/>
                <a:cs typeface="Arial"/>
              </a:rPr>
              <a:t>LLNL-PRES-xxxxxx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6058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311BD-8720-D040-927F-1192591CB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560" y="6446520"/>
            <a:ext cx="978408" cy="3749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D98-B9D0-284E-86C4-D775B486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955" y="-9297"/>
            <a:ext cx="9267342" cy="1005840"/>
          </a:xfrm>
        </p:spPr>
        <p:txBody>
          <a:bodyPr/>
          <a:lstStyle/>
          <a:p>
            <a:pPr algn="ctr"/>
            <a:r>
              <a:rPr lang="en-US" sz="2800" dirty="0"/>
              <a:t>Reliable Graph Neural Network Explanations Through Adversarial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512BD-7B21-0A4A-920F-35EA93D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90" y="2804187"/>
            <a:ext cx="2504492" cy="2485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89581CFA-F163-364D-9482-3B2043668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44" y="1343416"/>
                <a:ext cx="5990208" cy="507053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85750" indent="-228600" algn="l" rtl="0" eaLnBrk="1" latinLnBrk="0" hangingPunct="1">
                  <a:spcBef>
                    <a:spcPts val="18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90000"/>
                  <a:buFont typeface="Wingdings" charset="2"/>
                  <a:buChar char="§"/>
                  <a:tabLst/>
                  <a:defRPr kumimoji="0" sz="2400" b="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28650" indent="-285750" algn="l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Calibri" panose="020F0502020204030204" pitchFamily="34" charset="0"/>
                  <a:buChar char="—"/>
                  <a:defRPr kumimoji="0"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800100" indent="-171450" algn="l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defRPr kumimoji="0"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028700" indent="-171450" algn="l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Lucida Grande"/>
                  <a:buChar char="–"/>
                  <a:defRPr kumimoji="0"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257300" indent="-171450" algn="l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Font typeface="Arial"/>
                  <a:buChar char="•"/>
                  <a:tabLst>
                    <a:tab pos="1200150" algn="l"/>
                  </a:tabLst>
                  <a:defRPr kumimoji="0" lang="en-US" sz="1600" kern="1200" smtClean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1200" b="1" dirty="0"/>
                  <a:t>Challenges:</a:t>
                </a:r>
                <a:r>
                  <a:rPr lang="en-US" sz="1200" dirty="0"/>
                  <a:t> </a:t>
                </a:r>
              </a:p>
              <a:p>
                <a:pPr lvl="1" defTabSz="914400"/>
                <a:r>
                  <a:rPr lang="en-US" sz="1200" dirty="0"/>
                  <a:t>Explainable AI (XAI) for graph neural networks (GNNs) has focused on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post-hoc explanation</a:t>
                </a:r>
                <a:r>
                  <a:rPr lang="en-US" sz="1200" dirty="0"/>
                  <a:t> methods which have been shown to be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unreliable in computer vision</a:t>
                </a:r>
                <a:r>
                  <a:rPr lang="en-US" sz="1200" dirty="0"/>
                  <a:t>. </a:t>
                </a:r>
              </a:p>
              <a:p>
                <a:pPr lvl="1" defTabSz="914400"/>
                <a:r>
                  <a:rPr lang="en-US" sz="1200" dirty="0"/>
                  <a:t>GNNs have multiple explanation methods (focused on either features and structure) with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varying degrees of complexity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making XAI usage difficult</a:t>
                </a:r>
                <a:r>
                  <a:rPr lang="en-US" sz="1200" dirty="0"/>
                  <a:t>. </a:t>
                </a:r>
              </a:p>
              <a:p>
                <a:pPr defTabSz="914400"/>
                <a:r>
                  <a:rPr lang="en-US" sz="1200" b="1" dirty="0"/>
                  <a:t>Solution: </a:t>
                </a:r>
                <a:r>
                  <a:rPr lang="en-US" sz="1200" dirty="0"/>
                  <a:t>Utilize adversarial training to improve learned representations and feature extraction, allowing for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simpler explanation methods to better capture domain insights</a:t>
                </a:r>
                <a:r>
                  <a:rPr lang="en-US" sz="1200" dirty="0"/>
                  <a:t>. </a:t>
                </a:r>
              </a:p>
              <a:p>
                <a:pPr lvl="1" defTabSz="914400"/>
                <a:r>
                  <a:rPr lang="en-US" sz="1200" dirty="0"/>
                  <a:t>We utilize the fast gradient sign method to attack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denotes the original node features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denotes a hidden node feature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message passing. We consider the following popular graph based explainers:</a:t>
                </a:r>
              </a:p>
              <a:p>
                <a:pPr lvl="2" defTabSz="914400"/>
                <a:r>
                  <a:rPr lang="en-US" sz="1200" dirty="0"/>
                  <a:t>Vanilla Gradients  – Node explanations</a:t>
                </a:r>
              </a:p>
              <a:p>
                <a:pPr lvl="2" defTabSz="914400"/>
                <a:r>
                  <a:rPr lang="en-US" sz="1200" dirty="0" err="1"/>
                  <a:t>GradCAM</a:t>
                </a:r>
                <a:r>
                  <a:rPr lang="en-US" sz="1200" dirty="0"/>
                  <a:t> – Node explanations</a:t>
                </a:r>
              </a:p>
              <a:p>
                <a:pPr lvl="2" defTabSz="914400"/>
                <a:r>
                  <a:rPr lang="en-US" sz="1200" dirty="0"/>
                  <a:t>GNN-explainer – Structure explanations </a:t>
                </a:r>
              </a:p>
              <a:p>
                <a:pPr lvl="2" defTabSz="914400"/>
                <a:endParaRPr lang="en-US" sz="1200" dirty="0"/>
              </a:p>
              <a:p>
                <a:pPr lvl="2" defTabSz="914400"/>
                <a:endParaRPr lang="en-US" sz="1200" dirty="0"/>
              </a:p>
              <a:p>
                <a:pPr marL="57150" indent="0" defTabSz="914400">
                  <a:buNone/>
                </a:pPr>
                <a:endParaRPr lang="en-US" sz="1200" b="1" dirty="0"/>
              </a:p>
              <a:p>
                <a:pPr defTabSz="914400"/>
                <a:r>
                  <a:rPr lang="en-US" sz="1200" b="1" dirty="0"/>
                  <a:t>Evaluation and Results: </a:t>
                </a:r>
              </a:p>
              <a:p>
                <a:pPr lvl="1" defTabSz="914400"/>
                <a:r>
                  <a:rPr lang="en-US" sz="1200" dirty="0"/>
                  <a:t>Calculating the correlation between explanations from trained and randomized models helps determine how well explainers are picking up task specific insights. </a:t>
                </a:r>
                <a:r>
                  <a:rPr lang="en-US" sz="1200" i="1" dirty="0">
                    <a:solidFill>
                      <a:schemeClr val="accent6"/>
                    </a:solidFill>
                  </a:rPr>
                  <a:t>Adversarial training significantly improves vanilla gradient’s capability to extract useful insights</a:t>
                </a:r>
                <a:r>
                  <a:rPr lang="en-US" sz="1200" dirty="0"/>
                  <a:t>, 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even surpassing the more complex </a:t>
                </a:r>
                <a:r>
                  <a:rPr lang="en-US" sz="1200" dirty="0" err="1">
                    <a:solidFill>
                      <a:schemeClr val="accent6"/>
                    </a:solidFill>
                  </a:rPr>
                  <a:t>GradCAM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 method. </a:t>
                </a:r>
              </a:p>
              <a:p>
                <a:pPr lvl="1" defTabSz="914400"/>
                <a:r>
                  <a:rPr lang="en-US" sz="1200" dirty="0"/>
                  <a:t>GNN-explainer doesn’t improve through adversarial training. We suspect this is due to the FGSM focusing on node features rather than graph structure.</a:t>
                </a:r>
              </a:p>
              <a:p>
                <a:pPr lvl="1" defTabSz="914400"/>
                <a:endParaRPr lang="en-US" sz="1200" b="1" i="1" dirty="0"/>
              </a:p>
              <a:p>
                <a:pPr lvl="1" defTabSz="914400"/>
                <a:endParaRPr lang="en-US" sz="900" dirty="0"/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89581CFA-F163-364D-9482-3B204366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" y="1343416"/>
                <a:ext cx="5990208" cy="5070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8B6E1C5-CC21-494F-9929-37EDF19BA79A}"/>
              </a:ext>
            </a:extLst>
          </p:cNvPr>
          <p:cNvSpPr txBox="1"/>
          <p:nvPr/>
        </p:nvSpPr>
        <p:spPr>
          <a:xfrm>
            <a:off x="5816492" y="2377154"/>
            <a:ext cx="1754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Non-adversarial Explanations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3552D-48F6-784D-B756-2E2F75953EDD}"/>
              </a:ext>
            </a:extLst>
          </p:cNvPr>
          <p:cNvSpPr txBox="1"/>
          <p:nvPr/>
        </p:nvSpPr>
        <p:spPr>
          <a:xfrm>
            <a:off x="7433730" y="2369172"/>
            <a:ext cx="14125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Adversarial Explanations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4D429-57D3-B145-9783-213C73043774}"/>
              </a:ext>
            </a:extLst>
          </p:cNvPr>
          <p:cNvSpPr txBox="1"/>
          <p:nvPr/>
        </p:nvSpPr>
        <p:spPr>
          <a:xfrm>
            <a:off x="5920491" y="5312395"/>
            <a:ext cx="32077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Yellow and pink denote important and unimportant nodes, respectively. </a:t>
            </a:r>
            <a:r>
              <a:rPr lang="en-US" sz="1100"/>
              <a:t>Adversarially </a:t>
            </a:r>
            <a:r>
              <a:rPr lang="en-US" sz="1100" dirty="0"/>
              <a:t>trained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Produced more compact explanations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Better highlighted domain specific graph motifs such as connected rings and NO2 groups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6FDFA-E8A3-C34D-89A4-CD8F62AB1E89}"/>
              </a:ext>
            </a:extLst>
          </p:cNvPr>
          <p:cNvSpPr/>
          <p:nvPr/>
        </p:nvSpPr>
        <p:spPr>
          <a:xfrm>
            <a:off x="2095161" y="805382"/>
            <a:ext cx="5938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Donald Loveland</a:t>
            </a:r>
            <a:r>
              <a:rPr lang="en-US" sz="1600" baseline="30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Shusen</a:t>
            </a:r>
            <a:r>
              <a:rPr lang="en-US" sz="1200" dirty="0"/>
              <a:t> Liu</a:t>
            </a:r>
            <a:r>
              <a:rPr lang="en-US" sz="1200" baseline="30000" dirty="0"/>
              <a:t>2</a:t>
            </a:r>
            <a:r>
              <a:rPr lang="en-US" sz="1200" dirty="0"/>
              <a:t>, Bhavya Kailkhura</a:t>
            </a:r>
            <a:r>
              <a:rPr lang="en-US" sz="1200" baseline="30000" dirty="0"/>
              <a:t>2</a:t>
            </a:r>
            <a:r>
              <a:rPr lang="en-US" sz="1200" dirty="0"/>
              <a:t>, Anna Hiszpanski</a:t>
            </a:r>
            <a:r>
              <a:rPr lang="en-US" sz="1200" baseline="30000" dirty="0"/>
              <a:t>1</a:t>
            </a:r>
            <a:r>
              <a:rPr lang="en-US" sz="1200" dirty="0"/>
              <a:t>, Yong Han</a:t>
            </a:r>
            <a:r>
              <a:rPr lang="en-US" sz="1200" baseline="30000" dirty="0"/>
              <a:t>1</a:t>
            </a:r>
          </a:p>
          <a:p>
            <a:endParaRPr lang="en-US" sz="1200" baseline="30000" dirty="0"/>
          </a:p>
          <a:p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D07DE-D434-ED41-9591-31F74D4DC99B}"/>
              </a:ext>
            </a:extLst>
          </p:cNvPr>
          <p:cNvSpPr/>
          <p:nvPr/>
        </p:nvSpPr>
        <p:spPr>
          <a:xfrm>
            <a:off x="2687694" y="1018103"/>
            <a:ext cx="37131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aseline="30000" dirty="0"/>
              <a:t>1</a:t>
            </a:r>
            <a:r>
              <a:rPr lang="en-US" sz="900" dirty="0"/>
              <a:t>Materials Science Department, </a:t>
            </a:r>
            <a:r>
              <a:rPr lang="en-US" sz="900" baseline="30000" dirty="0"/>
              <a:t>2</a:t>
            </a:r>
            <a:r>
              <a:rPr lang="en-US" sz="900" dirty="0"/>
              <a:t>Center for Applied Scientific Computing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DE9D5-AF4B-1041-B6F0-798247A3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04" y="6695209"/>
            <a:ext cx="1257300" cy="15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2B6930-DBB7-9541-82D3-0048732C764A}"/>
              </a:ext>
            </a:extLst>
          </p:cNvPr>
          <p:cNvSpPr txBox="1"/>
          <p:nvPr/>
        </p:nvSpPr>
        <p:spPr>
          <a:xfrm>
            <a:off x="2776180" y="6457495"/>
            <a:ext cx="516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work was performed under the auspices of the U.S. Department of Energy by Lawrence Livermore National Laboratory under contract DE-AC52-07NA27344. Lawrence Livermore National Security, LCC.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F2382-DC77-2B4C-A848-D4E2D4258124}"/>
              </a:ext>
            </a:extLst>
          </p:cNvPr>
          <p:cNvSpPr txBox="1"/>
          <p:nvPr/>
        </p:nvSpPr>
        <p:spPr>
          <a:xfrm>
            <a:off x="390174" y="664060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LLNL-PRES-823811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EEBD9F-6E20-264B-B6C2-7E1F889CF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50" y="6445547"/>
            <a:ext cx="2336230" cy="3771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9F0550-E104-F941-A22C-0A9195B93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952" y="1463098"/>
            <a:ext cx="2864468" cy="93772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6E3DDE-DC76-764D-9C82-C273EEA89F89}"/>
              </a:ext>
            </a:extLst>
          </p:cNvPr>
          <p:cNvGrpSpPr/>
          <p:nvPr/>
        </p:nvGrpSpPr>
        <p:grpSpPr>
          <a:xfrm>
            <a:off x="741969" y="4034463"/>
            <a:ext cx="4753863" cy="795568"/>
            <a:chOff x="648169" y="4074897"/>
            <a:chExt cx="4753863" cy="79556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7E49ED-1074-A84E-94A4-8E56E4BBD1B7}"/>
                </a:ext>
              </a:extLst>
            </p:cNvPr>
            <p:cNvGrpSpPr/>
            <p:nvPr/>
          </p:nvGrpSpPr>
          <p:grpSpPr>
            <a:xfrm>
              <a:off x="648169" y="4074897"/>
              <a:ext cx="4753863" cy="795568"/>
              <a:chOff x="514128" y="5312728"/>
              <a:chExt cx="4753863" cy="79556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DB0F5B-48D9-1B49-A5F5-AE8C737CD6D3}"/>
                  </a:ext>
                </a:extLst>
              </p:cNvPr>
              <p:cNvGrpSpPr/>
              <p:nvPr/>
            </p:nvGrpSpPr>
            <p:grpSpPr>
              <a:xfrm>
                <a:off x="1598076" y="5312728"/>
                <a:ext cx="3669915" cy="795568"/>
                <a:chOff x="4223399" y="5198275"/>
                <a:chExt cx="4279734" cy="7386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9B374EA3-8727-A845-B06B-7A59E48FF1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3399" y="5450833"/>
                      <a:ext cx="4279734" cy="486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lim>
                                    </m:limLow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oMath>
                        </m:oMathPara>
                      </a14:m>
                      <a:endParaRPr lang="en-US" sz="1400" dirty="0"/>
                    </a:p>
                    <a:p>
                      <a:r>
                        <a:rPr lang="en-US" sz="1400" dirty="0"/>
                        <a:t>            </a:t>
                      </a:r>
                      <a:r>
                        <a:rPr lang="en-US" sz="1400" dirty="0" err="1"/>
                        <a:t>s.t.</a:t>
                      </a:r>
                      <a:r>
                        <a:rPr lang="en-US" sz="1400" dirty="0"/>
                        <a:t>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9B374EA3-8727-A845-B06B-7A59E48FF1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3399" y="5450833"/>
                      <a:ext cx="4279734" cy="48607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2381" b="-19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ight Brace 6">
                  <a:extLst>
                    <a:ext uri="{FF2B5EF4-FFF2-40B4-BE49-F238E27FC236}">
                      <a16:creationId xmlns:a16="http://schemas.microsoft.com/office/drawing/2014/main" id="{7ED418D0-17BC-BE49-9F57-7597B2D4EF11}"/>
                    </a:ext>
                  </a:extLst>
                </p:cNvPr>
                <p:cNvSpPr/>
                <p:nvPr/>
              </p:nvSpPr>
              <p:spPr>
                <a:xfrm rot="16200000">
                  <a:off x="5811090" y="4947603"/>
                  <a:ext cx="79641" cy="994083"/>
                </a:xfrm>
                <a:prstGeom prst="rightBrace">
                  <a:avLst>
                    <a:gd name="adj1" fmla="val 8333"/>
                    <a:gd name="adj2" fmla="val 48718"/>
                  </a:avLst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AA7A90-4BEA-664F-A3B4-E3AA3038E544}"/>
                    </a:ext>
                  </a:extLst>
                </p:cNvPr>
                <p:cNvSpPr txBox="1"/>
                <p:nvPr/>
              </p:nvSpPr>
              <p:spPr>
                <a:xfrm>
                  <a:off x="5250655" y="5198744"/>
                  <a:ext cx="1200510" cy="242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Predictive Loss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8F88C7-1D53-BC4E-8B36-655A0F4A2529}"/>
                    </a:ext>
                  </a:extLst>
                </p:cNvPr>
                <p:cNvSpPr txBox="1"/>
                <p:nvPr/>
              </p:nvSpPr>
              <p:spPr>
                <a:xfrm>
                  <a:off x="6831023" y="5198275"/>
                  <a:ext cx="1284631" cy="242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Adversarial Loss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607FC8B-9E2D-4641-842E-D293728EB6B5}"/>
                  </a:ext>
                </a:extLst>
              </p:cNvPr>
              <p:cNvGrpSpPr/>
              <p:nvPr/>
            </p:nvGrpSpPr>
            <p:grpSpPr>
              <a:xfrm>
                <a:off x="514128" y="5420355"/>
                <a:ext cx="1204985" cy="646331"/>
                <a:chOff x="659068" y="5407954"/>
                <a:chExt cx="1204985" cy="64633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257E5D-5806-C04D-9DDD-542B633300A2}"/>
                    </a:ext>
                  </a:extLst>
                </p:cNvPr>
                <p:cNvSpPr txBox="1"/>
                <p:nvPr/>
              </p:nvSpPr>
              <p:spPr>
                <a:xfrm>
                  <a:off x="659068" y="5407954"/>
                  <a:ext cx="1140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Adversarial Training Procedure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EAF533A-A7B6-5441-BB85-001075E96C72}"/>
                    </a:ext>
                  </a:extLst>
                </p:cNvPr>
                <p:cNvSpPr txBox="1"/>
                <p:nvPr/>
              </p:nvSpPr>
              <p:spPr>
                <a:xfrm>
                  <a:off x="1631297" y="5566344"/>
                  <a:ext cx="2327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:</a:t>
                  </a:r>
                </a:p>
              </p:txBody>
            </p:sp>
          </p:grp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577144B-A5BB-464F-95F4-F77ACAA14103}"/>
                </a:ext>
              </a:extLst>
            </p:cNvPr>
            <p:cNvSpPr/>
            <p:nvPr/>
          </p:nvSpPr>
          <p:spPr>
            <a:xfrm rot="16200000">
              <a:off x="4499318" y="3706726"/>
              <a:ext cx="85781" cy="1264928"/>
            </a:xfrm>
            <a:prstGeom prst="rightBrace">
              <a:avLst>
                <a:gd name="adj1" fmla="val 8333"/>
                <a:gd name="adj2" fmla="val 48718"/>
              </a:avLst>
            </a:prstGeom>
            <a:ln w="1905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C8E5E24-28F9-D04A-AFB7-5026B73A384F}"/>
              </a:ext>
            </a:extLst>
          </p:cNvPr>
          <p:cNvSpPr/>
          <p:nvPr/>
        </p:nvSpPr>
        <p:spPr bwMode="auto">
          <a:xfrm>
            <a:off x="704208" y="4046875"/>
            <a:ext cx="4833228" cy="81581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1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7.06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D114F82E-376B-4ACC-A94E-6CC45E223DFA}" vid="{F6807AF6-4644-4B72-BCA3-01426733BE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2015_PPT_UNC_V7</Template>
  <TotalTime>27945</TotalTime>
  <Words>324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Lucida Grande</vt:lpstr>
      <vt:lpstr>Wingdings</vt:lpstr>
      <vt:lpstr>Wingdings 2</vt:lpstr>
      <vt:lpstr>2015_PPT_UNC_V7.06 (1)</vt:lpstr>
      <vt:lpstr>Reliable Graph Neural Network Explanations Through Adversarial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Neural Networks and Chemical Property Prediction</dc:title>
  <dc:creator>Loveland, Donald</dc:creator>
  <cp:lastModifiedBy>Loveland, Donald</cp:lastModifiedBy>
  <cp:revision>137</cp:revision>
  <cp:lastPrinted>2020-02-18T21:21:47Z</cp:lastPrinted>
  <dcterms:created xsi:type="dcterms:W3CDTF">2020-02-14T23:45:26Z</dcterms:created>
  <dcterms:modified xsi:type="dcterms:W3CDTF">2021-06-25T00:10:27Z</dcterms:modified>
</cp:coreProperties>
</file>