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1945600"/>
  <p:notesSz cx="6858000" cy="9144000"/>
  <p:defaultTextStyle>
    <a:defPPr>
      <a:defRPr lang="en-US"/>
    </a:defPPr>
    <a:lvl1pPr algn="l" defTabSz="325438" rtl="0" eaLnBrk="0" fontAlgn="base" hangingPunct="0">
      <a:spcBef>
        <a:spcPct val="0"/>
      </a:spcBef>
      <a:spcAft>
        <a:spcPct val="0"/>
      </a:spcAft>
      <a:defRPr sz="1200"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1pPr>
    <a:lvl2pPr indent="325438" algn="l" defTabSz="325438" rtl="0" eaLnBrk="0" fontAlgn="base" hangingPunct="0">
      <a:spcBef>
        <a:spcPct val="0"/>
      </a:spcBef>
      <a:spcAft>
        <a:spcPct val="0"/>
      </a:spcAft>
      <a:defRPr sz="1200"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2pPr>
    <a:lvl3pPr indent="652463" algn="l" defTabSz="325438" rtl="0" eaLnBrk="0" fontAlgn="base" hangingPunct="0">
      <a:spcBef>
        <a:spcPct val="0"/>
      </a:spcBef>
      <a:spcAft>
        <a:spcPct val="0"/>
      </a:spcAft>
      <a:defRPr sz="1200"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3pPr>
    <a:lvl4pPr indent="979488" algn="l" defTabSz="325438" rtl="0" eaLnBrk="0" fontAlgn="base" hangingPunct="0">
      <a:spcBef>
        <a:spcPct val="0"/>
      </a:spcBef>
      <a:spcAft>
        <a:spcPct val="0"/>
      </a:spcAft>
      <a:defRPr sz="1200"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4pPr>
    <a:lvl5pPr indent="1304925" algn="l" defTabSz="325438" rtl="0" eaLnBrk="0" fontAlgn="base" hangingPunct="0">
      <a:spcBef>
        <a:spcPct val="0"/>
      </a:spcBef>
      <a:spcAft>
        <a:spcPct val="0"/>
      </a:spcAft>
      <a:defRPr sz="1200"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5pPr>
    <a:lvl6pPr marL="2286000" algn="l" defTabSz="914400" rtl="0" eaLnBrk="1" latinLnBrk="0" hangingPunct="1">
      <a:defRPr sz="1200"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6pPr>
    <a:lvl7pPr marL="2743200" algn="l" defTabSz="914400" rtl="0" eaLnBrk="1" latinLnBrk="0" hangingPunct="1">
      <a:defRPr sz="1200"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7pPr>
    <a:lvl8pPr marL="3200400" algn="l" defTabSz="914400" rtl="0" eaLnBrk="1" latinLnBrk="0" hangingPunct="1">
      <a:defRPr sz="1200"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8pPr>
    <a:lvl9pPr marL="3657600" algn="l" defTabSz="914400" rtl="0" eaLnBrk="1" latinLnBrk="0" hangingPunct="1">
      <a:defRPr sz="1200"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15"/>
    <p:restoredTop sz="94694"/>
  </p:normalViewPr>
  <p:slideViewPr>
    <p:cSldViewPr snapToGrid="0" snapToObjects="1">
      <p:cViewPr varScale="1">
        <p:scale>
          <a:sx n="37" d="100"/>
          <a:sy n="37" d="100"/>
        </p:scale>
        <p:origin x="1808" y="28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Shape 24">
            <a:extLst>
              <a:ext uri="{FF2B5EF4-FFF2-40B4-BE49-F238E27FC236}">
                <a16:creationId xmlns:a16="http://schemas.microsoft.com/office/drawing/2014/main" id="{7E6F2334-8412-F34E-8F53-B6EE19C32302}"/>
              </a:ext>
            </a:extLst>
          </p:cNvPr>
          <p:cNvSpPr>
            <a:spLocks noGrp="1" noRot="1" noChangeAspect="1" noChangeArrowheads="1"/>
          </p:cNvSpPr>
          <p:nvPr>
            <p:ph type="sldImg"/>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1" name="Shape 25">
            <a:extLst>
              <a:ext uri="{FF2B5EF4-FFF2-40B4-BE49-F238E27FC236}">
                <a16:creationId xmlns:a16="http://schemas.microsoft.com/office/drawing/2014/main" id="{9ECE8497-A8BA-AE4F-B6C4-032EB1DD7BD7}"/>
              </a:ext>
            </a:extLst>
          </p:cNvPr>
          <p:cNvSpPr>
            <a:spLocks noGrp="1" noChangeArrowheads="1"/>
          </p:cNvSpPr>
          <p:nvPr>
            <p:ph type="body" sz="quarter" idx="1"/>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ltLang="en-US">
              <a:sym typeface="Calibri" panose="020F0502020204030204" pitchFamily="34" charset="0"/>
            </a:endParaRPr>
          </a:p>
        </p:txBody>
      </p:sp>
    </p:spTree>
  </p:cSld>
  <p:clrMap bg1="lt1" tx1="dk1" bg2="lt2" tx2="dk2" accent1="accent1" accent2="accent2" accent3="accent3" accent4="accent4" accent5="accent5" accent6="accent6" hlink="hlink" folHlink="folHlink"/>
  <p:notesStyle>
    <a:lvl1pPr algn="l" defTabSz="2632075" rtl="0" eaLnBrk="0" fontAlgn="base" hangingPunct="0">
      <a:spcBef>
        <a:spcPct val="30000"/>
      </a:spcBef>
      <a:spcAft>
        <a:spcPct val="0"/>
      </a:spcAft>
      <a:defRPr sz="3400">
        <a:solidFill>
          <a:schemeClr val="tx1"/>
        </a:solidFill>
        <a:latin typeface="+mn-lt"/>
        <a:ea typeface="+mn-ea"/>
        <a:cs typeface="+mn-cs"/>
        <a:sym typeface="Calibri" panose="020F0502020204030204" pitchFamily="34" charset="0"/>
      </a:defRPr>
    </a:lvl1pPr>
    <a:lvl2pPr marL="742950" indent="-285750" algn="l" defTabSz="2632075" rtl="0" eaLnBrk="0" fontAlgn="base" hangingPunct="0">
      <a:spcBef>
        <a:spcPct val="30000"/>
      </a:spcBef>
      <a:spcAft>
        <a:spcPct val="0"/>
      </a:spcAft>
      <a:defRPr sz="3400">
        <a:solidFill>
          <a:schemeClr val="tx1"/>
        </a:solidFill>
        <a:latin typeface="+mn-lt"/>
        <a:ea typeface="+mn-ea"/>
        <a:cs typeface="+mn-cs"/>
        <a:sym typeface="Calibri" panose="020F0502020204030204" pitchFamily="34" charset="0"/>
      </a:defRPr>
    </a:lvl2pPr>
    <a:lvl3pPr marL="1143000" indent="-228600" algn="l" defTabSz="2632075" rtl="0" eaLnBrk="0" fontAlgn="base" hangingPunct="0">
      <a:spcBef>
        <a:spcPct val="30000"/>
      </a:spcBef>
      <a:spcAft>
        <a:spcPct val="0"/>
      </a:spcAft>
      <a:defRPr sz="3400">
        <a:solidFill>
          <a:schemeClr val="tx1"/>
        </a:solidFill>
        <a:latin typeface="+mn-lt"/>
        <a:ea typeface="+mn-ea"/>
        <a:cs typeface="+mn-cs"/>
        <a:sym typeface="Calibri" panose="020F0502020204030204" pitchFamily="34" charset="0"/>
      </a:defRPr>
    </a:lvl3pPr>
    <a:lvl4pPr marL="1600200" indent="-228600" algn="l" defTabSz="2632075" rtl="0" eaLnBrk="0" fontAlgn="base" hangingPunct="0">
      <a:spcBef>
        <a:spcPct val="30000"/>
      </a:spcBef>
      <a:spcAft>
        <a:spcPct val="0"/>
      </a:spcAft>
      <a:defRPr sz="3400">
        <a:solidFill>
          <a:schemeClr val="tx1"/>
        </a:solidFill>
        <a:latin typeface="+mn-lt"/>
        <a:ea typeface="+mn-ea"/>
        <a:cs typeface="+mn-cs"/>
        <a:sym typeface="Calibri" panose="020F0502020204030204" pitchFamily="34" charset="0"/>
      </a:defRPr>
    </a:lvl4pPr>
    <a:lvl5pPr marL="2057400" indent="-228600" algn="l" defTabSz="2632075" rtl="0" eaLnBrk="0" fontAlgn="base" hangingPunct="0">
      <a:spcBef>
        <a:spcPct val="30000"/>
      </a:spcBef>
      <a:spcAft>
        <a:spcPct val="0"/>
      </a:spcAft>
      <a:defRPr sz="3400">
        <a:solidFill>
          <a:schemeClr val="tx1"/>
        </a:solidFill>
        <a:latin typeface="+mn-lt"/>
        <a:ea typeface="+mn-ea"/>
        <a:cs typeface="+mn-cs"/>
        <a:sym typeface="Calibri" panose="020F0502020204030204" pitchFamily="34" charset="0"/>
      </a:defRPr>
    </a:lvl5pPr>
    <a:lvl6pPr indent="1143000" defTabSz="2633155" latinLnBrk="0">
      <a:defRPr sz="3400">
        <a:latin typeface="+mn-lt"/>
        <a:ea typeface="+mn-ea"/>
        <a:cs typeface="+mn-cs"/>
        <a:sym typeface="Calibri"/>
      </a:defRPr>
    </a:lvl6pPr>
    <a:lvl7pPr indent="1371600" defTabSz="2633155" latinLnBrk="0">
      <a:defRPr sz="3400">
        <a:latin typeface="+mn-lt"/>
        <a:ea typeface="+mn-ea"/>
        <a:cs typeface="+mn-cs"/>
        <a:sym typeface="Calibri"/>
      </a:defRPr>
    </a:lvl7pPr>
    <a:lvl8pPr indent="1600200" defTabSz="2633155" latinLnBrk="0">
      <a:defRPr sz="3400">
        <a:latin typeface="+mn-lt"/>
        <a:ea typeface="+mn-ea"/>
        <a:cs typeface="+mn-cs"/>
        <a:sym typeface="Calibri"/>
      </a:defRPr>
    </a:lvl8pPr>
    <a:lvl9pPr indent="1828800" defTabSz="2633155" latinLnBrk="0">
      <a:defRPr sz="34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FB AI">
    <p:spTree>
      <p:nvGrpSpPr>
        <p:cNvPr id="1" name=""/>
        <p:cNvGrpSpPr/>
        <p:nvPr/>
      </p:nvGrpSpPr>
      <p:grpSpPr>
        <a:xfrm>
          <a:off x="0" y="0"/>
          <a:ext cx="0" cy="0"/>
          <a:chOff x="0" y="0"/>
          <a:chExt cx="0" cy="0"/>
        </a:xfrm>
      </p:grpSpPr>
      <p:sp>
        <p:nvSpPr>
          <p:cNvPr id="2" name="Slide Number">
            <a:extLst>
              <a:ext uri="{FF2B5EF4-FFF2-40B4-BE49-F238E27FC236}">
                <a16:creationId xmlns:a16="http://schemas.microsoft.com/office/drawing/2014/main" id="{F7F86814-8338-C848-8678-B196BA783D70}"/>
              </a:ext>
            </a:extLst>
          </p:cNvPr>
          <p:cNvSpPr txBox="1">
            <a:spLocks noGrp="1" noChangeArrowheads="1"/>
          </p:cNvSpPr>
          <p:nvPr>
            <p:ph type="sldNum" sz="quarter" idx="10"/>
          </p:nvPr>
        </p:nvSpPr>
        <p:spPr>
          <a:ln/>
        </p:spPr>
        <p:txBody>
          <a:bodyPr/>
          <a:lstStyle>
            <a:lvl1pPr>
              <a:defRPr/>
            </a:lvl1pPr>
          </a:lstStyle>
          <a:p>
            <a:fld id="{C31A7F86-A7BC-2942-A14D-F216390D2212}" type="slidenum">
              <a:rPr lang="en-US" altLang="en-US"/>
              <a:pPr/>
              <a:t>‹#›</a:t>
            </a:fld>
            <a:endParaRPr lang="en-US" altLang="en-US"/>
          </a:p>
        </p:txBody>
      </p:sp>
    </p:spTree>
    <p:extLst>
      <p:ext uri="{BB962C8B-B14F-4D97-AF65-F5344CB8AC3E}">
        <p14:creationId xmlns:p14="http://schemas.microsoft.com/office/powerpoint/2010/main" val="3734518043"/>
      </p:ext>
    </p:extLst>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Text">
            <a:extLst>
              <a:ext uri="{FF2B5EF4-FFF2-40B4-BE49-F238E27FC236}">
                <a16:creationId xmlns:a16="http://schemas.microsoft.com/office/drawing/2014/main" id="{51DF7567-FE00-3540-812E-3B1257A1379C}"/>
              </a:ext>
            </a:extLst>
          </p:cNvPr>
          <p:cNvSpPr txBox="1">
            <a:spLocks noGrp="1" noChangeArrowheads="1"/>
          </p:cNvSpPr>
          <p:nvPr>
            <p:ph type="title"/>
          </p:nvPr>
        </p:nvSpPr>
        <p:spPr bwMode="auto">
          <a:xfrm>
            <a:off x="1646238" y="295275"/>
            <a:ext cx="29625925"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45719" tIns="45720" rIns="45719" bIns="45720" numCol="1" anchor="ctr" anchorCtr="0" compatLnSpc="1">
            <a:prstTxWarp prst="textNoShape">
              <a:avLst/>
            </a:prstTxWarp>
          </a:bodyPr>
          <a:lstStyle/>
          <a:p>
            <a:pPr lvl="0"/>
            <a:r>
              <a:rPr lang="en-US" altLang="en-US">
                <a:sym typeface="Calibri Light" panose="020F0302020204030204" pitchFamily="34" charset="0"/>
              </a:rPr>
              <a:t>Title Text</a:t>
            </a:r>
          </a:p>
        </p:txBody>
      </p:sp>
      <p:sp>
        <p:nvSpPr>
          <p:cNvPr id="1027" name="Body Level One…">
            <a:extLst>
              <a:ext uri="{FF2B5EF4-FFF2-40B4-BE49-F238E27FC236}">
                <a16:creationId xmlns:a16="http://schemas.microsoft.com/office/drawing/2014/main" id="{DC7D98B1-21BB-234E-A695-9D85A2684A89}"/>
              </a:ext>
            </a:extLst>
          </p:cNvPr>
          <p:cNvSpPr txBox="1">
            <a:spLocks noGrp="1" noChangeArrowheads="1"/>
          </p:cNvSpPr>
          <p:nvPr>
            <p:ph type="body" idx="1"/>
          </p:nvPr>
        </p:nvSpPr>
        <p:spPr bwMode="auto">
          <a:xfrm>
            <a:off x="1646238" y="5121275"/>
            <a:ext cx="29625925" cy="168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45719" tIns="45720" rIns="45719" bIns="45720" numCol="1" anchor="t" anchorCtr="0" compatLnSpc="1">
            <a:prstTxWarp prst="textNoShape">
              <a:avLst/>
            </a:prstTxWarp>
          </a:bodyPr>
          <a:lstStyle/>
          <a:p>
            <a:pPr lvl="0"/>
            <a:r>
              <a:rPr lang="en-US" altLang="en-US">
                <a:sym typeface="Calibri" panose="020F0502020204030204" pitchFamily="34" charset="0"/>
              </a:rPr>
              <a:t>Body Level One</a:t>
            </a:r>
          </a:p>
          <a:p>
            <a:pPr lvl="1"/>
            <a:r>
              <a:rPr lang="en-US" altLang="en-US">
                <a:sym typeface="Calibri" panose="020F0502020204030204" pitchFamily="34" charset="0"/>
              </a:rPr>
              <a:t>Body Level Two</a:t>
            </a:r>
          </a:p>
          <a:p>
            <a:pPr lvl="2"/>
            <a:r>
              <a:rPr lang="en-US" altLang="en-US">
                <a:sym typeface="Calibri" panose="020F0502020204030204" pitchFamily="34" charset="0"/>
              </a:rPr>
              <a:t>Body Level Three</a:t>
            </a:r>
          </a:p>
          <a:p>
            <a:pPr lvl="3"/>
            <a:r>
              <a:rPr lang="en-US" altLang="en-US">
                <a:sym typeface="Calibri" panose="020F0502020204030204" pitchFamily="34" charset="0"/>
              </a:rPr>
              <a:t>Body Level Four</a:t>
            </a:r>
          </a:p>
          <a:p>
            <a:pPr lvl="4"/>
            <a:r>
              <a:rPr lang="en-US" altLang="en-US">
                <a:sym typeface="Calibri" panose="020F0502020204030204" pitchFamily="34" charset="0"/>
              </a:rPr>
              <a:t>Body Level Five</a:t>
            </a:r>
          </a:p>
        </p:txBody>
      </p:sp>
      <p:sp>
        <p:nvSpPr>
          <p:cNvPr id="1028" name="Slide Number">
            <a:extLst>
              <a:ext uri="{FF2B5EF4-FFF2-40B4-BE49-F238E27FC236}">
                <a16:creationId xmlns:a16="http://schemas.microsoft.com/office/drawing/2014/main" id="{CAA5FEC2-4316-984E-ADCB-C0665D33B712}"/>
              </a:ext>
            </a:extLst>
          </p:cNvPr>
          <p:cNvSpPr txBox="1">
            <a:spLocks noGrp="1" noChangeArrowheads="1"/>
          </p:cNvSpPr>
          <p:nvPr>
            <p:ph type="sldNum" sz="quarter" idx="2"/>
          </p:nvPr>
        </p:nvSpPr>
        <p:spPr bwMode="auto">
          <a:xfrm>
            <a:off x="15909925" y="19756438"/>
            <a:ext cx="7681913"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none" lIns="45719" tIns="45720" rIns="45719" bIns="45720" numCol="1" anchor="ctr" anchorCtr="0" compatLnSpc="1">
            <a:prstTxWarp prst="textNoShape">
              <a:avLst/>
            </a:prstTxWarp>
            <a:spAutoFit/>
          </a:bodyPr>
          <a:lstStyle>
            <a:lvl1pPr algn="r" eaLnBrk="1">
              <a:defRPr/>
            </a:lvl1pPr>
          </a:lstStyle>
          <a:p>
            <a:fld id="{0DB8042C-AD7E-A24D-9C34-BDCCFAD2E0C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algn="l" defTabSz="2925763" rtl="0" eaLnBrk="0" fontAlgn="base" hangingPunct="0">
        <a:lnSpc>
          <a:spcPct val="90000"/>
        </a:lnSpc>
        <a:spcBef>
          <a:spcPct val="0"/>
        </a:spcBef>
        <a:spcAft>
          <a:spcPct val="0"/>
        </a:spcAft>
        <a:defRPr sz="14000">
          <a:solidFill>
            <a:srgbClr val="000000"/>
          </a:solidFill>
          <a:latin typeface="Calibri Light"/>
          <a:ea typeface="Calibri Light"/>
          <a:cs typeface="Calibri Light"/>
          <a:sym typeface="Calibri Light" panose="020F0302020204030204" pitchFamily="34" charset="0"/>
        </a:defRPr>
      </a:lvl1pPr>
      <a:lvl2pPr algn="l" defTabSz="2925763" rtl="0" eaLnBrk="0" fontAlgn="base" hangingPunct="0">
        <a:lnSpc>
          <a:spcPct val="90000"/>
        </a:lnSpc>
        <a:spcBef>
          <a:spcPct val="0"/>
        </a:spcBef>
        <a:spcAft>
          <a:spcPct val="0"/>
        </a:spcAft>
        <a:defRPr sz="14000">
          <a:solidFill>
            <a:srgbClr val="000000"/>
          </a:solidFill>
          <a:latin typeface="Calibri Light"/>
          <a:ea typeface="Calibri Light"/>
          <a:cs typeface="Calibri Light"/>
          <a:sym typeface="Calibri Light" panose="020F0302020204030204" pitchFamily="34" charset="0"/>
        </a:defRPr>
      </a:lvl2pPr>
      <a:lvl3pPr algn="l" defTabSz="2925763" rtl="0" eaLnBrk="0" fontAlgn="base" hangingPunct="0">
        <a:lnSpc>
          <a:spcPct val="90000"/>
        </a:lnSpc>
        <a:spcBef>
          <a:spcPct val="0"/>
        </a:spcBef>
        <a:spcAft>
          <a:spcPct val="0"/>
        </a:spcAft>
        <a:defRPr sz="14000">
          <a:solidFill>
            <a:srgbClr val="000000"/>
          </a:solidFill>
          <a:latin typeface="Calibri Light"/>
          <a:ea typeface="Calibri Light"/>
          <a:cs typeface="Calibri Light"/>
          <a:sym typeface="Calibri Light" panose="020F0302020204030204" pitchFamily="34" charset="0"/>
        </a:defRPr>
      </a:lvl3pPr>
      <a:lvl4pPr algn="l" defTabSz="2925763" rtl="0" eaLnBrk="0" fontAlgn="base" hangingPunct="0">
        <a:lnSpc>
          <a:spcPct val="90000"/>
        </a:lnSpc>
        <a:spcBef>
          <a:spcPct val="0"/>
        </a:spcBef>
        <a:spcAft>
          <a:spcPct val="0"/>
        </a:spcAft>
        <a:defRPr sz="14000">
          <a:solidFill>
            <a:srgbClr val="000000"/>
          </a:solidFill>
          <a:latin typeface="Calibri Light"/>
          <a:ea typeface="Calibri Light"/>
          <a:cs typeface="Calibri Light"/>
          <a:sym typeface="Calibri Light" panose="020F0302020204030204" pitchFamily="34" charset="0"/>
        </a:defRPr>
      </a:lvl4pPr>
      <a:lvl5pPr algn="l" defTabSz="2925763" rtl="0" eaLnBrk="0" fontAlgn="base" hangingPunct="0">
        <a:lnSpc>
          <a:spcPct val="90000"/>
        </a:lnSpc>
        <a:spcBef>
          <a:spcPct val="0"/>
        </a:spcBef>
        <a:spcAft>
          <a:spcPct val="0"/>
        </a:spcAft>
        <a:defRPr sz="14000">
          <a:solidFill>
            <a:srgbClr val="000000"/>
          </a:solidFill>
          <a:latin typeface="Calibri Light"/>
          <a:ea typeface="Calibri Light"/>
          <a:cs typeface="Calibri Light"/>
          <a:sym typeface="Calibri Light" panose="020F0302020204030204" pitchFamily="34" charset="0"/>
        </a:defRPr>
      </a:lvl5pPr>
      <a:lvl6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6pPr>
      <a:lvl7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7pPr>
      <a:lvl8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8pPr>
      <a:lvl9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9pPr>
    </p:titleStyle>
    <p:bodyStyle>
      <a:lvl1pPr marL="730250" indent="-730250" algn="l" defTabSz="2925763" rtl="0" eaLnBrk="0" fontAlgn="base" hangingPunct="0">
        <a:lnSpc>
          <a:spcPct val="90000"/>
        </a:lnSpc>
        <a:spcBef>
          <a:spcPts val="3200"/>
        </a:spcBef>
        <a:spcAft>
          <a:spcPct val="0"/>
        </a:spcAft>
        <a:buSzPct val="100000"/>
        <a:buFont typeface="Arial" panose="020B0604020202020204" pitchFamily="34" charset="0"/>
        <a:buChar char="•"/>
        <a:defRPr sz="8900">
          <a:solidFill>
            <a:srgbClr val="000000"/>
          </a:solidFill>
          <a:latin typeface="+mn-lt"/>
          <a:ea typeface="+mn-ea"/>
          <a:cs typeface="+mn-cs"/>
          <a:sym typeface="Calibri" panose="020F0502020204030204" pitchFamily="34" charset="0"/>
        </a:defRPr>
      </a:lvl1pPr>
      <a:lvl2pPr marL="2319338" indent="-855663" algn="l" defTabSz="2925763" rtl="0" eaLnBrk="0" fontAlgn="base" hangingPunct="0">
        <a:lnSpc>
          <a:spcPct val="90000"/>
        </a:lnSpc>
        <a:spcBef>
          <a:spcPts val="3200"/>
        </a:spcBef>
        <a:spcAft>
          <a:spcPct val="0"/>
        </a:spcAft>
        <a:buSzPct val="100000"/>
        <a:buFont typeface="Arial" panose="020B0604020202020204" pitchFamily="34" charset="0"/>
        <a:buChar char="•"/>
        <a:defRPr sz="8900">
          <a:solidFill>
            <a:srgbClr val="000000"/>
          </a:solidFill>
          <a:latin typeface="+mn-lt"/>
          <a:ea typeface="+mn-ea"/>
          <a:cs typeface="+mn-cs"/>
          <a:sym typeface="Calibri" panose="020F0502020204030204" pitchFamily="34" charset="0"/>
        </a:defRPr>
      </a:lvl2pPr>
      <a:lvl3pPr marL="3943350" indent="-1016000" algn="l" defTabSz="2925763" rtl="0" eaLnBrk="0" fontAlgn="base" hangingPunct="0">
        <a:lnSpc>
          <a:spcPct val="90000"/>
        </a:lnSpc>
        <a:spcBef>
          <a:spcPts val="3200"/>
        </a:spcBef>
        <a:spcAft>
          <a:spcPct val="0"/>
        </a:spcAft>
        <a:buSzPct val="100000"/>
        <a:buFont typeface="Arial" panose="020B0604020202020204" pitchFamily="34" charset="0"/>
        <a:buChar char="•"/>
        <a:defRPr sz="8900">
          <a:solidFill>
            <a:srgbClr val="000000"/>
          </a:solidFill>
          <a:latin typeface="+mn-lt"/>
          <a:ea typeface="+mn-ea"/>
          <a:cs typeface="+mn-cs"/>
          <a:sym typeface="Calibri" panose="020F0502020204030204" pitchFamily="34" charset="0"/>
        </a:defRPr>
      </a:lvl3pPr>
      <a:lvl4pPr marL="5530850" indent="-1141413" algn="l" defTabSz="2925763" rtl="0" eaLnBrk="0" fontAlgn="base" hangingPunct="0">
        <a:lnSpc>
          <a:spcPct val="90000"/>
        </a:lnSpc>
        <a:spcBef>
          <a:spcPts val="3200"/>
        </a:spcBef>
        <a:spcAft>
          <a:spcPct val="0"/>
        </a:spcAft>
        <a:buSzPct val="100000"/>
        <a:buFont typeface="Arial" panose="020B0604020202020204" pitchFamily="34" charset="0"/>
        <a:buChar char="•"/>
        <a:defRPr sz="8900">
          <a:solidFill>
            <a:srgbClr val="000000"/>
          </a:solidFill>
          <a:latin typeface="+mn-lt"/>
          <a:ea typeface="+mn-ea"/>
          <a:cs typeface="+mn-cs"/>
          <a:sym typeface="Calibri" panose="020F0502020204030204" pitchFamily="34" charset="0"/>
        </a:defRPr>
      </a:lvl4pPr>
      <a:lvl5pPr marL="6994525" indent="-1141413" algn="l" defTabSz="2925763" rtl="0" eaLnBrk="0" fontAlgn="base" hangingPunct="0">
        <a:lnSpc>
          <a:spcPct val="90000"/>
        </a:lnSpc>
        <a:spcBef>
          <a:spcPts val="3200"/>
        </a:spcBef>
        <a:spcAft>
          <a:spcPct val="0"/>
        </a:spcAft>
        <a:buSzPct val="100000"/>
        <a:buFont typeface="Arial" panose="020B0604020202020204" pitchFamily="34" charset="0"/>
        <a:buChar char="•"/>
        <a:defRPr sz="8900">
          <a:solidFill>
            <a:srgbClr val="000000"/>
          </a:solidFill>
          <a:latin typeface="+mn-lt"/>
          <a:ea typeface="+mn-ea"/>
          <a:cs typeface="+mn-cs"/>
          <a:sym typeface="Calibri" panose="020F0502020204030204" pitchFamily="34" charset="0"/>
        </a:defRPr>
      </a:lvl5pPr>
      <a:lvl6pPr marL="845782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6pPr>
      <a:lvl7pPr marL="9920933"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7pPr>
      <a:lvl8pPr marL="1138404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8pPr>
      <a:lvl9pPr marL="1284716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9pPr>
    </p:bodyStyle>
    <p:otherStyle>
      <a:lvl1pPr marL="0" marR="0" indent="0"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326532"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653064"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979596"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306128"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1632661"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1959193"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2285725"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2612257"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bganesa1@in.ibm.com"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Box 47">
            <a:extLst>
              <a:ext uri="{FF2B5EF4-FFF2-40B4-BE49-F238E27FC236}">
                <a16:creationId xmlns:a16="http://schemas.microsoft.com/office/drawing/2014/main" id="{B7C132F6-A2CA-FC43-8649-D09D1EDE9556}"/>
              </a:ext>
            </a:extLst>
          </p:cNvPr>
          <p:cNvSpPr txBox="1">
            <a:spLocks noChangeArrowheads="1"/>
          </p:cNvSpPr>
          <p:nvPr/>
        </p:nvSpPr>
        <p:spPr bwMode="auto">
          <a:xfrm>
            <a:off x="22985413" y="4840288"/>
            <a:ext cx="9175750" cy="212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lnSpc>
                <a:spcPct val="120000"/>
              </a:lnSpc>
            </a:pPr>
            <a:r>
              <a:rPr lang="en-IN" altLang="en-US" sz="2800">
                <a:solidFill>
                  <a:srgbClr val="344854"/>
                </a:solidFill>
                <a:cs typeface="Arial" panose="020B0604020202020204" pitchFamily="34" charset="0"/>
                <a:sym typeface="Arial" panose="020B0604020202020204" pitchFamily="34" charset="0"/>
              </a:rPr>
              <a:t>We propose that we can use reasoners typically used in semantic web and ontologies, to automatically evaluate the explanations from GNN explainability techniques, provided we're able to convert them into axioms.</a:t>
            </a:r>
            <a:endParaRPr lang="en-US" altLang="en-US" sz="2800">
              <a:solidFill>
                <a:srgbClr val="344854"/>
              </a:solidFill>
              <a:cs typeface="Arial" panose="020B0604020202020204" pitchFamily="34" charset="0"/>
              <a:sym typeface="Arial" panose="020B0604020202020204" pitchFamily="34" charset="0"/>
            </a:endParaRPr>
          </a:p>
        </p:txBody>
      </p:sp>
      <p:sp>
        <p:nvSpPr>
          <p:cNvPr id="30" name="TextBox 35">
            <a:extLst>
              <a:ext uri="{FF2B5EF4-FFF2-40B4-BE49-F238E27FC236}">
                <a16:creationId xmlns:a16="http://schemas.microsoft.com/office/drawing/2014/main" id="{29FBD950-0B70-A746-9F9D-4DDC0870C9AC}"/>
              </a:ext>
            </a:extLst>
          </p:cNvPr>
          <p:cNvSpPr txBox="1"/>
          <p:nvPr/>
        </p:nvSpPr>
        <p:spPr>
          <a:xfrm>
            <a:off x="968375" y="603250"/>
            <a:ext cx="12757150" cy="1785938"/>
          </a:xfrm>
          <a:prstGeom prst="rect">
            <a:avLst/>
          </a:prstGeom>
          <a:ln w="12700">
            <a:miter lim="400000"/>
          </a:ln>
        </p:spPr>
        <p:txBody>
          <a:bodyPr lIns="45719" rIns="45719">
            <a:spAutoFit/>
          </a:bodyPr>
          <a:lstStyle>
            <a:lvl1pPr>
              <a:defRPr sz="5500">
                <a:latin typeface="Arial"/>
                <a:ea typeface="Arial"/>
                <a:cs typeface="Arial"/>
                <a:sym typeface="Arial"/>
              </a:defRPr>
            </a:lvl1pPr>
          </a:lstStyle>
          <a:p>
            <a:pPr defTabSz="326532" eaLnBrk="1" fontAlgn="auto">
              <a:spcBef>
                <a:spcPts val="0"/>
              </a:spcBef>
              <a:spcAft>
                <a:spcPts val="0"/>
              </a:spcAft>
              <a:defRPr/>
            </a:pPr>
            <a:r>
              <a:rPr lang="en-IN" kern="0" dirty="0">
                <a:solidFill>
                  <a:schemeClr val="accent1"/>
                </a:solidFill>
                <a:latin typeface="+mn-lt"/>
              </a:rPr>
              <a:t>Towards Automated Evaluation of Explanations in Graph Neural Networks</a:t>
            </a:r>
            <a:endParaRPr kern="0" dirty="0">
              <a:solidFill>
                <a:schemeClr val="accent1"/>
              </a:solidFill>
              <a:latin typeface="+mn-lt"/>
            </a:endParaRPr>
          </a:p>
        </p:txBody>
      </p:sp>
      <p:sp>
        <p:nvSpPr>
          <p:cNvPr id="3075" name="TextBox 38">
            <a:extLst>
              <a:ext uri="{FF2B5EF4-FFF2-40B4-BE49-F238E27FC236}">
                <a16:creationId xmlns:a16="http://schemas.microsoft.com/office/drawing/2014/main" id="{5BED5E7C-63B2-0E45-8B21-49DD0312F8C5}"/>
              </a:ext>
            </a:extLst>
          </p:cNvPr>
          <p:cNvSpPr txBox="1">
            <a:spLocks noChangeArrowheads="1"/>
          </p:cNvSpPr>
          <p:nvPr/>
        </p:nvSpPr>
        <p:spPr bwMode="auto">
          <a:xfrm>
            <a:off x="1084263" y="4013200"/>
            <a:ext cx="10104437"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en-US" altLang="en-US" sz="3400">
                <a:solidFill>
                  <a:schemeClr val="accent1"/>
                </a:solidFill>
                <a:cs typeface="Arial" panose="020B0604020202020204" pitchFamily="34" charset="0"/>
                <a:sym typeface="Arial" panose="020B0604020202020204" pitchFamily="34" charset="0"/>
              </a:rPr>
              <a:t>GNN Explanations are hard to understand. So, before we present model explanations to end users, it is desirable to automatically evaluate them.</a:t>
            </a:r>
          </a:p>
        </p:txBody>
      </p:sp>
      <p:sp>
        <p:nvSpPr>
          <p:cNvPr id="3076" name="TextBox 47">
            <a:extLst>
              <a:ext uri="{FF2B5EF4-FFF2-40B4-BE49-F238E27FC236}">
                <a16:creationId xmlns:a16="http://schemas.microsoft.com/office/drawing/2014/main" id="{C715E6AC-6CB8-4E49-96DF-2BC4052CA5AD}"/>
              </a:ext>
            </a:extLst>
          </p:cNvPr>
          <p:cNvSpPr txBox="1">
            <a:spLocks noChangeArrowheads="1"/>
          </p:cNvSpPr>
          <p:nvPr/>
        </p:nvSpPr>
        <p:spPr bwMode="auto">
          <a:xfrm>
            <a:off x="23388638" y="11491913"/>
            <a:ext cx="917575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lnSpc>
                <a:spcPct val="120000"/>
              </a:lnSpc>
            </a:pPr>
            <a:endParaRPr lang="en-US" altLang="en-US" sz="2800">
              <a:solidFill>
                <a:srgbClr val="344854"/>
              </a:solidFill>
              <a:cs typeface="Arial" panose="020B0604020202020204" pitchFamily="34" charset="0"/>
              <a:sym typeface="Arial" panose="020B0604020202020204" pitchFamily="34" charset="0"/>
            </a:endParaRPr>
          </a:p>
        </p:txBody>
      </p:sp>
      <p:sp>
        <p:nvSpPr>
          <p:cNvPr id="3077" name="TextBox 45">
            <a:extLst>
              <a:ext uri="{FF2B5EF4-FFF2-40B4-BE49-F238E27FC236}">
                <a16:creationId xmlns:a16="http://schemas.microsoft.com/office/drawing/2014/main" id="{64726877-1E38-DB48-8FE0-E65EFF2BDB93}"/>
              </a:ext>
            </a:extLst>
          </p:cNvPr>
          <p:cNvSpPr txBox="1">
            <a:spLocks noChangeArrowheads="1"/>
          </p:cNvSpPr>
          <p:nvPr/>
        </p:nvSpPr>
        <p:spPr bwMode="auto">
          <a:xfrm>
            <a:off x="1084263" y="16563975"/>
            <a:ext cx="90646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en-US" altLang="en-US" sz="3400">
                <a:solidFill>
                  <a:schemeClr val="accent1"/>
                </a:solidFill>
                <a:latin typeface="Arial" panose="020B0604020202020204" pitchFamily="34" charset="0"/>
                <a:cs typeface="Arial" panose="020B0604020202020204" pitchFamily="34" charset="0"/>
                <a:sym typeface="Arial" panose="020B0604020202020204" pitchFamily="34" charset="0"/>
              </a:rPr>
              <a:t>Missing Global Structure Information</a:t>
            </a:r>
          </a:p>
        </p:txBody>
      </p:sp>
      <p:sp>
        <p:nvSpPr>
          <p:cNvPr id="3078" name="TextBox 47">
            <a:extLst>
              <a:ext uri="{FF2B5EF4-FFF2-40B4-BE49-F238E27FC236}">
                <a16:creationId xmlns:a16="http://schemas.microsoft.com/office/drawing/2014/main" id="{7BB53973-9374-9140-AB89-0407EA73F651}"/>
              </a:ext>
            </a:extLst>
          </p:cNvPr>
          <p:cNvSpPr txBox="1">
            <a:spLocks noChangeArrowheads="1"/>
          </p:cNvSpPr>
          <p:nvPr/>
        </p:nvSpPr>
        <p:spPr bwMode="auto">
          <a:xfrm>
            <a:off x="985838" y="10069513"/>
            <a:ext cx="9561512"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algn="just" eaLnBrk="1">
              <a:lnSpc>
                <a:spcPct val="120000"/>
              </a:lnSpc>
            </a:pPr>
            <a:endParaRPr lang="en-US" altLang="en-US" sz="2100">
              <a:solidFill>
                <a:srgbClr val="344854"/>
              </a:solidFill>
              <a:latin typeface="Arial" panose="020B0604020202020204" pitchFamily="34" charset="0"/>
              <a:cs typeface="Arial" panose="020B0604020202020204" pitchFamily="34" charset="0"/>
              <a:sym typeface="Arial" panose="020B0604020202020204" pitchFamily="34" charset="0"/>
            </a:endParaRPr>
          </a:p>
        </p:txBody>
      </p:sp>
      <p:sp>
        <p:nvSpPr>
          <p:cNvPr id="3079" name="TextBox 60">
            <a:extLst>
              <a:ext uri="{FF2B5EF4-FFF2-40B4-BE49-F238E27FC236}">
                <a16:creationId xmlns:a16="http://schemas.microsoft.com/office/drawing/2014/main" id="{D2C15FEA-D55C-424C-A70A-6E34676C1492}"/>
              </a:ext>
            </a:extLst>
          </p:cNvPr>
          <p:cNvSpPr txBox="1">
            <a:spLocks noChangeArrowheads="1"/>
          </p:cNvSpPr>
          <p:nvPr/>
        </p:nvSpPr>
        <p:spPr bwMode="auto">
          <a:xfrm>
            <a:off x="23045738" y="15636875"/>
            <a:ext cx="6335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en-US" altLang="en-US" sz="3200">
                <a:solidFill>
                  <a:schemeClr val="accent1"/>
                </a:solidFill>
                <a:cs typeface="Arial" panose="020B0604020202020204" pitchFamily="34" charset="0"/>
                <a:sym typeface="Arial" panose="020B0604020202020204" pitchFamily="34" charset="0"/>
              </a:rPr>
              <a:t>References</a:t>
            </a:r>
          </a:p>
        </p:txBody>
      </p:sp>
      <p:sp>
        <p:nvSpPr>
          <p:cNvPr id="3080" name="TextBox 61">
            <a:extLst>
              <a:ext uri="{FF2B5EF4-FFF2-40B4-BE49-F238E27FC236}">
                <a16:creationId xmlns:a16="http://schemas.microsoft.com/office/drawing/2014/main" id="{AF3E4F00-EC37-654A-8710-B30994376D29}"/>
              </a:ext>
            </a:extLst>
          </p:cNvPr>
          <p:cNvSpPr txBox="1">
            <a:spLocks noChangeArrowheads="1"/>
          </p:cNvSpPr>
          <p:nvPr/>
        </p:nvSpPr>
        <p:spPr bwMode="auto">
          <a:xfrm>
            <a:off x="23093363" y="16471900"/>
            <a:ext cx="89598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nchor="b">
            <a:spAutoFit/>
          </a:bodyPr>
          <a:lstStyle/>
          <a:p>
            <a:pPr eaLnBrk="1"/>
            <a:r>
              <a:rPr lang="en-IN" altLang="en-US" sz="2400"/>
              <a:t>[1] Ganesan, B., Patel, H., and Mehta, S. Explainable link prediction for privacy-preserving contact tracing. SpicyFL Workshop. NeurIPS 2020. arXiv:2012.05516, 2020</a:t>
            </a:r>
          </a:p>
          <a:p>
            <a:pPr eaLnBrk="1"/>
            <a:endParaRPr lang="en-IN" altLang="en-US" sz="2400"/>
          </a:p>
          <a:p>
            <a:pPr eaLnBrk="1"/>
            <a:r>
              <a:rPr lang="en-IN" altLang="en-US" sz="2400"/>
              <a:t>[2] Yuan, H., Yu, H., Wang, J., Li, K., and Ji, S. On explainability of graph neural networks via subgraph explorations. arXiv preprint arXiv:2102.05152, 2021</a:t>
            </a:r>
          </a:p>
          <a:p>
            <a:pPr eaLnBrk="1"/>
            <a:endParaRPr lang="en-IN" altLang="en-US" sz="2400"/>
          </a:p>
          <a:p>
            <a:pPr eaLnBrk="1"/>
            <a:r>
              <a:rPr lang="en-IN" altLang="en-US" sz="2400"/>
              <a:t>[3] Ganesan, B., Mishra, G., Parkala, S., Singh, N. R., Patel, H., and Naganna, S. Link prediction using graph neural networks for master data management. arXiv preprintarXiv:2003.04732, 2020.</a:t>
            </a:r>
          </a:p>
          <a:p>
            <a:pPr eaLnBrk="1"/>
            <a:endParaRPr lang="en-IN" altLang="en-US" sz="2400"/>
          </a:p>
        </p:txBody>
      </p:sp>
      <p:sp>
        <p:nvSpPr>
          <p:cNvPr id="3081" name="TextBox 37">
            <a:extLst>
              <a:ext uri="{FF2B5EF4-FFF2-40B4-BE49-F238E27FC236}">
                <a16:creationId xmlns:a16="http://schemas.microsoft.com/office/drawing/2014/main" id="{15D19FA2-4D8B-DD4F-A2C7-C08F70071005}"/>
              </a:ext>
            </a:extLst>
          </p:cNvPr>
          <p:cNvSpPr txBox="1">
            <a:spLocks noChangeArrowheads="1"/>
          </p:cNvSpPr>
          <p:nvPr/>
        </p:nvSpPr>
        <p:spPr bwMode="auto">
          <a:xfrm>
            <a:off x="12620625" y="769938"/>
            <a:ext cx="13536613"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lnSpc>
                <a:spcPct val="120000"/>
              </a:lnSpc>
              <a:spcBef>
                <a:spcPts val="1000"/>
              </a:spcBef>
            </a:pPr>
            <a:r>
              <a:rPr lang="en-IN" altLang="en-US" sz="3200">
                <a:cs typeface="Arial" panose="020B0604020202020204" pitchFamily="34" charset="0"/>
                <a:sym typeface="Arial" panose="020B0604020202020204" pitchFamily="34" charset="0"/>
              </a:rPr>
              <a:t>Vanya BK,</a:t>
            </a:r>
            <a:r>
              <a:rPr lang="en-IN" altLang="en-US" sz="3200" baseline="30000">
                <a:cs typeface="Arial" panose="020B0604020202020204" pitchFamily="34" charset="0"/>
                <a:sym typeface="Arial" panose="020B0604020202020204" pitchFamily="34" charset="0"/>
              </a:rPr>
              <a:t>1  </a:t>
            </a:r>
            <a:r>
              <a:rPr lang="en-IN" altLang="en-US" sz="3200">
                <a:cs typeface="Arial" panose="020B0604020202020204" pitchFamily="34" charset="0"/>
                <a:sym typeface="Arial" panose="020B0604020202020204" pitchFamily="34" charset="0"/>
              </a:rPr>
              <a:t>Balaji Ganesan,</a:t>
            </a:r>
            <a:r>
              <a:rPr lang="en-IN" altLang="en-US" sz="3200" baseline="30000">
                <a:cs typeface="Arial" panose="020B0604020202020204" pitchFamily="34" charset="0"/>
                <a:sym typeface="Arial" panose="020B0604020202020204" pitchFamily="34" charset="0"/>
              </a:rPr>
              <a:t>2  </a:t>
            </a:r>
            <a:r>
              <a:rPr lang="en-IN" altLang="en-US" sz="3200">
                <a:cs typeface="Arial" panose="020B0604020202020204" pitchFamily="34" charset="0"/>
                <a:sym typeface="Arial" panose="020B0604020202020204" pitchFamily="34" charset="0"/>
              </a:rPr>
              <a:t>Aniket Saxena,</a:t>
            </a:r>
            <a:r>
              <a:rPr lang="en-IN" altLang="en-US" sz="3200" baseline="30000">
                <a:cs typeface="Arial" panose="020B0604020202020204" pitchFamily="34" charset="0"/>
                <a:sym typeface="Arial" panose="020B0604020202020204" pitchFamily="34" charset="0"/>
              </a:rPr>
              <a:t>3 </a:t>
            </a:r>
            <a:r>
              <a:rPr lang="en-IN" altLang="en-US" sz="3200">
                <a:cs typeface="Arial" panose="020B0604020202020204" pitchFamily="34" charset="0"/>
                <a:sym typeface="Arial" panose="020B0604020202020204" pitchFamily="34" charset="0"/>
              </a:rPr>
              <a:t> Devbrat Sharma,</a:t>
            </a:r>
            <a:r>
              <a:rPr lang="en-IN" altLang="en-US" sz="3200" baseline="30000">
                <a:cs typeface="Arial" panose="020B0604020202020204" pitchFamily="34" charset="0"/>
                <a:sym typeface="Arial" panose="020B0604020202020204" pitchFamily="34" charset="0"/>
              </a:rPr>
              <a:t>4</a:t>
            </a:r>
            <a:r>
              <a:rPr lang="en-IN" altLang="en-US" sz="3200">
                <a:cs typeface="Arial" panose="020B0604020202020204" pitchFamily="34" charset="0"/>
                <a:sym typeface="Arial" panose="020B0604020202020204" pitchFamily="34" charset="0"/>
              </a:rPr>
              <a:t>  Arvind Agarwal</a:t>
            </a:r>
            <a:r>
              <a:rPr lang="en-IN" altLang="en-US" sz="3200" baseline="30000">
                <a:cs typeface="Arial" panose="020B0604020202020204" pitchFamily="34" charset="0"/>
                <a:sym typeface="Arial" panose="020B0604020202020204" pitchFamily="34" charset="0"/>
              </a:rPr>
              <a:t>2</a:t>
            </a:r>
          </a:p>
          <a:p>
            <a:pPr eaLnBrk="1">
              <a:lnSpc>
                <a:spcPct val="120000"/>
              </a:lnSpc>
              <a:spcBef>
                <a:spcPts val="1000"/>
              </a:spcBef>
            </a:pPr>
            <a:r>
              <a:rPr lang="en-IN" altLang="en-US" sz="3200" baseline="30000">
                <a:cs typeface="Arial" panose="020B0604020202020204" pitchFamily="34" charset="0"/>
                <a:sym typeface="Arial" panose="020B0604020202020204" pitchFamily="34" charset="0"/>
              </a:rPr>
              <a:t>1 </a:t>
            </a:r>
            <a:r>
              <a:rPr lang="en-IN" altLang="en-US" sz="3200">
                <a:cs typeface="Arial" panose="020B0604020202020204" pitchFamily="34" charset="0"/>
                <a:sym typeface="Arial" panose="020B0604020202020204" pitchFamily="34" charset="0"/>
              </a:rPr>
              <a:t>IIT Madras, </a:t>
            </a:r>
            <a:r>
              <a:rPr lang="en-IN" altLang="en-US" sz="3200" baseline="30000">
                <a:cs typeface="Arial" panose="020B0604020202020204" pitchFamily="34" charset="0"/>
                <a:sym typeface="Arial" panose="020B0604020202020204" pitchFamily="34" charset="0"/>
              </a:rPr>
              <a:t>2 </a:t>
            </a:r>
            <a:r>
              <a:rPr lang="en-IN" altLang="en-US" sz="3200">
                <a:cs typeface="Arial" panose="020B0604020202020204" pitchFamily="34" charset="0"/>
                <a:sym typeface="Arial" panose="020B0604020202020204" pitchFamily="34" charset="0"/>
              </a:rPr>
              <a:t>IBM Research, </a:t>
            </a:r>
            <a:r>
              <a:rPr lang="en-IN" altLang="en-US" sz="3200" baseline="30000">
                <a:cs typeface="Arial" panose="020B0604020202020204" pitchFamily="34" charset="0"/>
                <a:sym typeface="Arial" panose="020B0604020202020204" pitchFamily="34" charset="0"/>
              </a:rPr>
              <a:t>3 </a:t>
            </a:r>
            <a:r>
              <a:rPr lang="en-IN" altLang="en-US" sz="3200">
                <a:cs typeface="Arial" panose="020B0604020202020204" pitchFamily="34" charset="0"/>
                <a:sym typeface="Arial" panose="020B0604020202020204" pitchFamily="34" charset="0"/>
              </a:rPr>
              <a:t>IBM, </a:t>
            </a:r>
            <a:r>
              <a:rPr lang="en-IN" altLang="en-US" sz="3200" baseline="30000">
                <a:cs typeface="Arial" panose="020B0604020202020204" pitchFamily="34" charset="0"/>
                <a:sym typeface="Arial" panose="020B0604020202020204" pitchFamily="34" charset="0"/>
              </a:rPr>
              <a:t>4 </a:t>
            </a:r>
            <a:r>
              <a:rPr lang="en-IN" altLang="en-US" sz="3200">
                <a:cs typeface="Arial" panose="020B0604020202020204" pitchFamily="34" charset="0"/>
                <a:sym typeface="Arial" panose="020B0604020202020204" pitchFamily="34" charset="0"/>
              </a:rPr>
              <a:t>IBM Data and AI. </a:t>
            </a:r>
            <a:r>
              <a:rPr lang="en-IN" altLang="en-US" sz="3200">
                <a:cs typeface="Arial" panose="020B0604020202020204" pitchFamily="34" charset="0"/>
                <a:sym typeface="Arial" panose="020B0604020202020204" pitchFamily="34" charset="0"/>
                <a:hlinkClick r:id="rId2"/>
              </a:rPr>
              <a:t>bganesa1@in.ibm.com</a:t>
            </a:r>
            <a:endParaRPr lang="en-IN" altLang="en-US" sz="3200">
              <a:cs typeface="Arial" panose="020B0604020202020204" pitchFamily="34" charset="0"/>
              <a:sym typeface="Arial" panose="020B0604020202020204" pitchFamily="34" charset="0"/>
            </a:endParaRPr>
          </a:p>
        </p:txBody>
      </p:sp>
      <p:sp>
        <p:nvSpPr>
          <p:cNvPr id="3082" name="TextBox 51">
            <a:extLst>
              <a:ext uri="{FF2B5EF4-FFF2-40B4-BE49-F238E27FC236}">
                <a16:creationId xmlns:a16="http://schemas.microsoft.com/office/drawing/2014/main" id="{6582C00B-0D1A-554A-9B58-3E89F0C6CC9E}"/>
              </a:ext>
            </a:extLst>
          </p:cNvPr>
          <p:cNvSpPr txBox="1">
            <a:spLocks noChangeArrowheads="1"/>
          </p:cNvSpPr>
          <p:nvPr/>
        </p:nvSpPr>
        <p:spPr bwMode="auto">
          <a:xfrm>
            <a:off x="23045738" y="4105275"/>
            <a:ext cx="90297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en-US" altLang="en-US" sz="3400">
                <a:solidFill>
                  <a:schemeClr val="accent1"/>
                </a:solidFill>
                <a:cs typeface="Arial" panose="020B0604020202020204" pitchFamily="34" charset="0"/>
                <a:sym typeface="Arial" panose="020B0604020202020204" pitchFamily="34" charset="0"/>
              </a:rPr>
              <a:t>Neuro-Symbolic Reasoning</a:t>
            </a:r>
          </a:p>
        </p:txBody>
      </p:sp>
      <p:sp>
        <p:nvSpPr>
          <p:cNvPr id="17" name="TextBox 16">
            <a:extLst>
              <a:ext uri="{FF2B5EF4-FFF2-40B4-BE49-F238E27FC236}">
                <a16:creationId xmlns:a16="http://schemas.microsoft.com/office/drawing/2014/main" id="{8BD8D699-38AF-CF40-A1D8-60AB6231EB5A}"/>
              </a:ext>
            </a:extLst>
          </p:cNvPr>
          <p:cNvSpPr txBox="1"/>
          <p:nvPr/>
        </p:nvSpPr>
        <p:spPr>
          <a:xfrm>
            <a:off x="11735653" y="12974218"/>
            <a:ext cx="1016324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spAutoFit/>
          </a:bodyPr>
          <a:lstStyle/>
          <a:p>
            <a:pPr defTabSz="326532" eaLnBrk="1" fontAlgn="auto">
              <a:spcBef>
                <a:spcPts val="0"/>
              </a:spcBef>
              <a:spcAft>
                <a:spcPts val="0"/>
              </a:spcAft>
              <a:defRPr/>
            </a:pPr>
            <a:r>
              <a:rPr lang="en-US" sz="3600" kern="0" dirty="0">
                <a:solidFill>
                  <a:schemeClr val="accent1"/>
                </a:solidFill>
                <a:latin typeface="+mn-lt"/>
                <a:cs typeface="+mn-cs"/>
                <a:sym typeface="Calibri"/>
              </a:rPr>
              <a:t>Clustering as Explanation</a:t>
            </a:r>
          </a:p>
        </p:txBody>
      </p:sp>
      <p:sp>
        <p:nvSpPr>
          <p:cNvPr id="57" name="TextBox 56">
            <a:extLst>
              <a:ext uri="{FF2B5EF4-FFF2-40B4-BE49-F238E27FC236}">
                <a16:creationId xmlns:a16="http://schemas.microsoft.com/office/drawing/2014/main" id="{FA5457DA-E506-1540-98E3-BDE2B92E5683}"/>
              </a:ext>
            </a:extLst>
          </p:cNvPr>
          <p:cNvSpPr txBox="1"/>
          <p:nvPr/>
        </p:nvSpPr>
        <p:spPr>
          <a:xfrm>
            <a:off x="11735653" y="18733996"/>
            <a:ext cx="10619021" cy="18158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spAutoFit/>
          </a:bodyPr>
          <a:lstStyle/>
          <a:p>
            <a:pPr defTabSz="326532" eaLnBrk="1" fontAlgn="auto">
              <a:spcBef>
                <a:spcPts val="0"/>
              </a:spcBef>
              <a:spcAft>
                <a:spcPts val="0"/>
              </a:spcAft>
              <a:defRPr/>
            </a:pPr>
            <a:r>
              <a:rPr lang="en-US" sz="2800" kern="0" dirty="0">
                <a:sym typeface="Calibri"/>
              </a:rPr>
              <a:t>In an industrial application, for explaining entity matching (using GNNs), we’re trying to show clusters (dotted circles) among node attribute values, to substantiate why two or several nodes (entities) might be matched.</a:t>
            </a:r>
          </a:p>
        </p:txBody>
      </p:sp>
      <p:sp>
        <p:nvSpPr>
          <p:cNvPr id="3085" name="TextBox 43">
            <a:extLst>
              <a:ext uri="{FF2B5EF4-FFF2-40B4-BE49-F238E27FC236}">
                <a16:creationId xmlns:a16="http://schemas.microsoft.com/office/drawing/2014/main" id="{E2C88A10-8534-FD4F-BA80-A096BA1339C4}"/>
              </a:ext>
            </a:extLst>
          </p:cNvPr>
          <p:cNvSpPr txBox="1">
            <a:spLocks noChangeArrowheads="1"/>
          </p:cNvSpPr>
          <p:nvPr/>
        </p:nvSpPr>
        <p:spPr bwMode="auto">
          <a:xfrm>
            <a:off x="985838" y="2727325"/>
            <a:ext cx="2204085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en-US" altLang="en-US" sz="3600">
                <a:solidFill>
                  <a:schemeClr val="accent1"/>
                </a:solidFill>
              </a:rPr>
              <a:t>ICML 2021 Workshop on Theoretic Foundation, Criticism, and Application Trend of Explainable AI</a:t>
            </a:r>
            <a:br>
              <a:rPr lang="en-US" altLang="en-US" sz="3600">
                <a:solidFill>
                  <a:schemeClr val="accent1"/>
                </a:solidFill>
              </a:rPr>
            </a:br>
            <a:endParaRPr lang="en-US" altLang="en-US" sz="3400">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pic>
        <p:nvPicPr>
          <p:cNvPr id="3086" name="Picture 35" descr="A picture containing text&#10;&#10;Description automatically generated">
            <a:extLst>
              <a:ext uri="{FF2B5EF4-FFF2-40B4-BE49-F238E27FC236}">
                <a16:creationId xmlns:a16="http://schemas.microsoft.com/office/drawing/2014/main" id="{866FA0B0-F100-9241-9723-3FCC28CA6A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46150" y="603250"/>
            <a:ext cx="5830888"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7" name="TextBox 47">
            <a:extLst>
              <a:ext uri="{FF2B5EF4-FFF2-40B4-BE49-F238E27FC236}">
                <a16:creationId xmlns:a16="http://schemas.microsoft.com/office/drawing/2014/main" id="{1FB4B0C5-E42B-A646-B68A-CC3D68481AF6}"/>
              </a:ext>
            </a:extLst>
          </p:cNvPr>
          <p:cNvSpPr txBox="1">
            <a:spLocks noChangeArrowheads="1"/>
          </p:cNvSpPr>
          <p:nvPr/>
        </p:nvSpPr>
        <p:spPr bwMode="auto">
          <a:xfrm>
            <a:off x="985838" y="6505575"/>
            <a:ext cx="9986962" cy="263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lnSpc>
                <a:spcPct val="120000"/>
              </a:lnSpc>
            </a:pPr>
            <a:r>
              <a:rPr lang="en-IN" altLang="en-US" sz="2800" dirty="0">
                <a:solidFill>
                  <a:srgbClr val="344854"/>
                </a:solidFill>
                <a:cs typeface="Arial" panose="020B0604020202020204" pitchFamily="34" charset="0"/>
                <a:sym typeface="Arial" panose="020B0604020202020204" pitchFamily="34" charset="0"/>
              </a:rPr>
              <a:t>In law courts, it is said that the best case from the point of view of prosecutors, is a strong circumstantial case. Circumstantial cases have a number of objectively provable facts. Likewise substantiating GNN model explanations with other systems, as shown below from [1], could be useful.</a:t>
            </a:r>
            <a:endParaRPr lang="en-US" altLang="en-US" sz="2800" dirty="0">
              <a:solidFill>
                <a:srgbClr val="344854"/>
              </a:solidFill>
              <a:cs typeface="Arial" panose="020B0604020202020204" pitchFamily="34" charset="0"/>
              <a:sym typeface="Arial" panose="020B0604020202020204" pitchFamily="34" charset="0"/>
            </a:endParaRPr>
          </a:p>
        </p:txBody>
      </p:sp>
      <p:pic>
        <p:nvPicPr>
          <p:cNvPr id="3088" name="Picture 3" descr="Graphical user interface, text, application, email&#10;&#10;Description automatically generated">
            <a:extLst>
              <a:ext uri="{FF2B5EF4-FFF2-40B4-BE49-F238E27FC236}">
                <a16:creationId xmlns:a16="http://schemas.microsoft.com/office/drawing/2014/main" id="{58583E78-2DCB-2F40-A30E-BF8CC304AF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8775" y="9458325"/>
            <a:ext cx="8520113" cy="645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9" name="Picture 8" descr="Shape, circle&#10;&#10;Description automatically generated">
            <a:extLst>
              <a:ext uri="{FF2B5EF4-FFF2-40B4-BE49-F238E27FC236}">
                <a16:creationId xmlns:a16="http://schemas.microsoft.com/office/drawing/2014/main" id="{D649CEBF-4E89-5348-84A5-9F2AAD3288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20625" y="13957300"/>
            <a:ext cx="7677150" cy="477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0" name="Picture 11" descr="Text&#10;&#10;Description automatically generated">
            <a:extLst>
              <a:ext uri="{FF2B5EF4-FFF2-40B4-BE49-F238E27FC236}">
                <a16:creationId xmlns:a16="http://schemas.microsoft.com/office/drawing/2014/main" id="{30BEEDEC-E11F-A143-939F-2684DA72F5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15788" y="7362825"/>
            <a:ext cx="5089525"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1" name="TextBox 47">
            <a:extLst>
              <a:ext uri="{FF2B5EF4-FFF2-40B4-BE49-F238E27FC236}">
                <a16:creationId xmlns:a16="http://schemas.microsoft.com/office/drawing/2014/main" id="{98A344BF-3CB6-0943-B56F-5799EDA7621C}"/>
              </a:ext>
            </a:extLst>
          </p:cNvPr>
          <p:cNvSpPr txBox="1">
            <a:spLocks noChangeArrowheads="1"/>
          </p:cNvSpPr>
          <p:nvPr/>
        </p:nvSpPr>
        <p:spPr bwMode="auto">
          <a:xfrm>
            <a:off x="23026688" y="9150350"/>
            <a:ext cx="917575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lnSpc>
                <a:spcPct val="120000"/>
              </a:lnSpc>
            </a:pPr>
            <a:endParaRPr lang="en-US" altLang="en-US" sz="2800">
              <a:solidFill>
                <a:srgbClr val="344854"/>
              </a:solidFill>
              <a:cs typeface="Arial" panose="020B0604020202020204" pitchFamily="34" charset="0"/>
              <a:sym typeface="Arial" panose="020B0604020202020204" pitchFamily="34" charset="0"/>
            </a:endParaRPr>
          </a:p>
        </p:txBody>
      </p:sp>
      <p:sp>
        <p:nvSpPr>
          <p:cNvPr id="3092" name="TextBox 41">
            <a:extLst>
              <a:ext uri="{FF2B5EF4-FFF2-40B4-BE49-F238E27FC236}">
                <a16:creationId xmlns:a16="http://schemas.microsoft.com/office/drawing/2014/main" id="{61290D69-BFE3-7E42-B6D9-A7013410C56B}"/>
              </a:ext>
            </a:extLst>
          </p:cNvPr>
          <p:cNvSpPr txBox="1">
            <a:spLocks noChangeArrowheads="1"/>
          </p:cNvSpPr>
          <p:nvPr/>
        </p:nvSpPr>
        <p:spPr bwMode="auto">
          <a:xfrm>
            <a:off x="23087013" y="9136063"/>
            <a:ext cx="9177337" cy="626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lnSpc>
                <a:spcPct val="120000"/>
              </a:lnSpc>
            </a:pPr>
            <a:r>
              <a:rPr lang="en-US" altLang="en-US" sz="2800">
                <a:solidFill>
                  <a:srgbClr val="344854"/>
                </a:solidFill>
                <a:cs typeface="Arial" panose="020B0604020202020204" pitchFamily="34" charset="0"/>
                <a:sym typeface="Arial" panose="020B0604020202020204" pitchFamily="34" charset="0"/>
              </a:rPr>
              <a:t>If "All men are mortal" is the universal truth, "Socrates is a man" is instance level assertion (perhaps from training data or another prediction) and the current GNN model prediction is "Socrates is mortal", then the GNN  prediction can also be concluded using the modus ponens rule of inference.</a:t>
            </a:r>
          </a:p>
          <a:p>
            <a:pPr eaLnBrk="1">
              <a:lnSpc>
                <a:spcPct val="120000"/>
              </a:lnSpc>
            </a:pPr>
            <a:endParaRPr lang="en-US" altLang="en-US" sz="2800">
              <a:solidFill>
                <a:srgbClr val="344854"/>
              </a:solidFill>
              <a:cs typeface="Arial" panose="020B0604020202020204" pitchFamily="34" charset="0"/>
              <a:sym typeface="Arial" panose="020B0604020202020204" pitchFamily="34" charset="0"/>
            </a:endParaRPr>
          </a:p>
          <a:p>
            <a:pPr eaLnBrk="1">
              <a:lnSpc>
                <a:spcPct val="120000"/>
              </a:lnSpc>
            </a:pPr>
            <a:r>
              <a:rPr lang="en-US" altLang="en-US" sz="2800">
                <a:solidFill>
                  <a:srgbClr val="344854"/>
                </a:solidFill>
                <a:cs typeface="Arial" panose="020B0604020202020204" pitchFamily="34" charset="0"/>
                <a:sym typeface="Arial" panose="020B0604020202020204" pitchFamily="34" charset="0"/>
              </a:rPr>
              <a:t>Further, we can generate natural language explanations from description logic. If we have text from the corpus that are semantically similar-to natural language explanations, we have additional data points to substantiate the explanations.</a:t>
            </a:r>
          </a:p>
          <a:p>
            <a:pPr eaLnBrk="1">
              <a:lnSpc>
                <a:spcPct val="120000"/>
              </a:lnSpc>
            </a:pPr>
            <a:r>
              <a:rPr lang="en-US" altLang="en-US" sz="2800">
                <a:solidFill>
                  <a:srgbClr val="344854"/>
                </a:solidFill>
                <a:cs typeface="Arial" panose="020B0604020202020204" pitchFamily="34" charset="0"/>
                <a:sym typeface="Arial" panose="020B0604020202020204" pitchFamily="34" charset="0"/>
              </a:rPr>
              <a:t>In [3], we had used an information retrieval approach to get verification text that substantiates a predicted link. </a:t>
            </a:r>
            <a:endParaRPr lang="en-US" altLang="en-US" sz="2800">
              <a:cs typeface="Arial" panose="020B0604020202020204" pitchFamily="34" charset="0"/>
            </a:endParaRPr>
          </a:p>
        </p:txBody>
      </p:sp>
      <p:sp>
        <p:nvSpPr>
          <p:cNvPr id="3093" name="TextBox 47">
            <a:extLst>
              <a:ext uri="{FF2B5EF4-FFF2-40B4-BE49-F238E27FC236}">
                <a16:creationId xmlns:a16="http://schemas.microsoft.com/office/drawing/2014/main" id="{80A2D7C6-08AB-CA47-947F-C8115C1095DC}"/>
              </a:ext>
            </a:extLst>
          </p:cNvPr>
          <p:cNvSpPr txBox="1">
            <a:spLocks noChangeArrowheads="1"/>
          </p:cNvSpPr>
          <p:nvPr/>
        </p:nvSpPr>
        <p:spPr bwMode="auto">
          <a:xfrm>
            <a:off x="1057275" y="17924463"/>
            <a:ext cx="9915525"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lnSpc>
                <a:spcPct val="120000"/>
              </a:lnSpc>
            </a:pPr>
            <a:r>
              <a:rPr lang="en-US" altLang="en-US" sz="2800">
                <a:solidFill>
                  <a:srgbClr val="344854"/>
                </a:solidFill>
                <a:cs typeface="Arial" panose="020B0604020202020204" pitchFamily="34" charset="0"/>
                <a:sym typeface="Arial" panose="020B0604020202020204" pitchFamily="34" charset="0"/>
              </a:rPr>
              <a:t>Recently, Multi-Layer Perceptrons (MLPs) have extensively been used as an explanation network in masking-based explanation methods to identify the edges which are affecting final predictions the most. We observe that further work in this direction may result in subgraph explanations that are more intelligible to end users. </a:t>
            </a:r>
          </a:p>
        </p:txBody>
      </p:sp>
      <p:sp>
        <p:nvSpPr>
          <p:cNvPr id="70" name="TextBox 47">
            <a:extLst>
              <a:ext uri="{FF2B5EF4-FFF2-40B4-BE49-F238E27FC236}">
                <a16:creationId xmlns:a16="http://schemas.microsoft.com/office/drawing/2014/main" id="{86F74BBE-0384-9341-BECF-01F88331E42D}"/>
              </a:ext>
            </a:extLst>
          </p:cNvPr>
          <p:cNvSpPr txBox="1"/>
          <p:nvPr/>
        </p:nvSpPr>
        <p:spPr>
          <a:xfrm>
            <a:off x="11703050" y="4027488"/>
            <a:ext cx="10228263" cy="8848725"/>
          </a:xfrm>
          <a:prstGeom prst="rect">
            <a:avLst/>
          </a:prstGeom>
          <a:ln w="12700">
            <a:miter lim="400000"/>
          </a:ln>
        </p:spPr>
        <p:txBody>
          <a:bodyPr lIns="45719" rIns="45719">
            <a:spAutoFit/>
          </a:bodyPr>
          <a:lstStyle>
            <a:lvl1pPr>
              <a:lnSpc>
                <a:spcPct val="120000"/>
              </a:lnSpc>
              <a:defRPr sz="2100">
                <a:solidFill>
                  <a:srgbClr val="344854"/>
                </a:solidFill>
                <a:latin typeface="Arial"/>
                <a:ea typeface="Arial"/>
                <a:cs typeface="Arial"/>
                <a:sym typeface="Arial"/>
              </a:defRPr>
            </a:lvl1pPr>
          </a:lstStyle>
          <a:p>
            <a:pPr defTabSz="326532" eaLnBrk="1" fontAlgn="auto">
              <a:spcBef>
                <a:spcPts val="0"/>
              </a:spcBef>
              <a:spcAft>
                <a:spcPts val="0"/>
              </a:spcAft>
              <a:defRPr/>
            </a:pPr>
            <a:r>
              <a:rPr lang="en-US" sz="2800" kern="0" dirty="0">
                <a:latin typeface="Calibri" panose="020F0502020204030204" pitchFamily="34" charset="0"/>
                <a:cs typeface="Calibri" panose="020F0502020204030204" pitchFamily="34" charset="0"/>
              </a:rPr>
              <a:t>The reason for using MLP is two-fold:</a:t>
            </a:r>
          </a:p>
          <a:p>
            <a:pPr defTabSz="326532" eaLnBrk="1" fontAlgn="auto">
              <a:spcBef>
                <a:spcPts val="0"/>
              </a:spcBef>
              <a:spcAft>
                <a:spcPts val="0"/>
              </a:spcAft>
              <a:defRPr/>
            </a:pPr>
            <a:endParaRPr lang="en-US" sz="2800" kern="0" dirty="0">
              <a:latin typeface="Calibri" panose="020F0502020204030204" pitchFamily="34" charset="0"/>
              <a:cs typeface="Calibri" panose="020F0502020204030204" pitchFamily="34" charset="0"/>
            </a:endParaRPr>
          </a:p>
          <a:p>
            <a:pPr marL="571500" indent="-571500" defTabSz="326532" eaLnBrk="1" fontAlgn="auto">
              <a:spcBef>
                <a:spcPts val="0"/>
              </a:spcBef>
              <a:spcAft>
                <a:spcPts val="0"/>
              </a:spcAft>
              <a:buFontTx/>
              <a:buAutoNum type="romanLcParenBoth"/>
              <a:defRPr/>
            </a:pPr>
            <a:r>
              <a:rPr lang="en-US" sz="2800" kern="0" dirty="0">
                <a:latin typeface="Calibri" panose="020F0502020204030204" pitchFamily="34" charset="0"/>
                <a:cs typeface="Calibri" panose="020F0502020204030204" pitchFamily="34" charset="0"/>
              </a:rPr>
              <a:t>the parameters of MLP are shared by all edges of the input graphs and thus help in capturing the global view of the graph model;</a:t>
            </a:r>
          </a:p>
          <a:p>
            <a:pPr marL="571500" indent="-571500" defTabSz="326532" eaLnBrk="1" fontAlgn="auto">
              <a:spcBef>
                <a:spcPts val="0"/>
              </a:spcBef>
              <a:spcAft>
                <a:spcPts val="0"/>
              </a:spcAft>
              <a:buFontTx/>
              <a:buAutoNum type="romanLcParenBoth"/>
              <a:defRPr/>
            </a:pPr>
            <a:r>
              <a:rPr lang="en-US" sz="2800" kern="0">
                <a:latin typeface="Calibri" panose="020F0502020204030204" pitchFamily="34" charset="0"/>
                <a:cs typeface="Calibri" panose="020F0502020204030204" pitchFamily="34" charset="0"/>
              </a:rPr>
              <a:t>approximation </a:t>
            </a:r>
            <a:r>
              <a:rPr lang="en-US" sz="2800" kern="0" dirty="0">
                <a:latin typeface="Calibri" panose="020F0502020204030204" pitchFamily="34" charset="0"/>
                <a:cs typeface="Calibri" panose="020F0502020204030204" pitchFamily="34" charset="0"/>
              </a:rPr>
              <a:t>of derivatives of the learned function can be done by derivatives of MLPs.</a:t>
            </a:r>
          </a:p>
          <a:p>
            <a:pPr defTabSz="326532" eaLnBrk="1" fontAlgn="auto">
              <a:spcBef>
                <a:spcPts val="0"/>
              </a:spcBef>
              <a:spcAft>
                <a:spcPts val="0"/>
              </a:spcAft>
              <a:defRPr/>
            </a:pPr>
            <a:endParaRPr lang="en-US" sz="2800" kern="0" dirty="0">
              <a:latin typeface="Calibri" panose="020F0502020204030204" pitchFamily="34" charset="0"/>
              <a:cs typeface="Calibri" panose="020F0502020204030204" pitchFamily="34" charset="0"/>
            </a:endParaRPr>
          </a:p>
          <a:p>
            <a:pPr defTabSz="326532" eaLnBrk="1" fontAlgn="auto">
              <a:spcBef>
                <a:spcPts val="0"/>
              </a:spcBef>
              <a:spcAft>
                <a:spcPts val="0"/>
              </a:spcAft>
              <a:defRPr/>
            </a:pPr>
            <a:r>
              <a:rPr lang="en-US" sz="2800" kern="0" dirty="0">
                <a:latin typeface="Calibri" panose="020F0502020204030204" pitchFamily="34" charset="0"/>
                <a:cs typeface="Calibri" panose="020F0502020204030204" pitchFamily="34" charset="0"/>
              </a:rPr>
              <a:t>However, these methods do not take into account the interactions among different edges and nodes. The explanation using these methods, may also result in disconnected nodes and edges, thereby become less intelligible to end users.</a:t>
            </a:r>
          </a:p>
          <a:p>
            <a:pPr defTabSz="326532" eaLnBrk="1" fontAlgn="auto">
              <a:spcBef>
                <a:spcPts val="0"/>
              </a:spcBef>
              <a:spcAft>
                <a:spcPts val="0"/>
              </a:spcAft>
              <a:defRPr/>
            </a:pPr>
            <a:endParaRPr lang="en-US" sz="2800" kern="0" dirty="0">
              <a:latin typeface="Calibri" panose="020F0502020204030204" pitchFamily="34" charset="0"/>
              <a:cs typeface="Calibri" panose="020F0502020204030204" pitchFamily="34" charset="0"/>
            </a:endParaRPr>
          </a:p>
          <a:p>
            <a:pPr defTabSz="326532" eaLnBrk="1" fontAlgn="auto">
              <a:spcBef>
                <a:spcPts val="0"/>
              </a:spcBef>
              <a:spcAft>
                <a:spcPts val="0"/>
              </a:spcAft>
              <a:defRPr/>
            </a:pPr>
            <a:r>
              <a:rPr lang="en-US" sz="2800" kern="0" dirty="0">
                <a:latin typeface="Calibri" panose="020F0502020204030204" pitchFamily="34" charset="0"/>
                <a:cs typeface="Calibri" panose="020F0502020204030204" pitchFamily="34" charset="0"/>
              </a:rPr>
              <a:t>In contrast to perturbation-based methods, non-perturbation-based methods do not utilize MLP. However, such methods still need to be evaluated, preferably using automated evaluation techniques. Rather, these methods aim to consider different subgraphs of the input graph. The most recent subgraph-based approach is [2].</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paper-32-vanya-et-al-poster" id="{F8424296-4800-FE41-A12F-6D7123D8DC0B}" vid="{E531012F-BE99-8846-A3F0-3BB55B9FA219}"/>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527</TotalTime>
  <Words>667</Words>
  <Application>Microsoft Macintosh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Balaji Ganesan4</cp:lastModifiedBy>
  <cp:revision>25</cp:revision>
  <dcterms:modified xsi:type="dcterms:W3CDTF">2021-06-25T11:27:30Z</dcterms:modified>
</cp:coreProperties>
</file>