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"/>
  </p:notesMasterIdLst>
  <p:sldIdLst>
    <p:sldId id="1890" r:id="rId2"/>
  </p:sldIdLst>
  <p:sldSz cx="11002963" cy="6858000"/>
  <p:notesSz cx="9144000" cy="6858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039"/>
  </p:normalViewPr>
  <p:slideViewPr>
    <p:cSldViewPr snapToGrid="0" snapToObjects="1">
      <p:cViewPr varScale="1">
        <p:scale>
          <a:sx n="92" d="100"/>
          <a:sy n="92" d="100"/>
        </p:scale>
        <p:origin x="1128" y="184"/>
      </p:cViewPr>
      <p:guideLst>
        <p:guide orient="horz" pos="2160"/>
        <p:guide pos="34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6CD2D-1173-BB45-9E96-8DA7D0662FA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857250"/>
            <a:ext cx="3714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0E0BD-1652-7746-BF72-AC7034E7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0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222" y="2873383"/>
            <a:ext cx="9352519" cy="1470025"/>
          </a:xfrm>
        </p:spPr>
        <p:txBody>
          <a:bodyPr>
            <a:noAutofit/>
          </a:bodyPr>
          <a:lstStyle>
            <a:lvl1pPr>
              <a:defRPr sz="4425" b="0" cap="none" spc="0">
                <a:ln>
                  <a:noFill/>
                </a:ln>
                <a:solidFill>
                  <a:srgbClr val="C000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445" y="4927600"/>
            <a:ext cx="770207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4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9053" y="6705610"/>
            <a:ext cx="5776555" cy="166627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5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77149" y="274647"/>
            <a:ext cx="24756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148" y="274647"/>
            <a:ext cx="724361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0742" y="6705610"/>
            <a:ext cx="5593173" cy="166627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7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77800"/>
            <a:ext cx="11002963" cy="1143000"/>
          </a:xfrm>
        </p:spPr>
        <p:txBody>
          <a:bodyPr>
            <a:noAutofit/>
          </a:bodyPr>
          <a:lstStyle>
            <a:lvl1pPr algn="ctr">
              <a:defRPr sz="45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150" y="1600200"/>
            <a:ext cx="9902667" cy="5080000"/>
          </a:xfrm>
        </p:spPr>
        <p:txBody>
          <a:bodyPr>
            <a:normAutofit/>
          </a:bodyPr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9050" y="6705610"/>
            <a:ext cx="5684864" cy="166627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2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9" y="4406911"/>
            <a:ext cx="9352519" cy="1362075"/>
          </a:xfrm>
        </p:spPr>
        <p:txBody>
          <a:bodyPr anchor="t"/>
          <a:lstStyle>
            <a:lvl1pPr algn="l">
              <a:defRPr sz="3975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159" y="2906718"/>
            <a:ext cx="9352519" cy="1500187"/>
          </a:xfrm>
        </p:spPr>
        <p:txBody>
          <a:bodyPr anchor="b"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88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23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409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9050" y="6705610"/>
            <a:ext cx="5684864" cy="166627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2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151" y="1600208"/>
            <a:ext cx="4859641" cy="5079999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75" y="1600208"/>
            <a:ext cx="4859641" cy="5079999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42432" y="6705610"/>
            <a:ext cx="5409790" cy="166627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5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153" y="1784363"/>
            <a:ext cx="4861555" cy="689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25" b="1"/>
            </a:lvl2pPr>
            <a:lvl3pPr marL="914352" indent="0">
              <a:buNone/>
              <a:defRPr sz="1800" b="1"/>
            </a:lvl3pPr>
            <a:lvl4pPr marL="1371528" indent="0">
              <a:buNone/>
              <a:defRPr sz="1575" b="1"/>
            </a:lvl4pPr>
            <a:lvl5pPr marL="1828705" indent="0">
              <a:buNone/>
              <a:defRPr sz="1575" b="1"/>
            </a:lvl5pPr>
            <a:lvl6pPr marL="2285880" indent="0">
              <a:buNone/>
              <a:defRPr sz="1575" b="1"/>
            </a:lvl6pPr>
            <a:lvl7pPr marL="2743058" indent="0">
              <a:buNone/>
              <a:defRPr sz="1575" b="1"/>
            </a:lvl7pPr>
            <a:lvl8pPr marL="3200232" indent="0">
              <a:buNone/>
              <a:defRPr sz="1575" b="1"/>
            </a:lvl8pPr>
            <a:lvl9pPr marL="3657409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153" y="2424112"/>
            <a:ext cx="4861555" cy="4256088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89360" y="1784363"/>
            <a:ext cx="4863463" cy="689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25" b="1"/>
            </a:lvl2pPr>
            <a:lvl3pPr marL="914352" indent="0">
              <a:buNone/>
              <a:defRPr sz="1800" b="1"/>
            </a:lvl3pPr>
            <a:lvl4pPr marL="1371528" indent="0">
              <a:buNone/>
              <a:defRPr sz="1575" b="1"/>
            </a:lvl4pPr>
            <a:lvl5pPr marL="1828705" indent="0">
              <a:buNone/>
              <a:defRPr sz="1575" b="1"/>
            </a:lvl5pPr>
            <a:lvl6pPr marL="2285880" indent="0">
              <a:buNone/>
              <a:defRPr sz="1575" b="1"/>
            </a:lvl6pPr>
            <a:lvl7pPr marL="2743058" indent="0">
              <a:buNone/>
              <a:defRPr sz="1575" b="1"/>
            </a:lvl7pPr>
            <a:lvl8pPr marL="3200232" indent="0">
              <a:buNone/>
              <a:defRPr sz="1575" b="1"/>
            </a:lvl8pPr>
            <a:lvl9pPr marL="3657409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89360" y="2424112"/>
            <a:ext cx="4863463" cy="4256088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5816" y="6705610"/>
            <a:ext cx="5501482" cy="166627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815" y="6705610"/>
            <a:ext cx="5409790" cy="166627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5815" y="6705610"/>
            <a:ext cx="5409790" cy="166627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7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154" y="273059"/>
            <a:ext cx="3619898" cy="1162051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1856" y="273064"/>
            <a:ext cx="6150964" cy="5853113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154" y="1435104"/>
            <a:ext cx="3619898" cy="4691063"/>
          </a:xfrm>
        </p:spPr>
        <p:txBody>
          <a:bodyPr/>
          <a:lstStyle>
            <a:lvl1pPr marL="0" indent="0">
              <a:buNone/>
              <a:defRPr sz="1425"/>
            </a:lvl1pPr>
            <a:lvl2pPr marL="457177" indent="0">
              <a:buNone/>
              <a:defRPr sz="1200"/>
            </a:lvl2pPr>
            <a:lvl3pPr marL="914352" indent="0">
              <a:buNone/>
              <a:defRPr sz="975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0" indent="0">
              <a:buNone/>
              <a:defRPr sz="900"/>
            </a:lvl6pPr>
            <a:lvl7pPr marL="2743058" indent="0">
              <a:buNone/>
              <a:defRPr sz="900"/>
            </a:lvl7pPr>
            <a:lvl8pPr marL="3200232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50741" y="6705610"/>
            <a:ext cx="5684864" cy="166627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660" y="4800610"/>
            <a:ext cx="6601778" cy="566739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6660" y="612775"/>
            <a:ext cx="6601778" cy="4114800"/>
          </a:xfrm>
        </p:spPr>
        <p:txBody>
          <a:bodyPr/>
          <a:lstStyle>
            <a:lvl1pPr marL="0" indent="0">
              <a:buNone/>
              <a:defRPr sz="3225"/>
            </a:lvl1pPr>
            <a:lvl2pPr marL="457177" indent="0">
              <a:buNone/>
              <a:defRPr sz="2775"/>
            </a:lvl2pPr>
            <a:lvl3pPr marL="914352" indent="0">
              <a:buNone/>
              <a:defRPr sz="2400"/>
            </a:lvl3pPr>
            <a:lvl4pPr marL="1371528" indent="0">
              <a:buNone/>
              <a:defRPr sz="2025"/>
            </a:lvl4pPr>
            <a:lvl5pPr marL="1828705" indent="0">
              <a:buNone/>
              <a:defRPr sz="2025"/>
            </a:lvl5pPr>
            <a:lvl6pPr marL="2285880" indent="0">
              <a:buNone/>
              <a:defRPr sz="2025"/>
            </a:lvl6pPr>
            <a:lvl7pPr marL="2743058" indent="0">
              <a:buNone/>
              <a:defRPr sz="2025"/>
            </a:lvl7pPr>
            <a:lvl8pPr marL="3200232" indent="0">
              <a:buNone/>
              <a:defRPr sz="2025"/>
            </a:lvl8pPr>
            <a:lvl9pPr marL="3657409" indent="0">
              <a:buNone/>
              <a:defRPr sz="20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6660" y="5367349"/>
            <a:ext cx="6601778" cy="804863"/>
          </a:xfrm>
        </p:spPr>
        <p:txBody>
          <a:bodyPr/>
          <a:lstStyle>
            <a:lvl1pPr marL="0" indent="0">
              <a:buNone/>
              <a:defRPr sz="1425"/>
            </a:lvl1pPr>
            <a:lvl2pPr marL="457177" indent="0">
              <a:buNone/>
              <a:defRPr sz="1200"/>
            </a:lvl2pPr>
            <a:lvl3pPr marL="914352" indent="0">
              <a:buNone/>
              <a:defRPr sz="975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0" indent="0">
              <a:buNone/>
              <a:defRPr sz="900"/>
            </a:lvl6pPr>
            <a:lvl7pPr marL="2743058" indent="0">
              <a:buNone/>
              <a:defRPr sz="900"/>
            </a:lvl7pPr>
            <a:lvl8pPr marL="3200232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42435" y="6705610"/>
            <a:ext cx="5501482" cy="166627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77800"/>
            <a:ext cx="11002963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150" y="1600200"/>
            <a:ext cx="9902667" cy="5080000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0148" y="6710311"/>
            <a:ext cx="2567358" cy="1619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5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9346" y="6710311"/>
            <a:ext cx="3484272" cy="1619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52"/>
            <a:r>
              <a:rPr lang="en-US">
                <a:solidFill>
                  <a:prstClr val="black">
                    <a:tint val="75000"/>
                  </a:prstClr>
                </a:solidFill>
              </a:rPr>
              <a:t>Marinka Zitnik - https://zitniklab.hms.harvard.edu - March 11,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457" y="6710311"/>
            <a:ext cx="2567358" cy="1619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52"/>
            <a:fld id="{4D267013-DFFC-4352-B274-32112D0CCE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5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8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ctr" defTabSz="914352" rtl="0" eaLnBrk="1" latinLnBrk="0" hangingPunct="1">
        <a:spcBef>
          <a:spcPct val="0"/>
        </a:spcBef>
        <a:buNone/>
        <a:defRPr sz="3975" b="0" i="0" kern="1200" cap="none" spc="0">
          <a:ln>
            <a:noFill/>
          </a:ln>
          <a:solidFill>
            <a:srgbClr val="C00000"/>
          </a:solidFill>
          <a:effectLst/>
          <a:latin typeface="Helvetica Neue Light" charset="0"/>
          <a:ea typeface="Helvetica Neue Light" charset="0"/>
          <a:cs typeface="Helvetica Neue Light" charset="0"/>
        </a:defRPr>
      </a:lvl1pPr>
    </p:titleStyle>
    <p:bodyStyle>
      <a:lvl1pPr marL="342883" indent="-342883" algn="l" defTabSz="914352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n-US" sz="2775" b="0" i="0" kern="1200" dirty="0" smtClean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742912" indent="-285736" algn="l" defTabSz="914352" rtl="0" eaLnBrk="1" latinLnBrk="0" hangingPunct="1">
        <a:spcBef>
          <a:spcPct val="20000"/>
        </a:spcBef>
        <a:buClr>
          <a:srgbClr val="C00000"/>
        </a:buClr>
        <a:buFont typeface="Wingdings" charset="2"/>
        <a:buChar char="§"/>
        <a:defRPr lang="en-US" sz="2400" b="0" i="0" kern="1200" dirty="0" smtClean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2942" indent="-228588" algn="l" defTabSz="914352" rtl="0" eaLnBrk="1" latinLnBrk="0" hangingPunct="1">
        <a:spcBef>
          <a:spcPct val="20000"/>
        </a:spcBef>
        <a:buClr>
          <a:srgbClr val="C00000"/>
        </a:buClr>
        <a:buFont typeface="Wingdings" charset="2"/>
        <a:buChar char="§"/>
        <a:defRPr lang="en-US" sz="2025" b="0" i="0" kern="1200" dirty="0" smtClean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116" indent="-228588" algn="l" defTabSz="914352" rtl="0" eaLnBrk="1" latinLnBrk="0" hangingPunct="1">
        <a:spcBef>
          <a:spcPct val="20000"/>
        </a:spcBef>
        <a:buFont typeface="Arial" pitchFamily="34" charset="0"/>
        <a:buChar char="–"/>
        <a:defRPr lang="en-US" sz="1800" b="0" i="0" kern="1200" dirty="0" smtClean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291" indent="-228588" algn="l" defTabSz="914352" rtl="0" eaLnBrk="1" latinLnBrk="0" hangingPunct="1">
        <a:spcBef>
          <a:spcPct val="20000"/>
        </a:spcBef>
        <a:buFont typeface="Arial" pitchFamily="34" charset="0"/>
        <a:buChar char="»"/>
        <a:defRPr lang="en-US" sz="1800" b="0" i="0" kern="1200" dirty="0" smtClean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468" indent="-228588" algn="l" defTabSz="914352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4" indent="-228588" algn="l" defTabSz="914352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1" indent="-228588" algn="l" defTabSz="914352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6" indent="-228588" algn="l" defTabSz="914352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2" algn="l" defTabSz="9143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9143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0" algn="l" defTabSz="9143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2" algn="l" defTabSz="9143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9143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irag126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65D5-EDA0-084E-B86F-92C32B0A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288829"/>
            <a:ext cx="11002963" cy="1143000"/>
          </a:xfrm>
        </p:spPr>
        <p:txBody>
          <a:bodyPr/>
          <a:lstStyle/>
          <a:p>
            <a:pPr algn="l"/>
            <a:r>
              <a:rPr lang="en-US" sz="3200" dirty="0"/>
              <a:t>Towards a Rigorous Theoretical Analysis and Evaluation of GNN Explanations: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CBE2-49DA-1147-8AB0-15D008FC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0" y="1548967"/>
            <a:ext cx="10759283" cy="485813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present the  first axiomatic framework to theoretically analyze, evaluate, and compare state-of-the-art GNN explanation methods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formalize the desiderata such that the desirable properties of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faithfulness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stability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fairness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readily computed for any given GNN explanation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analysis establishes theoretical upper bounds on all the properties for various explanation methods and indicate that explanation methods satisfied our bounds across all properties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Experiments with multiple real-world datasets evaluate the reliability of several state-of-the-art GNN explanation methods using metrics based on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faithfulness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stability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fairness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results shed light on several critical insights such as (1) Surrogate model-based explanation methods generate more reliable explanations and are more stable than gradient and perturbation-based methods; (2) Random Edge explanations achieve higher faithfulness than some state-of-the-art explanation methods; and (3) Current GNN explanation methods do not produce explanations that are simultaneously faithful, stable, and fair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26C30-75E6-504C-B33A-F384C0F6100A}"/>
              </a:ext>
            </a:extLst>
          </p:cNvPr>
          <p:cNvSpPr txBox="1"/>
          <p:nvPr/>
        </p:nvSpPr>
        <p:spPr>
          <a:xfrm>
            <a:off x="1615282" y="3608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23A04-2951-0945-BEF4-09AF5DC7D44E}"/>
              </a:ext>
            </a:extLst>
          </p:cNvPr>
          <p:cNvSpPr txBox="1"/>
          <p:nvPr/>
        </p:nvSpPr>
        <p:spPr>
          <a:xfrm>
            <a:off x="3738819" y="6520244"/>
            <a:ext cx="3525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charset="0"/>
                <a:ea typeface="Helvetica Neue Light" charset="0"/>
              </a:rPr>
              <a:t>Chirag Agarwal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charset="0"/>
                <a:ea typeface="Helvetica Neue Light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http://chirag126.github.io/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charset="0"/>
                <a:ea typeface="Helvetica Neue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7014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Helvetica Neue Light" charset="0"/>
            <a:ea typeface="Helvetica Neue Light" charset="0"/>
            <a:cs typeface="Helvetica Neue Light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973</TotalTime>
  <Words>185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 Neue</vt:lpstr>
      <vt:lpstr>Helvetica Neue Light</vt:lpstr>
      <vt:lpstr>Wingdings</vt:lpstr>
      <vt:lpstr>1_Office Theme</vt:lpstr>
      <vt:lpstr>Towards a Rigorous Theoretical Analysis and Evaluation of GNN Explanations: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Trustworthy Machine Learning</dc:title>
  <dc:creator>Agarwal, Chirag</dc:creator>
  <cp:lastModifiedBy>Agarwal, Chirag</cp:lastModifiedBy>
  <cp:revision>81</cp:revision>
  <dcterms:created xsi:type="dcterms:W3CDTF">2021-06-20T04:29:01Z</dcterms:created>
  <dcterms:modified xsi:type="dcterms:W3CDTF">2021-06-20T20:51:01Z</dcterms:modified>
</cp:coreProperties>
</file>