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handoutMasterIdLst>
    <p:handoutMasterId r:id="rId21"/>
  </p:handoutMasterIdLst>
  <p:sldIdLst>
    <p:sldId id="256" r:id="rId2"/>
    <p:sldId id="257" r:id="rId3"/>
    <p:sldId id="277" r:id="rId4"/>
    <p:sldId id="276" r:id="rId5"/>
    <p:sldId id="279" r:id="rId6"/>
    <p:sldId id="258" r:id="rId7"/>
    <p:sldId id="259" r:id="rId8"/>
    <p:sldId id="260" r:id="rId9"/>
    <p:sldId id="264" r:id="rId10"/>
    <p:sldId id="263" r:id="rId11"/>
    <p:sldId id="265" r:id="rId12"/>
    <p:sldId id="267" r:id="rId13"/>
    <p:sldId id="271" r:id="rId14"/>
    <p:sldId id="273" r:id="rId15"/>
    <p:sldId id="274" r:id="rId16"/>
    <p:sldId id="272" r:id="rId17"/>
    <p:sldId id="275" r:id="rId18"/>
    <p:sldId id="266"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16" autoAdjust="0"/>
  </p:normalViewPr>
  <p:slideViewPr>
    <p:cSldViewPr>
      <p:cViewPr>
        <p:scale>
          <a:sx n="110" d="100"/>
          <a:sy n="110" d="100"/>
        </p:scale>
        <p:origin x="-1632" y="-660"/>
      </p:cViewPr>
      <p:guideLst>
        <p:guide orient="horz" pos="1620"/>
        <p:guide pos="2880"/>
      </p:guideLst>
    </p:cSldViewPr>
  </p:slideViewPr>
  <p:notesTextViewPr>
    <p:cViewPr>
      <p:scale>
        <a:sx n="1" d="1"/>
        <a:sy n="1" d="1"/>
      </p:scale>
      <p:origin x="0" y="0"/>
    </p:cViewPr>
  </p:notesText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40B2BE-B348-4F7C-AEDF-D43339589FEE}" type="datetimeFigureOut">
              <a:rPr lang="en-US" smtClean="0"/>
              <a:pPr/>
              <a:t>7/8/2014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2AFA23-8684-4D68-9F77-147D69DBAE8B}" type="slidenum">
              <a:rPr lang="en-US" smtClean="0"/>
              <a:pPr/>
              <a:t>‹#›</a:t>
            </a:fld>
            <a:endParaRPr lang="en-US"/>
          </a:p>
        </p:txBody>
      </p:sp>
    </p:spTree>
    <p:extLst>
      <p:ext uri="{BB962C8B-B14F-4D97-AF65-F5344CB8AC3E}">
        <p14:creationId xmlns:p14="http://schemas.microsoft.com/office/powerpoint/2010/main" val="2734664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805619-F331-4FE4-832B-247DB4A149BB}" type="datetimeFigureOut">
              <a:rPr lang="en-US" smtClean="0"/>
              <a:pPr/>
              <a:t>7/8/2014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05561F-64CF-4153-815C-1A6F90F0FA0E}" type="slidenum">
              <a:rPr lang="en-US" smtClean="0"/>
              <a:pPr/>
              <a:t>‹#›</a:t>
            </a:fld>
            <a:endParaRPr lang="en-US"/>
          </a:p>
        </p:txBody>
      </p:sp>
    </p:spTree>
    <p:extLst>
      <p:ext uri="{BB962C8B-B14F-4D97-AF65-F5344CB8AC3E}">
        <p14:creationId xmlns:p14="http://schemas.microsoft.com/office/powerpoint/2010/main" val="362611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hangingPunct="1"/>
            <a:r>
              <a:rPr lang="en-US" sz="1200" kern="1200" dirty="0" smtClean="0">
                <a:solidFill>
                  <a:schemeClr val="tx1"/>
                </a:solidFill>
                <a:effectLst/>
                <a:latin typeface="+mn-lt"/>
                <a:ea typeface="+mn-ea"/>
                <a:cs typeface="+mn-cs"/>
              </a:rPr>
              <a:t>This message appear in</a:t>
            </a:r>
            <a:r>
              <a:rPr lang="en-US" sz="1200" kern="1200" baseline="0" dirty="0" smtClean="0">
                <a:solidFill>
                  <a:schemeClr val="tx1"/>
                </a:solidFill>
                <a:effectLst/>
                <a:latin typeface="+mn-lt"/>
                <a:ea typeface="+mn-ea"/>
                <a:cs typeface="+mn-cs"/>
              </a:rPr>
              <a:t> the later version of </a:t>
            </a:r>
            <a:r>
              <a:rPr lang="en-US" sz="1200" kern="1200" baseline="0" dirty="0" err="1" smtClean="0">
                <a:solidFill>
                  <a:schemeClr val="tx1"/>
                </a:solidFill>
                <a:effectLst/>
                <a:latin typeface="+mn-lt"/>
                <a:ea typeface="+mn-ea"/>
                <a:cs typeface="+mn-cs"/>
              </a:rPr>
              <a:t>ccnx</a:t>
            </a:r>
            <a:r>
              <a:rPr lang="en-US" sz="1200" kern="1200" baseline="0" dirty="0" smtClean="0">
                <a:solidFill>
                  <a:schemeClr val="tx1"/>
                </a:solidFill>
                <a:effectLst/>
                <a:latin typeface="+mn-lt"/>
                <a:ea typeface="+mn-ea"/>
                <a:cs typeface="+mn-cs"/>
              </a:rPr>
              <a:t>. When a face is added to </a:t>
            </a:r>
            <a:r>
              <a:rPr lang="en-US" sz="1200" kern="1200" baseline="0" dirty="0" err="1" smtClean="0">
                <a:solidFill>
                  <a:schemeClr val="tx1"/>
                </a:solidFill>
                <a:effectLst/>
                <a:latin typeface="+mn-lt"/>
                <a:ea typeface="+mn-ea"/>
                <a:cs typeface="+mn-cs"/>
              </a:rPr>
              <a:t>ccnx</a:t>
            </a:r>
            <a:r>
              <a:rPr lang="en-US" sz="1200" kern="1200" baseline="0" dirty="0" smtClean="0">
                <a:solidFill>
                  <a:schemeClr val="tx1"/>
                </a:solidFill>
                <a:effectLst/>
                <a:latin typeface="+mn-lt"/>
                <a:ea typeface="+mn-ea"/>
                <a:cs typeface="+mn-cs"/>
              </a:rPr>
              <a:t>, it will send ping message (an Interest with name </a:t>
            </a:r>
            <a:r>
              <a:rPr lang="en-US" sz="1200" kern="1200" baseline="0" dirty="0" err="1" smtClean="0">
                <a:solidFill>
                  <a:schemeClr val="tx1"/>
                </a:solidFill>
                <a:effectLst/>
                <a:latin typeface="+mn-lt"/>
                <a:ea typeface="+mn-ea"/>
                <a:cs typeface="+mn-cs"/>
              </a:rPr>
              <a:t>ccnx</a:t>
            </a:r>
            <a:r>
              <a:rPr lang="en-US" sz="1200" kern="1200" baseline="0" dirty="0" smtClean="0">
                <a:solidFill>
                  <a:schemeClr val="tx1"/>
                </a:solidFill>
                <a:effectLst/>
                <a:latin typeface="+mn-lt"/>
                <a:ea typeface="+mn-ea"/>
                <a:cs typeface="+mn-cs"/>
              </a:rPr>
              <a:t>:/%C1.M.FACE). After you type command (link M2) in M1, M1’s </a:t>
            </a:r>
            <a:r>
              <a:rPr lang="en-US" sz="1200" kern="1200" baseline="0" dirty="0" err="1" smtClean="0">
                <a:solidFill>
                  <a:schemeClr val="tx1"/>
                </a:solidFill>
                <a:effectLst/>
                <a:latin typeface="+mn-lt"/>
                <a:ea typeface="+mn-ea"/>
                <a:cs typeface="+mn-cs"/>
              </a:rPr>
              <a:t>ccnx</a:t>
            </a:r>
            <a:r>
              <a:rPr lang="en-US" sz="1200" kern="1200" baseline="0" dirty="0" smtClean="0">
                <a:solidFill>
                  <a:schemeClr val="tx1"/>
                </a:solidFill>
                <a:effectLst/>
                <a:latin typeface="+mn-lt"/>
                <a:ea typeface="+mn-ea"/>
                <a:cs typeface="+mn-cs"/>
              </a:rPr>
              <a:t> will try to send ping to M2’s </a:t>
            </a:r>
            <a:r>
              <a:rPr lang="en-US" sz="1200" kern="1200" baseline="0" dirty="0" err="1" smtClean="0">
                <a:solidFill>
                  <a:schemeClr val="tx1"/>
                </a:solidFill>
                <a:effectLst/>
                <a:latin typeface="+mn-lt"/>
                <a:ea typeface="+mn-ea"/>
                <a:cs typeface="+mn-cs"/>
              </a:rPr>
              <a:t>ccnx</a:t>
            </a:r>
            <a:r>
              <a:rPr lang="en-US" sz="1200" kern="1200" baseline="0" dirty="0" smtClean="0">
                <a:solidFill>
                  <a:schemeClr val="tx1"/>
                </a:solidFill>
                <a:effectLst/>
                <a:latin typeface="+mn-lt"/>
                <a:ea typeface="+mn-ea"/>
                <a:cs typeface="+mn-cs"/>
              </a:rPr>
              <a:t> via COPSS layer. But at that time, M2’s COPSS layer has not accepted M1 yet. It will reject the packets from M1 and print out that message.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05561F-64CF-4153-815C-1A6F90F0FA0E}" type="slidenum">
              <a:rPr lang="en-US" smtClean="0"/>
              <a:pPr/>
              <a:t>8</a:t>
            </a:fld>
            <a:endParaRPr lang="en-US"/>
          </a:p>
        </p:txBody>
      </p:sp>
    </p:spTree>
    <p:extLst>
      <p:ext uri="{BB962C8B-B14F-4D97-AF65-F5344CB8AC3E}">
        <p14:creationId xmlns:p14="http://schemas.microsoft.com/office/powerpoint/2010/main" val="562230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05561F-64CF-4153-815C-1A6F90F0FA0E}" type="slidenum">
              <a:rPr lang="en-US" smtClean="0"/>
              <a:pPr/>
              <a:t>9</a:t>
            </a:fld>
            <a:endParaRPr lang="en-US"/>
          </a:p>
        </p:txBody>
      </p:sp>
    </p:spTree>
    <p:extLst>
      <p:ext uri="{BB962C8B-B14F-4D97-AF65-F5344CB8AC3E}">
        <p14:creationId xmlns:p14="http://schemas.microsoft.com/office/powerpoint/2010/main" val="1251330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invalid packet type is also caused by ping</a:t>
            </a:r>
            <a:r>
              <a:rPr lang="en-US" baseline="0" dirty="0" smtClean="0"/>
              <a:t> messages we mentioned in Page 8. just ignore it. Should be fine.</a:t>
            </a:r>
            <a:endParaRPr lang="en-US" dirty="0"/>
          </a:p>
        </p:txBody>
      </p:sp>
      <p:sp>
        <p:nvSpPr>
          <p:cNvPr id="4" name="Slide Number Placeholder 3"/>
          <p:cNvSpPr>
            <a:spLocks noGrp="1"/>
          </p:cNvSpPr>
          <p:nvPr>
            <p:ph type="sldNum" sz="quarter" idx="10"/>
          </p:nvPr>
        </p:nvSpPr>
        <p:spPr/>
        <p:txBody>
          <a:bodyPr/>
          <a:lstStyle/>
          <a:p>
            <a:fld id="{9F05561F-64CF-4153-815C-1A6F90F0FA0E}" type="slidenum">
              <a:rPr lang="en-US" smtClean="0"/>
              <a:pPr/>
              <a:t>11</a:t>
            </a:fld>
            <a:endParaRPr lang="en-US"/>
          </a:p>
        </p:txBody>
      </p:sp>
    </p:spTree>
    <p:extLst>
      <p:ext uri="{BB962C8B-B14F-4D97-AF65-F5344CB8AC3E}">
        <p14:creationId xmlns:p14="http://schemas.microsoft.com/office/powerpoint/2010/main" val="7495871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3429000"/>
          </a:xfrm>
          <a:prstGeom prst="rect">
            <a:avLst/>
          </a:prstGeom>
        </p:spPr>
      </p:pic>
      <p:sp>
        <p:nvSpPr>
          <p:cNvPr id="4" name="Date Placeholder 3"/>
          <p:cNvSpPr>
            <a:spLocks noGrp="1"/>
          </p:cNvSpPr>
          <p:nvPr>
            <p:ph type="dt" sz="half" idx="10"/>
          </p:nvPr>
        </p:nvSpPr>
        <p:spPr/>
        <p:txBody>
          <a:bodyPr/>
          <a:lstStyle/>
          <a:p>
            <a:r>
              <a:rPr lang="en-US" smtClean="0"/>
              <a:t>7/5/2014</a:t>
            </a:r>
            <a:endParaRPr lang="en-US"/>
          </a:p>
        </p:txBody>
      </p:sp>
      <p:sp>
        <p:nvSpPr>
          <p:cNvPr id="5" name="Footer Placeholder 4"/>
          <p:cNvSpPr>
            <a:spLocks noGrp="1"/>
          </p:cNvSpPr>
          <p:nvPr>
            <p:ph type="ftr" sz="quarter" idx="11"/>
          </p:nvPr>
        </p:nvSpPr>
        <p:spPr/>
        <p:txBody>
          <a:bodyPr/>
          <a:lstStyle/>
          <a:p>
            <a:r>
              <a:rPr lang="en-US" smtClean="0"/>
              <a:t>COPSS Instructions - University of Goettingen</a:t>
            </a:r>
            <a:endParaRPr lang="en-US"/>
          </a:p>
        </p:txBody>
      </p:sp>
      <p:sp>
        <p:nvSpPr>
          <p:cNvPr id="6" name="Slide Number Placeholder 5"/>
          <p:cNvSpPr>
            <a:spLocks noGrp="1"/>
          </p:cNvSpPr>
          <p:nvPr>
            <p:ph type="sldNum" sz="quarter" idx="12"/>
          </p:nvPr>
        </p:nvSpPr>
        <p:spPr/>
        <p:txBody>
          <a:bodyPr/>
          <a:lstStyle/>
          <a:p>
            <a:fld id="{A8959DCC-03CE-4B33-870E-5864BD221B41}" type="slidenum">
              <a:rPr lang="en-US" smtClean="0"/>
              <a:pPr/>
              <a:t>‹#›</a:t>
            </a:fld>
            <a:endParaRPr lang="en-US"/>
          </a:p>
        </p:txBody>
      </p:sp>
      <p:sp>
        <p:nvSpPr>
          <p:cNvPr id="3" name="Subtitle 2"/>
          <p:cNvSpPr>
            <a:spLocks noGrp="1"/>
          </p:cNvSpPr>
          <p:nvPr>
            <p:ph type="subTitle" idx="1"/>
          </p:nvPr>
        </p:nvSpPr>
        <p:spPr>
          <a:xfrm>
            <a:off x="1219200" y="2914650"/>
            <a:ext cx="6400800" cy="131445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hasCustomPrompt="1"/>
          </p:nvPr>
        </p:nvSpPr>
        <p:spPr>
          <a:xfrm>
            <a:off x="685800" y="1505916"/>
            <a:ext cx="7772400" cy="1102519"/>
          </a:xfrm>
        </p:spPr>
        <p:txBody>
          <a:bodyPr/>
          <a:lstStyle>
            <a:lvl1pPr algn="ctr">
              <a:defRPr sz="3200" cap="none"/>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7/5/2014</a:t>
            </a:r>
            <a:endParaRPr lang="en-US"/>
          </a:p>
        </p:txBody>
      </p:sp>
      <p:sp>
        <p:nvSpPr>
          <p:cNvPr id="5" name="Footer Placeholder 4"/>
          <p:cNvSpPr>
            <a:spLocks noGrp="1"/>
          </p:cNvSpPr>
          <p:nvPr>
            <p:ph type="ftr" sz="quarter" idx="11"/>
          </p:nvPr>
        </p:nvSpPr>
        <p:spPr/>
        <p:txBody>
          <a:bodyPr/>
          <a:lstStyle/>
          <a:p>
            <a:r>
              <a:rPr lang="en-US" smtClean="0"/>
              <a:t>COPSS Instructions - University of Goettingen</a:t>
            </a:r>
            <a:endParaRPr lang="en-US"/>
          </a:p>
        </p:txBody>
      </p:sp>
      <p:sp>
        <p:nvSpPr>
          <p:cNvPr id="6" name="Slide Number Placeholder 5"/>
          <p:cNvSpPr>
            <a:spLocks noGrp="1"/>
          </p:cNvSpPr>
          <p:nvPr>
            <p:ph type="sldNum" sz="quarter" idx="12"/>
          </p:nvPr>
        </p:nvSpPr>
        <p:spPr/>
        <p:txBody>
          <a:bodyPr/>
          <a:lstStyle/>
          <a:p>
            <a:fld id="{A8959DCC-03CE-4B33-870E-5864BD221B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7/5/2014</a:t>
            </a:r>
            <a:endParaRPr lang="en-US"/>
          </a:p>
        </p:txBody>
      </p:sp>
      <p:sp>
        <p:nvSpPr>
          <p:cNvPr id="5" name="Footer Placeholder 4"/>
          <p:cNvSpPr>
            <a:spLocks noGrp="1"/>
          </p:cNvSpPr>
          <p:nvPr>
            <p:ph type="ftr" sz="quarter" idx="11"/>
          </p:nvPr>
        </p:nvSpPr>
        <p:spPr/>
        <p:txBody>
          <a:bodyPr/>
          <a:lstStyle/>
          <a:p>
            <a:r>
              <a:rPr lang="en-US" smtClean="0"/>
              <a:t>COPSS Instructions - University of Goettingen</a:t>
            </a:r>
            <a:endParaRPr lang="en-US"/>
          </a:p>
        </p:txBody>
      </p:sp>
      <p:sp>
        <p:nvSpPr>
          <p:cNvPr id="6" name="Slide Number Placeholder 5"/>
          <p:cNvSpPr>
            <a:spLocks noGrp="1"/>
          </p:cNvSpPr>
          <p:nvPr>
            <p:ph type="sldNum" sz="quarter" idx="12"/>
          </p:nvPr>
        </p:nvSpPr>
        <p:spPr/>
        <p:txBody>
          <a:bodyPr/>
          <a:lstStyle/>
          <a:p>
            <a:fld id="{A8959DCC-03CE-4B33-870E-5864BD221B4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 y="38100"/>
            <a:ext cx="9067800" cy="552450"/>
          </a:xfrm>
        </p:spPr>
        <p:txBody>
          <a:bodyPr/>
          <a:lstStyle>
            <a:lvl1pPr>
              <a:defRPr sz="2400" cap="none"/>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r>
              <a:rPr lang="en-US" smtClean="0"/>
              <a:t>7/5/2014</a:t>
            </a:r>
            <a:endParaRPr lang="en-US"/>
          </a:p>
        </p:txBody>
      </p:sp>
      <p:sp>
        <p:nvSpPr>
          <p:cNvPr id="5" name="Footer Placeholder 4"/>
          <p:cNvSpPr>
            <a:spLocks noGrp="1"/>
          </p:cNvSpPr>
          <p:nvPr>
            <p:ph type="ftr" sz="quarter" idx="11"/>
          </p:nvPr>
        </p:nvSpPr>
        <p:spPr/>
        <p:txBody>
          <a:bodyPr/>
          <a:lstStyle/>
          <a:p>
            <a:r>
              <a:rPr lang="en-US" smtClean="0"/>
              <a:t>COPSS Instructions - University of Goettingen</a:t>
            </a:r>
            <a:endParaRPr lang="en-US"/>
          </a:p>
        </p:txBody>
      </p:sp>
      <p:sp>
        <p:nvSpPr>
          <p:cNvPr id="6" name="Slide Number Placeholder 5"/>
          <p:cNvSpPr>
            <a:spLocks noGrp="1"/>
          </p:cNvSpPr>
          <p:nvPr>
            <p:ph type="sldNum" sz="quarter" idx="12"/>
          </p:nvPr>
        </p:nvSpPr>
        <p:spPr/>
        <p:txBody>
          <a:bodyPr/>
          <a:lstStyle/>
          <a:p>
            <a:fld id="{A8959DCC-03CE-4B33-870E-5864BD221B41}" type="slidenum">
              <a:rPr lang="en-US" smtClean="0"/>
              <a:pPr/>
              <a:t>‹#›</a:t>
            </a:fld>
            <a:endParaRPr lang="en-US"/>
          </a:p>
        </p:txBody>
      </p:sp>
      <p:sp>
        <p:nvSpPr>
          <p:cNvPr id="8" name="Content Placeholder 7"/>
          <p:cNvSpPr>
            <a:spLocks noGrp="1"/>
          </p:cNvSpPr>
          <p:nvPr>
            <p:ph sz="quarter" idx="13"/>
          </p:nvPr>
        </p:nvSpPr>
        <p:spPr>
          <a:xfrm>
            <a:off x="76200" y="590550"/>
            <a:ext cx="90678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2" y="3721895"/>
            <a:ext cx="7885113" cy="1021557"/>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2" y="2596754"/>
            <a:ext cx="7885113" cy="1125140"/>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7/5/2014</a:t>
            </a:r>
            <a:endParaRPr lang="en-US"/>
          </a:p>
        </p:txBody>
      </p:sp>
      <p:sp>
        <p:nvSpPr>
          <p:cNvPr id="5" name="Footer Placeholder 4"/>
          <p:cNvSpPr>
            <a:spLocks noGrp="1"/>
          </p:cNvSpPr>
          <p:nvPr>
            <p:ph type="ftr" sz="quarter" idx="11"/>
          </p:nvPr>
        </p:nvSpPr>
        <p:spPr/>
        <p:txBody>
          <a:bodyPr/>
          <a:lstStyle/>
          <a:p>
            <a:r>
              <a:rPr lang="en-US" smtClean="0"/>
              <a:t>COPSS Instructions - University of Goettingen</a:t>
            </a:r>
            <a:endParaRPr lang="en-US"/>
          </a:p>
        </p:txBody>
      </p:sp>
      <p:sp>
        <p:nvSpPr>
          <p:cNvPr id="6" name="Slide Number Placeholder 5"/>
          <p:cNvSpPr>
            <a:spLocks noGrp="1"/>
          </p:cNvSpPr>
          <p:nvPr>
            <p:ph type="sldNum" sz="quarter" idx="12"/>
          </p:nvPr>
        </p:nvSpPr>
        <p:spPr/>
        <p:txBody>
          <a:bodyPr/>
          <a:lstStyle/>
          <a:p>
            <a:fld id="{A8959DCC-03CE-4B33-870E-5864BD221B4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200150"/>
            <a:ext cx="3733800" cy="30861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200150"/>
            <a:ext cx="3733800" cy="30861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05979"/>
            <a:ext cx="7924800" cy="85725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r>
              <a:rPr lang="en-US" smtClean="0"/>
              <a:t>7/5/2014</a:t>
            </a:r>
            <a:endParaRPr lang="en-US"/>
          </a:p>
        </p:txBody>
      </p:sp>
      <p:sp>
        <p:nvSpPr>
          <p:cNvPr id="6" name="Footer Placeholder 5"/>
          <p:cNvSpPr>
            <a:spLocks noGrp="1"/>
          </p:cNvSpPr>
          <p:nvPr>
            <p:ph type="ftr" sz="quarter" idx="11"/>
          </p:nvPr>
        </p:nvSpPr>
        <p:spPr/>
        <p:txBody>
          <a:bodyPr/>
          <a:lstStyle/>
          <a:p>
            <a:r>
              <a:rPr lang="en-US" smtClean="0"/>
              <a:t>COPSS Instructions - University of Goettingen</a:t>
            </a:r>
            <a:endParaRPr lang="en-US"/>
          </a:p>
        </p:txBody>
      </p:sp>
      <p:sp>
        <p:nvSpPr>
          <p:cNvPr id="7" name="Slide Number Placeholder 6"/>
          <p:cNvSpPr>
            <a:spLocks noGrp="1"/>
          </p:cNvSpPr>
          <p:nvPr>
            <p:ph type="sldNum" sz="quarter" idx="12"/>
          </p:nvPr>
        </p:nvSpPr>
        <p:spPr/>
        <p:txBody>
          <a:bodyPr/>
          <a:lstStyle/>
          <a:p>
            <a:fld id="{A8959DCC-03CE-4B33-870E-5864BD221B4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1657350"/>
            <a:ext cx="3733800" cy="26289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1657350"/>
            <a:ext cx="3733800" cy="26289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05979"/>
            <a:ext cx="7924800" cy="85725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200150"/>
            <a:ext cx="3733800" cy="431006"/>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200150"/>
            <a:ext cx="3733800" cy="431006"/>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r>
              <a:rPr lang="en-US" smtClean="0"/>
              <a:t>7/5/2014</a:t>
            </a:r>
            <a:endParaRPr lang="en-US"/>
          </a:p>
        </p:txBody>
      </p:sp>
      <p:sp>
        <p:nvSpPr>
          <p:cNvPr id="8" name="Footer Placeholder 7"/>
          <p:cNvSpPr>
            <a:spLocks noGrp="1"/>
          </p:cNvSpPr>
          <p:nvPr>
            <p:ph type="ftr" sz="quarter" idx="11"/>
          </p:nvPr>
        </p:nvSpPr>
        <p:spPr/>
        <p:txBody>
          <a:bodyPr/>
          <a:lstStyle/>
          <a:p>
            <a:r>
              <a:rPr lang="en-US" smtClean="0"/>
              <a:t>COPSS Instructions - University of Goettingen</a:t>
            </a:r>
            <a:endParaRPr lang="en-US"/>
          </a:p>
        </p:txBody>
      </p:sp>
      <p:sp>
        <p:nvSpPr>
          <p:cNvPr id="9" name="Slide Number Placeholder 8"/>
          <p:cNvSpPr>
            <a:spLocks noGrp="1"/>
          </p:cNvSpPr>
          <p:nvPr>
            <p:ph type="sldNum" sz="quarter" idx="12"/>
          </p:nvPr>
        </p:nvSpPr>
        <p:spPr/>
        <p:txBody>
          <a:bodyPr/>
          <a:lstStyle/>
          <a:p>
            <a:fld id="{A8959DCC-03CE-4B33-870E-5864BD221B4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05979"/>
            <a:ext cx="7924800" cy="85725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7/5/2014</a:t>
            </a:r>
            <a:endParaRPr lang="en-US"/>
          </a:p>
        </p:txBody>
      </p:sp>
      <p:sp>
        <p:nvSpPr>
          <p:cNvPr id="4" name="Footer Placeholder 3"/>
          <p:cNvSpPr>
            <a:spLocks noGrp="1"/>
          </p:cNvSpPr>
          <p:nvPr>
            <p:ph type="ftr" sz="quarter" idx="11"/>
          </p:nvPr>
        </p:nvSpPr>
        <p:spPr/>
        <p:txBody>
          <a:bodyPr/>
          <a:lstStyle/>
          <a:p>
            <a:r>
              <a:rPr lang="en-US" smtClean="0"/>
              <a:t>COPSS Instructions - University of Goettingen</a:t>
            </a:r>
            <a:endParaRPr lang="en-US"/>
          </a:p>
        </p:txBody>
      </p:sp>
      <p:sp>
        <p:nvSpPr>
          <p:cNvPr id="5" name="Slide Number Placeholder 4"/>
          <p:cNvSpPr>
            <a:spLocks noGrp="1"/>
          </p:cNvSpPr>
          <p:nvPr>
            <p:ph type="sldNum" sz="quarter" idx="12"/>
          </p:nvPr>
        </p:nvSpPr>
        <p:spPr/>
        <p:txBody>
          <a:bodyPr/>
          <a:lstStyle/>
          <a:p>
            <a:fld id="{A8959DCC-03CE-4B33-870E-5864BD221B4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7/5/2014</a:t>
            </a:r>
            <a:endParaRPr lang="en-US"/>
          </a:p>
        </p:txBody>
      </p:sp>
      <p:sp>
        <p:nvSpPr>
          <p:cNvPr id="3" name="Footer Placeholder 2"/>
          <p:cNvSpPr>
            <a:spLocks noGrp="1"/>
          </p:cNvSpPr>
          <p:nvPr>
            <p:ph type="ftr" sz="quarter" idx="11"/>
          </p:nvPr>
        </p:nvSpPr>
        <p:spPr/>
        <p:txBody>
          <a:bodyPr/>
          <a:lstStyle/>
          <a:p>
            <a:r>
              <a:rPr lang="en-US" smtClean="0"/>
              <a:t>COPSS Instructions - University of Goettingen</a:t>
            </a:r>
            <a:endParaRPr lang="en-US"/>
          </a:p>
        </p:txBody>
      </p:sp>
      <p:sp>
        <p:nvSpPr>
          <p:cNvPr id="4" name="Slide Number Placeholder 3"/>
          <p:cNvSpPr>
            <a:spLocks noGrp="1"/>
          </p:cNvSpPr>
          <p:nvPr>
            <p:ph type="sldNum" sz="quarter" idx="12"/>
          </p:nvPr>
        </p:nvSpPr>
        <p:spPr/>
        <p:txBody>
          <a:bodyPr/>
          <a:lstStyle/>
          <a:p>
            <a:fld id="{A8959DCC-03CE-4B33-870E-5864BD221B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085850"/>
            <a:ext cx="46482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085850"/>
            <a:ext cx="2971800" cy="82296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1910919"/>
            <a:ext cx="2971800" cy="2375332"/>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7/5/2014</a:t>
            </a:r>
            <a:endParaRPr lang="en-US"/>
          </a:p>
        </p:txBody>
      </p:sp>
      <p:sp>
        <p:nvSpPr>
          <p:cNvPr id="6" name="Footer Placeholder 5"/>
          <p:cNvSpPr>
            <a:spLocks noGrp="1"/>
          </p:cNvSpPr>
          <p:nvPr>
            <p:ph type="ftr" sz="quarter" idx="11"/>
          </p:nvPr>
        </p:nvSpPr>
        <p:spPr/>
        <p:txBody>
          <a:bodyPr/>
          <a:lstStyle/>
          <a:p>
            <a:r>
              <a:rPr lang="en-US" smtClean="0"/>
              <a:t>COPSS Instructions - University of Goettingen</a:t>
            </a:r>
            <a:endParaRPr lang="en-US"/>
          </a:p>
        </p:txBody>
      </p:sp>
      <p:sp>
        <p:nvSpPr>
          <p:cNvPr id="7" name="Slide Number Placeholder 6"/>
          <p:cNvSpPr>
            <a:spLocks noGrp="1"/>
          </p:cNvSpPr>
          <p:nvPr>
            <p:ph type="sldNum" sz="quarter" idx="12"/>
          </p:nvPr>
        </p:nvSpPr>
        <p:spPr/>
        <p:txBody>
          <a:bodyPr/>
          <a:lstStyle/>
          <a:p>
            <a:fld id="{A8959DCC-03CE-4B33-870E-5864BD221B4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5143500"/>
          </a:xfrm>
          <a:prstGeom prst="rect">
            <a:avLst/>
          </a:prstGeom>
        </p:spPr>
      </p:pic>
      <p:sp>
        <p:nvSpPr>
          <p:cNvPr id="2" name="Title 1"/>
          <p:cNvSpPr>
            <a:spLocks noGrp="1"/>
          </p:cNvSpPr>
          <p:nvPr>
            <p:ph type="title"/>
          </p:nvPr>
        </p:nvSpPr>
        <p:spPr>
          <a:xfrm>
            <a:off x="609600" y="1085850"/>
            <a:ext cx="2971800" cy="82296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085850"/>
            <a:ext cx="3419856" cy="260604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1910918"/>
            <a:ext cx="2971800" cy="1803832"/>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7/5/2014</a:t>
            </a:r>
            <a:endParaRPr lang="en-US"/>
          </a:p>
        </p:txBody>
      </p:sp>
      <p:sp>
        <p:nvSpPr>
          <p:cNvPr id="6" name="Footer Placeholder 5"/>
          <p:cNvSpPr>
            <a:spLocks noGrp="1"/>
          </p:cNvSpPr>
          <p:nvPr>
            <p:ph type="ftr" sz="quarter" idx="11"/>
          </p:nvPr>
        </p:nvSpPr>
        <p:spPr/>
        <p:txBody>
          <a:bodyPr/>
          <a:lstStyle/>
          <a:p>
            <a:r>
              <a:rPr lang="en-US" smtClean="0"/>
              <a:t>COPSS Instructions - University of Goettingen</a:t>
            </a:r>
            <a:endParaRPr lang="en-US"/>
          </a:p>
        </p:txBody>
      </p:sp>
      <p:sp>
        <p:nvSpPr>
          <p:cNvPr id="7" name="Slide Number Placeholder 6"/>
          <p:cNvSpPr>
            <a:spLocks noGrp="1"/>
          </p:cNvSpPr>
          <p:nvPr>
            <p:ph type="sldNum" sz="quarter" idx="12"/>
          </p:nvPr>
        </p:nvSpPr>
        <p:spPr/>
        <p:txBody>
          <a:bodyPr/>
          <a:lstStyle/>
          <a:p>
            <a:fld id="{A8959DCC-03CE-4B33-870E-5864BD221B4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400050"/>
            <a:ext cx="9144000" cy="5143500"/>
          </a:xfrm>
          <a:prstGeom prst="rect">
            <a:avLst/>
          </a:prstGeom>
        </p:spPr>
      </p:pic>
      <p:sp>
        <p:nvSpPr>
          <p:cNvPr id="2" name="Title Placeholder 1"/>
          <p:cNvSpPr>
            <a:spLocks noGrp="1"/>
          </p:cNvSpPr>
          <p:nvPr>
            <p:ph type="title"/>
          </p:nvPr>
        </p:nvSpPr>
        <p:spPr>
          <a:xfrm>
            <a:off x="609600" y="205979"/>
            <a:ext cx="7924800" cy="85725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200150"/>
            <a:ext cx="79248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629400" y="4869656"/>
            <a:ext cx="1524000" cy="273844"/>
          </a:xfrm>
          <a:prstGeom prst="rect">
            <a:avLst/>
          </a:prstGeom>
        </p:spPr>
        <p:txBody>
          <a:bodyPr vert="horz" lIns="91440" tIns="45720" rIns="91440" bIns="45720" rtlCol="0" anchor="ctr"/>
          <a:lstStyle>
            <a:lvl1pPr algn="r">
              <a:defRPr sz="1000" strike="noStrike" spc="60" baseline="0">
                <a:solidFill>
                  <a:schemeClr val="tx1"/>
                </a:solidFill>
              </a:defRPr>
            </a:lvl1pPr>
          </a:lstStyle>
          <a:p>
            <a:r>
              <a:rPr lang="en-US" smtClean="0"/>
              <a:t>7/5/2014</a:t>
            </a:r>
            <a:endParaRPr lang="en-US"/>
          </a:p>
        </p:txBody>
      </p:sp>
      <p:sp>
        <p:nvSpPr>
          <p:cNvPr id="5" name="Footer Placeholder 4"/>
          <p:cNvSpPr>
            <a:spLocks noGrp="1"/>
          </p:cNvSpPr>
          <p:nvPr>
            <p:ph type="ftr" sz="quarter" idx="3"/>
          </p:nvPr>
        </p:nvSpPr>
        <p:spPr>
          <a:xfrm>
            <a:off x="0" y="4869656"/>
            <a:ext cx="4343400" cy="273844"/>
          </a:xfrm>
          <a:prstGeom prst="rect">
            <a:avLst/>
          </a:prstGeom>
        </p:spPr>
        <p:txBody>
          <a:bodyPr vert="horz" lIns="91440" tIns="45720" rIns="91440" bIns="45720" rtlCol="0" anchor="ctr"/>
          <a:lstStyle>
            <a:lvl1pPr algn="l">
              <a:defRPr sz="1000" cap="none" spc="60" baseline="0">
                <a:solidFill>
                  <a:schemeClr val="tx1"/>
                </a:solidFill>
              </a:defRPr>
            </a:lvl1pPr>
          </a:lstStyle>
          <a:p>
            <a:r>
              <a:rPr lang="en-US" smtClean="0"/>
              <a:t>COPSS Instructions - University of Goettingen</a:t>
            </a:r>
            <a:endParaRPr lang="en-US" dirty="0"/>
          </a:p>
        </p:txBody>
      </p:sp>
      <p:sp>
        <p:nvSpPr>
          <p:cNvPr id="6" name="Slide Number Placeholder 5"/>
          <p:cNvSpPr>
            <a:spLocks noGrp="1"/>
          </p:cNvSpPr>
          <p:nvPr>
            <p:ph type="sldNum" sz="quarter" idx="4"/>
          </p:nvPr>
        </p:nvSpPr>
        <p:spPr>
          <a:xfrm>
            <a:off x="8153400" y="4869656"/>
            <a:ext cx="990600" cy="273844"/>
          </a:xfrm>
          <a:prstGeom prst="rect">
            <a:avLst/>
          </a:prstGeom>
        </p:spPr>
        <p:txBody>
          <a:bodyPr vert="horz" lIns="91440" tIns="45720" rIns="91440" bIns="45720" rtlCol="0" anchor="ctr"/>
          <a:lstStyle>
            <a:lvl1pPr algn="r">
              <a:defRPr sz="1100" baseline="0">
                <a:solidFill>
                  <a:schemeClr val="tx1"/>
                </a:solidFill>
              </a:defRPr>
            </a:lvl1pPr>
          </a:lstStyle>
          <a:p>
            <a:fld id="{A8959DCC-03CE-4B33-870E-5864BD221B41}"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2914650"/>
            <a:ext cx="6400800" cy="1866900"/>
          </a:xfrm>
        </p:spPr>
        <p:txBody>
          <a:bodyPr>
            <a:normAutofit lnSpcReduction="10000"/>
          </a:bodyPr>
          <a:lstStyle/>
          <a:p>
            <a:r>
              <a:rPr lang="en-US" dirty="0" smtClean="0"/>
              <a:t>Georg-August-</a:t>
            </a:r>
            <a:r>
              <a:rPr lang="en-US" dirty="0" err="1" smtClean="0"/>
              <a:t>Universit</a:t>
            </a:r>
            <a:r>
              <a:rPr lang="de-DE" dirty="0" smtClean="0"/>
              <a:t>ä</a:t>
            </a:r>
            <a:r>
              <a:rPr lang="en-US" dirty="0" smtClean="0"/>
              <a:t>t G</a:t>
            </a:r>
            <a:r>
              <a:rPr lang="de-DE" dirty="0" smtClean="0"/>
              <a:t>ö</a:t>
            </a:r>
            <a:r>
              <a:rPr lang="en-US" dirty="0" err="1" smtClean="0"/>
              <a:t>ttingen</a:t>
            </a:r>
            <a:endParaRPr lang="en-US" dirty="0" smtClean="0"/>
          </a:p>
          <a:p>
            <a:r>
              <a:rPr lang="en-US" dirty="0" err="1" smtClean="0"/>
              <a:t>GreenICN</a:t>
            </a:r>
            <a:r>
              <a:rPr lang="en-US" dirty="0" smtClean="0"/>
              <a:t> project</a:t>
            </a:r>
          </a:p>
          <a:p>
            <a:r>
              <a:rPr lang="en-US" altLang="zh-CN" dirty="0" smtClean="0"/>
              <a:t>July</a:t>
            </a:r>
            <a:r>
              <a:rPr lang="en-US" dirty="0" smtClean="0"/>
              <a:t> 5</a:t>
            </a:r>
            <a:r>
              <a:rPr lang="en-US" baseline="30000" dirty="0" smtClean="0"/>
              <a:t>th</a:t>
            </a:r>
            <a:r>
              <a:rPr lang="en-US" dirty="0" smtClean="0"/>
              <a:t>, 2014</a:t>
            </a:r>
          </a:p>
          <a:p>
            <a:endParaRPr lang="en-US" dirty="0" smtClean="0"/>
          </a:p>
          <a:p>
            <a:r>
              <a:rPr lang="en-US" dirty="0" smtClean="0"/>
              <a:t>{</a:t>
            </a:r>
            <a:r>
              <a:rPr lang="en-US" dirty="0" err="1" smtClean="0"/>
              <a:t>jiachen.chen</a:t>
            </a:r>
            <a:r>
              <a:rPr lang="en-US" dirty="0" smtClean="0"/>
              <a:t>, </a:t>
            </a:r>
            <a:r>
              <a:rPr lang="en-US" dirty="0" err="1" smtClean="0"/>
              <a:t>bruno.ricci</a:t>
            </a:r>
            <a:r>
              <a:rPr lang="en-US" dirty="0" smtClean="0"/>
              <a:t>}@</a:t>
            </a:r>
            <a:r>
              <a:rPr lang="en-US" dirty="0" err="1" smtClean="0"/>
              <a:t>informatik.uni-goettingen.de</a:t>
            </a:r>
            <a:endParaRPr lang="en-US" dirty="0"/>
          </a:p>
        </p:txBody>
      </p:sp>
      <p:sp>
        <p:nvSpPr>
          <p:cNvPr id="2" name="Title 1"/>
          <p:cNvSpPr>
            <a:spLocks noGrp="1"/>
          </p:cNvSpPr>
          <p:nvPr>
            <p:ph type="ctrTitle"/>
          </p:nvPr>
        </p:nvSpPr>
        <p:spPr/>
        <p:txBody>
          <a:bodyPr/>
          <a:lstStyle/>
          <a:p>
            <a:r>
              <a:rPr lang="en-US" dirty="0" smtClean="0"/>
              <a:t>COPSS Instructions</a:t>
            </a:r>
            <a:endParaRPr lang="en-US" dirty="0"/>
          </a:p>
        </p:txBody>
      </p:sp>
    </p:spTree>
    <p:extLst>
      <p:ext uri="{BB962C8B-B14F-4D97-AF65-F5344CB8AC3E}">
        <p14:creationId xmlns:p14="http://schemas.microsoft.com/office/powerpoint/2010/main" val="39444700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2: Pub/Sub using COPSS</a:t>
            </a:r>
            <a:endParaRPr lang="en-US" dirty="0"/>
          </a:p>
        </p:txBody>
      </p:sp>
      <p:sp>
        <p:nvSpPr>
          <p:cNvPr id="3" name="Date Placeholder 2"/>
          <p:cNvSpPr>
            <a:spLocks noGrp="1"/>
          </p:cNvSpPr>
          <p:nvPr>
            <p:ph type="dt" sz="half" idx="10"/>
          </p:nvPr>
        </p:nvSpPr>
        <p:spPr/>
        <p:txBody>
          <a:bodyPr/>
          <a:lstStyle/>
          <a:p>
            <a:r>
              <a:rPr lang="en-US" smtClean="0"/>
              <a:t>7/5/2014</a:t>
            </a:r>
            <a:endParaRPr lang="en-US" dirty="0" smtClean="0"/>
          </a:p>
        </p:txBody>
      </p:sp>
      <p:sp>
        <p:nvSpPr>
          <p:cNvPr id="4" name="Footer Placeholder 3"/>
          <p:cNvSpPr>
            <a:spLocks noGrp="1"/>
          </p:cNvSpPr>
          <p:nvPr>
            <p:ph type="ftr" sz="quarter" idx="11"/>
          </p:nvPr>
        </p:nvSpPr>
        <p:spPr/>
        <p:txBody>
          <a:bodyPr/>
          <a:lstStyle/>
          <a:p>
            <a:r>
              <a:rPr lang="en-US" smtClean="0"/>
              <a:t>COPSS Instructions - University of Goettingen</a:t>
            </a:r>
            <a:endParaRPr lang="en-US" dirty="0"/>
          </a:p>
        </p:txBody>
      </p:sp>
      <p:sp>
        <p:nvSpPr>
          <p:cNvPr id="5" name="Slide Number Placeholder 4"/>
          <p:cNvSpPr>
            <a:spLocks noGrp="1"/>
          </p:cNvSpPr>
          <p:nvPr>
            <p:ph type="sldNum" sz="quarter" idx="12"/>
          </p:nvPr>
        </p:nvSpPr>
        <p:spPr/>
        <p:txBody>
          <a:bodyPr/>
          <a:lstStyle/>
          <a:p>
            <a:fld id="{A8959DCC-03CE-4B33-870E-5864BD221B41}" type="slidenum">
              <a:rPr lang="en-US" smtClean="0"/>
              <a:pPr/>
              <a:t>10</a:t>
            </a:fld>
            <a:endParaRPr lang="en-US"/>
          </a:p>
        </p:txBody>
      </p:sp>
      <p:sp>
        <p:nvSpPr>
          <p:cNvPr id="6" name="Content Placeholder 5"/>
          <p:cNvSpPr>
            <a:spLocks noGrp="1"/>
          </p:cNvSpPr>
          <p:nvPr>
            <p:ph sz="quarter" idx="13"/>
          </p:nvPr>
        </p:nvSpPr>
        <p:spPr/>
        <p:txBody>
          <a:bodyPr/>
          <a:lstStyle/>
          <a:p>
            <a:pPr>
              <a:spcBef>
                <a:spcPts val="0"/>
              </a:spcBef>
              <a:spcAft>
                <a:spcPts val="0"/>
              </a:spcAft>
            </a:pPr>
            <a:r>
              <a:rPr lang="en-US" dirty="0"/>
              <a:t>Steps:</a:t>
            </a:r>
          </a:p>
          <a:p>
            <a:pPr lvl="1">
              <a:spcBef>
                <a:spcPts val="0"/>
              </a:spcBef>
              <a:spcAft>
                <a:spcPts val="0"/>
              </a:spcAft>
            </a:pPr>
            <a:r>
              <a:rPr lang="en-US" dirty="0"/>
              <a:t>Start </a:t>
            </a:r>
            <a:r>
              <a:rPr lang="en-US" dirty="0" err="1">
                <a:latin typeface="Courier New" pitchFamily="49" charset="0"/>
                <a:cs typeface="Courier New" pitchFamily="49" charset="0"/>
              </a:rPr>
              <a:t>ccnd</a:t>
            </a:r>
            <a:r>
              <a:rPr lang="en-US" dirty="0"/>
              <a:t> and </a:t>
            </a:r>
            <a:r>
              <a:rPr lang="en-US" dirty="0">
                <a:latin typeface="Courier New" pitchFamily="49" charset="0"/>
                <a:cs typeface="Courier New" pitchFamily="49" charset="0"/>
              </a:rPr>
              <a:t>COPSSD</a:t>
            </a:r>
            <a:r>
              <a:rPr lang="en-US" dirty="0"/>
              <a:t> on M1 and M2</a:t>
            </a:r>
          </a:p>
          <a:p>
            <a:pPr lvl="1">
              <a:spcBef>
                <a:spcPts val="0"/>
              </a:spcBef>
              <a:spcAft>
                <a:spcPts val="0"/>
              </a:spcAft>
            </a:pPr>
            <a:r>
              <a:rPr lang="en-US" dirty="0"/>
              <a:t>In COPSSD on M1:</a:t>
            </a:r>
          </a:p>
          <a:p>
            <a:pPr lvl="2">
              <a:spcBef>
                <a:spcPts val="0"/>
              </a:spcBef>
              <a:spcAft>
                <a:spcPts val="0"/>
              </a:spcAft>
            </a:pPr>
            <a:r>
              <a:rPr lang="en-US" sz="1400" dirty="0">
                <a:latin typeface="Courier New" panose="02070309020205020404" pitchFamily="49" charset="0"/>
                <a:cs typeface="Courier New" panose="02070309020205020404" pitchFamily="49" charset="0"/>
              </a:rPr>
              <a:t>link M2.IP 9696 true</a:t>
            </a:r>
            <a:endParaRPr lang="en-US" dirty="0">
              <a:latin typeface="Courier New" panose="02070309020205020404" pitchFamily="49" charset="0"/>
              <a:cs typeface="Courier New" panose="02070309020205020404" pitchFamily="49" charset="0"/>
            </a:endParaRPr>
          </a:p>
          <a:p>
            <a:pPr lvl="2">
              <a:spcBef>
                <a:spcPts val="0"/>
              </a:spcBef>
              <a:spcAft>
                <a:spcPts val="0"/>
              </a:spcAft>
            </a:pPr>
            <a:r>
              <a:rPr lang="en-US" sz="1600" dirty="0"/>
              <a:t>COPSSD will listen on a random port (M1.P1) and create a face in </a:t>
            </a:r>
            <a:r>
              <a:rPr lang="en-US" sz="1600" dirty="0" err="1"/>
              <a:t>CCNx</a:t>
            </a:r>
            <a:r>
              <a:rPr lang="en-US" sz="1600" dirty="0"/>
              <a:t> on that port</a:t>
            </a:r>
          </a:p>
          <a:p>
            <a:pPr lvl="1">
              <a:spcBef>
                <a:spcPts val="0"/>
              </a:spcBef>
              <a:spcAft>
                <a:spcPts val="0"/>
              </a:spcAft>
            </a:pPr>
            <a:r>
              <a:rPr lang="en-US" dirty="0"/>
              <a:t>In COPSSD on M2:</a:t>
            </a:r>
          </a:p>
          <a:p>
            <a:pPr lvl="2">
              <a:spcBef>
                <a:spcPts val="0"/>
              </a:spcBef>
              <a:spcAft>
                <a:spcPts val="0"/>
              </a:spcAft>
              <a:buClr>
                <a:srgbClr val="EEECE1"/>
              </a:buClr>
            </a:pPr>
            <a:r>
              <a:rPr lang="en-US" sz="1400" dirty="0">
                <a:solidFill>
                  <a:prstClr val="white"/>
                </a:solidFill>
                <a:latin typeface="Courier New" panose="02070309020205020404" pitchFamily="49" charset="0"/>
                <a:cs typeface="Courier New" panose="02070309020205020404" pitchFamily="49" charset="0"/>
              </a:rPr>
              <a:t>link </a:t>
            </a:r>
            <a:r>
              <a:rPr lang="en-US" sz="1400" dirty="0" smtClean="0">
                <a:solidFill>
                  <a:prstClr val="white"/>
                </a:solidFill>
                <a:latin typeface="Courier New" panose="02070309020205020404" pitchFamily="49" charset="0"/>
                <a:cs typeface="Courier New" panose="02070309020205020404" pitchFamily="49" charset="0"/>
              </a:rPr>
              <a:t>M1.IP </a:t>
            </a:r>
            <a:r>
              <a:rPr lang="en-US" sz="1400" dirty="0">
                <a:solidFill>
                  <a:prstClr val="white"/>
                </a:solidFill>
                <a:latin typeface="Courier New" panose="02070309020205020404" pitchFamily="49" charset="0"/>
                <a:cs typeface="Courier New" panose="02070309020205020404" pitchFamily="49" charset="0"/>
              </a:rPr>
              <a:t>9696 true</a:t>
            </a:r>
            <a:endParaRPr lang="en-US" dirty="0">
              <a:solidFill>
                <a:prstClr val="white"/>
              </a:solidFill>
              <a:latin typeface="Courier New" panose="02070309020205020404" pitchFamily="49" charset="0"/>
              <a:cs typeface="Courier New" panose="02070309020205020404" pitchFamily="49" charset="0"/>
            </a:endParaRPr>
          </a:p>
          <a:p>
            <a:pPr lvl="2">
              <a:spcBef>
                <a:spcPts val="0"/>
              </a:spcBef>
              <a:spcAft>
                <a:spcPts val="0"/>
              </a:spcAft>
              <a:buClr>
                <a:srgbClr val="EEECE1"/>
              </a:buClr>
            </a:pPr>
            <a:r>
              <a:rPr lang="en-US" sz="1600" dirty="0">
                <a:solidFill>
                  <a:prstClr val="white"/>
                </a:solidFill>
              </a:rPr>
              <a:t>COPSSD will listen on a random port (M2.P1) and create a face in </a:t>
            </a:r>
            <a:r>
              <a:rPr lang="en-US" sz="1600" dirty="0" err="1">
                <a:solidFill>
                  <a:prstClr val="white"/>
                </a:solidFill>
              </a:rPr>
              <a:t>CCNx</a:t>
            </a:r>
            <a:r>
              <a:rPr lang="en-US" sz="1600" dirty="0">
                <a:solidFill>
                  <a:prstClr val="white"/>
                </a:solidFill>
              </a:rPr>
              <a:t> on that port</a:t>
            </a:r>
          </a:p>
          <a:p>
            <a:pPr lvl="1">
              <a:spcBef>
                <a:spcPts val="0"/>
              </a:spcBef>
              <a:spcAft>
                <a:spcPts val="0"/>
              </a:spcAft>
            </a:pPr>
            <a:r>
              <a:rPr lang="en-US" dirty="0"/>
              <a:t>In COPSSD on M1</a:t>
            </a:r>
          </a:p>
          <a:p>
            <a:pPr lvl="2">
              <a:spcBef>
                <a:spcPts val="0"/>
              </a:spcBef>
              <a:spcAft>
                <a:spcPts val="0"/>
              </a:spcAft>
              <a:buClr>
                <a:srgbClr val="EEECE1"/>
              </a:buClr>
            </a:pPr>
            <a:r>
              <a:rPr lang="en-US" sz="1400" dirty="0">
                <a:solidFill>
                  <a:prstClr val="white"/>
                </a:solidFill>
                <a:latin typeface="Courier New" panose="02070309020205020404" pitchFamily="49" charset="0"/>
                <a:cs typeface="Courier New" panose="02070309020205020404" pitchFamily="49" charset="0"/>
              </a:rPr>
              <a:t>FIB </a:t>
            </a:r>
            <a:r>
              <a:rPr lang="en-US" sz="1400" dirty="0" smtClean="0">
                <a:solidFill>
                  <a:prstClr val="white"/>
                </a:solidFill>
                <a:latin typeface="Courier New" panose="02070309020205020404" pitchFamily="49" charset="0"/>
                <a:cs typeface="Courier New" panose="02070309020205020404" pitchFamily="49" charset="0"/>
              </a:rPr>
              <a:t>/RP </a:t>
            </a:r>
            <a:r>
              <a:rPr lang="en-US" sz="1400" dirty="0">
                <a:solidFill>
                  <a:prstClr val="white"/>
                </a:solidFill>
                <a:latin typeface="Courier New" panose="02070309020205020404" pitchFamily="49" charset="0"/>
                <a:cs typeface="Courier New" panose="02070309020205020404" pitchFamily="49" charset="0"/>
              </a:rPr>
              <a:t>M2.IP </a:t>
            </a:r>
            <a:r>
              <a:rPr lang="en-US" sz="1400" dirty="0" smtClean="0">
                <a:solidFill>
                  <a:prstClr val="white"/>
                </a:solidFill>
                <a:latin typeface="Courier New" panose="02070309020205020404" pitchFamily="49" charset="0"/>
                <a:cs typeface="Courier New" panose="02070309020205020404" pitchFamily="49" charset="0"/>
              </a:rPr>
              <a:t>9696</a:t>
            </a:r>
          </a:p>
          <a:p>
            <a:pPr lvl="1">
              <a:spcBef>
                <a:spcPts val="0"/>
              </a:spcBef>
              <a:spcAft>
                <a:spcPts val="0"/>
              </a:spcAft>
            </a:pPr>
            <a:r>
              <a:rPr lang="en-US" dirty="0" smtClean="0">
                <a:sym typeface="Wingdings" panose="05000000000000000000" pitchFamily="2" charset="2"/>
              </a:rPr>
              <a:t>In COPSSD on M2</a:t>
            </a:r>
            <a:endParaRPr lang="en-US" dirty="0">
              <a:sym typeface="Wingdings" panose="05000000000000000000" pitchFamily="2" charset="2"/>
            </a:endParaRPr>
          </a:p>
          <a:p>
            <a:pPr lvl="2">
              <a:spcBef>
                <a:spcPts val="0"/>
              </a:spcBef>
              <a:spcAft>
                <a:spcPts val="0"/>
              </a:spcAft>
              <a:buClr>
                <a:srgbClr val="EEECE1"/>
              </a:buClr>
            </a:pPr>
            <a:r>
              <a:rPr lang="en-US" sz="1400" dirty="0" smtClean="0">
                <a:solidFill>
                  <a:prstClr val="white"/>
                </a:solidFill>
                <a:latin typeface="Courier New" panose="02070309020205020404" pitchFamily="49" charset="0"/>
                <a:cs typeface="Courier New" panose="02070309020205020404" pitchFamily="49" charset="0"/>
              </a:rPr>
              <a:t>RP /RP</a:t>
            </a:r>
            <a:endParaRPr lang="en-US" sz="1400" dirty="0">
              <a:solidFill>
                <a:prstClr val="white"/>
              </a:solidFill>
              <a:latin typeface="Courier New" panose="02070309020205020404" pitchFamily="49" charset="0"/>
              <a:cs typeface="Courier New" panose="02070309020205020404" pitchFamily="49" charset="0"/>
            </a:endParaRPr>
          </a:p>
          <a:p>
            <a:pPr lvl="1">
              <a:spcBef>
                <a:spcPts val="0"/>
              </a:spcBef>
              <a:spcAft>
                <a:spcPts val="0"/>
              </a:spcAft>
            </a:pPr>
            <a:r>
              <a:rPr lang="en-US" dirty="0" smtClean="0">
                <a:sym typeface="Wingdings" panose="05000000000000000000" pitchFamily="2" charset="2"/>
              </a:rPr>
              <a:t>Start </a:t>
            </a:r>
            <a:r>
              <a:rPr lang="en-US" dirty="0" err="1" smtClean="0">
                <a:latin typeface="Courier New" pitchFamily="49" charset="0"/>
                <a:cs typeface="Courier New" pitchFamily="49" charset="0"/>
                <a:sym typeface="Wingdings" panose="05000000000000000000" pitchFamily="2" charset="2"/>
              </a:rPr>
              <a:t>SimpleCOPSSClients</a:t>
            </a:r>
            <a:r>
              <a:rPr lang="en-US" dirty="0" smtClean="0">
                <a:sym typeface="Wingdings" panose="05000000000000000000" pitchFamily="2" charset="2"/>
              </a:rPr>
              <a:t> (with the package in </a:t>
            </a:r>
            <a:r>
              <a:rPr lang="en-US" dirty="0" err="1" smtClean="0">
                <a:latin typeface="Courier New" pitchFamily="49" charset="0"/>
                <a:cs typeface="Courier New" pitchFamily="49" charset="0"/>
                <a:sym typeface="Wingdings" panose="05000000000000000000" pitchFamily="2" charset="2"/>
              </a:rPr>
              <a:t>SimpleCOPSSClientBinary</a:t>
            </a:r>
            <a:r>
              <a:rPr lang="en-US" dirty="0" smtClean="0">
                <a:sym typeface="Wingdings" panose="05000000000000000000" pitchFamily="2" charset="2"/>
              </a:rPr>
              <a:t>)</a:t>
            </a:r>
          </a:p>
          <a:p>
            <a:pPr lvl="2">
              <a:spcBef>
                <a:spcPts val="0"/>
              </a:spcBef>
              <a:spcAft>
                <a:spcPts val="0"/>
              </a:spcAft>
            </a:pPr>
            <a:r>
              <a:rPr lang="en-US" sz="1400" dirty="0" smtClean="0">
                <a:latin typeface="Courier New" panose="02070309020205020404" pitchFamily="49" charset="0"/>
                <a:cs typeface="Courier New" panose="02070309020205020404" pitchFamily="49" charset="0"/>
                <a:sym typeface="Wingdings" panose="05000000000000000000" pitchFamily="2" charset="2"/>
              </a:rPr>
              <a:t>java -jar SimpleCOPSSClient.jar %</a:t>
            </a:r>
            <a:r>
              <a:rPr lang="en-US" sz="1400" dirty="0" err="1" smtClean="0">
                <a:latin typeface="Courier New" panose="02070309020205020404" pitchFamily="49" charset="0"/>
                <a:cs typeface="Courier New" panose="02070309020205020404" pitchFamily="49" charset="0"/>
                <a:sym typeface="Wingdings" panose="05000000000000000000" pitchFamily="2" charset="2"/>
              </a:rPr>
              <a:t>listenPort</a:t>
            </a:r>
            <a:r>
              <a:rPr lang="en-US" sz="1400" dirty="0" smtClean="0">
                <a:latin typeface="Courier New" panose="02070309020205020404" pitchFamily="49" charset="0"/>
                <a:cs typeface="Courier New" panose="02070309020205020404" pitchFamily="49" charset="0"/>
                <a:sym typeface="Wingdings" panose="05000000000000000000" pitchFamily="2" charset="2"/>
              </a:rPr>
              <a:t>%</a:t>
            </a:r>
            <a:endParaRPr lang="en-US" dirty="0" smtClean="0">
              <a:latin typeface="Courier New" panose="02070309020205020404" pitchFamily="49" charset="0"/>
              <a:cs typeface="Courier New" panose="02070309020205020404" pitchFamily="49" charset="0"/>
              <a:sym typeface="Wingdings" panose="05000000000000000000" pitchFamily="2" charset="2"/>
            </a:endParaRPr>
          </a:p>
          <a:p>
            <a:pPr lvl="2">
              <a:spcBef>
                <a:spcPts val="0"/>
              </a:spcBef>
              <a:spcAft>
                <a:spcPts val="0"/>
              </a:spcAft>
            </a:pPr>
            <a:r>
              <a:rPr lang="en-US" dirty="0" smtClean="0">
                <a:sym typeface="Wingdings" panose="05000000000000000000" pitchFamily="2" charset="2"/>
              </a:rPr>
              <a:t>Cn listens on </a:t>
            </a:r>
            <a:r>
              <a:rPr lang="en-US" dirty="0" err="1" smtClean="0">
                <a:sym typeface="Wingdings" panose="05000000000000000000" pitchFamily="2" charset="2"/>
              </a:rPr>
              <a:t>Cn.P</a:t>
            </a:r>
            <a:endParaRPr lang="en-US" dirty="0" smtClean="0">
              <a:sym typeface="Wingdings" panose="05000000000000000000" pitchFamily="2" charset="2"/>
            </a:endParaRPr>
          </a:p>
        </p:txBody>
      </p:sp>
    </p:spTree>
    <p:extLst>
      <p:ext uri="{BB962C8B-B14F-4D97-AF65-F5344CB8AC3E}">
        <p14:creationId xmlns:p14="http://schemas.microsoft.com/office/powerpoint/2010/main" val="2550553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2: Pub/Sub using COPSS</a:t>
            </a:r>
            <a:endParaRPr lang="en-US" dirty="0"/>
          </a:p>
        </p:txBody>
      </p:sp>
      <p:sp>
        <p:nvSpPr>
          <p:cNvPr id="3" name="Date Placeholder 2"/>
          <p:cNvSpPr>
            <a:spLocks noGrp="1"/>
          </p:cNvSpPr>
          <p:nvPr>
            <p:ph type="dt" sz="half" idx="10"/>
          </p:nvPr>
        </p:nvSpPr>
        <p:spPr/>
        <p:txBody>
          <a:bodyPr/>
          <a:lstStyle/>
          <a:p>
            <a:r>
              <a:rPr lang="en-US" smtClean="0"/>
              <a:t>7/5/2014</a:t>
            </a:r>
            <a:endParaRPr lang="en-US" dirty="0" smtClean="0"/>
          </a:p>
        </p:txBody>
      </p:sp>
      <p:sp>
        <p:nvSpPr>
          <p:cNvPr id="4" name="Footer Placeholder 3"/>
          <p:cNvSpPr>
            <a:spLocks noGrp="1"/>
          </p:cNvSpPr>
          <p:nvPr>
            <p:ph type="ftr" sz="quarter" idx="11"/>
          </p:nvPr>
        </p:nvSpPr>
        <p:spPr/>
        <p:txBody>
          <a:bodyPr/>
          <a:lstStyle/>
          <a:p>
            <a:r>
              <a:rPr lang="en-US" smtClean="0"/>
              <a:t>COPSS Instructions - University of Goettingen</a:t>
            </a:r>
            <a:endParaRPr lang="en-US" dirty="0"/>
          </a:p>
        </p:txBody>
      </p:sp>
      <p:sp>
        <p:nvSpPr>
          <p:cNvPr id="5" name="Slide Number Placeholder 4"/>
          <p:cNvSpPr>
            <a:spLocks noGrp="1"/>
          </p:cNvSpPr>
          <p:nvPr>
            <p:ph type="sldNum" sz="quarter" idx="12"/>
          </p:nvPr>
        </p:nvSpPr>
        <p:spPr/>
        <p:txBody>
          <a:bodyPr/>
          <a:lstStyle/>
          <a:p>
            <a:fld id="{A8959DCC-03CE-4B33-870E-5864BD221B41}" type="slidenum">
              <a:rPr lang="en-US" smtClean="0"/>
              <a:pPr/>
              <a:t>11</a:t>
            </a:fld>
            <a:endParaRPr lang="en-US"/>
          </a:p>
        </p:txBody>
      </p:sp>
      <p:sp>
        <p:nvSpPr>
          <p:cNvPr id="6" name="Content Placeholder 5"/>
          <p:cNvSpPr>
            <a:spLocks noGrp="1"/>
          </p:cNvSpPr>
          <p:nvPr>
            <p:ph sz="quarter" idx="13"/>
          </p:nvPr>
        </p:nvSpPr>
        <p:spPr/>
        <p:txBody>
          <a:bodyPr/>
          <a:lstStyle/>
          <a:p>
            <a:pPr>
              <a:spcBef>
                <a:spcPts val="0"/>
              </a:spcBef>
              <a:spcAft>
                <a:spcPts val="0"/>
              </a:spcAft>
            </a:pPr>
            <a:r>
              <a:rPr lang="en-US" dirty="0"/>
              <a:t>Steps:</a:t>
            </a:r>
          </a:p>
          <a:p>
            <a:pPr lvl="1">
              <a:spcBef>
                <a:spcPts val="0"/>
              </a:spcBef>
              <a:spcAft>
                <a:spcPts val="0"/>
              </a:spcAft>
            </a:pPr>
            <a:r>
              <a:rPr lang="en-US" dirty="0" smtClean="0"/>
              <a:t>In </a:t>
            </a:r>
            <a:r>
              <a:rPr lang="en-US" dirty="0"/>
              <a:t>COPSSD on M1:</a:t>
            </a:r>
          </a:p>
          <a:p>
            <a:pPr lvl="2">
              <a:spcBef>
                <a:spcPts val="0"/>
              </a:spcBef>
              <a:spcAft>
                <a:spcPts val="0"/>
              </a:spcAft>
            </a:pPr>
            <a:r>
              <a:rPr lang="en-US" sz="1400" dirty="0">
                <a:latin typeface="Courier New" panose="02070309020205020404" pitchFamily="49" charset="0"/>
                <a:cs typeface="Courier New" panose="02070309020205020404" pitchFamily="49" charset="0"/>
              </a:rPr>
              <a:t>link </a:t>
            </a:r>
            <a:r>
              <a:rPr lang="en-US" sz="1400" dirty="0" smtClean="0">
                <a:latin typeface="Courier New" panose="02070309020205020404" pitchFamily="49" charset="0"/>
                <a:cs typeface="Courier New" panose="02070309020205020404" pitchFamily="49" charset="0"/>
              </a:rPr>
              <a:t>127.0.0.1 C1.P false</a:t>
            </a:r>
          </a:p>
          <a:p>
            <a:pPr lvl="2">
              <a:spcBef>
                <a:spcPts val="0"/>
              </a:spcBef>
              <a:spcAft>
                <a:spcPts val="0"/>
              </a:spcAft>
              <a:buClr>
                <a:srgbClr val="EEECE1"/>
              </a:buClr>
            </a:pPr>
            <a:r>
              <a:rPr lang="en-US" sz="1400" dirty="0">
                <a:solidFill>
                  <a:prstClr val="white"/>
                </a:solidFill>
                <a:latin typeface="Courier New" panose="02070309020205020404" pitchFamily="49" charset="0"/>
                <a:cs typeface="Courier New" panose="02070309020205020404" pitchFamily="49" charset="0"/>
              </a:rPr>
              <a:t>link 127.0.0.1 </a:t>
            </a:r>
            <a:r>
              <a:rPr lang="en-US" sz="1400" dirty="0" smtClean="0">
                <a:solidFill>
                  <a:prstClr val="white"/>
                </a:solidFill>
                <a:latin typeface="Courier New" panose="02070309020205020404" pitchFamily="49" charset="0"/>
                <a:cs typeface="Courier New" panose="02070309020205020404" pitchFamily="49" charset="0"/>
              </a:rPr>
              <a:t>C2.P false</a:t>
            </a:r>
          </a:p>
          <a:p>
            <a:pPr lvl="2">
              <a:spcBef>
                <a:spcPts val="0"/>
              </a:spcBef>
              <a:spcAft>
                <a:spcPts val="0"/>
              </a:spcAft>
              <a:buClr>
                <a:srgbClr val="EEECE1"/>
              </a:buClr>
            </a:pPr>
            <a:r>
              <a:rPr lang="en-US" sz="1600" dirty="0" smtClean="0">
                <a:solidFill>
                  <a:prstClr val="white"/>
                </a:solidFill>
              </a:rPr>
              <a:t>This links COPSSD with the clients</a:t>
            </a:r>
          </a:p>
          <a:p>
            <a:pPr lvl="1">
              <a:spcBef>
                <a:spcPts val="0"/>
              </a:spcBef>
              <a:spcAft>
                <a:spcPts val="0"/>
              </a:spcAft>
            </a:pPr>
            <a:r>
              <a:rPr lang="en-US" dirty="0"/>
              <a:t>In COPSSD on </a:t>
            </a:r>
            <a:r>
              <a:rPr lang="en-US" dirty="0" smtClean="0"/>
              <a:t>M2:</a:t>
            </a:r>
            <a:endParaRPr lang="en-US" dirty="0"/>
          </a:p>
          <a:p>
            <a:pPr lvl="2">
              <a:spcBef>
                <a:spcPts val="0"/>
              </a:spcBef>
              <a:spcAft>
                <a:spcPts val="0"/>
              </a:spcAft>
            </a:pPr>
            <a:r>
              <a:rPr lang="en-US" sz="1400" dirty="0">
                <a:latin typeface="Courier New" panose="02070309020205020404" pitchFamily="49" charset="0"/>
                <a:cs typeface="Courier New" panose="02070309020205020404" pitchFamily="49" charset="0"/>
              </a:rPr>
              <a:t>link 127.0.0.1 </a:t>
            </a:r>
            <a:r>
              <a:rPr lang="en-US" sz="1400" dirty="0" smtClean="0">
                <a:latin typeface="Courier New" panose="02070309020205020404" pitchFamily="49" charset="0"/>
                <a:cs typeface="Courier New" panose="02070309020205020404" pitchFamily="49" charset="0"/>
              </a:rPr>
              <a:t>C3.P </a:t>
            </a:r>
            <a:r>
              <a:rPr lang="en-US" sz="1400" dirty="0">
                <a:latin typeface="Courier New" panose="02070309020205020404" pitchFamily="49" charset="0"/>
                <a:cs typeface="Courier New" panose="02070309020205020404" pitchFamily="49" charset="0"/>
              </a:rPr>
              <a:t>false</a:t>
            </a:r>
          </a:p>
          <a:p>
            <a:pPr lvl="1">
              <a:spcBef>
                <a:spcPts val="0"/>
              </a:spcBef>
              <a:spcAft>
                <a:spcPts val="0"/>
              </a:spcAft>
              <a:buClr>
                <a:srgbClr val="EEECE1"/>
              </a:buClr>
            </a:pPr>
            <a:r>
              <a:rPr lang="en-US" sz="1600" dirty="0" smtClean="0">
                <a:solidFill>
                  <a:prstClr val="white"/>
                </a:solidFill>
              </a:rPr>
              <a:t>If you see “Invalid packet type” on clients, ignore.</a:t>
            </a:r>
          </a:p>
          <a:p>
            <a:pPr lvl="1">
              <a:spcBef>
                <a:spcPts val="0"/>
              </a:spcBef>
              <a:spcAft>
                <a:spcPts val="0"/>
              </a:spcAft>
              <a:buClr>
                <a:srgbClr val="EEECE1"/>
              </a:buClr>
            </a:pPr>
            <a:r>
              <a:rPr lang="en-US" sz="1600" dirty="0" smtClean="0">
                <a:solidFill>
                  <a:prstClr val="white"/>
                </a:solidFill>
              </a:rPr>
              <a:t>Commands available in </a:t>
            </a:r>
            <a:r>
              <a:rPr lang="en-US" sz="1600" dirty="0" err="1" smtClean="0">
                <a:solidFill>
                  <a:prstClr val="white"/>
                </a:solidFill>
              </a:rPr>
              <a:t>SimpleCOPSSClient</a:t>
            </a:r>
            <a:r>
              <a:rPr lang="en-US" sz="1600" dirty="0" smtClean="0">
                <a:solidFill>
                  <a:prstClr val="white"/>
                </a:solidFill>
              </a:rPr>
              <a:t>:</a:t>
            </a:r>
          </a:p>
          <a:p>
            <a:pPr lvl="2">
              <a:spcBef>
                <a:spcPts val="0"/>
              </a:spcBef>
              <a:spcAft>
                <a:spcPts val="0"/>
              </a:spcAft>
              <a:buClr>
                <a:srgbClr val="EEECE1"/>
              </a:buClr>
            </a:pPr>
            <a:r>
              <a:rPr lang="en-US" sz="1600" dirty="0">
                <a:solidFill>
                  <a:srgbClr val="FFFF00"/>
                </a:solidFill>
                <a:latin typeface="Courier New" pitchFamily="49" charset="0"/>
                <a:cs typeface="Courier New" pitchFamily="49" charset="0"/>
              </a:rPr>
              <a:t>sub</a:t>
            </a:r>
            <a:r>
              <a:rPr lang="en-US" sz="1600" dirty="0">
                <a:solidFill>
                  <a:prstClr val="white"/>
                </a:solidFill>
              </a:rPr>
              <a:t>: subscribe to a set of CDs</a:t>
            </a:r>
          </a:p>
          <a:p>
            <a:pPr lvl="2">
              <a:spcBef>
                <a:spcPts val="0"/>
              </a:spcBef>
              <a:spcAft>
                <a:spcPts val="0"/>
              </a:spcAft>
              <a:buClr>
                <a:srgbClr val="EEECE1"/>
              </a:buClr>
            </a:pPr>
            <a:r>
              <a:rPr lang="en-US" sz="1600" dirty="0" err="1">
                <a:solidFill>
                  <a:srgbClr val="FFFF00"/>
                </a:solidFill>
                <a:latin typeface="Courier New" pitchFamily="49" charset="0"/>
                <a:cs typeface="Courier New" pitchFamily="49" charset="0"/>
              </a:rPr>
              <a:t>unsub</a:t>
            </a:r>
            <a:r>
              <a:rPr lang="en-US" sz="1600" dirty="0">
                <a:solidFill>
                  <a:prstClr val="white"/>
                </a:solidFill>
              </a:rPr>
              <a:t>: unsubscribe from a set of CDs</a:t>
            </a:r>
          </a:p>
          <a:p>
            <a:pPr lvl="2">
              <a:spcBef>
                <a:spcPts val="0"/>
              </a:spcBef>
              <a:spcAft>
                <a:spcPts val="0"/>
              </a:spcAft>
              <a:buClr>
                <a:srgbClr val="EEECE1"/>
              </a:buClr>
            </a:pPr>
            <a:r>
              <a:rPr lang="en-US" sz="1600" dirty="0">
                <a:solidFill>
                  <a:srgbClr val="FFFF00"/>
                </a:solidFill>
                <a:latin typeface="Courier New" pitchFamily="49" charset="0"/>
                <a:cs typeface="Courier New" pitchFamily="49" charset="0"/>
              </a:rPr>
              <a:t>pub</a:t>
            </a:r>
            <a:r>
              <a:rPr lang="en-US" sz="1600" dirty="0">
                <a:solidFill>
                  <a:prstClr val="white"/>
                </a:solidFill>
              </a:rPr>
              <a:t>: publish a message</a:t>
            </a:r>
          </a:p>
          <a:p>
            <a:pPr lvl="2">
              <a:spcBef>
                <a:spcPts val="0"/>
              </a:spcBef>
              <a:spcAft>
                <a:spcPts val="0"/>
              </a:spcAft>
              <a:buClr>
                <a:srgbClr val="EEECE1"/>
              </a:buClr>
            </a:pPr>
            <a:r>
              <a:rPr lang="en-US" sz="1600" dirty="0">
                <a:solidFill>
                  <a:srgbClr val="FFFF00"/>
                </a:solidFill>
                <a:latin typeface="Courier New" pitchFamily="49" charset="0"/>
                <a:cs typeface="Courier New" pitchFamily="49" charset="0"/>
              </a:rPr>
              <a:t>help</a:t>
            </a:r>
            <a:r>
              <a:rPr lang="en-US" sz="1600" dirty="0">
                <a:solidFill>
                  <a:prstClr val="white"/>
                </a:solidFill>
              </a:rPr>
              <a:t>: print this message</a:t>
            </a:r>
          </a:p>
          <a:p>
            <a:pPr lvl="2">
              <a:spcBef>
                <a:spcPts val="0"/>
              </a:spcBef>
              <a:spcAft>
                <a:spcPts val="0"/>
              </a:spcAft>
              <a:buClr>
                <a:srgbClr val="EEECE1"/>
              </a:buClr>
            </a:pPr>
            <a:r>
              <a:rPr lang="en-US" sz="1600" dirty="0">
                <a:solidFill>
                  <a:srgbClr val="FFFF00"/>
                </a:solidFill>
                <a:latin typeface="Courier New" pitchFamily="49" charset="0"/>
                <a:cs typeface="Courier New" pitchFamily="49" charset="0"/>
              </a:rPr>
              <a:t>stop</a:t>
            </a:r>
            <a:r>
              <a:rPr lang="en-US" sz="1600" dirty="0">
                <a:solidFill>
                  <a:prstClr val="white"/>
                </a:solidFill>
              </a:rPr>
              <a:t>: cleanup the states and exit the </a:t>
            </a:r>
            <a:r>
              <a:rPr lang="en-US" sz="1600" dirty="0" smtClean="0">
                <a:solidFill>
                  <a:prstClr val="white"/>
                </a:solidFill>
              </a:rPr>
              <a:t>program</a:t>
            </a:r>
          </a:p>
          <a:p>
            <a:pPr lvl="2">
              <a:spcBef>
                <a:spcPts val="0"/>
              </a:spcBef>
              <a:spcAft>
                <a:spcPts val="0"/>
              </a:spcAft>
              <a:buClr>
                <a:srgbClr val="EEECE1"/>
              </a:buClr>
            </a:pPr>
            <a:r>
              <a:rPr lang="en-US" sz="1600" dirty="0" smtClean="0">
                <a:solidFill>
                  <a:prstClr val="white"/>
                </a:solidFill>
              </a:rPr>
              <a:t>Examples (see next slide)</a:t>
            </a:r>
          </a:p>
          <a:p>
            <a:pPr lvl="1">
              <a:spcBef>
                <a:spcPts val="0"/>
              </a:spcBef>
              <a:spcAft>
                <a:spcPts val="0"/>
              </a:spcAft>
              <a:buClr>
                <a:srgbClr val="EEECE1"/>
              </a:buClr>
            </a:pPr>
            <a:r>
              <a:rPr lang="en-US" sz="1600" dirty="0" smtClean="0">
                <a:solidFill>
                  <a:prstClr val="white"/>
                </a:solidFill>
              </a:rPr>
              <a:t>Use different combinations of subscription and publication to send/receive data</a:t>
            </a:r>
            <a:endParaRPr lang="en-US" sz="1600" dirty="0">
              <a:solidFill>
                <a:prstClr val="white"/>
              </a:solidFill>
            </a:endParaRPr>
          </a:p>
        </p:txBody>
      </p:sp>
    </p:spTree>
    <p:extLst>
      <p:ext uri="{BB962C8B-B14F-4D97-AF65-F5344CB8AC3E}">
        <p14:creationId xmlns:p14="http://schemas.microsoft.com/office/powerpoint/2010/main" val="14885276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2: Pub/Sub using COPSS</a:t>
            </a:r>
          </a:p>
        </p:txBody>
      </p:sp>
      <p:sp>
        <p:nvSpPr>
          <p:cNvPr id="3" name="Date Placeholder 2"/>
          <p:cNvSpPr>
            <a:spLocks noGrp="1"/>
          </p:cNvSpPr>
          <p:nvPr>
            <p:ph type="dt" sz="half" idx="10"/>
          </p:nvPr>
        </p:nvSpPr>
        <p:spPr/>
        <p:txBody>
          <a:bodyPr/>
          <a:lstStyle/>
          <a:p>
            <a:r>
              <a:rPr lang="en-US" smtClean="0"/>
              <a:t>7/5/2014</a:t>
            </a:r>
            <a:endParaRPr lang="en-US" dirty="0" smtClean="0"/>
          </a:p>
        </p:txBody>
      </p:sp>
      <p:sp>
        <p:nvSpPr>
          <p:cNvPr id="4" name="Footer Placeholder 3"/>
          <p:cNvSpPr>
            <a:spLocks noGrp="1"/>
          </p:cNvSpPr>
          <p:nvPr>
            <p:ph type="ftr" sz="quarter" idx="11"/>
          </p:nvPr>
        </p:nvSpPr>
        <p:spPr/>
        <p:txBody>
          <a:bodyPr/>
          <a:lstStyle/>
          <a:p>
            <a:r>
              <a:rPr lang="en-US" smtClean="0"/>
              <a:t>COPSS Instructions - University of Goettingen</a:t>
            </a:r>
            <a:endParaRPr lang="en-US" dirty="0"/>
          </a:p>
        </p:txBody>
      </p:sp>
      <p:sp>
        <p:nvSpPr>
          <p:cNvPr id="5" name="Slide Number Placeholder 4"/>
          <p:cNvSpPr>
            <a:spLocks noGrp="1"/>
          </p:cNvSpPr>
          <p:nvPr>
            <p:ph type="sldNum" sz="quarter" idx="12"/>
          </p:nvPr>
        </p:nvSpPr>
        <p:spPr/>
        <p:txBody>
          <a:bodyPr/>
          <a:lstStyle/>
          <a:p>
            <a:fld id="{A8959DCC-03CE-4B33-870E-5864BD221B41}" type="slidenum">
              <a:rPr lang="en-US" smtClean="0"/>
              <a:pPr/>
              <a:t>12</a:t>
            </a:fld>
            <a:endParaRPr lang="en-US"/>
          </a:p>
        </p:txBody>
      </p:sp>
      <p:sp>
        <p:nvSpPr>
          <p:cNvPr id="6" name="Content Placeholder 5"/>
          <p:cNvSpPr>
            <a:spLocks noGrp="1"/>
          </p:cNvSpPr>
          <p:nvPr>
            <p:ph sz="quarter" idx="13"/>
          </p:nvPr>
        </p:nvSpPr>
        <p:spPr/>
        <p:txBody>
          <a:bodyPr/>
          <a:lstStyle/>
          <a:p>
            <a:r>
              <a:rPr lang="en-US" dirty="0" err="1" smtClean="0"/>
              <a:t>SimpleCOPSSClient</a:t>
            </a:r>
            <a:r>
              <a:rPr lang="en-US" dirty="0" smtClean="0"/>
              <a:t> commands example:</a:t>
            </a:r>
            <a:endParaRPr lang="en-US" dirty="0"/>
          </a:p>
        </p:txBody>
      </p:sp>
      <p:pic>
        <p:nvPicPr>
          <p:cNvPr id="7" name="Picture 2"/>
          <p:cNvPicPr>
            <a:picLocks noChangeAspect="1" noChangeArrowheads="1"/>
          </p:cNvPicPr>
          <p:nvPr/>
        </p:nvPicPr>
        <p:blipFill rotWithShape="1">
          <a:blip r:embed="rId2" cstate="print">
            <a:clrChange>
              <a:clrFrom>
                <a:srgbClr val="300A24"/>
              </a:clrFrom>
              <a:clrTo>
                <a:srgbClr val="300A24">
                  <a:alpha val="0"/>
                </a:srgbClr>
              </a:clrTo>
            </a:clrChange>
            <a:extLst>
              <a:ext uri="{28A0092B-C50C-407E-A947-70E740481C1C}">
                <a14:useLocalDpi xmlns:a14="http://schemas.microsoft.com/office/drawing/2010/main" val="0"/>
              </a:ext>
            </a:extLst>
          </a:blip>
          <a:srcRect r="8169"/>
          <a:stretch/>
        </p:blipFill>
        <p:spPr bwMode="auto">
          <a:xfrm>
            <a:off x="533400" y="950132"/>
            <a:ext cx="5462406" cy="3805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ight Brace 7"/>
          <p:cNvSpPr/>
          <p:nvPr/>
        </p:nvSpPr>
        <p:spPr>
          <a:xfrm>
            <a:off x="6096000" y="950132"/>
            <a:ext cx="304800" cy="1088218"/>
          </a:xfrm>
          <a:prstGeom prst="rightBrace">
            <a:avLst>
              <a:gd name="adj1" fmla="val 45126"/>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Connector 9"/>
          <p:cNvCxnSpPr/>
          <p:nvPr/>
        </p:nvCxnSpPr>
        <p:spPr>
          <a:xfrm>
            <a:off x="304800" y="2038350"/>
            <a:ext cx="5791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4800" y="2800350"/>
            <a:ext cx="5791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04800" y="4629150"/>
            <a:ext cx="5791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ight Brace 13"/>
          <p:cNvSpPr/>
          <p:nvPr/>
        </p:nvSpPr>
        <p:spPr>
          <a:xfrm>
            <a:off x="6096000" y="2038350"/>
            <a:ext cx="304800" cy="762000"/>
          </a:xfrm>
          <a:prstGeom prst="rightBrace">
            <a:avLst>
              <a:gd name="adj1" fmla="val 45126"/>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a:off x="6096000" y="2800349"/>
            <a:ext cx="304800" cy="1828441"/>
          </a:xfrm>
          <a:prstGeom prst="rightBrace">
            <a:avLst>
              <a:gd name="adj1" fmla="val 45126"/>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6477000" y="1032576"/>
            <a:ext cx="1988750" cy="923330"/>
          </a:xfrm>
          <a:prstGeom prst="rect">
            <a:avLst/>
          </a:prstGeom>
          <a:noFill/>
        </p:spPr>
        <p:txBody>
          <a:bodyPr wrap="none" rtlCol="0">
            <a:spAutoFit/>
          </a:bodyPr>
          <a:lstStyle/>
          <a:p>
            <a:r>
              <a:rPr lang="en-US" dirty="0" smtClean="0"/>
              <a:t>Subscribe to</a:t>
            </a:r>
          </a:p>
          <a:p>
            <a:r>
              <a:rPr lang="en-US" dirty="0" smtClean="0"/>
              <a:t>/sports/football</a:t>
            </a:r>
          </a:p>
          <a:p>
            <a:r>
              <a:rPr lang="en-US" dirty="0" smtClean="0"/>
              <a:t>/sports/basketball</a:t>
            </a:r>
            <a:endParaRPr lang="en-US" dirty="0"/>
          </a:p>
        </p:txBody>
      </p:sp>
      <p:sp>
        <p:nvSpPr>
          <p:cNvPr id="17" name="TextBox 16"/>
          <p:cNvSpPr txBox="1"/>
          <p:nvPr/>
        </p:nvSpPr>
        <p:spPr>
          <a:xfrm>
            <a:off x="6476999" y="2096184"/>
            <a:ext cx="1963743" cy="646331"/>
          </a:xfrm>
          <a:prstGeom prst="rect">
            <a:avLst/>
          </a:prstGeom>
          <a:noFill/>
        </p:spPr>
        <p:txBody>
          <a:bodyPr wrap="none" rtlCol="0">
            <a:spAutoFit/>
          </a:bodyPr>
          <a:lstStyle/>
          <a:p>
            <a:r>
              <a:rPr lang="en-US" dirty="0" smtClean="0"/>
              <a:t>Unsubscribe from</a:t>
            </a:r>
          </a:p>
          <a:p>
            <a:r>
              <a:rPr lang="en-US" dirty="0" smtClean="0"/>
              <a:t>/sports/football</a:t>
            </a:r>
          </a:p>
        </p:txBody>
      </p:sp>
      <p:sp>
        <p:nvSpPr>
          <p:cNvPr id="18" name="TextBox 17"/>
          <p:cNvSpPr txBox="1"/>
          <p:nvPr/>
        </p:nvSpPr>
        <p:spPr>
          <a:xfrm>
            <a:off x="6400800" y="3529903"/>
            <a:ext cx="1975734" cy="369332"/>
          </a:xfrm>
          <a:prstGeom prst="rect">
            <a:avLst/>
          </a:prstGeom>
          <a:noFill/>
        </p:spPr>
        <p:txBody>
          <a:bodyPr wrap="none" rtlCol="0">
            <a:spAutoFit/>
          </a:bodyPr>
          <a:lstStyle/>
          <a:p>
            <a:r>
              <a:rPr lang="en-US" dirty="0" smtClean="0"/>
              <a:t>Publish a message</a:t>
            </a:r>
          </a:p>
        </p:txBody>
      </p:sp>
    </p:spTree>
    <p:extLst>
      <p:ext uri="{BB962C8B-B14F-4D97-AF65-F5344CB8AC3E}">
        <p14:creationId xmlns:p14="http://schemas.microsoft.com/office/powerpoint/2010/main" val="9498142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interface of COPSS client</a:t>
            </a:r>
            <a:endParaRPr lang="en-US" dirty="0"/>
          </a:p>
        </p:txBody>
      </p:sp>
      <p:sp>
        <p:nvSpPr>
          <p:cNvPr id="3" name="Date Placeholder 2"/>
          <p:cNvSpPr>
            <a:spLocks noGrp="1"/>
          </p:cNvSpPr>
          <p:nvPr>
            <p:ph type="dt" sz="half" idx="10"/>
          </p:nvPr>
        </p:nvSpPr>
        <p:spPr/>
        <p:txBody>
          <a:bodyPr/>
          <a:lstStyle/>
          <a:p>
            <a:r>
              <a:rPr lang="en-US" smtClean="0"/>
              <a:t>7/5/2014</a:t>
            </a:r>
            <a:endParaRPr lang="en-US" dirty="0" smtClean="0"/>
          </a:p>
        </p:txBody>
      </p:sp>
      <p:sp>
        <p:nvSpPr>
          <p:cNvPr id="4" name="Footer Placeholder 3"/>
          <p:cNvSpPr>
            <a:spLocks noGrp="1"/>
          </p:cNvSpPr>
          <p:nvPr>
            <p:ph type="ftr" sz="quarter" idx="11"/>
          </p:nvPr>
        </p:nvSpPr>
        <p:spPr/>
        <p:txBody>
          <a:bodyPr/>
          <a:lstStyle/>
          <a:p>
            <a:r>
              <a:rPr lang="en-US" smtClean="0"/>
              <a:t>COPSS Instructions - University of Goettingen</a:t>
            </a:r>
            <a:endParaRPr lang="en-US" dirty="0"/>
          </a:p>
        </p:txBody>
      </p:sp>
      <p:sp>
        <p:nvSpPr>
          <p:cNvPr id="5" name="Slide Number Placeholder 4"/>
          <p:cNvSpPr>
            <a:spLocks noGrp="1"/>
          </p:cNvSpPr>
          <p:nvPr>
            <p:ph type="sldNum" sz="quarter" idx="12"/>
          </p:nvPr>
        </p:nvSpPr>
        <p:spPr/>
        <p:txBody>
          <a:bodyPr/>
          <a:lstStyle/>
          <a:p>
            <a:fld id="{A8959DCC-03CE-4B33-870E-5864BD221B41}" type="slidenum">
              <a:rPr lang="en-US" smtClean="0"/>
              <a:pPr/>
              <a:t>13</a:t>
            </a:fld>
            <a:endParaRPr lang="en-US"/>
          </a:p>
        </p:txBody>
      </p:sp>
      <p:sp>
        <p:nvSpPr>
          <p:cNvPr id="6" name="Content Placeholder 5"/>
          <p:cNvSpPr>
            <a:spLocks noGrp="1"/>
          </p:cNvSpPr>
          <p:nvPr>
            <p:ph sz="quarter" idx="13"/>
          </p:nvPr>
        </p:nvSpPr>
        <p:spPr/>
        <p:txBody>
          <a:bodyPr/>
          <a:lstStyle/>
          <a:p>
            <a:pPr>
              <a:spcBef>
                <a:spcPts val="0"/>
              </a:spcBef>
              <a:spcAft>
                <a:spcPts val="0"/>
              </a:spcAft>
            </a:pPr>
            <a:r>
              <a:rPr lang="en-US" dirty="0" smtClean="0"/>
              <a:t>For query/response, please use the original </a:t>
            </a:r>
            <a:r>
              <a:rPr lang="en-US" dirty="0" err="1" smtClean="0"/>
              <a:t>CCNx</a:t>
            </a:r>
            <a:r>
              <a:rPr lang="en-US" dirty="0" smtClean="0"/>
              <a:t> commands</a:t>
            </a:r>
          </a:p>
          <a:p>
            <a:pPr>
              <a:spcBef>
                <a:spcPts val="0"/>
              </a:spcBef>
              <a:spcAft>
                <a:spcPts val="0"/>
              </a:spcAft>
            </a:pPr>
            <a:r>
              <a:rPr lang="en-US" dirty="0" smtClean="0"/>
              <a:t>For FIB add/removal please use the commands in COPSSD</a:t>
            </a:r>
          </a:p>
          <a:p>
            <a:pPr>
              <a:spcBef>
                <a:spcPts val="0"/>
              </a:spcBef>
              <a:spcAft>
                <a:spcPts val="0"/>
              </a:spcAft>
            </a:pPr>
            <a:r>
              <a:rPr lang="en-US" dirty="0" smtClean="0"/>
              <a:t>Library for COPSS client (with the package, in </a:t>
            </a:r>
            <a:r>
              <a:rPr lang="en-US" dirty="0" err="1" smtClean="0"/>
              <a:t>EndHostLib</a:t>
            </a:r>
            <a:r>
              <a:rPr lang="en-US" dirty="0" smtClean="0"/>
              <a:t>)</a:t>
            </a:r>
          </a:p>
          <a:p>
            <a:pPr lvl="1">
              <a:spcBef>
                <a:spcPts val="0"/>
              </a:spcBef>
              <a:spcAft>
                <a:spcPts val="0"/>
              </a:spcAft>
            </a:pPr>
            <a:r>
              <a:rPr lang="en-US" sz="1600" dirty="0" smtClean="0">
                <a:latin typeface="Courier New" panose="02070309020205020404" pitchFamily="49" charset="0"/>
                <a:cs typeface="Courier New" panose="02070309020205020404" pitchFamily="49" charset="0"/>
              </a:rPr>
              <a:t>package common;</a:t>
            </a:r>
          </a:p>
          <a:p>
            <a:pPr lvl="1">
              <a:spcBef>
                <a:spcPts val="0"/>
              </a:spcBef>
              <a:spcAft>
                <a:spcPts val="0"/>
              </a:spcAft>
            </a:pPr>
            <a:r>
              <a:rPr lang="en-US" sz="1600" dirty="0" smtClean="0">
                <a:latin typeface="Courier New" panose="02070309020205020404" pitchFamily="49" charset="0"/>
                <a:cs typeface="Courier New" panose="02070309020205020404" pitchFamily="49" charset="0"/>
              </a:rPr>
              <a:t>abstract class </a:t>
            </a:r>
            <a:r>
              <a:rPr lang="en-US" sz="1600" dirty="0" err="1" smtClean="0">
                <a:latin typeface="Courier New" panose="02070309020205020404" pitchFamily="49" charset="0"/>
                <a:cs typeface="Courier New" panose="02070309020205020404" pitchFamily="49" charset="0"/>
              </a:rPr>
              <a:t>NetworkListener</a:t>
            </a:r>
            <a:r>
              <a:rPr lang="en-US" dirty="0" smtClean="0"/>
              <a:t>:</a:t>
            </a:r>
          </a:p>
          <a:p>
            <a:pPr lvl="2">
              <a:spcBef>
                <a:spcPts val="0"/>
              </a:spcBef>
              <a:spcAft>
                <a:spcPts val="0"/>
              </a:spcAft>
            </a:pPr>
            <a:r>
              <a:rPr lang="en-US" dirty="0" smtClean="0"/>
              <a:t>Listens to a UDP port and handles UDP packets</a:t>
            </a:r>
          </a:p>
          <a:p>
            <a:pPr lvl="2">
              <a:spcBef>
                <a:spcPts val="0"/>
              </a:spcBef>
              <a:spcAft>
                <a:spcPts val="0"/>
              </a:spcAft>
            </a:pPr>
            <a:r>
              <a:rPr lang="en-US" sz="1400" dirty="0" smtClean="0">
                <a:solidFill>
                  <a:prstClr val="white"/>
                </a:solidFill>
                <a:latin typeface="Courier New" panose="02070309020205020404" pitchFamily="49" charset="0"/>
                <a:cs typeface="Courier New" panose="02070309020205020404" pitchFamily="49" charset="0"/>
              </a:rPr>
              <a:t>public </a:t>
            </a:r>
            <a:r>
              <a:rPr lang="en-US" sz="1400" dirty="0" err="1" smtClean="0">
                <a:solidFill>
                  <a:prstClr val="white"/>
                </a:solidFill>
                <a:latin typeface="Courier New" panose="02070309020205020404" pitchFamily="49" charset="0"/>
                <a:cs typeface="Courier New" panose="02070309020205020404" pitchFamily="49" charset="0"/>
              </a:rPr>
              <a:t>NetworkListener</a:t>
            </a:r>
            <a:r>
              <a:rPr lang="en-US" sz="1400" dirty="0" smtClean="0">
                <a:solidFill>
                  <a:prstClr val="white"/>
                </a:solidFill>
                <a:latin typeface="Courier New" panose="02070309020205020404" pitchFamily="49" charset="0"/>
                <a:cs typeface="Courier New" panose="02070309020205020404" pitchFamily="49" charset="0"/>
              </a:rPr>
              <a:t>(</a:t>
            </a:r>
            <a:r>
              <a:rPr lang="en-US" sz="1400" dirty="0" err="1" smtClean="0">
                <a:solidFill>
                  <a:prstClr val="white"/>
                </a:solidFill>
                <a:latin typeface="Courier New" panose="02070309020205020404" pitchFamily="49" charset="0"/>
                <a:cs typeface="Courier New" panose="02070309020205020404" pitchFamily="49" charset="0"/>
              </a:rPr>
              <a:t>int</a:t>
            </a:r>
            <a:r>
              <a:rPr lang="en-US" sz="1400" dirty="0" smtClean="0">
                <a:solidFill>
                  <a:prstClr val="white"/>
                </a:solidFill>
                <a:latin typeface="Courier New" panose="02070309020205020404" pitchFamily="49" charset="0"/>
                <a:cs typeface="Courier New" panose="02070309020205020404" pitchFamily="49" charset="0"/>
              </a:rPr>
              <a:t> port)</a:t>
            </a:r>
            <a:endParaRPr lang="en-US" sz="1400" dirty="0">
              <a:solidFill>
                <a:prstClr val="white"/>
              </a:solidFill>
              <a:latin typeface="Courier New" panose="02070309020205020404" pitchFamily="49" charset="0"/>
              <a:cs typeface="Courier New" panose="02070309020205020404" pitchFamily="49" charset="0"/>
            </a:endParaRPr>
          </a:p>
          <a:p>
            <a:pPr lvl="3">
              <a:spcBef>
                <a:spcPts val="0"/>
              </a:spcBef>
              <a:spcAft>
                <a:spcPts val="0"/>
              </a:spcAft>
              <a:buClr>
                <a:srgbClr val="EEECE1"/>
              </a:buClr>
            </a:pPr>
            <a:r>
              <a:rPr lang="en-US" dirty="0" smtClean="0">
                <a:solidFill>
                  <a:prstClr val="white"/>
                </a:solidFill>
              </a:rPr>
              <a:t>Initiator of the class</a:t>
            </a:r>
          </a:p>
          <a:p>
            <a:pPr lvl="3">
              <a:spcBef>
                <a:spcPts val="0"/>
              </a:spcBef>
              <a:spcAft>
                <a:spcPts val="0"/>
              </a:spcAft>
              <a:buClr>
                <a:srgbClr val="EEECE1"/>
              </a:buClr>
            </a:pPr>
            <a:r>
              <a:rPr lang="en-US" sz="1400" dirty="0" smtClean="0">
                <a:solidFill>
                  <a:prstClr val="white"/>
                </a:solidFill>
                <a:latin typeface="Courier New" panose="02070309020205020404" pitchFamily="49" charset="0"/>
                <a:cs typeface="Courier New" panose="02070309020205020404" pitchFamily="49" charset="0"/>
              </a:rPr>
              <a:t>port</a:t>
            </a:r>
            <a:r>
              <a:rPr lang="en-US" dirty="0" smtClean="0">
                <a:solidFill>
                  <a:prstClr val="white"/>
                </a:solidFill>
              </a:rPr>
              <a:t>: the UDP port to listen to</a:t>
            </a:r>
            <a:endParaRPr lang="en-US" sz="1400" dirty="0" smtClean="0">
              <a:latin typeface="Courier New" panose="02070309020205020404" pitchFamily="49" charset="0"/>
              <a:cs typeface="Courier New" panose="02070309020205020404" pitchFamily="49" charset="0"/>
            </a:endParaRPr>
          </a:p>
          <a:p>
            <a:pPr lvl="2">
              <a:spcBef>
                <a:spcPts val="0"/>
              </a:spcBef>
              <a:spcAft>
                <a:spcPts val="0"/>
              </a:spcAft>
            </a:pPr>
            <a:r>
              <a:rPr lang="en-US" sz="1400" dirty="0" smtClean="0">
                <a:latin typeface="Courier New" panose="02070309020205020404" pitchFamily="49" charset="0"/>
                <a:cs typeface="Courier New" panose="02070309020205020404" pitchFamily="49" charset="0"/>
              </a:rPr>
              <a:t>protected abstract void </a:t>
            </a:r>
            <a:r>
              <a:rPr lang="en-US" sz="1400" dirty="0" err="1" smtClean="0">
                <a:latin typeface="Courier New" panose="02070309020205020404" pitchFamily="49" charset="0"/>
                <a:cs typeface="Courier New" panose="02070309020205020404" pitchFamily="49" charset="0"/>
              </a:rPr>
              <a:t>handlePacket</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DatagramPacket</a:t>
            </a:r>
            <a:r>
              <a:rPr lang="en-US" sz="1400" dirty="0" smtClean="0">
                <a:latin typeface="Courier New" panose="02070309020205020404" pitchFamily="49" charset="0"/>
                <a:cs typeface="Courier New" panose="02070309020205020404" pitchFamily="49" charset="0"/>
              </a:rPr>
              <a:t> packet)</a:t>
            </a:r>
            <a:endParaRPr lang="en-US" dirty="0" smtClean="0">
              <a:latin typeface="Courier New" panose="02070309020205020404" pitchFamily="49" charset="0"/>
              <a:cs typeface="Courier New" panose="02070309020205020404" pitchFamily="49" charset="0"/>
            </a:endParaRPr>
          </a:p>
          <a:p>
            <a:pPr lvl="3">
              <a:spcBef>
                <a:spcPts val="0"/>
              </a:spcBef>
              <a:spcAft>
                <a:spcPts val="0"/>
              </a:spcAft>
            </a:pPr>
            <a:r>
              <a:rPr lang="en-US" dirty="0" smtClean="0"/>
              <a:t>Callback function, called when there is a packet on the port</a:t>
            </a:r>
          </a:p>
          <a:p>
            <a:pPr lvl="3">
              <a:spcBef>
                <a:spcPts val="0"/>
              </a:spcBef>
              <a:spcAft>
                <a:spcPts val="0"/>
              </a:spcAft>
            </a:pPr>
            <a:r>
              <a:rPr lang="en-US" sz="1400" dirty="0" smtClean="0">
                <a:latin typeface="Courier New" panose="02070309020205020404" pitchFamily="49" charset="0"/>
                <a:cs typeface="Courier New" panose="02070309020205020404" pitchFamily="49" charset="0"/>
              </a:rPr>
              <a:t>packet</a:t>
            </a:r>
            <a:r>
              <a:rPr lang="en-US" dirty="0" smtClean="0"/>
              <a:t>: the packet received</a:t>
            </a:r>
          </a:p>
          <a:p>
            <a:pPr lvl="2">
              <a:spcBef>
                <a:spcPts val="0"/>
              </a:spcBef>
              <a:spcAft>
                <a:spcPts val="0"/>
              </a:spcAft>
              <a:buClr>
                <a:srgbClr val="EEECE1"/>
              </a:buClr>
            </a:pPr>
            <a:r>
              <a:rPr lang="en-US" sz="1400" dirty="0" smtClean="0">
                <a:solidFill>
                  <a:prstClr val="white"/>
                </a:solidFill>
                <a:latin typeface="Courier New" panose="02070309020205020404" pitchFamily="49" charset="0"/>
                <a:cs typeface="Courier New" panose="02070309020205020404" pitchFamily="49" charset="0"/>
              </a:rPr>
              <a:t>protected void send(</a:t>
            </a:r>
            <a:r>
              <a:rPr lang="en-US" sz="1400" dirty="0" err="1" smtClean="0">
                <a:solidFill>
                  <a:prstClr val="white"/>
                </a:solidFill>
                <a:latin typeface="Courier New" panose="02070309020205020404" pitchFamily="49" charset="0"/>
                <a:cs typeface="Courier New" panose="02070309020205020404" pitchFamily="49" charset="0"/>
              </a:rPr>
              <a:t>InetSocketAddress</a:t>
            </a:r>
            <a:r>
              <a:rPr lang="en-US" sz="1400" dirty="0" smtClean="0">
                <a:solidFill>
                  <a:prstClr val="white"/>
                </a:solidFill>
                <a:latin typeface="Courier New" panose="02070309020205020404" pitchFamily="49" charset="0"/>
                <a:cs typeface="Courier New" panose="02070309020205020404" pitchFamily="49" charset="0"/>
              </a:rPr>
              <a:t> target, byte[] </a:t>
            </a:r>
            <a:r>
              <a:rPr lang="en-US" sz="1400" dirty="0" err="1" smtClean="0">
                <a:solidFill>
                  <a:prstClr val="white"/>
                </a:solidFill>
                <a:latin typeface="Courier New" panose="02070309020205020404" pitchFamily="49" charset="0"/>
                <a:cs typeface="Courier New" panose="02070309020205020404" pitchFamily="49" charset="0"/>
              </a:rPr>
              <a:t>buf</a:t>
            </a:r>
            <a:r>
              <a:rPr lang="en-US" sz="1400" dirty="0" smtClean="0">
                <a:solidFill>
                  <a:prstClr val="white"/>
                </a:solidFill>
                <a:latin typeface="Courier New" panose="02070309020205020404" pitchFamily="49" charset="0"/>
                <a:cs typeface="Courier New" panose="02070309020205020404" pitchFamily="49" charset="0"/>
              </a:rPr>
              <a:t>)</a:t>
            </a:r>
            <a:endParaRPr lang="en-US" dirty="0">
              <a:solidFill>
                <a:prstClr val="white"/>
              </a:solidFill>
              <a:latin typeface="Courier New" panose="02070309020205020404" pitchFamily="49" charset="0"/>
              <a:cs typeface="Courier New" panose="02070309020205020404" pitchFamily="49" charset="0"/>
            </a:endParaRPr>
          </a:p>
          <a:p>
            <a:pPr lvl="3">
              <a:spcBef>
                <a:spcPts val="0"/>
              </a:spcBef>
              <a:spcAft>
                <a:spcPts val="0"/>
              </a:spcAft>
            </a:pPr>
            <a:r>
              <a:rPr lang="en-US" sz="1400" dirty="0">
                <a:latin typeface="Courier New" panose="02070309020205020404" pitchFamily="49" charset="0"/>
                <a:cs typeface="Courier New" panose="02070309020205020404" pitchFamily="49" charset="0"/>
              </a:rPr>
              <a:t>packet</a:t>
            </a:r>
            <a:r>
              <a:rPr lang="en-US" dirty="0"/>
              <a:t>: the </a:t>
            </a:r>
            <a:r>
              <a:rPr lang="en-US" dirty="0" smtClean="0"/>
              <a:t>target to send the UDP packet to</a:t>
            </a:r>
          </a:p>
          <a:p>
            <a:pPr lvl="3">
              <a:spcBef>
                <a:spcPts val="0"/>
              </a:spcBef>
              <a:spcAft>
                <a:spcPts val="0"/>
              </a:spcAft>
            </a:pPr>
            <a:r>
              <a:rPr lang="en-US" sz="1400" dirty="0" err="1" smtClean="0">
                <a:latin typeface="Courier New" panose="02070309020205020404" pitchFamily="49" charset="0"/>
                <a:cs typeface="Courier New" panose="02070309020205020404" pitchFamily="49" charset="0"/>
              </a:rPr>
              <a:t>buf</a:t>
            </a:r>
            <a:r>
              <a:rPr lang="en-US" dirty="0" smtClean="0"/>
              <a:t>: </a:t>
            </a:r>
            <a:r>
              <a:rPr lang="en-US" dirty="0"/>
              <a:t>the </a:t>
            </a:r>
            <a:r>
              <a:rPr lang="en-US" dirty="0" smtClean="0"/>
              <a:t>content of the UDP packet</a:t>
            </a:r>
          </a:p>
          <a:p>
            <a:pPr lvl="2">
              <a:spcBef>
                <a:spcPts val="0"/>
              </a:spcBef>
              <a:spcAft>
                <a:spcPts val="0"/>
              </a:spcAft>
            </a:pPr>
            <a:endParaRPr lang="en-US" dirty="0" smtClean="0"/>
          </a:p>
          <a:p>
            <a:pPr lvl="1">
              <a:spcBef>
                <a:spcPts val="0"/>
              </a:spcBef>
              <a:spcAft>
                <a:spcPts val="0"/>
              </a:spcAft>
            </a:pPr>
            <a:endParaRPr lang="en-US" dirty="0"/>
          </a:p>
        </p:txBody>
      </p:sp>
    </p:spTree>
    <p:extLst>
      <p:ext uri="{BB962C8B-B14F-4D97-AF65-F5344CB8AC3E}">
        <p14:creationId xmlns:p14="http://schemas.microsoft.com/office/powerpoint/2010/main" val="3109607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interface of COPSS client</a:t>
            </a:r>
            <a:endParaRPr lang="en-US" dirty="0"/>
          </a:p>
        </p:txBody>
      </p:sp>
      <p:sp>
        <p:nvSpPr>
          <p:cNvPr id="3" name="Date Placeholder 2"/>
          <p:cNvSpPr>
            <a:spLocks noGrp="1"/>
          </p:cNvSpPr>
          <p:nvPr>
            <p:ph type="dt" sz="half" idx="10"/>
          </p:nvPr>
        </p:nvSpPr>
        <p:spPr/>
        <p:txBody>
          <a:bodyPr/>
          <a:lstStyle/>
          <a:p>
            <a:r>
              <a:rPr lang="en-US" smtClean="0"/>
              <a:t>7/5/2014</a:t>
            </a:r>
            <a:endParaRPr lang="en-US" dirty="0" smtClean="0"/>
          </a:p>
        </p:txBody>
      </p:sp>
      <p:sp>
        <p:nvSpPr>
          <p:cNvPr id="4" name="Footer Placeholder 3"/>
          <p:cNvSpPr>
            <a:spLocks noGrp="1"/>
          </p:cNvSpPr>
          <p:nvPr>
            <p:ph type="ftr" sz="quarter" idx="11"/>
          </p:nvPr>
        </p:nvSpPr>
        <p:spPr/>
        <p:txBody>
          <a:bodyPr/>
          <a:lstStyle/>
          <a:p>
            <a:r>
              <a:rPr lang="en-US" smtClean="0"/>
              <a:t>COPSS Instructions - University of Goettingen</a:t>
            </a:r>
            <a:endParaRPr lang="en-US" dirty="0"/>
          </a:p>
        </p:txBody>
      </p:sp>
      <p:sp>
        <p:nvSpPr>
          <p:cNvPr id="5" name="Slide Number Placeholder 4"/>
          <p:cNvSpPr>
            <a:spLocks noGrp="1"/>
          </p:cNvSpPr>
          <p:nvPr>
            <p:ph type="sldNum" sz="quarter" idx="12"/>
          </p:nvPr>
        </p:nvSpPr>
        <p:spPr/>
        <p:txBody>
          <a:bodyPr/>
          <a:lstStyle/>
          <a:p>
            <a:fld id="{A8959DCC-03CE-4B33-870E-5864BD221B41}" type="slidenum">
              <a:rPr lang="en-US" smtClean="0"/>
              <a:pPr/>
              <a:t>14</a:t>
            </a:fld>
            <a:endParaRPr lang="en-US"/>
          </a:p>
        </p:txBody>
      </p:sp>
      <p:sp>
        <p:nvSpPr>
          <p:cNvPr id="6" name="Content Placeholder 5"/>
          <p:cNvSpPr>
            <a:spLocks noGrp="1"/>
          </p:cNvSpPr>
          <p:nvPr>
            <p:ph sz="quarter" idx="13"/>
          </p:nvPr>
        </p:nvSpPr>
        <p:spPr>
          <a:xfrm>
            <a:off x="76200" y="590550"/>
            <a:ext cx="9067800" cy="4419600"/>
          </a:xfrm>
        </p:spPr>
        <p:txBody>
          <a:bodyPr/>
          <a:lstStyle/>
          <a:p>
            <a:pPr>
              <a:spcBef>
                <a:spcPts val="0"/>
              </a:spcBef>
              <a:spcAft>
                <a:spcPts val="0"/>
              </a:spcAft>
            </a:pPr>
            <a:r>
              <a:rPr lang="en-US" dirty="0" smtClean="0"/>
              <a:t>Library for COPSS client (with the package, in </a:t>
            </a:r>
            <a:r>
              <a:rPr lang="en-US" dirty="0" err="1" smtClean="0"/>
              <a:t>EndHostLib</a:t>
            </a:r>
            <a:r>
              <a:rPr lang="en-US" dirty="0" smtClean="0"/>
              <a:t>)</a:t>
            </a:r>
          </a:p>
          <a:p>
            <a:pPr lvl="1">
              <a:spcBef>
                <a:spcPts val="0"/>
              </a:spcBef>
              <a:spcAft>
                <a:spcPts val="0"/>
              </a:spcAft>
            </a:pPr>
            <a:r>
              <a:rPr lang="en-US" sz="1600" dirty="0">
                <a:latin typeface="Courier New" panose="02070309020205020404" pitchFamily="49" charset="0"/>
                <a:cs typeface="Courier New" panose="02070309020205020404" pitchFamily="49" charset="0"/>
              </a:rPr>
              <a:t>package </a:t>
            </a:r>
            <a:r>
              <a:rPr lang="en-US" sz="1600" dirty="0" err="1" smtClean="0">
                <a:latin typeface="Courier New" panose="02070309020205020404" pitchFamily="49" charset="0"/>
                <a:cs typeface="Courier New" panose="02070309020205020404" pitchFamily="49" charset="0"/>
              </a:rPr>
              <a:t>copss.protocol</a:t>
            </a:r>
            <a:r>
              <a:rPr lang="en-US" sz="1600" dirty="0" smtClean="0">
                <a:latin typeface="Courier New" panose="02070309020205020404" pitchFamily="49" charset="0"/>
                <a:cs typeface="Courier New" panose="02070309020205020404" pitchFamily="49" charset="0"/>
              </a:rPr>
              <a:t>;</a:t>
            </a:r>
          </a:p>
          <a:p>
            <a:pPr lvl="1">
              <a:spcBef>
                <a:spcPts val="0"/>
              </a:spcBef>
              <a:spcAft>
                <a:spcPts val="0"/>
              </a:spcAft>
            </a:pPr>
            <a:r>
              <a:rPr lang="en-US" sz="1600" dirty="0" smtClean="0">
                <a:latin typeface="Courier New" panose="02070309020205020404" pitchFamily="49" charset="0"/>
                <a:cs typeface="Courier New" panose="02070309020205020404" pitchFamily="49" charset="0"/>
              </a:rPr>
              <a:t>public final class Control extends </a:t>
            </a:r>
            <a:r>
              <a:rPr lang="en-US" sz="1600" dirty="0" err="1" smtClean="0">
                <a:latin typeface="Courier New" panose="02070309020205020404" pitchFamily="49" charset="0"/>
                <a:cs typeface="Courier New" panose="02070309020205020404" pitchFamily="49" charset="0"/>
              </a:rPr>
              <a:t>GenericXMLEncodable</a:t>
            </a:r>
            <a:r>
              <a:rPr lang="en-US" dirty="0" smtClean="0"/>
              <a:t>:</a:t>
            </a:r>
          </a:p>
          <a:p>
            <a:pPr lvl="2">
              <a:spcBef>
                <a:spcPts val="0"/>
              </a:spcBef>
              <a:spcAft>
                <a:spcPts val="0"/>
              </a:spcAft>
            </a:pPr>
            <a:r>
              <a:rPr lang="en-US" dirty="0" smtClean="0"/>
              <a:t>Packet for subscribe/unsubscribe</a:t>
            </a:r>
          </a:p>
          <a:p>
            <a:pPr lvl="2">
              <a:spcBef>
                <a:spcPts val="0"/>
              </a:spcBef>
              <a:spcAft>
                <a:spcPts val="0"/>
              </a:spcAft>
            </a:pPr>
            <a:r>
              <a:rPr lang="en-US" dirty="0" smtClean="0"/>
              <a:t>This packet can also be extended to FIB change and others. The control messages in COPSS. </a:t>
            </a:r>
            <a:r>
              <a:rPr lang="en-US" dirty="0" err="1" smtClean="0"/>
              <a:t>Control.ControlType.FIBChange</a:t>
            </a:r>
            <a:r>
              <a:rPr lang="en-US" dirty="0" smtClean="0"/>
              <a:t> not implemented.</a:t>
            </a:r>
            <a:endParaRPr lang="en-US" dirty="0"/>
          </a:p>
          <a:p>
            <a:pPr lvl="2">
              <a:spcBef>
                <a:spcPts val="0"/>
              </a:spcBef>
              <a:spcAft>
                <a:spcPts val="0"/>
              </a:spcAft>
            </a:pPr>
            <a:r>
              <a:rPr lang="en-US" sz="1400" dirty="0">
                <a:solidFill>
                  <a:prstClr val="white"/>
                </a:solidFill>
                <a:latin typeface="Courier New" panose="02070309020205020404" pitchFamily="49" charset="0"/>
                <a:cs typeface="Courier New" panose="02070309020205020404" pitchFamily="49" charset="0"/>
              </a:rPr>
              <a:t>public </a:t>
            </a:r>
            <a:r>
              <a:rPr lang="en-US" sz="1400" dirty="0" smtClean="0">
                <a:solidFill>
                  <a:prstClr val="white"/>
                </a:solidFill>
                <a:latin typeface="Courier New" panose="02070309020205020404" pitchFamily="49" charset="0"/>
                <a:cs typeface="Courier New" panose="02070309020205020404" pitchFamily="49" charset="0"/>
              </a:rPr>
              <a:t>Control(</a:t>
            </a:r>
            <a:r>
              <a:rPr lang="en-US" sz="1400" dirty="0" err="1" smtClean="0">
                <a:solidFill>
                  <a:prstClr val="white"/>
                </a:solidFill>
                <a:latin typeface="Courier New" panose="02070309020205020404" pitchFamily="49" charset="0"/>
                <a:cs typeface="Courier New" panose="02070309020205020404" pitchFamily="49" charset="0"/>
              </a:rPr>
              <a:t>Control.ControlType</a:t>
            </a:r>
            <a:r>
              <a:rPr lang="en-US" sz="1400" dirty="0">
                <a:solidFill>
                  <a:prstClr val="white"/>
                </a:solidFill>
                <a:latin typeface="Courier New" panose="02070309020205020404" pitchFamily="49" charset="0"/>
                <a:cs typeface="Courier New" panose="02070309020205020404" pitchFamily="49" charset="0"/>
              </a:rPr>
              <a:t> </a:t>
            </a:r>
            <a:r>
              <a:rPr lang="en-US" sz="1400" dirty="0" smtClean="0">
                <a:solidFill>
                  <a:prstClr val="white"/>
                </a:solidFill>
                <a:latin typeface="Courier New" panose="02070309020205020404" pitchFamily="49" charset="0"/>
                <a:cs typeface="Courier New" panose="02070309020205020404" pitchFamily="49" charset="0"/>
              </a:rPr>
              <a:t>type, </a:t>
            </a:r>
            <a:r>
              <a:rPr lang="en-US" sz="1400" dirty="0" err="1" smtClean="0">
                <a:solidFill>
                  <a:prstClr val="white"/>
                </a:solidFill>
                <a:latin typeface="Courier New" panose="02070309020205020404" pitchFamily="49" charset="0"/>
                <a:cs typeface="Courier New" panose="02070309020205020404" pitchFamily="49" charset="0"/>
              </a:rPr>
              <a:t>LinkedList</a:t>
            </a:r>
            <a:r>
              <a:rPr lang="en-US" sz="1400" dirty="0" smtClean="0">
                <a:solidFill>
                  <a:prstClr val="white"/>
                </a:solidFill>
                <a:latin typeface="Courier New" panose="02070309020205020404" pitchFamily="49" charset="0"/>
                <a:cs typeface="Courier New" panose="02070309020205020404" pitchFamily="49" charset="0"/>
              </a:rPr>
              <a:t>&lt;</a:t>
            </a:r>
            <a:r>
              <a:rPr lang="en-US" sz="1400" dirty="0" err="1" smtClean="0">
                <a:solidFill>
                  <a:prstClr val="white"/>
                </a:solidFill>
                <a:latin typeface="Courier New" panose="02070309020205020404" pitchFamily="49" charset="0"/>
                <a:cs typeface="Courier New" panose="02070309020205020404" pitchFamily="49" charset="0"/>
              </a:rPr>
              <a:t>ContentName</a:t>
            </a:r>
            <a:r>
              <a:rPr lang="en-US" sz="1400" dirty="0">
                <a:solidFill>
                  <a:prstClr val="white"/>
                </a:solidFill>
                <a:latin typeface="Courier New" panose="02070309020205020404" pitchFamily="49" charset="0"/>
                <a:cs typeface="Courier New" panose="02070309020205020404" pitchFamily="49" charset="0"/>
              </a:rPr>
              <a:t>&gt; </a:t>
            </a:r>
            <a:r>
              <a:rPr lang="en-US" sz="1400" dirty="0" err="1">
                <a:solidFill>
                  <a:prstClr val="white"/>
                </a:solidFill>
                <a:latin typeface="Courier New" panose="02070309020205020404" pitchFamily="49" charset="0"/>
                <a:cs typeface="Courier New" panose="02070309020205020404" pitchFamily="49" charset="0"/>
              </a:rPr>
              <a:t>contentNameAdd</a:t>
            </a:r>
            <a:r>
              <a:rPr lang="en-US" sz="1400" dirty="0">
                <a:solidFill>
                  <a:prstClr val="white"/>
                </a:solidFill>
                <a:latin typeface="Courier New" panose="02070309020205020404" pitchFamily="49" charset="0"/>
                <a:cs typeface="Courier New" panose="02070309020205020404" pitchFamily="49" charset="0"/>
              </a:rPr>
              <a:t>, </a:t>
            </a:r>
            <a:r>
              <a:rPr lang="en-US" sz="1400" dirty="0" err="1">
                <a:solidFill>
                  <a:prstClr val="white"/>
                </a:solidFill>
                <a:latin typeface="Courier New" panose="02070309020205020404" pitchFamily="49" charset="0"/>
                <a:cs typeface="Courier New" panose="02070309020205020404" pitchFamily="49" charset="0"/>
              </a:rPr>
              <a:t>LinkedList</a:t>
            </a:r>
            <a:r>
              <a:rPr lang="en-US" sz="1400" dirty="0">
                <a:solidFill>
                  <a:prstClr val="white"/>
                </a:solidFill>
                <a:latin typeface="Courier New" panose="02070309020205020404" pitchFamily="49" charset="0"/>
                <a:cs typeface="Courier New" panose="02070309020205020404" pitchFamily="49" charset="0"/>
              </a:rPr>
              <a:t>&lt;</a:t>
            </a:r>
            <a:r>
              <a:rPr lang="en-US" sz="1400" dirty="0" err="1">
                <a:solidFill>
                  <a:prstClr val="white"/>
                </a:solidFill>
                <a:latin typeface="Courier New" panose="02070309020205020404" pitchFamily="49" charset="0"/>
                <a:cs typeface="Courier New" panose="02070309020205020404" pitchFamily="49" charset="0"/>
              </a:rPr>
              <a:t>ContentName</a:t>
            </a:r>
            <a:r>
              <a:rPr lang="en-US" sz="1400" dirty="0">
                <a:solidFill>
                  <a:prstClr val="white"/>
                </a:solidFill>
                <a:latin typeface="Courier New" panose="02070309020205020404" pitchFamily="49" charset="0"/>
                <a:cs typeface="Courier New" panose="02070309020205020404" pitchFamily="49" charset="0"/>
              </a:rPr>
              <a:t>&gt; </a:t>
            </a:r>
            <a:r>
              <a:rPr lang="en-US" sz="1400" dirty="0" err="1">
                <a:solidFill>
                  <a:prstClr val="white"/>
                </a:solidFill>
                <a:latin typeface="Courier New" panose="02070309020205020404" pitchFamily="49" charset="0"/>
                <a:cs typeface="Courier New" panose="02070309020205020404" pitchFamily="49" charset="0"/>
              </a:rPr>
              <a:t>contentNameRemove</a:t>
            </a:r>
            <a:r>
              <a:rPr lang="en-US" sz="1400" dirty="0">
                <a:solidFill>
                  <a:prstClr val="white"/>
                </a:solidFill>
                <a:latin typeface="Courier New" panose="02070309020205020404" pitchFamily="49" charset="0"/>
                <a:cs typeface="Courier New" panose="02070309020205020404" pitchFamily="49" charset="0"/>
              </a:rPr>
              <a:t>, </a:t>
            </a:r>
            <a:r>
              <a:rPr lang="en-US" sz="1400" dirty="0" err="1">
                <a:solidFill>
                  <a:prstClr val="white"/>
                </a:solidFill>
                <a:latin typeface="Courier New" panose="02070309020205020404" pitchFamily="49" charset="0"/>
                <a:cs typeface="Courier New" panose="02070309020205020404" pitchFamily="49" charset="0"/>
              </a:rPr>
              <a:t>int</a:t>
            </a:r>
            <a:r>
              <a:rPr lang="en-US" sz="1400" dirty="0">
                <a:solidFill>
                  <a:prstClr val="white"/>
                </a:solidFill>
                <a:latin typeface="Courier New" panose="02070309020205020404" pitchFamily="49" charset="0"/>
                <a:cs typeface="Courier New" panose="02070309020205020404" pitchFamily="49" charset="0"/>
              </a:rPr>
              <a:t> version, </a:t>
            </a:r>
            <a:r>
              <a:rPr lang="en-US" sz="1400" dirty="0" err="1">
                <a:solidFill>
                  <a:prstClr val="white"/>
                </a:solidFill>
                <a:latin typeface="Courier New" panose="02070309020205020404" pitchFamily="49" charset="0"/>
                <a:cs typeface="Courier New" panose="02070309020205020404" pitchFamily="49" charset="0"/>
              </a:rPr>
              <a:t>int</a:t>
            </a:r>
            <a:r>
              <a:rPr lang="en-US" sz="1400" dirty="0">
                <a:solidFill>
                  <a:prstClr val="white"/>
                </a:solidFill>
                <a:latin typeface="Courier New" panose="02070309020205020404" pitchFamily="49" charset="0"/>
                <a:cs typeface="Courier New" panose="02070309020205020404" pitchFamily="49" charset="0"/>
              </a:rPr>
              <a:t> </a:t>
            </a:r>
            <a:r>
              <a:rPr lang="en-US" sz="1400" dirty="0" err="1">
                <a:solidFill>
                  <a:prstClr val="white"/>
                </a:solidFill>
                <a:latin typeface="Courier New" panose="02070309020205020404" pitchFamily="49" charset="0"/>
                <a:cs typeface="Courier New" panose="02070309020205020404" pitchFamily="49" charset="0"/>
              </a:rPr>
              <a:t>ttl</a:t>
            </a:r>
            <a:r>
              <a:rPr lang="en-US" sz="1400" dirty="0">
                <a:solidFill>
                  <a:prstClr val="white"/>
                </a:solidFill>
                <a:latin typeface="Courier New" panose="02070309020205020404" pitchFamily="49" charset="0"/>
                <a:cs typeface="Courier New" panose="02070309020205020404" pitchFamily="49" charset="0"/>
              </a:rPr>
              <a:t>)</a:t>
            </a:r>
          </a:p>
          <a:p>
            <a:pPr lvl="3">
              <a:spcBef>
                <a:spcPts val="0"/>
              </a:spcBef>
              <a:spcAft>
                <a:spcPts val="0"/>
              </a:spcAft>
              <a:buClr>
                <a:srgbClr val="EEECE1"/>
              </a:buClr>
            </a:pPr>
            <a:r>
              <a:rPr lang="en-US" dirty="0">
                <a:solidFill>
                  <a:prstClr val="white"/>
                </a:solidFill>
              </a:rPr>
              <a:t>Initiator of the class</a:t>
            </a:r>
          </a:p>
          <a:p>
            <a:pPr lvl="3">
              <a:spcBef>
                <a:spcPts val="0"/>
              </a:spcBef>
              <a:spcAft>
                <a:spcPts val="0"/>
              </a:spcAft>
              <a:buClr>
                <a:srgbClr val="EEECE1"/>
              </a:buClr>
            </a:pPr>
            <a:r>
              <a:rPr lang="en-US" sz="1400" dirty="0" smtClean="0">
                <a:solidFill>
                  <a:prstClr val="white"/>
                </a:solidFill>
                <a:latin typeface="Courier New" panose="02070309020205020404" pitchFamily="49" charset="0"/>
                <a:cs typeface="Courier New" panose="02070309020205020404" pitchFamily="49" charset="0"/>
              </a:rPr>
              <a:t>type</a:t>
            </a:r>
            <a:r>
              <a:rPr lang="en-US" dirty="0" smtClean="0">
                <a:solidFill>
                  <a:prstClr val="white"/>
                </a:solidFill>
              </a:rPr>
              <a:t>: type of the packet (</a:t>
            </a:r>
            <a:r>
              <a:rPr lang="en-US" dirty="0" err="1" smtClean="0">
                <a:solidFill>
                  <a:prstClr val="white"/>
                </a:solidFill>
              </a:rPr>
              <a:t>Control.ControlType.STChange</a:t>
            </a:r>
            <a:r>
              <a:rPr lang="en-US" dirty="0" smtClean="0">
                <a:solidFill>
                  <a:prstClr val="white"/>
                </a:solidFill>
              </a:rPr>
              <a:t> for now)</a:t>
            </a:r>
          </a:p>
          <a:p>
            <a:pPr lvl="3">
              <a:spcBef>
                <a:spcPts val="0"/>
              </a:spcBef>
              <a:spcAft>
                <a:spcPts val="0"/>
              </a:spcAft>
              <a:buClr>
                <a:srgbClr val="EEECE1"/>
              </a:buClr>
            </a:pPr>
            <a:r>
              <a:rPr lang="en-US" sz="1400" dirty="0" err="1" smtClean="0">
                <a:solidFill>
                  <a:prstClr val="white"/>
                </a:solidFill>
                <a:latin typeface="Courier New" panose="02070309020205020404" pitchFamily="49" charset="0"/>
                <a:cs typeface="Courier New" panose="02070309020205020404" pitchFamily="49" charset="0"/>
              </a:rPr>
              <a:t>contentNameAdd</a:t>
            </a:r>
            <a:r>
              <a:rPr lang="en-US" dirty="0" smtClean="0">
                <a:solidFill>
                  <a:prstClr val="white"/>
                </a:solidFill>
              </a:rPr>
              <a:t>: CDs to subscribe to</a:t>
            </a:r>
          </a:p>
          <a:p>
            <a:pPr lvl="3">
              <a:spcBef>
                <a:spcPts val="0"/>
              </a:spcBef>
              <a:spcAft>
                <a:spcPts val="0"/>
              </a:spcAft>
              <a:buClr>
                <a:srgbClr val="EEECE1"/>
              </a:buClr>
            </a:pPr>
            <a:r>
              <a:rPr lang="en-US" sz="1400" dirty="0" err="1" smtClean="0">
                <a:solidFill>
                  <a:prstClr val="white"/>
                </a:solidFill>
                <a:latin typeface="Courier New" panose="02070309020205020404" pitchFamily="49" charset="0"/>
                <a:cs typeface="Courier New" panose="02070309020205020404" pitchFamily="49" charset="0"/>
              </a:rPr>
              <a:t>contentNameRemove</a:t>
            </a:r>
            <a:r>
              <a:rPr lang="en-US" dirty="0" smtClean="0">
                <a:solidFill>
                  <a:prstClr val="white"/>
                </a:solidFill>
              </a:rPr>
              <a:t>: </a:t>
            </a:r>
            <a:r>
              <a:rPr lang="en-US" dirty="0">
                <a:solidFill>
                  <a:prstClr val="white"/>
                </a:solidFill>
              </a:rPr>
              <a:t>CDs to </a:t>
            </a:r>
            <a:r>
              <a:rPr lang="en-US" dirty="0" smtClean="0">
                <a:solidFill>
                  <a:prstClr val="white"/>
                </a:solidFill>
              </a:rPr>
              <a:t>unsubscribe from</a:t>
            </a:r>
            <a:endParaRPr lang="en-US" dirty="0">
              <a:solidFill>
                <a:prstClr val="white"/>
              </a:solidFill>
            </a:endParaRPr>
          </a:p>
          <a:p>
            <a:pPr lvl="3">
              <a:spcBef>
                <a:spcPts val="0"/>
              </a:spcBef>
              <a:spcAft>
                <a:spcPts val="0"/>
              </a:spcAft>
              <a:buClr>
                <a:srgbClr val="EEECE1"/>
              </a:buClr>
            </a:pPr>
            <a:r>
              <a:rPr lang="en-US" sz="1400" dirty="0" smtClean="0">
                <a:solidFill>
                  <a:prstClr val="white"/>
                </a:solidFill>
                <a:latin typeface="Courier New" panose="02070309020205020404" pitchFamily="49" charset="0"/>
                <a:cs typeface="Courier New" panose="02070309020205020404" pitchFamily="49" charset="0"/>
              </a:rPr>
              <a:t>version</a:t>
            </a:r>
            <a:r>
              <a:rPr lang="en-US" dirty="0" smtClean="0">
                <a:solidFill>
                  <a:prstClr val="white"/>
                </a:solidFill>
              </a:rPr>
              <a:t>: version of the packet (reserved)</a:t>
            </a:r>
          </a:p>
          <a:p>
            <a:pPr lvl="3">
              <a:spcBef>
                <a:spcPts val="0"/>
              </a:spcBef>
              <a:spcAft>
                <a:spcPts val="0"/>
              </a:spcAft>
              <a:buClr>
                <a:srgbClr val="EEECE1"/>
              </a:buClr>
            </a:pPr>
            <a:r>
              <a:rPr lang="en-US" sz="1400" dirty="0" err="1" smtClean="0">
                <a:solidFill>
                  <a:prstClr val="white"/>
                </a:solidFill>
                <a:latin typeface="Courier New" panose="02070309020205020404" pitchFamily="49" charset="0"/>
                <a:cs typeface="Courier New" panose="02070309020205020404" pitchFamily="49" charset="0"/>
              </a:rPr>
              <a:t>ttl</a:t>
            </a:r>
            <a:r>
              <a:rPr lang="en-US" dirty="0" smtClean="0">
                <a:solidFill>
                  <a:prstClr val="white"/>
                </a:solidFill>
              </a:rPr>
              <a:t>: TTL of the packet, -1 for infinite</a:t>
            </a:r>
            <a:endParaRPr lang="en-US" dirty="0">
              <a:solidFill>
                <a:prstClr val="white"/>
              </a:solidFill>
            </a:endParaRPr>
          </a:p>
          <a:p>
            <a:pPr lvl="2">
              <a:spcBef>
                <a:spcPts val="0"/>
              </a:spcBef>
              <a:spcAft>
                <a:spcPts val="0"/>
              </a:spcAft>
              <a:buClr>
                <a:srgbClr val="EEECE1"/>
              </a:buClr>
            </a:pPr>
            <a:r>
              <a:rPr lang="en-US" dirty="0">
                <a:solidFill>
                  <a:prstClr val="white"/>
                </a:solidFill>
              </a:rPr>
              <a:t>Check </a:t>
            </a:r>
            <a:r>
              <a:rPr lang="en-US" sz="1400" dirty="0" err="1" smtClean="0">
                <a:solidFill>
                  <a:prstClr val="white"/>
                </a:solidFill>
                <a:latin typeface="Courier New" panose="02070309020205020404" pitchFamily="49" charset="0"/>
                <a:cs typeface="Courier New" panose="02070309020205020404" pitchFamily="49" charset="0"/>
              </a:rPr>
              <a:t>org.ccnx.ccn.protocol.Interest</a:t>
            </a:r>
            <a:r>
              <a:rPr lang="en-US" dirty="0" smtClean="0">
                <a:solidFill>
                  <a:prstClr val="white"/>
                </a:solidFill>
              </a:rPr>
              <a:t> in </a:t>
            </a:r>
            <a:r>
              <a:rPr lang="en-US" dirty="0" err="1" smtClean="0">
                <a:solidFill>
                  <a:prstClr val="white"/>
                </a:solidFill>
              </a:rPr>
              <a:t>CCNx</a:t>
            </a:r>
            <a:r>
              <a:rPr lang="en-US" dirty="0" smtClean="0">
                <a:solidFill>
                  <a:prstClr val="white"/>
                </a:solidFill>
              </a:rPr>
              <a:t> to see how to convert between Control (Interest) and byte[]</a:t>
            </a:r>
          </a:p>
        </p:txBody>
      </p:sp>
    </p:spTree>
    <p:extLst>
      <p:ext uri="{BB962C8B-B14F-4D97-AF65-F5344CB8AC3E}">
        <p14:creationId xmlns:p14="http://schemas.microsoft.com/office/powerpoint/2010/main" val="42700004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interface of COPSS client</a:t>
            </a:r>
            <a:endParaRPr lang="en-US" dirty="0"/>
          </a:p>
        </p:txBody>
      </p:sp>
      <p:sp>
        <p:nvSpPr>
          <p:cNvPr id="3" name="Date Placeholder 2"/>
          <p:cNvSpPr>
            <a:spLocks noGrp="1"/>
          </p:cNvSpPr>
          <p:nvPr>
            <p:ph type="dt" sz="half" idx="10"/>
          </p:nvPr>
        </p:nvSpPr>
        <p:spPr/>
        <p:txBody>
          <a:bodyPr/>
          <a:lstStyle/>
          <a:p>
            <a:r>
              <a:rPr lang="en-US" smtClean="0"/>
              <a:t>7/5/2014</a:t>
            </a:r>
            <a:endParaRPr lang="en-US" dirty="0" smtClean="0"/>
          </a:p>
        </p:txBody>
      </p:sp>
      <p:sp>
        <p:nvSpPr>
          <p:cNvPr id="4" name="Footer Placeholder 3"/>
          <p:cNvSpPr>
            <a:spLocks noGrp="1"/>
          </p:cNvSpPr>
          <p:nvPr>
            <p:ph type="ftr" sz="quarter" idx="11"/>
          </p:nvPr>
        </p:nvSpPr>
        <p:spPr/>
        <p:txBody>
          <a:bodyPr/>
          <a:lstStyle/>
          <a:p>
            <a:r>
              <a:rPr lang="en-US" smtClean="0"/>
              <a:t>COPSS Instructions - University of Goettingen</a:t>
            </a:r>
            <a:endParaRPr lang="en-US" dirty="0"/>
          </a:p>
        </p:txBody>
      </p:sp>
      <p:sp>
        <p:nvSpPr>
          <p:cNvPr id="5" name="Slide Number Placeholder 4"/>
          <p:cNvSpPr>
            <a:spLocks noGrp="1"/>
          </p:cNvSpPr>
          <p:nvPr>
            <p:ph type="sldNum" sz="quarter" idx="12"/>
          </p:nvPr>
        </p:nvSpPr>
        <p:spPr/>
        <p:txBody>
          <a:bodyPr/>
          <a:lstStyle/>
          <a:p>
            <a:fld id="{A8959DCC-03CE-4B33-870E-5864BD221B41}" type="slidenum">
              <a:rPr lang="en-US" smtClean="0"/>
              <a:pPr/>
              <a:t>15</a:t>
            </a:fld>
            <a:endParaRPr lang="en-US"/>
          </a:p>
        </p:txBody>
      </p:sp>
      <p:sp>
        <p:nvSpPr>
          <p:cNvPr id="6" name="Content Placeholder 5"/>
          <p:cNvSpPr>
            <a:spLocks noGrp="1"/>
          </p:cNvSpPr>
          <p:nvPr>
            <p:ph sz="quarter" idx="13"/>
          </p:nvPr>
        </p:nvSpPr>
        <p:spPr/>
        <p:txBody>
          <a:bodyPr/>
          <a:lstStyle/>
          <a:p>
            <a:pPr>
              <a:spcBef>
                <a:spcPts val="0"/>
              </a:spcBef>
              <a:spcAft>
                <a:spcPts val="0"/>
              </a:spcAft>
            </a:pPr>
            <a:r>
              <a:rPr lang="en-US" dirty="0" smtClean="0"/>
              <a:t>Library for COPSS client (with the package, in </a:t>
            </a:r>
            <a:r>
              <a:rPr lang="en-US" dirty="0" err="1" smtClean="0"/>
              <a:t>EndHostLib</a:t>
            </a:r>
            <a:r>
              <a:rPr lang="en-US" dirty="0" smtClean="0"/>
              <a:t>)</a:t>
            </a:r>
          </a:p>
          <a:p>
            <a:pPr lvl="1">
              <a:spcBef>
                <a:spcPts val="0"/>
              </a:spcBef>
              <a:spcAft>
                <a:spcPts val="0"/>
              </a:spcAft>
            </a:pPr>
            <a:r>
              <a:rPr lang="en-US" sz="1600" dirty="0">
                <a:latin typeface="Courier New" panose="02070309020205020404" pitchFamily="49" charset="0"/>
                <a:cs typeface="Courier New" panose="02070309020205020404" pitchFamily="49" charset="0"/>
              </a:rPr>
              <a:t>package </a:t>
            </a:r>
            <a:r>
              <a:rPr lang="en-US" sz="1600" dirty="0" err="1" smtClean="0">
                <a:latin typeface="Courier New" panose="02070309020205020404" pitchFamily="49" charset="0"/>
                <a:cs typeface="Courier New" panose="02070309020205020404" pitchFamily="49" charset="0"/>
              </a:rPr>
              <a:t>copss.protocol</a:t>
            </a:r>
            <a:r>
              <a:rPr lang="en-US" sz="1600" dirty="0" smtClean="0">
                <a:latin typeface="Courier New" panose="02070309020205020404" pitchFamily="49" charset="0"/>
                <a:cs typeface="Courier New" panose="02070309020205020404" pitchFamily="49" charset="0"/>
              </a:rPr>
              <a:t>;</a:t>
            </a:r>
          </a:p>
          <a:p>
            <a:pPr lvl="1">
              <a:spcBef>
                <a:spcPts val="0"/>
              </a:spcBef>
              <a:spcAft>
                <a:spcPts val="0"/>
              </a:spcAft>
            </a:pPr>
            <a:r>
              <a:rPr lang="en-US" sz="1600" dirty="0" smtClean="0">
                <a:latin typeface="Courier New" panose="02070309020205020404" pitchFamily="49" charset="0"/>
                <a:cs typeface="Courier New" panose="02070309020205020404" pitchFamily="49" charset="0"/>
              </a:rPr>
              <a:t>public final class Multicast extends </a:t>
            </a:r>
            <a:r>
              <a:rPr lang="en-US" sz="1600" dirty="0" err="1" smtClean="0">
                <a:latin typeface="Courier New" panose="02070309020205020404" pitchFamily="49" charset="0"/>
                <a:cs typeface="Courier New" panose="02070309020205020404" pitchFamily="49" charset="0"/>
              </a:rPr>
              <a:t>GenericXMLEncodable</a:t>
            </a:r>
            <a:r>
              <a:rPr lang="en-US" dirty="0" smtClean="0"/>
              <a:t>:</a:t>
            </a:r>
          </a:p>
          <a:p>
            <a:pPr lvl="2">
              <a:spcBef>
                <a:spcPts val="0"/>
              </a:spcBef>
              <a:spcAft>
                <a:spcPts val="0"/>
              </a:spcAft>
            </a:pPr>
            <a:r>
              <a:rPr lang="en-US" dirty="0" smtClean="0"/>
              <a:t>Packet for Publish (multicast)</a:t>
            </a:r>
          </a:p>
          <a:p>
            <a:pPr lvl="2">
              <a:spcBef>
                <a:spcPts val="0"/>
              </a:spcBef>
              <a:spcAft>
                <a:spcPts val="0"/>
              </a:spcAft>
            </a:pPr>
            <a:r>
              <a:rPr lang="en-US" sz="1400" dirty="0">
                <a:solidFill>
                  <a:prstClr val="white"/>
                </a:solidFill>
                <a:latin typeface="Courier New" panose="02070309020205020404" pitchFamily="49" charset="0"/>
                <a:cs typeface="Courier New" panose="02070309020205020404" pitchFamily="49" charset="0"/>
              </a:rPr>
              <a:t>public Multicast(</a:t>
            </a:r>
            <a:r>
              <a:rPr lang="en-US" sz="1400" dirty="0" err="1">
                <a:solidFill>
                  <a:prstClr val="white"/>
                </a:solidFill>
                <a:latin typeface="Courier New" panose="02070309020205020404" pitchFamily="49" charset="0"/>
                <a:cs typeface="Courier New" panose="02070309020205020404" pitchFamily="49" charset="0"/>
              </a:rPr>
              <a:t>LinkedList</a:t>
            </a:r>
            <a:r>
              <a:rPr lang="en-US" sz="1400" dirty="0">
                <a:solidFill>
                  <a:prstClr val="white"/>
                </a:solidFill>
                <a:latin typeface="Courier New" panose="02070309020205020404" pitchFamily="49" charset="0"/>
                <a:cs typeface="Courier New" panose="02070309020205020404" pitchFamily="49" charset="0"/>
              </a:rPr>
              <a:t>&lt;</a:t>
            </a:r>
            <a:r>
              <a:rPr lang="en-US" sz="1400" dirty="0" err="1">
                <a:solidFill>
                  <a:prstClr val="white"/>
                </a:solidFill>
                <a:latin typeface="Courier New" panose="02070309020205020404" pitchFamily="49" charset="0"/>
                <a:cs typeface="Courier New" panose="02070309020205020404" pitchFamily="49" charset="0"/>
              </a:rPr>
              <a:t>ContentName</a:t>
            </a:r>
            <a:r>
              <a:rPr lang="en-US" sz="1400" dirty="0">
                <a:solidFill>
                  <a:prstClr val="white"/>
                </a:solidFill>
                <a:latin typeface="Courier New" panose="02070309020205020404" pitchFamily="49" charset="0"/>
                <a:cs typeface="Courier New" panose="02070309020205020404" pitchFamily="49" charset="0"/>
              </a:rPr>
              <a:t>&gt; </a:t>
            </a:r>
            <a:r>
              <a:rPr lang="en-US" sz="1400" dirty="0" err="1">
                <a:solidFill>
                  <a:prstClr val="white"/>
                </a:solidFill>
                <a:latin typeface="Courier New" panose="02070309020205020404" pitchFamily="49" charset="0"/>
                <a:cs typeface="Courier New" panose="02070309020205020404" pitchFamily="49" charset="0"/>
              </a:rPr>
              <a:t>contentNames</a:t>
            </a:r>
            <a:r>
              <a:rPr lang="en-US" sz="1400" dirty="0">
                <a:solidFill>
                  <a:prstClr val="white"/>
                </a:solidFill>
                <a:latin typeface="Courier New" panose="02070309020205020404" pitchFamily="49" charset="0"/>
                <a:cs typeface="Courier New" panose="02070309020205020404" pitchFamily="49" charset="0"/>
              </a:rPr>
              <a:t>, byte[] content</a:t>
            </a:r>
            <a:r>
              <a:rPr lang="en-US" sz="1400" dirty="0" smtClean="0">
                <a:solidFill>
                  <a:prstClr val="white"/>
                </a:solidFill>
                <a:latin typeface="Courier New" panose="02070309020205020404" pitchFamily="49" charset="0"/>
                <a:cs typeface="Courier New" panose="02070309020205020404" pitchFamily="49" charset="0"/>
              </a:rPr>
              <a:t>)</a:t>
            </a:r>
          </a:p>
          <a:p>
            <a:pPr lvl="3">
              <a:spcBef>
                <a:spcPts val="0"/>
              </a:spcBef>
              <a:spcAft>
                <a:spcPts val="0"/>
              </a:spcAft>
              <a:buClr>
                <a:srgbClr val="EEECE1"/>
              </a:buClr>
            </a:pPr>
            <a:r>
              <a:rPr lang="en-US" dirty="0">
                <a:solidFill>
                  <a:prstClr val="white"/>
                </a:solidFill>
              </a:rPr>
              <a:t>Initiator of the class</a:t>
            </a:r>
          </a:p>
          <a:p>
            <a:pPr lvl="3">
              <a:spcBef>
                <a:spcPts val="0"/>
              </a:spcBef>
              <a:spcAft>
                <a:spcPts val="0"/>
              </a:spcAft>
              <a:buClr>
                <a:srgbClr val="EEECE1"/>
              </a:buClr>
            </a:pPr>
            <a:r>
              <a:rPr lang="en-US" sz="1400" dirty="0" err="1" smtClean="0">
                <a:solidFill>
                  <a:prstClr val="white"/>
                </a:solidFill>
                <a:latin typeface="Courier New" panose="02070309020205020404" pitchFamily="49" charset="0"/>
                <a:cs typeface="Courier New" panose="02070309020205020404" pitchFamily="49" charset="0"/>
              </a:rPr>
              <a:t>contentNames</a:t>
            </a:r>
            <a:r>
              <a:rPr lang="en-US" dirty="0" smtClean="0">
                <a:solidFill>
                  <a:prstClr val="white"/>
                </a:solidFill>
              </a:rPr>
              <a:t>: CDs of the message</a:t>
            </a:r>
          </a:p>
          <a:p>
            <a:pPr lvl="3">
              <a:spcBef>
                <a:spcPts val="0"/>
              </a:spcBef>
              <a:spcAft>
                <a:spcPts val="0"/>
              </a:spcAft>
              <a:buClr>
                <a:srgbClr val="EEECE1"/>
              </a:buClr>
            </a:pPr>
            <a:r>
              <a:rPr lang="en-US" sz="1400" dirty="0" smtClean="0">
                <a:solidFill>
                  <a:prstClr val="white"/>
                </a:solidFill>
                <a:latin typeface="Courier New" panose="02070309020205020404" pitchFamily="49" charset="0"/>
                <a:cs typeface="Courier New" panose="02070309020205020404" pitchFamily="49" charset="0"/>
              </a:rPr>
              <a:t>content</a:t>
            </a:r>
            <a:r>
              <a:rPr lang="en-US" dirty="0" smtClean="0">
                <a:solidFill>
                  <a:prstClr val="white"/>
                </a:solidFill>
              </a:rPr>
              <a:t>: content of the message</a:t>
            </a:r>
          </a:p>
          <a:p>
            <a:pPr lvl="2">
              <a:spcBef>
                <a:spcPts val="0"/>
              </a:spcBef>
              <a:spcAft>
                <a:spcPts val="0"/>
              </a:spcAft>
              <a:buClr>
                <a:srgbClr val="EEECE1"/>
              </a:buClr>
            </a:pPr>
            <a:r>
              <a:rPr lang="en-US" dirty="0">
                <a:solidFill>
                  <a:prstClr val="white"/>
                </a:solidFill>
              </a:rPr>
              <a:t>Check </a:t>
            </a:r>
            <a:r>
              <a:rPr lang="en-US" sz="1400" dirty="0" err="1">
                <a:solidFill>
                  <a:prstClr val="white"/>
                </a:solidFill>
                <a:latin typeface="Courier New" panose="02070309020205020404" pitchFamily="49" charset="0"/>
                <a:cs typeface="Courier New" panose="02070309020205020404" pitchFamily="49" charset="0"/>
              </a:rPr>
              <a:t>org.ccnx.ccn.protocol.Interest</a:t>
            </a:r>
            <a:r>
              <a:rPr lang="en-US" dirty="0">
                <a:solidFill>
                  <a:prstClr val="white"/>
                </a:solidFill>
              </a:rPr>
              <a:t> in </a:t>
            </a:r>
            <a:r>
              <a:rPr lang="en-US" dirty="0" err="1">
                <a:solidFill>
                  <a:prstClr val="white"/>
                </a:solidFill>
              </a:rPr>
              <a:t>CCNx</a:t>
            </a:r>
            <a:r>
              <a:rPr lang="en-US" dirty="0">
                <a:solidFill>
                  <a:prstClr val="white"/>
                </a:solidFill>
              </a:rPr>
              <a:t> to see how to convert between </a:t>
            </a:r>
            <a:r>
              <a:rPr lang="en-US" dirty="0" smtClean="0">
                <a:solidFill>
                  <a:prstClr val="white"/>
                </a:solidFill>
              </a:rPr>
              <a:t>Multicast (Interest</a:t>
            </a:r>
            <a:r>
              <a:rPr lang="en-US" dirty="0">
                <a:solidFill>
                  <a:prstClr val="white"/>
                </a:solidFill>
              </a:rPr>
              <a:t>) and byte[]</a:t>
            </a:r>
          </a:p>
          <a:p>
            <a:pPr lvl="3">
              <a:spcBef>
                <a:spcPts val="0"/>
              </a:spcBef>
              <a:spcAft>
                <a:spcPts val="0"/>
              </a:spcAft>
              <a:buClr>
                <a:srgbClr val="EEECE1"/>
              </a:buClr>
            </a:pPr>
            <a:endParaRPr lang="en-US" dirty="0" smtClean="0">
              <a:solidFill>
                <a:prstClr val="white"/>
              </a:solidFill>
            </a:endParaRPr>
          </a:p>
          <a:p>
            <a:pPr lvl="3">
              <a:spcBef>
                <a:spcPts val="0"/>
              </a:spcBef>
              <a:spcAft>
                <a:spcPts val="0"/>
              </a:spcAft>
              <a:buClr>
                <a:srgbClr val="EEECE1"/>
              </a:buClr>
            </a:pPr>
            <a:endParaRPr lang="en-US" dirty="0">
              <a:solidFill>
                <a:prstClr val="white"/>
              </a:solidFill>
            </a:endParaRPr>
          </a:p>
          <a:p>
            <a:pPr lvl="3">
              <a:spcBef>
                <a:spcPts val="0"/>
              </a:spcBef>
              <a:spcAft>
                <a:spcPts val="0"/>
              </a:spcAft>
              <a:buClr>
                <a:srgbClr val="EEECE1"/>
              </a:buClr>
            </a:pPr>
            <a:endParaRPr lang="en-US" dirty="0" smtClean="0">
              <a:solidFill>
                <a:prstClr val="white"/>
              </a:solidFill>
            </a:endParaRPr>
          </a:p>
          <a:p>
            <a:pPr>
              <a:spcBef>
                <a:spcPts val="0"/>
              </a:spcBef>
              <a:spcAft>
                <a:spcPts val="0"/>
              </a:spcAft>
              <a:buClr>
                <a:srgbClr val="EEECE1"/>
              </a:buClr>
            </a:pPr>
            <a:r>
              <a:rPr lang="en-US" dirty="0" smtClean="0">
                <a:solidFill>
                  <a:srgbClr val="FFFF00"/>
                </a:solidFill>
              </a:rPr>
              <a:t>Example COPSS client code in folder </a:t>
            </a:r>
            <a:r>
              <a:rPr lang="en-US" dirty="0" err="1" smtClean="0">
                <a:solidFill>
                  <a:srgbClr val="FFFF00"/>
                </a:solidFill>
              </a:rPr>
              <a:t>SimpleCOPSSClient</a:t>
            </a:r>
            <a:endParaRPr lang="en-US" dirty="0">
              <a:solidFill>
                <a:srgbClr val="FFFF00"/>
              </a:solidFill>
            </a:endParaRPr>
          </a:p>
          <a:p>
            <a:pPr lvl="1">
              <a:spcBef>
                <a:spcPts val="0"/>
              </a:spcBef>
              <a:spcAft>
                <a:spcPts val="0"/>
              </a:spcAft>
              <a:buClr>
                <a:srgbClr val="EEECE1"/>
              </a:buClr>
            </a:pPr>
            <a:r>
              <a:rPr lang="en-US" sz="1400" dirty="0">
                <a:solidFill>
                  <a:prstClr val="white"/>
                </a:solidFill>
                <a:cs typeface="Courier New" panose="02070309020205020404" pitchFamily="49" charset="0"/>
              </a:rPr>
              <a:t>Only 1 Java file (</a:t>
            </a:r>
            <a:r>
              <a:rPr lang="en-US" sz="1400" dirty="0" smtClean="0">
                <a:solidFill>
                  <a:prstClr val="white"/>
                </a:solidFill>
                <a:cs typeface="Courier New" panose="02070309020205020404" pitchFamily="49" charset="0"/>
              </a:rPr>
              <a:t>simplecopssclient.SimpleCOPSSClient.java)</a:t>
            </a:r>
          </a:p>
          <a:p>
            <a:pPr lvl="2">
              <a:spcBef>
                <a:spcPts val="0"/>
              </a:spcBef>
              <a:spcAft>
                <a:spcPts val="0"/>
              </a:spcAft>
            </a:pPr>
            <a:endParaRPr lang="en-US" sz="1400" dirty="0">
              <a:solidFill>
                <a:prstClr val="white"/>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767436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interface of COPSSD</a:t>
            </a:r>
            <a:endParaRPr lang="en-US" dirty="0"/>
          </a:p>
        </p:txBody>
      </p:sp>
      <p:sp>
        <p:nvSpPr>
          <p:cNvPr id="3" name="Date Placeholder 2"/>
          <p:cNvSpPr>
            <a:spLocks noGrp="1"/>
          </p:cNvSpPr>
          <p:nvPr>
            <p:ph type="dt" sz="half" idx="10"/>
          </p:nvPr>
        </p:nvSpPr>
        <p:spPr/>
        <p:txBody>
          <a:bodyPr/>
          <a:lstStyle/>
          <a:p>
            <a:r>
              <a:rPr lang="en-US" smtClean="0"/>
              <a:t>7/5/2014</a:t>
            </a:r>
            <a:endParaRPr lang="en-US" dirty="0" smtClean="0"/>
          </a:p>
        </p:txBody>
      </p:sp>
      <p:sp>
        <p:nvSpPr>
          <p:cNvPr id="4" name="Footer Placeholder 3"/>
          <p:cNvSpPr>
            <a:spLocks noGrp="1"/>
          </p:cNvSpPr>
          <p:nvPr>
            <p:ph type="ftr" sz="quarter" idx="11"/>
          </p:nvPr>
        </p:nvSpPr>
        <p:spPr/>
        <p:txBody>
          <a:bodyPr/>
          <a:lstStyle/>
          <a:p>
            <a:r>
              <a:rPr lang="en-US" smtClean="0"/>
              <a:t>COPSS Instructions - University of Goettingen</a:t>
            </a:r>
            <a:endParaRPr lang="en-US" dirty="0"/>
          </a:p>
        </p:txBody>
      </p:sp>
      <p:sp>
        <p:nvSpPr>
          <p:cNvPr id="5" name="Slide Number Placeholder 4"/>
          <p:cNvSpPr>
            <a:spLocks noGrp="1"/>
          </p:cNvSpPr>
          <p:nvPr>
            <p:ph type="sldNum" sz="quarter" idx="12"/>
          </p:nvPr>
        </p:nvSpPr>
        <p:spPr/>
        <p:txBody>
          <a:bodyPr/>
          <a:lstStyle/>
          <a:p>
            <a:fld id="{A8959DCC-03CE-4B33-870E-5864BD221B41}" type="slidenum">
              <a:rPr lang="en-US" smtClean="0"/>
              <a:pPr/>
              <a:t>16</a:t>
            </a:fld>
            <a:endParaRPr lang="en-US"/>
          </a:p>
        </p:txBody>
      </p:sp>
      <p:sp>
        <p:nvSpPr>
          <p:cNvPr id="6" name="Content Placeholder 5"/>
          <p:cNvSpPr>
            <a:spLocks noGrp="1"/>
          </p:cNvSpPr>
          <p:nvPr>
            <p:ph sz="quarter" idx="13"/>
          </p:nvPr>
        </p:nvSpPr>
        <p:spPr/>
        <p:txBody>
          <a:bodyPr/>
          <a:lstStyle/>
          <a:p>
            <a:pPr>
              <a:spcBef>
                <a:spcPts val="0"/>
              </a:spcBef>
              <a:spcAft>
                <a:spcPts val="0"/>
              </a:spcAft>
            </a:pPr>
            <a:r>
              <a:rPr lang="en-US" dirty="0" smtClean="0"/>
              <a:t>To start/stop COPSSD from Java program rather than command line, you can create COPSSD object in your code directly if you use COPSSD.jar (and other jars in the COPSS binary lib) as your library.</a:t>
            </a:r>
          </a:p>
          <a:p>
            <a:pPr marL="342900" lvl="1" indent="-342900">
              <a:spcBef>
                <a:spcPts val="0"/>
              </a:spcBef>
              <a:spcAft>
                <a:spcPts val="0"/>
              </a:spcAft>
            </a:pPr>
            <a:r>
              <a:rPr lang="en-US" sz="1600" dirty="0">
                <a:latin typeface="Courier New" panose="02070309020205020404" pitchFamily="49" charset="0"/>
                <a:cs typeface="Courier New" panose="02070309020205020404" pitchFamily="49" charset="0"/>
              </a:rPr>
              <a:t>package </a:t>
            </a:r>
            <a:r>
              <a:rPr lang="en-US" sz="1600" dirty="0" err="1">
                <a:latin typeface="Courier New" panose="02070309020205020404" pitchFamily="49" charset="0"/>
                <a:cs typeface="Courier New" panose="02070309020205020404" pitchFamily="49" charset="0"/>
              </a:rPr>
              <a:t>copss.protocol</a:t>
            </a:r>
            <a:r>
              <a:rPr lang="en-US" sz="1600" dirty="0">
                <a:latin typeface="Courier New" panose="02070309020205020404" pitchFamily="49" charset="0"/>
                <a:cs typeface="Courier New" panose="02070309020205020404" pitchFamily="49" charset="0"/>
              </a:rPr>
              <a:t>;</a:t>
            </a:r>
          </a:p>
          <a:p>
            <a:pPr>
              <a:spcBef>
                <a:spcPts val="0"/>
              </a:spcBef>
              <a:spcAft>
                <a:spcPts val="0"/>
              </a:spcAft>
            </a:pPr>
            <a:r>
              <a:rPr lang="en-US" sz="1600" dirty="0" smtClean="0">
                <a:solidFill>
                  <a:prstClr val="white"/>
                </a:solidFill>
                <a:latin typeface="Courier New" panose="02070309020205020404" pitchFamily="49" charset="0"/>
                <a:cs typeface="Courier New" panose="02070309020205020404" pitchFamily="49" charset="0"/>
              </a:rPr>
              <a:t>public class COPSSD extends </a:t>
            </a:r>
            <a:r>
              <a:rPr lang="en-US" sz="1600" dirty="0" err="1" smtClean="0">
                <a:solidFill>
                  <a:prstClr val="white"/>
                </a:solidFill>
                <a:latin typeface="Courier New" panose="02070309020205020404" pitchFamily="49" charset="0"/>
                <a:cs typeface="Courier New" panose="02070309020205020404" pitchFamily="49" charset="0"/>
              </a:rPr>
              <a:t>NetworkListener</a:t>
            </a:r>
            <a:endParaRPr lang="en-US" sz="1600" dirty="0" smtClean="0">
              <a:solidFill>
                <a:prstClr val="white"/>
              </a:solidFill>
              <a:latin typeface="Courier New" panose="02070309020205020404" pitchFamily="49" charset="0"/>
              <a:cs typeface="Courier New" panose="02070309020205020404" pitchFamily="49" charset="0"/>
            </a:endParaRPr>
          </a:p>
          <a:p>
            <a:pPr lvl="1">
              <a:spcBef>
                <a:spcPts val="0"/>
              </a:spcBef>
              <a:spcAft>
                <a:spcPts val="0"/>
              </a:spcAft>
            </a:pPr>
            <a:r>
              <a:rPr lang="en-US" dirty="0" smtClean="0"/>
              <a:t>COPSS Daemon</a:t>
            </a:r>
          </a:p>
          <a:p>
            <a:pPr lvl="1">
              <a:spcBef>
                <a:spcPts val="0"/>
              </a:spcBef>
              <a:spcAft>
                <a:spcPts val="0"/>
              </a:spcAft>
              <a:buClr>
                <a:srgbClr val="EEECE1"/>
              </a:buClr>
            </a:pPr>
            <a:r>
              <a:rPr lang="en-US" sz="1400" dirty="0">
                <a:solidFill>
                  <a:prstClr val="white"/>
                </a:solidFill>
                <a:latin typeface="Courier New" panose="02070309020205020404" pitchFamily="49" charset="0"/>
                <a:cs typeface="Courier New" panose="02070309020205020404" pitchFamily="49" charset="0"/>
              </a:rPr>
              <a:t>public </a:t>
            </a:r>
            <a:r>
              <a:rPr lang="en-US" sz="1400" dirty="0" smtClean="0">
                <a:solidFill>
                  <a:prstClr val="white"/>
                </a:solidFill>
                <a:latin typeface="Courier New" panose="02070309020205020404" pitchFamily="49" charset="0"/>
                <a:cs typeface="Courier New" panose="02070309020205020404" pitchFamily="49" charset="0"/>
              </a:rPr>
              <a:t>COPSSD(</a:t>
            </a:r>
            <a:r>
              <a:rPr lang="en-US" sz="1400" dirty="0" err="1" smtClean="0">
                <a:solidFill>
                  <a:prstClr val="white"/>
                </a:solidFill>
                <a:latin typeface="Courier New" panose="02070309020205020404" pitchFamily="49" charset="0"/>
                <a:cs typeface="Courier New" panose="02070309020205020404" pitchFamily="49" charset="0"/>
              </a:rPr>
              <a:t>int</a:t>
            </a:r>
            <a:r>
              <a:rPr lang="en-US" sz="1400" dirty="0" smtClean="0">
                <a:solidFill>
                  <a:prstClr val="white"/>
                </a:solidFill>
                <a:latin typeface="Courier New" panose="02070309020205020404" pitchFamily="49" charset="0"/>
                <a:cs typeface="Courier New" panose="02070309020205020404" pitchFamily="49" charset="0"/>
              </a:rPr>
              <a:t> </a:t>
            </a:r>
            <a:r>
              <a:rPr lang="en-US" sz="1400" dirty="0" err="1">
                <a:solidFill>
                  <a:prstClr val="white"/>
                </a:solidFill>
                <a:latin typeface="Courier New" panose="02070309020205020404" pitchFamily="49" charset="0"/>
                <a:cs typeface="Courier New" panose="02070309020205020404" pitchFamily="49" charset="0"/>
              </a:rPr>
              <a:t>listenPort</a:t>
            </a:r>
            <a:r>
              <a:rPr lang="en-US" sz="1400" dirty="0">
                <a:solidFill>
                  <a:prstClr val="white"/>
                </a:solidFill>
                <a:latin typeface="Courier New" panose="02070309020205020404" pitchFamily="49" charset="0"/>
                <a:cs typeface="Courier New" panose="02070309020205020404" pitchFamily="49" charset="0"/>
              </a:rPr>
              <a:t>, </a:t>
            </a:r>
            <a:r>
              <a:rPr lang="en-US" sz="1400" dirty="0" err="1">
                <a:solidFill>
                  <a:prstClr val="white"/>
                </a:solidFill>
                <a:latin typeface="Courier New" panose="02070309020205020404" pitchFamily="49" charset="0"/>
                <a:cs typeface="Courier New" panose="02070309020205020404" pitchFamily="49" charset="0"/>
              </a:rPr>
              <a:t>int</a:t>
            </a:r>
            <a:r>
              <a:rPr lang="en-US" sz="1400" dirty="0">
                <a:solidFill>
                  <a:prstClr val="white"/>
                </a:solidFill>
                <a:latin typeface="Courier New" panose="02070309020205020404" pitchFamily="49" charset="0"/>
                <a:cs typeface="Courier New" panose="02070309020205020404" pitchFamily="49" charset="0"/>
              </a:rPr>
              <a:t> </a:t>
            </a:r>
            <a:r>
              <a:rPr lang="en-US" sz="1400" dirty="0" err="1" smtClean="0">
                <a:solidFill>
                  <a:prstClr val="white"/>
                </a:solidFill>
                <a:latin typeface="Courier New" panose="02070309020205020404" pitchFamily="49" charset="0"/>
                <a:cs typeface="Courier New" panose="02070309020205020404" pitchFamily="49" charset="0"/>
              </a:rPr>
              <a:t>ccnPort</a:t>
            </a:r>
            <a:r>
              <a:rPr lang="en-US" sz="1400" dirty="0" smtClean="0">
                <a:solidFill>
                  <a:prstClr val="white"/>
                </a:solidFill>
                <a:latin typeface="Courier New" panose="02070309020205020404" pitchFamily="49" charset="0"/>
                <a:cs typeface="Courier New" panose="02070309020205020404" pitchFamily="49" charset="0"/>
              </a:rPr>
              <a:t>)</a:t>
            </a:r>
            <a:endParaRPr lang="en-US" sz="1400" dirty="0">
              <a:solidFill>
                <a:prstClr val="white"/>
              </a:solidFill>
              <a:latin typeface="Courier New" panose="02070309020205020404" pitchFamily="49" charset="0"/>
              <a:cs typeface="Courier New" panose="02070309020205020404" pitchFamily="49" charset="0"/>
            </a:endParaRPr>
          </a:p>
          <a:p>
            <a:pPr lvl="2">
              <a:spcBef>
                <a:spcPts val="0"/>
              </a:spcBef>
              <a:spcAft>
                <a:spcPts val="0"/>
              </a:spcAft>
              <a:buClr>
                <a:srgbClr val="EEECE1"/>
              </a:buClr>
            </a:pPr>
            <a:r>
              <a:rPr lang="en-US" dirty="0" smtClean="0">
                <a:solidFill>
                  <a:prstClr val="white"/>
                </a:solidFill>
              </a:rPr>
              <a:t>Create a COPSS daemon and start listening on </a:t>
            </a:r>
            <a:r>
              <a:rPr lang="en-US" dirty="0" err="1" smtClean="0">
                <a:solidFill>
                  <a:prstClr val="white"/>
                </a:solidFill>
              </a:rPr>
              <a:t>listenPort</a:t>
            </a:r>
            <a:endParaRPr lang="en-US" dirty="0" smtClean="0">
              <a:solidFill>
                <a:prstClr val="white"/>
              </a:solidFill>
            </a:endParaRPr>
          </a:p>
          <a:p>
            <a:pPr lvl="2">
              <a:spcBef>
                <a:spcPts val="0"/>
              </a:spcBef>
              <a:spcAft>
                <a:spcPts val="0"/>
              </a:spcAft>
              <a:buClr>
                <a:srgbClr val="EEECE1"/>
              </a:buClr>
            </a:pPr>
            <a:r>
              <a:rPr lang="en-US" sz="1400" dirty="0" err="1" smtClean="0">
                <a:solidFill>
                  <a:prstClr val="white"/>
                </a:solidFill>
                <a:latin typeface="Courier New" panose="02070309020205020404" pitchFamily="49" charset="0"/>
                <a:cs typeface="Courier New" panose="02070309020205020404" pitchFamily="49" charset="0"/>
              </a:rPr>
              <a:t>listenPort</a:t>
            </a:r>
            <a:r>
              <a:rPr lang="en-US" dirty="0" smtClean="0">
                <a:solidFill>
                  <a:prstClr val="white"/>
                </a:solidFill>
              </a:rPr>
              <a:t>: the port COPSSD listens to</a:t>
            </a:r>
            <a:endParaRPr lang="en-US" dirty="0">
              <a:solidFill>
                <a:prstClr val="white"/>
              </a:solidFill>
            </a:endParaRPr>
          </a:p>
          <a:p>
            <a:pPr lvl="2">
              <a:spcBef>
                <a:spcPts val="0"/>
              </a:spcBef>
              <a:spcAft>
                <a:spcPts val="0"/>
              </a:spcAft>
              <a:buClr>
                <a:srgbClr val="EEECE1"/>
              </a:buClr>
            </a:pPr>
            <a:r>
              <a:rPr lang="en-US" sz="1400" dirty="0" err="1" smtClean="0">
                <a:solidFill>
                  <a:prstClr val="white"/>
                </a:solidFill>
                <a:latin typeface="Courier New" panose="02070309020205020404" pitchFamily="49" charset="0"/>
                <a:cs typeface="Courier New" panose="02070309020205020404" pitchFamily="49" charset="0"/>
              </a:rPr>
              <a:t>ccnPort</a:t>
            </a:r>
            <a:r>
              <a:rPr lang="en-US" dirty="0" smtClean="0">
                <a:solidFill>
                  <a:prstClr val="white"/>
                </a:solidFill>
              </a:rPr>
              <a:t>: the local UDP port CCND listens to</a:t>
            </a:r>
            <a:endParaRPr lang="en-US" dirty="0">
              <a:solidFill>
                <a:prstClr val="white"/>
              </a:solidFill>
            </a:endParaRPr>
          </a:p>
          <a:p>
            <a:pPr lvl="1">
              <a:spcBef>
                <a:spcPts val="0"/>
              </a:spcBef>
              <a:spcAft>
                <a:spcPts val="0"/>
              </a:spcAft>
              <a:buClr>
                <a:srgbClr val="EEECE1"/>
              </a:buClr>
            </a:pPr>
            <a:r>
              <a:rPr lang="en-US" sz="1400" dirty="0">
                <a:solidFill>
                  <a:prstClr val="white"/>
                </a:solidFill>
                <a:latin typeface="Courier New" panose="02070309020205020404" pitchFamily="49" charset="0"/>
                <a:cs typeface="Courier New" panose="02070309020205020404" pitchFamily="49" charset="0"/>
              </a:rPr>
              <a:t>public </a:t>
            </a:r>
            <a:r>
              <a:rPr lang="en-US" sz="1400" dirty="0" err="1">
                <a:solidFill>
                  <a:prstClr val="white"/>
                </a:solidFill>
                <a:latin typeface="Courier New" panose="02070309020205020404" pitchFamily="49" charset="0"/>
                <a:cs typeface="Courier New" panose="02070309020205020404" pitchFamily="49" charset="0"/>
              </a:rPr>
              <a:t>int</a:t>
            </a:r>
            <a:r>
              <a:rPr lang="en-US" sz="1400" dirty="0">
                <a:solidFill>
                  <a:prstClr val="white"/>
                </a:solidFill>
                <a:latin typeface="Courier New" panose="02070309020205020404" pitchFamily="49" charset="0"/>
                <a:cs typeface="Courier New" panose="02070309020205020404" pitchFamily="49" charset="0"/>
              </a:rPr>
              <a:t> link(</a:t>
            </a:r>
            <a:r>
              <a:rPr lang="en-US" sz="1400" dirty="0" err="1">
                <a:solidFill>
                  <a:prstClr val="white"/>
                </a:solidFill>
                <a:latin typeface="Courier New" panose="02070309020205020404" pitchFamily="49" charset="0"/>
                <a:cs typeface="Courier New" panose="02070309020205020404" pitchFamily="49" charset="0"/>
              </a:rPr>
              <a:t>InetSocketAddress</a:t>
            </a:r>
            <a:r>
              <a:rPr lang="en-US" sz="1400" dirty="0">
                <a:solidFill>
                  <a:prstClr val="white"/>
                </a:solidFill>
                <a:latin typeface="Courier New" panose="02070309020205020404" pitchFamily="49" charset="0"/>
                <a:cs typeface="Courier New" panose="02070309020205020404" pitchFamily="49" charset="0"/>
              </a:rPr>
              <a:t> address, </a:t>
            </a:r>
            <a:r>
              <a:rPr lang="en-US" sz="1400" dirty="0" err="1">
                <a:solidFill>
                  <a:prstClr val="white"/>
                </a:solidFill>
                <a:latin typeface="Courier New" panose="02070309020205020404" pitchFamily="49" charset="0"/>
                <a:cs typeface="Courier New" panose="02070309020205020404" pitchFamily="49" charset="0"/>
              </a:rPr>
              <a:t>boolean</a:t>
            </a:r>
            <a:r>
              <a:rPr lang="en-US" sz="1400" dirty="0">
                <a:solidFill>
                  <a:prstClr val="white"/>
                </a:solidFill>
                <a:latin typeface="Courier New" panose="02070309020205020404" pitchFamily="49" charset="0"/>
                <a:cs typeface="Courier New" panose="02070309020205020404" pitchFamily="49" charset="0"/>
              </a:rPr>
              <a:t> </a:t>
            </a:r>
            <a:r>
              <a:rPr lang="en-US" sz="1400" dirty="0" err="1">
                <a:solidFill>
                  <a:prstClr val="white"/>
                </a:solidFill>
                <a:latin typeface="Courier New" panose="02070309020205020404" pitchFamily="49" charset="0"/>
                <a:cs typeface="Courier New" panose="02070309020205020404" pitchFamily="49" charset="0"/>
              </a:rPr>
              <a:t>isRouter</a:t>
            </a:r>
            <a:r>
              <a:rPr lang="en-US" sz="1400" dirty="0">
                <a:solidFill>
                  <a:prstClr val="white"/>
                </a:solidFill>
                <a:latin typeface="Courier New" panose="02070309020205020404" pitchFamily="49" charset="0"/>
                <a:cs typeface="Courier New" panose="02070309020205020404" pitchFamily="49" charset="0"/>
              </a:rPr>
              <a:t>)</a:t>
            </a:r>
          </a:p>
          <a:p>
            <a:pPr lvl="2">
              <a:spcBef>
                <a:spcPts val="0"/>
              </a:spcBef>
              <a:spcAft>
                <a:spcPts val="0"/>
              </a:spcAft>
              <a:buClr>
                <a:srgbClr val="EEECE1"/>
              </a:buClr>
            </a:pPr>
            <a:r>
              <a:rPr lang="en-US" dirty="0" smtClean="0">
                <a:solidFill>
                  <a:prstClr val="white"/>
                </a:solidFill>
              </a:rPr>
              <a:t>Same as link command</a:t>
            </a:r>
          </a:p>
          <a:p>
            <a:pPr lvl="1">
              <a:spcBef>
                <a:spcPts val="0"/>
              </a:spcBef>
              <a:spcAft>
                <a:spcPts val="0"/>
              </a:spcAft>
              <a:buClr>
                <a:srgbClr val="EEECE1"/>
              </a:buClr>
            </a:pPr>
            <a:r>
              <a:rPr lang="en-US" sz="1400" dirty="0">
                <a:solidFill>
                  <a:prstClr val="white"/>
                </a:solidFill>
                <a:latin typeface="Courier New" panose="02070309020205020404" pitchFamily="49" charset="0"/>
                <a:cs typeface="Courier New" panose="02070309020205020404" pitchFamily="49" charset="0"/>
              </a:rPr>
              <a:t>public </a:t>
            </a:r>
            <a:r>
              <a:rPr lang="en-US" sz="1400" dirty="0" err="1">
                <a:solidFill>
                  <a:prstClr val="white"/>
                </a:solidFill>
                <a:latin typeface="Courier New" panose="02070309020205020404" pitchFamily="49" charset="0"/>
                <a:cs typeface="Courier New" panose="02070309020205020404" pitchFamily="49" charset="0"/>
              </a:rPr>
              <a:t>boolean</a:t>
            </a:r>
            <a:r>
              <a:rPr lang="en-US" sz="1400" dirty="0">
                <a:solidFill>
                  <a:prstClr val="white"/>
                </a:solidFill>
                <a:latin typeface="Courier New" panose="02070309020205020404" pitchFamily="49" charset="0"/>
                <a:cs typeface="Courier New" panose="02070309020205020404" pitchFamily="49" charset="0"/>
              </a:rPr>
              <a:t> </a:t>
            </a:r>
            <a:r>
              <a:rPr lang="en-US" sz="1400" dirty="0" err="1">
                <a:solidFill>
                  <a:prstClr val="white"/>
                </a:solidFill>
                <a:latin typeface="Courier New" panose="02070309020205020404" pitchFamily="49" charset="0"/>
                <a:cs typeface="Courier New" panose="02070309020205020404" pitchFamily="49" charset="0"/>
              </a:rPr>
              <a:t>addFIB</a:t>
            </a:r>
            <a:r>
              <a:rPr lang="en-US" sz="1400" dirty="0">
                <a:solidFill>
                  <a:prstClr val="white"/>
                </a:solidFill>
                <a:latin typeface="Courier New" panose="02070309020205020404" pitchFamily="49" charset="0"/>
                <a:cs typeface="Courier New" panose="02070309020205020404" pitchFamily="49" charset="0"/>
              </a:rPr>
              <a:t>(</a:t>
            </a:r>
            <a:r>
              <a:rPr lang="en-US" sz="1400" dirty="0" err="1">
                <a:solidFill>
                  <a:prstClr val="white"/>
                </a:solidFill>
                <a:latin typeface="Courier New" panose="02070309020205020404" pitchFamily="49" charset="0"/>
                <a:cs typeface="Courier New" panose="02070309020205020404" pitchFamily="49" charset="0"/>
              </a:rPr>
              <a:t>ContentName</a:t>
            </a:r>
            <a:r>
              <a:rPr lang="en-US" sz="1400" dirty="0">
                <a:solidFill>
                  <a:prstClr val="white"/>
                </a:solidFill>
                <a:latin typeface="Courier New" panose="02070309020205020404" pitchFamily="49" charset="0"/>
                <a:cs typeface="Courier New" panose="02070309020205020404" pitchFamily="49" charset="0"/>
              </a:rPr>
              <a:t> prefix, </a:t>
            </a:r>
            <a:r>
              <a:rPr lang="en-US" sz="1400" dirty="0" err="1">
                <a:solidFill>
                  <a:prstClr val="white"/>
                </a:solidFill>
                <a:latin typeface="Courier New" panose="02070309020205020404" pitchFamily="49" charset="0"/>
                <a:cs typeface="Courier New" panose="02070309020205020404" pitchFamily="49" charset="0"/>
              </a:rPr>
              <a:t>InetSocketAddress</a:t>
            </a:r>
            <a:r>
              <a:rPr lang="en-US" sz="1400" dirty="0">
                <a:solidFill>
                  <a:prstClr val="white"/>
                </a:solidFill>
                <a:latin typeface="Courier New" panose="02070309020205020404" pitchFamily="49" charset="0"/>
                <a:cs typeface="Courier New" panose="02070309020205020404" pitchFamily="49" charset="0"/>
              </a:rPr>
              <a:t> </a:t>
            </a:r>
            <a:r>
              <a:rPr lang="en-US" sz="1400" dirty="0" err="1">
                <a:solidFill>
                  <a:prstClr val="white"/>
                </a:solidFill>
                <a:latin typeface="Courier New" panose="02070309020205020404" pitchFamily="49" charset="0"/>
                <a:cs typeface="Courier New" panose="02070309020205020404" pitchFamily="49" charset="0"/>
              </a:rPr>
              <a:t>outgoingAddress</a:t>
            </a:r>
            <a:r>
              <a:rPr lang="en-US" sz="1400" dirty="0">
                <a:solidFill>
                  <a:prstClr val="white"/>
                </a:solidFill>
                <a:latin typeface="Courier New" panose="02070309020205020404" pitchFamily="49" charset="0"/>
                <a:cs typeface="Courier New" panose="02070309020205020404" pitchFamily="49" charset="0"/>
              </a:rPr>
              <a:t>)</a:t>
            </a:r>
          </a:p>
          <a:p>
            <a:pPr lvl="2">
              <a:spcBef>
                <a:spcPts val="0"/>
              </a:spcBef>
              <a:spcAft>
                <a:spcPts val="0"/>
              </a:spcAft>
              <a:buClr>
                <a:srgbClr val="EEECE1"/>
              </a:buClr>
            </a:pPr>
            <a:r>
              <a:rPr lang="en-US" dirty="0">
                <a:solidFill>
                  <a:prstClr val="white"/>
                </a:solidFill>
              </a:rPr>
              <a:t>Same as </a:t>
            </a:r>
            <a:r>
              <a:rPr lang="en-US" dirty="0" smtClean="0">
                <a:solidFill>
                  <a:prstClr val="white"/>
                </a:solidFill>
              </a:rPr>
              <a:t>FIB command</a:t>
            </a:r>
            <a:endParaRPr lang="en-US" dirty="0">
              <a:solidFill>
                <a:prstClr val="white"/>
              </a:solidFill>
            </a:endParaRPr>
          </a:p>
          <a:p>
            <a:pPr lvl="1">
              <a:spcBef>
                <a:spcPts val="0"/>
              </a:spcBef>
              <a:spcAft>
                <a:spcPts val="0"/>
              </a:spcAft>
              <a:buClr>
                <a:srgbClr val="EEECE1"/>
              </a:buClr>
            </a:pPr>
            <a:r>
              <a:rPr lang="en-US" sz="1400" dirty="0">
                <a:solidFill>
                  <a:prstClr val="white"/>
                </a:solidFill>
                <a:latin typeface="Courier New" panose="02070309020205020404" pitchFamily="49" charset="0"/>
                <a:cs typeface="Courier New" panose="02070309020205020404" pitchFamily="49" charset="0"/>
              </a:rPr>
              <a:t>public </a:t>
            </a:r>
            <a:r>
              <a:rPr lang="en-US" sz="1400" dirty="0" err="1">
                <a:solidFill>
                  <a:prstClr val="white"/>
                </a:solidFill>
                <a:latin typeface="Courier New" panose="02070309020205020404" pitchFamily="49" charset="0"/>
                <a:cs typeface="Courier New" panose="02070309020205020404" pitchFamily="49" charset="0"/>
              </a:rPr>
              <a:t>int</a:t>
            </a:r>
            <a:r>
              <a:rPr lang="en-US" sz="1400" dirty="0">
                <a:solidFill>
                  <a:prstClr val="white"/>
                </a:solidFill>
                <a:latin typeface="Courier New" panose="02070309020205020404" pitchFamily="49" charset="0"/>
                <a:cs typeface="Courier New" panose="02070309020205020404" pitchFamily="49" charset="0"/>
              </a:rPr>
              <a:t> </a:t>
            </a:r>
            <a:r>
              <a:rPr lang="en-US" sz="1400" dirty="0" err="1" smtClean="0">
                <a:solidFill>
                  <a:prstClr val="white"/>
                </a:solidFill>
                <a:latin typeface="Courier New" panose="02070309020205020404" pitchFamily="49" charset="0"/>
                <a:cs typeface="Courier New" panose="02070309020205020404" pitchFamily="49" charset="0"/>
              </a:rPr>
              <a:t>setRP</a:t>
            </a:r>
            <a:r>
              <a:rPr lang="en-US" sz="1400" dirty="0" smtClean="0">
                <a:solidFill>
                  <a:prstClr val="white"/>
                </a:solidFill>
                <a:latin typeface="Courier New" panose="02070309020205020404" pitchFamily="49" charset="0"/>
                <a:cs typeface="Courier New" panose="02070309020205020404" pitchFamily="49" charset="0"/>
              </a:rPr>
              <a:t>(</a:t>
            </a:r>
            <a:r>
              <a:rPr lang="en-US" sz="1400" dirty="0" err="1" smtClean="0">
                <a:solidFill>
                  <a:prstClr val="white"/>
                </a:solidFill>
                <a:latin typeface="Courier New" panose="02070309020205020404" pitchFamily="49" charset="0"/>
                <a:cs typeface="Courier New" panose="02070309020205020404" pitchFamily="49" charset="0"/>
              </a:rPr>
              <a:t>ContentName</a:t>
            </a:r>
            <a:r>
              <a:rPr lang="en-US" sz="1400" dirty="0" smtClean="0">
                <a:solidFill>
                  <a:prstClr val="white"/>
                </a:solidFill>
                <a:latin typeface="Courier New" panose="02070309020205020404" pitchFamily="49" charset="0"/>
                <a:cs typeface="Courier New" panose="02070309020205020404" pitchFamily="49" charset="0"/>
              </a:rPr>
              <a:t> </a:t>
            </a:r>
            <a:r>
              <a:rPr lang="en-US" sz="1400" dirty="0" err="1" smtClean="0">
                <a:solidFill>
                  <a:prstClr val="white"/>
                </a:solidFill>
                <a:latin typeface="Courier New" panose="02070309020205020404" pitchFamily="49" charset="0"/>
                <a:cs typeface="Courier New" panose="02070309020205020404" pitchFamily="49" charset="0"/>
              </a:rPr>
              <a:t>rpName</a:t>
            </a:r>
            <a:r>
              <a:rPr lang="en-US" sz="1400" dirty="0" smtClean="0">
                <a:solidFill>
                  <a:prstClr val="white"/>
                </a:solidFill>
                <a:latin typeface="Courier New" panose="02070309020205020404" pitchFamily="49" charset="0"/>
                <a:cs typeface="Courier New" panose="02070309020205020404" pitchFamily="49" charset="0"/>
              </a:rPr>
              <a:t>)</a:t>
            </a:r>
            <a:endParaRPr lang="en-US" sz="1400" dirty="0">
              <a:solidFill>
                <a:prstClr val="white"/>
              </a:solidFill>
              <a:latin typeface="Courier New" panose="02070309020205020404" pitchFamily="49" charset="0"/>
              <a:cs typeface="Courier New" panose="02070309020205020404" pitchFamily="49" charset="0"/>
            </a:endParaRPr>
          </a:p>
          <a:p>
            <a:pPr lvl="2">
              <a:spcBef>
                <a:spcPts val="0"/>
              </a:spcBef>
              <a:spcAft>
                <a:spcPts val="0"/>
              </a:spcAft>
              <a:buClr>
                <a:srgbClr val="EEECE1"/>
              </a:buClr>
            </a:pPr>
            <a:r>
              <a:rPr lang="en-US" dirty="0">
                <a:solidFill>
                  <a:prstClr val="white"/>
                </a:solidFill>
              </a:rPr>
              <a:t>Same as </a:t>
            </a:r>
            <a:r>
              <a:rPr lang="en-US" dirty="0" smtClean="0">
                <a:solidFill>
                  <a:prstClr val="white"/>
                </a:solidFill>
              </a:rPr>
              <a:t>RP command</a:t>
            </a:r>
            <a:endParaRPr lang="en-US" dirty="0"/>
          </a:p>
        </p:txBody>
      </p:sp>
    </p:spTree>
    <p:extLst>
      <p:ext uri="{BB962C8B-B14F-4D97-AF65-F5344CB8AC3E}">
        <p14:creationId xmlns:p14="http://schemas.microsoft.com/office/powerpoint/2010/main" val="21016481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interface of COPSSD</a:t>
            </a:r>
            <a:endParaRPr lang="en-US" dirty="0"/>
          </a:p>
        </p:txBody>
      </p:sp>
      <p:sp>
        <p:nvSpPr>
          <p:cNvPr id="3" name="Date Placeholder 2"/>
          <p:cNvSpPr>
            <a:spLocks noGrp="1"/>
          </p:cNvSpPr>
          <p:nvPr>
            <p:ph type="dt" sz="half" idx="10"/>
          </p:nvPr>
        </p:nvSpPr>
        <p:spPr/>
        <p:txBody>
          <a:bodyPr/>
          <a:lstStyle/>
          <a:p>
            <a:r>
              <a:rPr lang="en-US" smtClean="0"/>
              <a:t>7/5/2014</a:t>
            </a:r>
            <a:endParaRPr lang="en-US" dirty="0" smtClean="0"/>
          </a:p>
        </p:txBody>
      </p:sp>
      <p:sp>
        <p:nvSpPr>
          <p:cNvPr id="4" name="Footer Placeholder 3"/>
          <p:cNvSpPr>
            <a:spLocks noGrp="1"/>
          </p:cNvSpPr>
          <p:nvPr>
            <p:ph type="ftr" sz="quarter" idx="11"/>
          </p:nvPr>
        </p:nvSpPr>
        <p:spPr/>
        <p:txBody>
          <a:bodyPr/>
          <a:lstStyle/>
          <a:p>
            <a:r>
              <a:rPr lang="en-US" smtClean="0"/>
              <a:t>COPSS Instructions - University of Goettingen</a:t>
            </a:r>
            <a:endParaRPr lang="en-US" dirty="0"/>
          </a:p>
        </p:txBody>
      </p:sp>
      <p:sp>
        <p:nvSpPr>
          <p:cNvPr id="5" name="Slide Number Placeholder 4"/>
          <p:cNvSpPr>
            <a:spLocks noGrp="1"/>
          </p:cNvSpPr>
          <p:nvPr>
            <p:ph type="sldNum" sz="quarter" idx="12"/>
          </p:nvPr>
        </p:nvSpPr>
        <p:spPr/>
        <p:txBody>
          <a:bodyPr/>
          <a:lstStyle/>
          <a:p>
            <a:fld id="{A8959DCC-03CE-4B33-870E-5864BD221B41}" type="slidenum">
              <a:rPr lang="en-US" smtClean="0"/>
              <a:pPr/>
              <a:t>17</a:t>
            </a:fld>
            <a:endParaRPr lang="en-US"/>
          </a:p>
        </p:txBody>
      </p:sp>
      <p:sp>
        <p:nvSpPr>
          <p:cNvPr id="6" name="Content Placeholder 5"/>
          <p:cNvSpPr>
            <a:spLocks noGrp="1"/>
          </p:cNvSpPr>
          <p:nvPr>
            <p:ph sz="quarter" idx="13"/>
          </p:nvPr>
        </p:nvSpPr>
        <p:spPr/>
        <p:txBody>
          <a:bodyPr/>
          <a:lstStyle/>
          <a:p>
            <a:pPr>
              <a:spcBef>
                <a:spcPts val="0"/>
              </a:spcBef>
              <a:spcAft>
                <a:spcPts val="0"/>
              </a:spcAft>
            </a:pPr>
            <a:r>
              <a:rPr lang="en-US" dirty="0" smtClean="0"/>
              <a:t>To start/stop COPSSD from Java program rather than command line, you can create COPSSD object in your code directly if you use COPSSD.jar (and other jars in the COPSS binary lib) as your library.</a:t>
            </a:r>
          </a:p>
          <a:p>
            <a:pPr marL="342900" lvl="1" indent="-342900">
              <a:spcBef>
                <a:spcPts val="0"/>
              </a:spcBef>
              <a:spcAft>
                <a:spcPts val="0"/>
              </a:spcAft>
            </a:pPr>
            <a:r>
              <a:rPr lang="en-US" sz="1600" dirty="0">
                <a:latin typeface="Courier New" panose="02070309020205020404" pitchFamily="49" charset="0"/>
                <a:cs typeface="Courier New" panose="02070309020205020404" pitchFamily="49" charset="0"/>
              </a:rPr>
              <a:t>package </a:t>
            </a:r>
            <a:r>
              <a:rPr lang="en-US" sz="1600" dirty="0" err="1">
                <a:latin typeface="Courier New" panose="02070309020205020404" pitchFamily="49" charset="0"/>
                <a:cs typeface="Courier New" panose="02070309020205020404" pitchFamily="49" charset="0"/>
              </a:rPr>
              <a:t>copss.protocol</a:t>
            </a:r>
            <a:r>
              <a:rPr lang="en-US" sz="1600" dirty="0">
                <a:latin typeface="Courier New" panose="02070309020205020404" pitchFamily="49" charset="0"/>
                <a:cs typeface="Courier New" panose="02070309020205020404" pitchFamily="49" charset="0"/>
              </a:rPr>
              <a:t>;</a:t>
            </a:r>
          </a:p>
          <a:p>
            <a:pPr>
              <a:spcBef>
                <a:spcPts val="0"/>
              </a:spcBef>
              <a:spcAft>
                <a:spcPts val="0"/>
              </a:spcAft>
            </a:pPr>
            <a:r>
              <a:rPr lang="en-US" sz="1600" dirty="0" smtClean="0">
                <a:solidFill>
                  <a:prstClr val="white"/>
                </a:solidFill>
                <a:latin typeface="Courier New" panose="02070309020205020404" pitchFamily="49" charset="0"/>
                <a:cs typeface="Courier New" panose="02070309020205020404" pitchFamily="49" charset="0"/>
              </a:rPr>
              <a:t>public class COPSSD extends </a:t>
            </a:r>
            <a:r>
              <a:rPr lang="en-US" sz="1600" dirty="0" err="1" smtClean="0">
                <a:solidFill>
                  <a:prstClr val="white"/>
                </a:solidFill>
                <a:latin typeface="Courier New" panose="02070309020205020404" pitchFamily="49" charset="0"/>
                <a:cs typeface="Courier New" panose="02070309020205020404" pitchFamily="49" charset="0"/>
              </a:rPr>
              <a:t>NetworkListener</a:t>
            </a:r>
            <a:endParaRPr lang="en-US" sz="1600" dirty="0" smtClean="0">
              <a:solidFill>
                <a:prstClr val="white"/>
              </a:solidFill>
              <a:latin typeface="Courier New" panose="02070309020205020404" pitchFamily="49" charset="0"/>
              <a:cs typeface="Courier New" panose="02070309020205020404" pitchFamily="49" charset="0"/>
            </a:endParaRPr>
          </a:p>
          <a:p>
            <a:pPr lvl="1">
              <a:spcBef>
                <a:spcPts val="0"/>
              </a:spcBef>
              <a:spcAft>
                <a:spcPts val="0"/>
              </a:spcAft>
            </a:pPr>
            <a:r>
              <a:rPr lang="en-US" dirty="0" smtClean="0"/>
              <a:t>COPSS Daemon</a:t>
            </a:r>
          </a:p>
          <a:p>
            <a:pPr lvl="1">
              <a:spcBef>
                <a:spcPts val="0"/>
              </a:spcBef>
              <a:spcAft>
                <a:spcPts val="0"/>
              </a:spcAft>
              <a:buClr>
                <a:srgbClr val="EEECE1"/>
              </a:buClr>
            </a:pPr>
            <a:r>
              <a:rPr lang="en-US" sz="1400" dirty="0">
                <a:solidFill>
                  <a:prstClr val="white"/>
                </a:solidFill>
                <a:latin typeface="Courier New" panose="02070309020205020404" pitchFamily="49" charset="0"/>
                <a:cs typeface="Courier New" panose="02070309020205020404" pitchFamily="49" charset="0"/>
              </a:rPr>
              <a:t>public String </a:t>
            </a:r>
            <a:r>
              <a:rPr lang="en-US" sz="1400" dirty="0" err="1">
                <a:solidFill>
                  <a:prstClr val="white"/>
                </a:solidFill>
                <a:latin typeface="Courier New" panose="02070309020205020404" pitchFamily="49" charset="0"/>
                <a:cs typeface="Courier New" panose="02070309020205020404" pitchFamily="49" charset="0"/>
              </a:rPr>
              <a:t>toString</a:t>
            </a:r>
            <a:r>
              <a:rPr lang="en-US" sz="1400" dirty="0" smtClean="0">
                <a:solidFill>
                  <a:prstClr val="white"/>
                </a:solidFill>
                <a:latin typeface="Courier New" panose="02070309020205020404" pitchFamily="49" charset="0"/>
                <a:cs typeface="Courier New" panose="02070309020205020404" pitchFamily="49" charset="0"/>
              </a:rPr>
              <a:t>()</a:t>
            </a:r>
            <a:endParaRPr lang="en-US" sz="1400" dirty="0">
              <a:solidFill>
                <a:prstClr val="white"/>
              </a:solidFill>
              <a:latin typeface="Courier New" panose="02070309020205020404" pitchFamily="49" charset="0"/>
              <a:cs typeface="Courier New" panose="02070309020205020404" pitchFamily="49" charset="0"/>
            </a:endParaRPr>
          </a:p>
          <a:p>
            <a:pPr lvl="2">
              <a:spcBef>
                <a:spcPts val="0"/>
              </a:spcBef>
              <a:spcAft>
                <a:spcPts val="0"/>
              </a:spcAft>
              <a:buClr>
                <a:srgbClr val="EEECE1"/>
              </a:buClr>
            </a:pPr>
            <a:r>
              <a:rPr lang="en-US" dirty="0">
                <a:solidFill>
                  <a:prstClr val="white"/>
                </a:solidFill>
              </a:rPr>
              <a:t>Same as </a:t>
            </a:r>
            <a:r>
              <a:rPr lang="en-US" dirty="0" smtClean="0">
                <a:solidFill>
                  <a:prstClr val="white"/>
                </a:solidFill>
              </a:rPr>
              <a:t>status command</a:t>
            </a:r>
          </a:p>
          <a:p>
            <a:pPr lvl="1">
              <a:spcBef>
                <a:spcPts val="0"/>
              </a:spcBef>
              <a:spcAft>
                <a:spcPts val="0"/>
              </a:spcAft>
              <a:buClr>
                <a:srgbClr val="EEECE1"/>
              </a:buClr>
            </a:pPr>
            <a:r>
              <a:rPr lang="en-US" sz="1400" dirty="0">
                <a:solidFill>
                  <a:prstClr val="white"/>
                </a:solidFill>
                <a:latin typeface="Courier New" panose="02070309020205020404" pitchFamily="49" charset="0"/>
                <a:cs typeface="Courier New" panose="02070309020205020404" pitchFamily="49" charset="0"/>
              </a:rPr>
              <a:t>public </a:t>
            </a:r>
            <a:r>
              <a:rPr lang="en-US" sz="1400" dirty="0" smtClean="0">
                <a:solidFill>
                  <a:prstClr val="white"/>
                </a:solidFill>
                <a:latin typeface="Courier New" panose="02070309020205020404" pitchFamily="49" charset="0"/>
                <a:cs typeface="Courier New" panose="02070309020205020404" pitchFamily="49" charset="0"/>
              </a:rPr>
              <a:t>void stop()</a:t>
            </a:r>
            <a:endParaRPr lang="en-US" sz="1400" dirty="0">
              <a:solidFill>
                <a:prstClr val="white"/>
              </a:solidFill>
              <a:latin typeface="Courier New" panose="02070309020205020404" pitchFamily="49" charset="0"/>
              <a:cs typeface="Courier New" panose="02070309020205020404" pitchFamily="49" charset="0"/>
            </a:endParaRPr>
          </a:p>
          <a:p>
            <a:pPr lvl="2">
              <a:spcBef>
                <a:spcPts val="0"/>
              </a:spcBef>
              <a:spcAft>
                <a:spcPts val="0"/>
              </a:spcAft>
              <a:buClr>
                <a:srgbClr val="EEECE1"/>
              </a:buClr>
            </a:pPr>
            <a:r>
              <a:rPr lang="en-US" dirty="0">
                <a:solidFill>
                  <a:prstClr val="white"/>
                </a:solidFill>
              </a:rPr>
              <a:t>Same as </a:t>
            </a:r>
            <a:r>
              <a:rPr lang="en-US" dirty="0" smtClean="0">
                <a:solidFill>
                  <a:prstClr val="white"/>
                </a:solidFill>
              </a:rPr>
              <a:t>stop </a:t>
            </a:r>
            <a:r>
              <a:rPr lang="en-US" dirty="0">
                <a:solidFill>
                  <a:prstClr val="white"/>
                </a:solidFill>
              </a:rPr>
              <a:t>command</a:t>
            </a:r>
          </a:p>
          <a:p>
            <a:pPr lvl="1">
              <a:spcBef>
                <a:spcPts val="0"/>
              </a:spcBef>
              <a:spcAft>
                <a:spcPts val="0"/>
              </a:spcAft>
              <a:buClr>
                <a:srgbClr val="EEECE1"/>
              </a:buClr>
            </a:pPr>
            <a:endParaRPr lang="en-US" dirty="0" smtClean="0">
              <a:solidFill>
                <a:prstClr val="white"/>
              </a:solidFill>
            </a:endParaRPr>
          </a:p>
          <a:p>
            <a:pPr lvl="1">
              <a:spcBef>
                <a:spcPts val="0"/>
              </a:spcBef>
              <a:spcAft>
                <a:spcPts val="0"/>
              </a:spcAft>
            </a:pPr>
            <a:endParaRPr lang="en-US" dirty="0" smtClean="0"/>
          </a:p>
          <a:p>
            <a:pPr>
              <a:spcBef>
                <a:spcPts val="0"/>
              </a:spcBef>
              <a:spcAft>
                <a:spcPts val="0"/>
              </a:spcAft>
              <a:buClr>
                <a:srgbClr val="EEECE1"/>
              </a:buClr>
            </a:pPr>
            <a:r>
              <a:rPr lang="en-US" dirty="0" smtClean="0">
                <a:solidFill>
                  <a:srgbClr val="FFFF00"/>
                </a:solidFill>
              </a:rPr>
              <a:t>Please check </a:t>
            </a:r>
            <a:r>
              <a:rPr lang="en-US" dirty="0" err="1" smtClean="0">
                <a:solidFill>
                  <a:srgbClr val="FFFF00"/>
                </a:solidFill>
              </a:rPr>
              <a:t>COPSSDsrc</a:t>
            </a:r>
            <a:r>
              <a:rPr lang="en-US" dirty="0" smtClean="0">
                <a:solidFill>
                  <a:srgbClr val="FFFF00"/>
                </a:solidFill>
              </a:rPr>
              <a:t>/Main.java to see how to control COPSSD object</a:t>
            </a:r>
            <a:endParaRPr lang="en-US" dirty="0" smtClean="0"/>
          </a:p>
          <a:p>
            <a:pPr>
              <a:spcBef>
                <a:spcPts val="0"/>
              </a:spcBef>
              <a:spcAft>
                <a:spcPts val="0"/>
              </a:spcAft>
            </a:pPr>
            <a:endParaRPr lang="en-US" dirty="0"/>
          </a:p>
        </p:txBody>
      </p:sp>
    </p:spTree>
    <p:extLst>
      <p:ext uri="{BB962C8B-B14F-4D97-AF65-F5344CB8AC3E}">
        <p14:creationId xmlns:p14="http://schemas.microsoft.com/office/powerpoint/2010/main" val="30470138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 initial COPSSD setting</a:t>
            </a:r>
            <a:endParaRPr lang="en-US" dirty="0"/>
          </a:p>
        </p:txBody>
      </p:sp>
      <p:sp>
        <p:nvSpPr>
          <p:cNvPr id="3" name="Date Placeholder 2"/>
          <p:cNvSpPr>
            <a:spLocks noGrp="1"/>
          </p:cNvSpPr>
          <p:nvPr>
            <p:ph type="dt" sz="half" idx="10"/>
          </p:nvPr>
        </p:nvSpPr>
        <p:spPr/>
        <p:txBody>
          <a:bodyPr/>
          <a:lstStyle/>
          <a:p>
            <a:r>
              <a:rPr lang="en-US" smtClean="0"/>
              <a:t>7/5/2014</a:t>
            </a:r>
            <a:endParaRPr lang="en-US" dirty="0" smtClean="0"/>
          </a:p>
        </p:txBody>
      </p:sp>
      <p:sp>
        <p:nvSpPr>
          <p:cNvPr id="4" name="Footer Placeholder 3"/>
          <p:cNvSpPr>
            <a:spLocks noGrp="1"/>
          </p:cNvSpPr>
          <p:nvPr>
            <p:ph type="ftr" sz="quarter" idx="11"/>
          </p:nvPr>
        </p:nvSpPr>
        <p:spPr/>
        <p:txBody>
          <a:bodyPr/>
          <a:lstStyle/>
          <a:p>
            <a:r>
              <a:rPr lang="en-US" smtClean="0"/>
              <a:t>COPSS Instructions - University of Goettingen</a:t>
            </a:r>
            <a:endParaRPr lang="en-US" dirty="0"/>
          </a:p>
        </p:txBody>
      </p:sp>
      <p:sp>
        <p:nvSpPr>
          <p:cNvPr id="5" name="Slide Number Placeholder 4"/>
          <p:cNvSpPr>
            <a:spLocks noGrp="1"/>
          </p:cNvSpPr>
          <p:nvPr>
            <p:ph type="sldNum" sz="quarter" idx="12"/>
          </p:nvPr>
        </p:nvSpPr>
        <p:spPr/>
        <p:txBody>
          <a:bodyPr/>
          <a:lstStyle/>
          <a:p>
            <a:fld id="{A8959DCC-03CE-4B33-870E-5864BD221B41}" type="slidenum">
              <a:rPr lang="en-US" smtClean="0"/>
              <a:pPr/>
              <a:t>18</a:t>
            </a:fld>
            <a:endParaRPr lang="en-US"/>
          </a:p>
        </p:txBody>
      </p:sp>
      <p:sp>
        <p:nvSpPr>
          <p:cNvPr id="6" name="Content Placeholder 5"/>
          <p:cNvSpPr>
            <a:spLocks noGrp="1"/>
          </p:cNvSpPr>
          <p:nvPr>
            <p:ph sz="quarter" idx="13"/>
          </p:nvPr>
        </p:nvSpPr>
        <p:spPr/>
        <p:txBody>
          <a:bodyPr/>
          <a:lstStyle/>
          <a:p>
            <a:r>
              <a:rPr lang="en-US" dirty="0" smtClean="0"/>
              <a:t>By default, COPSSD will read “Command.txt” for startup settings</a:t>
            </a:r>
          </a:p>
          <a:p>
            <a:pPr lvl="1"/>
            <a:r>
              <a:rPr lang="en-US" dirty="0" smtClean="0"/>
              <a:t>That’s why you see the </a:t>
            </a:r>
            <a:r>
              <a:rPr lang="en-US" dirty="0" err="1" smtClean="0"/>
              <a:t>FileNotFoundException</a:t>
            </a:r>
            <a:r>
              <a:rPr lang="en-US" dirty="0" smtClean="0"/>
              <a:t> at the beginning</a:t>
            </a:r>
            <a:endParaRPr lang="en-US" dirty="0"/>
          </a:p>
          <a:p>
            <a:r>
              <a:rPr lang="en-US" dirty="0" smtClean="0"/>
              <a:t>You can put COPSSD commands in the Command.txt file to avoid typing the commands repeatedly.</a:t>
            </a:r>
          </a:p>
          <a:p>
            <a:pPr lvl="1"/>
            <a:r>
              <a:rPr lang="en-US" dirty="0" smtClean="0"/>
              <a:t>E.g., on M1, you can write in Command.txt</a:t>
            </a:r>
          </a:p>
          <a:p>
            <a:pPr lvl="2">
              <a:spcBef>
                <a:spcPts val="0"/>
              </a:spcBef>
              <a:spcAft>
                <a:spcPts val="0"/>
              </a:spcAft>
            </a:pPr>
            <a:r>
              <a:rPr lang="en-US" sz="1400" dirty="0" smtClean="0">
                <a:latin typeface="Courier New" panose="02070309020205020404" pitchFamily="49" charset="0"/>
                <a:cs typeface="Courier New" panose="02070309020205020404" pitchFamily="49" charset="0"/>
              </a:rPr>
              <a:t>link M2.IP 9696 true</a:t>
            </a:r>
          </a:p>
          <a:p>
            <a:pPr lvl="2">
              <a:spcBef>
                <a:spcPts val="0"/>
              </a:spcBef>
              <a:spcAft>
                <a:spcPts val="0"/>
              </a:spcAft>
            </a:pPr>
            <a:r>
              <a:rPr lang="en-US" sz="1400" dirty="0" smtClean="0">
                <a:latin typeface="Courier New" panose="02070309020205020404" pitchFamily="49" charset="0"/>
                <a:cs typeface="Courier New" panose="02070309020205020404" pitchFamily="49" charset="0"/>
              </a:rPr>
              <a:t>link 127.0.0.1 C1.P false</a:t>
            </a:r>
          </a:p>
          <a:p>
            <a:pPr lvl="2">
              <a:spcBef>
                <a:spcPts val="0"/>
              </a:spcBef>
              <a:spcAft>
                <a:spcPts val="0"/>
              </a:spcAft>
            </a:pPr>
            <a:r>
              <a:rPr lang="en-US" sz="1400" dirty="0">
                <a:latin typeface="Courier New" panose="02070309020205020404" pitchFamily="49" charset="0"/>
                <a:cs typeface="Courier New" panose="02070309020205020404" pitchFamily="49" charset="0"/>
              </a:rPr>
              <a:t>link 127.0.0.1 </a:t>
            </a:r>
            <a:r>
              <a:rPr lang="en-US" sz="1400" dirty="0" smtClean="0">
                <a:latin typeface="Courier New" panose="02070309020205020404" pitchFamily="49" charset="0"/>
                <a:cs typeface="Courier New" panose="02070309020205020404" pitchFamily="49" charset="0"/>
              </a:rPr>
              <a:t>C2.P </a:t>
            </a:r>
            <a:r>
              <a:rPr lang="en-US" sz="1400" dirty="0">
                <a:latin typeface="Courier New" panose="02070309020205020404" pitchFamily="49" charset="0"/>
                <a:cs typeface="Courier New" panose="02070309020205020404" pitchFamily="49" charset="0"/>
              </a:rPr>
              <a:t>false</a:t>
            </a:r>
          </a:p>
          <a:p>
            <a:pPr lvl="2">
              <a:spcBef>
                <a:spcPts val="0"/>
              </a:spcBef>
              <a:spcAft>
                <a:spcPts val="0"/>
              </a:spcAft>
            </a:pPr>
            <a:r>
              <a:rPr lang="en-US" sz="1400" dirty="0" smtClean="0">
                <a:latin typeface="Courier New" panose="02070309020205020404" pitchFamily="49" charset="0"/>
                <a:cs typeface="Courier New" panose="02070309020205020404" pitchFamily="49" charset="0"/>
              </a:rPr>
              <a:t>FIB /RP M2.IP 9696</a:t>
            </a:r>
          </a:p>
          <a:p>
            <a:pPr lvl="2">
              <a:spcBef>
                <a:spcPts val="0"/>
              </a:spcBef>
              <a:spcAft>
                <a:spcPts val="0"/>
              </a:spcAft>
            </a:pPr>
            <a:r>
              <a:rPr lang="en-US" sz="1400" dirty="0" smtClean="0">
                <a:latin typeface="Courier New" panose="02070309020205020404" pitchFamily="49" charset="0"/>
                <a:cs typeface="Courier New" panose="02070309020205020404" pitchFamily="49" charset="0"/>
              </a:rPr>
              <a:t>FIB /test M2.IP 9696</a:t>
            </a:r>
          </a:p>
          <a:p>
            <a:pPr lvl="2">
              <a:spcBef>
                <a:spcPts val="0"/>
              </a:spcBef>
              <a:spcAft>
                <a:spcPts val="0"/>
              </a:spcAft>
            </a:pPr>
            <a:r>
              <a:rPr lang="en-US" sz="1400" dirty="0" smtClean="0">
                <a:latin typeface="Courier New" panose="02070309020205020404" pitchFamily="49" charset="0"/>
                <a:cs typeface="Courier New" panose="02070309020205020404" pitchFamily="49" charset="0"/>
              </a:rPr>
              <a:t>FIB /ccnx.org M2.IP 9696</a:t>
            </a:r>
          </a:p>
          <a:p>
            <a:pPr lvl="2">
              <a:spcBef>
                <a:spcPts val="0"/>
              </a:spcBef>
              <a:spcAft>
                <a:spcPts val="0"/>
              </a:spcAft>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704559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COPSS Preparation</a:t>
            </a:r>
            <a:endParaRPr lang="en-US" dirty="0"/>
          </a:p>
        </p:txBody>
      </p:sp>
      <p:sp>
        <p:nvSpPr>
          <p:cNvPr id="3" name="Content Placeholder 2"/>
          <p:cNvSpPr>
            <a:spLocks noGrp="1"/>
          </p:cNvSpPr>
          <p:nvPr>
            <p:ph sz="quarter" idx="13"/>
          </p:nvPr>
        </p:nvSpPr>
        <p:spPr/>
        <p:txBody>
          <a:bodyPr>
            <a:normAutofit/>
          </a:bodyPr>
          <a:lstStyle/>
          <a:p>
            <a:pPr>
              <a:spcBef>
                <a:spcPts val="0"/>
              </a:spcBef>
              <a:spcAft>
                <a:spcPts val="0"/>
              </a:spcAft>
            </a:pPr>
            <a:r>
              <a:rPr lang="en-US" dirty="0" smtClean="0"/>
              <a:t>Operating system:</a:t>
            </a:r>
          </a:p>
          <a:p>
            <a:pPr lvl="1">
              <a:spcBef>
                <a:spcPts val="0"/>
              </a:spcBef>
              <a:spcAft>
                <a:spcPts val="0"/>
              </a:spcAft>
            </a:pPr>
            <a:r>
              <a:rPr lang="en-US" dirty="0" smtClean="0"/>
              <a:t>Tested on Ubuntu 12.04 </a:t>
            </a:r>
            <a:r>
              <a:rPr lang="en-US" dirty="0" smtClean="0"/>
              <a:t>LTS, Ubuntu 13.10 </a:t>
            </a:r>
            <a:r>
              <a:rPr lang="en-US" smtClean="0"/>
              <a:t>and Ubuntu 14.04</a:t>
            </a:r>
            <a:endParaRPr lang="en-US" dirty="0" smtClean="0"/>
          </a:p>
          <a:p>
            <a:pPr lvl="1">
              <a:spcBef>
                <a:spcPts val="0"/>
              </a:spcBef>
              <a:spcAft>
                <a:spcPts val="0"/>
              </a:spcAft>
            </a:pPr>
            <a:r>
              <a:rPr lang="en-US" dirty="0" smtClean="0"/>
              <a:t>Exact distribution/version should not matter</a:t>
            </a:r>
          </a:p>
          <a:p>
            <a:pPr lvl="1">
              <a:spcBef>
                <a:spcPts val="0"/>
              </a:spcBef>
              <a:spcAft>
                <a:spcPts val="0"/>
              </a:spcAft>
            </a:pPr>
            <a:r>
              <a:rPr lang="en-US" dirty="0" smtClean="0"/>
              <a:t>Commands in this guide: </a:t>
            </a:r>
            <a:r>
              <a:rPr lang="en-US" dirty="0" err="1" smtClean="0"/>
              <a:t>Ubuntu</a:t>
            </a:r>
            <a:r>
              <a:rPr lang="en-US" dirty="0" smtClean="0"/>
              <a:t> 13.10</a:t>
            </a:r>
          </a:p>
          <a:p>
            <a:pPr lvl="1">
              <a:spcBef>
                <a:spcPts val="0"/>
              </a:spcBef>
              <a:spcAft>
                <a:spcPts val="0"/>
              </a:spcAft>
            </a:pPr>
            <a:endParaRPr lang="en-US" dirty="0" smtClean="0"/>
          </a:p>
          <a:p>
            <a:pPr>
              <a:spcBef>
                <a:spcPts val="0"/>
              </a:spcBef>
              <a:spcAft>
                <a:spcPts val="0"/>
              </a:spcAft>
            </a:pPr>
            <a:r>
              <a:rPr lang="en-US" dirty="0" smtClean="0"/>
              <a:t>Java:</a:t>
            </a:r>
          </a:p>
          <a:p>
            <a:pPr lvl="1">
              <a:spcBef>
                <a:spcPts val="0"/>
              </a:spcBef>
              <a:spcAft>
                <a:spcPts val="0"/>
              </a:spcAft>
            </a:pPr>
            <a:r>
              <a:rPr lang="en-US" dirty="0" smtClean="0"/>
              <a:t>openjdk-7-jdk</a:t>
            </a:r>
          </a:p>
          <a:p>
            <a:pPr lvl="1">
              <a:spcBef>
                <a:spcPts val="0"/>
              </a:spcBef>
              <a:spcAft>
                <a:spcPts val="0"/>
              </a:spcAft>
            </a:pPr>
            <a:endParaRPr lang="en-US" dirty="0"/>
          </a:p>
          <a:p>
            <a:pPr>
              <a:spcBef>
                <a:spcPts val="0"/>
              </a:spcBef>
              <a:spcAft>
                <a:spcPts val="0"/>
              </a:spcAft>
            </a:pPr>
            <a:r>
              <a:rPr lang="en-US" dirty="0" err="1" smtClean="0"/>
              <a:t>CCNx</a:t>
            </a:r>
            <a:r>
              <a:rPr lang="en-US" dirty="0" smtClean="0"/>
              <a:t>:</a:t>
            </a:r>
          </a:p>
          <a:p>
            <a:pPr lvl="1">
              <a:spcBef>
                <a:spcPts val="0"/>
              </a:spcBef>
              <a:spcAft>
                <a:spcPts val="0"/>
              </a:spcAft>
            </a:pPr>
            <a:r>
              <a:rPr lang="en-US" dirty="0" err="1" smtClean="0"/>
              <a:t>CCNx</a:t>
            </a:r>
            <a:r>
              <a:rPr lang="en-US" dirty="0" smtClean="0"/>
              <a:t> 0.8.0 (provided with the package)</a:t>
            </a:r>
          </a:p>
          <a:p>
            <a:pPr lvl="1">
              <a:spcBef>
                <a:spcPts val="0"/>
              </a:spcBef>
              <a:spcAft>
                <a:spcPts val="0"/>
              </a:spcAft>
            </a:pPr>
            <a:r>
              <a:rPr lang="en-US" dirty="0" err="1" smtClean="0"/>
              <a:t>Wireshark</a:t>
            </a:r>
            <a:r>
              <a:rPr lang="en-US" dirty="0" smtClean="0"/>
              <a:t> 1.8.6 (provided with the package), with </a:t>
            </a:r>
            <a:r>
              <a:rPr lang="en-US" dirty="0" err="1" smtClean="0"/>
              <a:t>CCNx</a:t>
            </a:r>
            <a:r>
              <a:rPr lang="en-US" dirty="0" smtClean="0"/>
              <a:t> plugin </a:t>
            </a:r>
          </a:p>
          <a:p>
            <a:pPr lvl="1">
              <a:spcBef>
                <a:spcPts val="0"/>
              </a:spcBef>
              <a:spcAft>
                <a:spcPts val="0"/>
              </a:spcAft>
            </a:pPr>
            <a:endParaRPr lang="en-US" dirty="0" smtClean="0"/>
          </a:p>
          <a:p>
            <a:pPr>
              <a:spcBef>
                <a:spcPts val="0"/>
              </a:spcBef>
              <a:spcAft>
                <a:spcPts val="0"/>
              </a:spcAft>
            </a:pPr>
            <a:r>
              <a:rPr lang="en-US" dirty="0" smtClean="0"/>
              <a:t>COPSS binary:</a:t>
            </a:r>
          </a:p>
          <a:p>
            <a:pPr lvl="1">
              <a:spcBef>
                <a:spcPts val="0"/>
              </a:spcBef>
              <a:spcAft>
                <a:spcPts val="0"/>
              </a:spcAft>
            </a:pPr>
            <a:r>
              <a:rPr lang="en-US" dirty="0" smtClean="0"/>
              <a:t>Provided with the package</a:t>
            </a:r>
          </a:p>
        </p:txBody>
      </p:sp>
      <p:sp>
        <p:nvSpPr>
          <p:cNvPr id="4" name="Date Placeholder 3"/>
          <p:cNvSpPr>
            <a:spLocks noGrp="1"/>
          </p:cNvSpPr>
          <p:nvPr>
            <p:ph type="dt" sz="half" idx="10"/>
          </p:nvPr>
        </p:nvSpPr>
        <p:spPr/>
        <p:txBody>
          <a:bodyPr/>
          <a:lstStyle/>
          <a:p>
            <a:r>
              <a:rPr lang="en-US" smtClean="0"/>
              <a:t>7/5/2014</a:t>
            </a:r>
            <a:endParaRPr lang="en-US" dirty="0" smtClean="0"/>
          </a:p>
        </p:txBody>
      </p:sp>
      <p:sp>
        <p:nvSpPr>
          <p:cNvPr id="5" name="Footer Placeholder 4"/>
          <p:cNvSpPr>
            <a:spLocks noGrp="1"/>
          </p:cNvSpPr>
          <p:nvPr>
            <p:ph type="ftr" sz="quarter" idx="11"/>
          </p:nvPr>
        </p:nvSpPr>
        <p:spPr/>
        <p:txBody>
          <a:bodyPr/>
          <a:lstStyle/>
          <a:p>
            <a:r>
              <a:rPr lang="en-US" smtClean="0"/>
              <a:t>COPSS Instructions - University of Goettingen</a:t>
            </a:r>
            <a:endParaRPr lang="en-US" dirty="0"/>
          </a:p>
        </p:txBody>
      </p:sp>
      <p:sp>
        <p:nvSpPr>
          <p:cNvPr id="6" name="Slide Number Placeholder 5"/>
          <p:cNvSpPr>
            <a:spLocks noGrp="1"/>
          </p:cNvSpPr>
          <p:nvPr>
            <p:ph type="sldNum" sz="quarter" idx="12"/>
          </p:nvPr>
        </p:nvSpPr>
        <p:spPr/>
        <p:txBody>
          <a:bodyPr/>
          <a:lstStyle/>
          <a:p>
            <a:fld id="{A8959DCC-03CE-4B33-870E-5864BD221B41}" type="slidenum">
              <a:rPr lang="en-US" smtClean="0"/>
              <a:pPr/>
              <a:t>2</a:t>
            </a:fld>
            <a:endParaRPr lang="en-US"/>
          </a:p>
        </p:txBody>
      </p:sp>
    </p:spTree>
    <p:extLst>
      <p:ext uri="{BB962C8B-B14F-4D97-AF65-F5344CB8AC3E}">
        <p14:creationId xmlns:p14="http://schemas.microsoft.com/office/powerpoint/2010/main" val="16021179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endParaRPr lang="en-US" dirty="0"/>
          </a:p>
        </p:txBody>
      </p:sp>
      <p:sp>
        <p:nvSpPr>
          <p:cNvPr id="3" name="Content Placeholder 2"/>
          <p:cNvSpPr>
            <a:spLocks noGrp="1"/>
          </p:cNvSpPr>
          <p:nvPr>
            <p:ph sz="quarter" idx="13"/>
          </p:nvPr>
        </p:nvSpPr>
        <p:spPr/>
        <p:txBody>
          <a:bodyPr>
            <a:normAutofit/>
          </a:bodyPr>
          <a:lstStyle/>
          <a:p>
            <a:pPr>
              <a:spcBef>
                <a:spcPts val="0"/>
              </a:spcBef>
              <a:spcAft>
                <a:spcPts val="0"/>
              </a:spcAft>
            </a:pPr>
            <a:r>
              <a:rPr lang="en-US" dirty="0" smtClean="0"/>
              <a:t>Java 7 installation:</a:t>
            </a:r>
          </a:p>
          <a:p>
            <a:pPr lvl="1">
              <a:spcBef>
                <a:spcPts val="0"/>
              </a:spcBef>
              <a:spcAft>
                <a:spcPts val="0"/>
              </a:spcAft>
            </a:pPr>
            <a:r>
              <a:rPr lang="en-US" dirty="0" err="1" smtClean="0">
                <a:latin typeface="Courier New" pitchFamily="49" charset="0"/>
                <a:cs typeface="Courier New" pitchFamily="49" charset="0"/>
              </a:rPr>
              <a:t>sudo</a:t>
            </a:r>
            <a:r>
              <a:rPr lang="en-US" dirty="0" smtClean="0">
                <a:latin typeface="Courier New" pitchFamily="49" charset="0"/>
                <a:cs typeface="Courier New" pitchFamily="49" charset="0"/>
              </a:rPr>
              <a:t> apt-get install openjdk-7-jdk openjdk-7-jre</a:t>
            </a:r>
          </a:p>
          <a:p>
            <a:pPr lvl="1">
              <a:spcBef>
                <a:spcPts val="0"/>
              </a:spcBef>
              <a:spcAft>
                <a:spcPts val="0"/>
              </a:spcAft>
            </a:pPr>
            <a:r>
              <a:rPr lang="en-US" dirty="0" smtClean="0"/>
              <a:t>Please make sure that you are using </a:t>
            </a:r>
            <a:r>
              <a:rPr lang="en-US" dirty="0" err="1" smtClean="0"/>
              <a:t>openjdk</a:t>
            </a:r>
            <a:r>
              <a:rPr lang="en-US" dirty="0" smtClean="0"/>
              <a:t> 7 (not 6). Test:</a:t>
            </a:r>
            <a:endParaRPr lang="en-US" dirty="0"/>
          </a:p>
          <a:p>
            <a:pPr lvl="2">
              <a:spcBef>
                <a:spcPts val="0"/>
              </a:spcBef>
              <a:spcAft>
                <a:spcPts val="0"/>
              </a:spcAft>
            </a:pPr>
            <a:r>
              <a:rPr lang="en-US" dirty="0" smtClean="0">
                <a:latin typeface="Courier New" pitchFamily="49" charset="0"/>
                <a:cs typeface="Courier New" pitchFamily="49" charset="0"/>
              </a:rPr>
              <a:t>java -version</a:t>
            </a:r>
            <a:endParaRPr lang="en-US" dirty="0">
              <a:latin typeface="Courier New" pitchFamily="49" charset="0"/>
              <a:cs typeface="Courier New" pitchFamily="49" charset="0"/>
            </a:endParaRPr>
          </a:p>
          <a:p>
            <a:pPr lvl="1">
              <a:spcBef>
                <a:spcPts val="0"/>
              </a:spcBef>
              <a:spcAft>
                <a:spcPts val="0"/>
              </a:spcAft>
            </a:pPr>
            <a:endParaRPr lang="en-US" dirty="0" smtClean="0"/>
          </a:p>
          <a:p>
            <a:pPr>
              <a:spcBef>
                <a:spcPts val="0"/>
              </a:spcBef>
              <a:spcAft>
                <a:spcPts val="0"/>
              </a:spcAft>
            </a:pPr>
            <a:r>
              <a:rPr lang="en-US" dirty="0" smtClean="0"/>
              <a:t>Sometimes, you will need to switch to java 7 from 6. Two options for Java 6/7 switch:</a:t>
            </a:r>
          </a:p>
          <a:p>
            <a:pPr lvl="1">
              <a:spcBef>
                <a:spcPts val="0"/>
              </a:spcBef>
              <a:spcAft>
                <a:spcPts val="0"/>
              </a:spcAft>
            </a:pPr>
            <a:r>
              <a:rPr lang="en-US" dirty="0" smtClean="0"/>
              <a:t>Removal, but might break/not work with other apps</a:t>
            </a:r>
          </a:p>
          <a:p>
            <a:pPr lvl="2">
              <a:spcBef>
                <a:spcPts val="0"/>
              </a:spcBef>
              <a:spcAft>
                <a:spcPts val="0"/>
              </a:spcAft>
            </a:pPr>
            <a:r>
              <a:rPr lang="en-US" dirty="0" err="1" smtClean="0">
                <a:latin typeface="Courier New" pitchFamily="49" charset="0"/>
                <a:cs typeface="Courier New" pitchFamily="49" charset="0"/>
              </a:rPr>
              <a:t>sudo</a:t>
            </a:r>
            <a:r>
              <a:rPr lang="en-US" dirty="0" smtClean="0">
                <a:latin typeface="Courier New" pitchFamily="49" charset="0"/>
                <a:cs typeface="Courier New" pitchFamily="49" charset="0"/>
              </a:rPr>
              <a:t> apt-get remove openjdk-6-jdk openjdk-6-jre</a:t>
            </a:r>
          </a:p>
          <a:p>
            <a:pPr lvl="1">
              <a:spcBef>
                <a:spcPts val="0"/>
              </a:spcBef>
              <a:spcAft>
                <a:spcPts val="0"/>
              </a:spcAft>
            </a:pPr>
            <a:r>
              <a:rPr lang="en-US" dirty="0" smtClean="0"/>
              <a:t>Updating java/</a:t>
            </a:r>
            <a:r>
              <a:rPr lang="en-US" dirty="0" err="1" smtClean="0"/>
              <a:t>javac</a:t>
            </a:r>
            <a:r>
              <a:rPr lang="en-US" dirty="0" smtClean="0"/>
              <a:t> alternatives, running </a:t>
            </a:r>
            <a:r>
              <a:rPr lang="en-US" i="1" dirty="0" smtClean="0"/>
              <a:t>both</a:t>
            </a:r>
            <a:r>
              <a:rPr lang="en-US" dirty="0" smtClean="0"/>
              <a:t> the commands</a:t>
            </a:r>
          </a:p>
          <a:p>
            <a:pPr lvl="2">
              <a:spcBef>
                <a:spcPts val="0"/>
              </a:spcBef>
              <a:spcAft>
                <a:spcPts val="0"/>
              </a:spcAft>
            </a:pPr>
            <a:r>
              <a:rPr lang="en-US" dirty="0" err="1" smtClean="0">
                <a:latin typeface="Courier New" pitchFamily="49" charset="0"/>
                <a:cs typeface="Courier New" pitchFamily="49" charset="0"/>
              </a:rPr>
              <a:t>sudo</a:t>
            </a:r>
            <a:r>
              <a:rPr lang="en-US" dirty="0" smtClean="0">
                <a:latin typeface="Courier New" pitchFamily="49" charset="0"/>
                <a:cs typeface="Courier New" pitchFamily="49" charset="0"/>
              </a:rPr>
              <a:t> update-alternatives --</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javac</a:t>
            </a:r>
            <a:endParaRPr lang="en-US" dirty="0" smtClean="0">
              <a:latin typeface="Courier New" pitchFamily="49" charset="0"/>
              <a:cs typeface="Courier New" pitchFamily="49" charset="0"/>
            </a:endParaRPr>
          </a:p>
          <a:p>
            <a:pPr lvl="2">
              <a:spcBef>
                <a:spcPts val="0"/>
              </a:spcBef>
              <a:spcAft>
                <a:spcPts val="0"/>
              </a:spcAft>
            </a:pPr>
            <a:r>
              <a:rPr lang="en-US" dirty="0" err="1" smtClean="0">
                <a:latin typeface="Courier New" pitchFamily="49" charset="0"/>
                <a:cs typeface="Courier New" pitchFamily="49" charset="0"/>
              </a:rPr>
              <a:t>sudo</a:t>
            </a:r>
            <a:r>
              <a:rPr lang="en-US" dirty="0" smtClean="0">
                <a:latin typeface="Courier New" pitchFamily="49" charset="0"/>
                <a:cs typeface="Courier New" pitchFamily="49" charset="0"/>
              </a:rPr>
              <a:t> update-alternatives --</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 java</a:t>
            </a:r>
          </a:p>
          <a:p>
            <a:pPr lvl="2">
              <a:spcBef>
                <a:spcPts val="0"/>
              </a:spcBef>
              <a:spcAft>
                <a:spcPts val="0"/>
              </a:spcAft>
            </a:pPr>
            <a:endParaRPr lang="en-US" dirty="0" smtClean="0"/>
          </a:p>
          <a:p>
            <a:pPr algn="ctr">
              <a:spcBef>
                <a:spcPts val="0"/>
              </a:spcBef>
              <a:spcAft>
                <a:spcPts val="0"/>
              </a:spcAft>
              <a:buNone/>
            </a:pPr>
            <a:r>
              <a:rPr lang="en-US" sz="2400" u="sng" dirty="0" smtClean="0"/>
              <a:t>From now on, “switch to Java *” refers to one</a:t>
            </a:r>
          </a:p>
          <a:p>
            <a:pPr algn="ctr">
              <a:spcBef>
                <a:spcPts val="0"/>
              </a:spcBef>
              <a:spcAft>
                <a:spcPts val="0"/>
              </a:spcAft>
              <a:buNone/>
            </a:pPr>
            <a:r>
              <a:rPr lang="en-US" sz="2400" u="sng" dirty="0" smtClean="0"/>
              <a:t>of the two solutions above</a:t>
            </a:r>
            <a:endParaRPr lang="en-US" sz="2400" u="sng" dirty="0"/>
          </a:p>
        </p:txBody>
      </p:sp>
      <p:sp>
        <p:nvSpPr>
          <p:cNvPr id="4" name="Date Placeholder 3"/>
          <p:cNvSpPr>
            <a:spLocks noGrp="1"/>
          </p:cNvSpPr>
          <p:nvPr>
            <p:ph type="dt" sz="half" idx="10"/>
          </p:nvPr>
        </p:nvSpPr>
        <p:spPr/>
        <p:txBody>
          <a:bodyPr/>
          <a:lstStyle/>
          <a:p>
            <a:r>
              <a:rPr lang="en-US" smtClean="0"/>
              <a:t>7/5/2014</a:t>
            </a:r>
            <a:endParaRPr lang="en-US" dirty="0" smtClean="0"/>
          </a:p>
        </p:txBody>
      </p:sp>
      <p:sp>
        <p:nvSpPr>
          <p:cNvPr id="5" name="Footer Placeholder 4"/>
          <p:cNvSpPr>
            <a:spLocks noGrp="1"/>
          </p:cNvSpPr>
          <p:nvPr>
            <p:ph type="ftr" sz="quarter" idx="11"/>
          </p:nvPr>
        </p:nvSpPr>
        <p:spPr/>
        <p:txBody>
          <a:bodyPr/>
          <a:lstStyle/>
          <a:p>
            <a:r>
              <a:rPr lang="en-US" smtClean="0"/>
              <a:t>COPSS Instructions - University of Goettingen</a:t>
            </a:r>
            <a:endParaRPr lang="en-US" dirty="0"/>
          </a:p>
        </p:txBody>
      </p:sp>
      <p:sp>
        <p:nvSpPr>
          <p:cNvPr id="6" name="Slide Number Placeholder 5"/>
          <p:cNvSpPr>
            <a:spLocks noGrp="1"/>
          </p:cNvSpPr>
          <p:nvPr>
            <p:ph type="sldNum" sz="quarter" idx="12"/>
          </p:nvPr>
        </p:nvSpPr>
        <p:spPr/>
        <p:txBody>
          <a:bodyPr/>
          <a:lstStyle/>
          <a:p>
            <a:fld id="{A8959DCC-03CE-4B33-870E-5864BD221B41}" type="slidenum">
              <a:rPr lang="en-US" smtClean="0"/>
              <a:pPr/>
              <a:t>3</a:t>
            </a:fld>
            <a:endParaRPr lang="en-US"/>
          </a:p>
        </p:txBody>
      </p:sp>
    </p:spTree>
    <p:extLst>
      <p:ext uri="{BB962C8B-B14F-4D97-AF65-F5344CB8AC3E}">
        <p14:creationId xmlns:p14="http://schemas.microsoft.com/office/powerpoint/2010/main" val="16021179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CCNx</a:t>
            </a:r>
            <a:endParaRPr lang="en-US" dirty="0"/>
          </a:p>
        </p:txBody>
      </p:sp>
      <p:sp>
        <p:nvSpPr>
          <p:cNvPr id="3" name="Content Placeholder 2"/>
          <p:cNvSpPr>
            <a:spLocks noGrp="1"/>
          </p:cNvSpPr>
          <p:nvPr>
            <p:ph sz="quarter" idx="13"/>
          </p:nvPr>
        </p:nvSpPr>
        <p:spPr>
          <a:xfrm>
            <a:off x="76200" y="590550"/>
            <a:ext cx="9067800" cy="3429000"/>
          </a:xfrm>
        </p:spPr>
        <p:txBody>
          <a:bodyPr>
            <a:normAutofit lnSpcReduction="10000"/>
          </a:bodyPr>
          <a:lstStyle/>
          <a:p>
            <a:pPr>
              <a:spcBef>
                <a:spcPts val="0"/>
              </a:spcBef>
              <a:spcAft>
                <a:spcPts val="0"/>
              </a:spcAft>
            </a:pPr>
            <a:r>
              <a:rPr lang="en-US" dirty="0" smtClean="0"/>
              <a:t>Prerequisites (taken from https://www.ccnx.org/wiki/CCNx/InstallingCCNx)</a:t>
            </a:r>
          </a:p>
          <a:p>
            <a:pPr lvl="1">
              <a:spcBef>
                <a:spcPts val="0"/>
              </a:spcBef>
              <a:spcAft>
                <a:spcPts val="0"/>
              </a:spcAft>
            </a:pPr>
            <a:r>
              <a:rPr lang="en-US" dirty="0" err="1" smtClean="0">
                <a:latin typeface="Courier New" pitchFamily="49" charset="0"/>
                <a:cs typeface="Courier New" pitchFamily="49" charset="0"/>
              </a:rPr>
              <a:t>sudo</a:t>
            </a:r>
            <a:r>
              <a:rPr lang="en-US" dirty="0" smtClean="0">
                <a:latin typeface="Courier New" pitchFamily="49" charset="0"/>
                <a:cs typeface="Courier New" pitchFamily="49" charset="0"/>
              </a:rPr>
              <a:t> apt-get install build-essential ant </a:t>
            </a:r>
            <a:r>
              <a:rPr lang="en-US" dirty="0" err="1" smtClean="0">
                <a:latin typeface="Courier New" pitchFamily="49" charset="0"/>
                <a:cs typeface="Courier New" pitchFamily="49" charset="0"/>
              </a:rPr>
              <a:t>autoconf</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automake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libssl</a:t>
            </a:r>
            <a:r>
              <a:rPr lang="en-US" dirty="0" smtClean="0">
                <a:latin typeface="Courier New" pitchFamily="49" charset="0"/>
                <a:cs typeface="Courier New" pitchFamily="49" charset="0"/>
              </a:rPr>
              <a:t>-dev libexpat1-dev </a:t>
            </a:r>
            <a:r>
              <a:rPr lang="en-US" dirty="0" err="1" smtClean="0">
                <a:latin typeface="Courier New" pitchFamily="49" charset="0"/>
                <a:cs typeface="Courier New" pitchFamily="49" charset="0"/>
              </a:rPr>
              <a:t>libpcap</a:t>
            </a:r>
            <a:r>
              <a:rPr lang="en-US" dirty="0" smtClean="0">
                <a:latin typeface="Courier New" pitchFamily="49" charset="0"/>
                <a:cs typeface="Courier New" pitchFamily="49" charset="0"/>
              </a:rPr>
              <a:t>-dev libecryptfs0 libxml2-utils gawk </a:t>
            </a:r>
            <a:r>
              <a:rPr lang="en-US" dirty="0" err="1" smtClean="0">
                <a:latin typeface="Courier New" pitchFamily="49" charset="0"/>
                <a:cs typeface="Courier New" pitchFamily="49" charset="0"/>
              </a:rPr>
              <a:t>gcc</a:t>
            </a:r>
            <a:r>
              <a:rPr lang="en-US" dirty="0" smtClean="0">
                <a:latin typeface="Courier New" pitchFamily="49" charset="0"/>
                <a:cs typeface="Courier New" pitchFamily="49" charset="0"/>
              </a:rPr>
              <a:t> g++ </a:t>
            </a:r>
            <a:r>
              <a:rPr lang="en-US" dirty="0" err="1" smtClean="0">
                <a:latin typeface="Courier New" pitchFamily="49" charset="0"/>
                <a:cs typeface="Courier New" pitchFamily="49" charset="0"/>
              </a:rPr>
              <a:t>git</a:t>
            </a:r>
            <a:r>
              <a:rPr lang="en-US" dirty="0" smtClean="0">
                <a:latin typeface="Courier New" pitchFamily="49" charset="0"/>
                <a:cs typeface="Courier New" pitchFamily="49" charset="0"/>
              </a:rPr>
              <a:t>-core </a:t>
            </a:r>
            <a:r>
              <a:rPr lang="en-US" dirty="0" err="1" smtClean="0">
                <a:latin typeface="Courier New" pitchFamily="49" charset="0"/>
                <a:cs typeface="Courier New" pitchFamily="49" charset="0"/>
              </a:rPr>
              <a:t>pkg-config</a:t>
            </a:r>
            <a:r>
              <a:rPr lang="en-US" dirty="0" smtClean="0">
                <a:latin typeface="Courier New" pitchFamily="49" charset="0"/>
                <a:cs typeface="Courier New" pitchFamily="49" charset="0"/>
              </a:rPr>
              <a:t> libpcre3-dev</a:t>
            </a:r>
          </a:p>
          <a:p>
            <a:pPr lvl="1">
              <a:spcBef>
                <a:spcPts val="0"/>
              </a:spcBef>
              <a:spcAft>
                <a:spcPts val="0"/>
              </a:spcAft>
            </a:pPr>
            <a:endParaRPr lang="en-US" dirty="0" smtClean="0">
              <a:latin typeface="Courier New" pitchFamily="49" charset="0"/>
              <a:cs typeface="Courier New" pitchFamily="49" charset="0"/>
            </a:endParaRPr>
          </a:p>
          <a:p>
            <a:pPr>
              <a:spcBef>
                <a:spcPts val="0"/>
              </a:spcBef>
              <a:spcAft>
                <a:spcPts val="0"/>
              </a:spcAft>
            </a:pPr>
            <a:r>
              <a:rPr lang="en-US" dirty="0" smtClean="0"/>
              <a:t>Compilation and installation steps:</a:t>
            </a:r>
          </a:p>
          <a:p>
            <a:pPr marL="800100" lvl="1" indent="-342900">
              <a:spcBef>
                <a:spcPts val="0"/>
              </a:spcBef>
              <a:spcAft>
                <a:spcPts val="0"/>
              </a:spcAft>
              <a:buFont typeface="+mj-lt"/>
              <a:buAutoNum type="arabicPeriod"/>
            </a:pPr>
            <a:r>
              <a:rPr lang="en-US" dirty="0" smtClean="0"/>
              <a:t>Unpack ccnx-0.8.0.tar.gz and move into its directory</a:t>
            </a:r>
          </a:p>
          <a:p>
            <a:pPr marL="800100" lvl="1" indent="-342900">
              <a:spcBef>
                <a:spcPts val="0"/>
              </a:spcBef>
              <a:spcAft>
                <a:spcPts val="0"/>
              </a:spcAft>
              <a:buFont typeface="+mj-lt"/>
              <a:buAutoNum type="arabicPeriod"/>
            </a:pPr>
            <a:r>
              <a:rPr lang="en-US" dirty="0" smtClean="0"/>
              <a:t>Compile and install in the classical way:</a:t>
            </a:r>
          </a:p>
          <a:p>
            <a:pPr marL="1200150" lvl="2" indent="-342900">
              <a:spcBef>
                <a:spcPts val="0"/>
              </a:spcBef>
              <a:spcAft>
                <a:spcPts val="0"/>
              </a:spcAft>
            </a:pPr>
            <a:r>
              <a:rPr lang="en-US" dirty="0" smtClean="0">
                <a:latin typeface="Courier New" pitchFamily="49" charset="0"/>
                <a:cs typeface="Courier New" pitchFamily="49" charset="0"/>
              </a:rPr>
              <a:t>./configure</a:t>
            </a:r>
          </a:p>
          <a:p>
            <a:pPr marL="1200150" lvl="2" indent="-342900">
              <a:spcBef>
                <a:spcPts val="0"/>
              </a:spcBef>
              <a:spcAft>
                <a:spcPts val="0"/>
              </a:spcAft>
            </a:pPr>
            <a:r>
              <a:rPr lang="en-US" dirty="0" smtClean="0">
                <a:latin typeface="Courier New" pitchFamily="49" charset="0"/>
                <a:cs typeface="Courier New" pitchFamily="49" charset="0"/>
              </a:rPr>
              <a:t>make</a:t>
            </a:r>
          </a:p>
          <a:p>
            <a:pPr marL="1200150" lvl="2" indent="-342900">
              <a:spcBef>
                <a:spcPts val="0"/>
              </a:spcBef>
              <a:spcAft>
                <a:spcPts val="0"/>
              </a:spcAft>
            </a:pPr>
            <a:r>
              <a:rPr lang="en-US" dirty="0" err="1" smtClean="0">
                <a:latin typeface="Courier New" pitchFamily="49" charset="0"/>
                <a:cs typeface="Courier New" pitchFamily="49" charset="0"/>
              </a:rPr>
              <a:t>sudo</a:t>
            </a:r>
            <a:r>
              <a:rPr lang="en-US" dirty="0" smtClean="0">
                <a:latin typeface="Courier New" pitchFamily="49" charset="0"/>
                <a:cs typeface="Courier New" pitchFamily="49" charset="0"/>
              </a:rPr>
              <a:t> make install</a:t>
            </a:r>
          </a:p>
          <a:p>
            <a:pPr marL="1200150" lvl="2" indent="-342900">
              <a:spcBef>
                <a:spcPts val="0"/>
              </a:spcBef>
              <a:spcAft>
                <a:spcPts val="0"/>
              </a:spcAft>
            </a:pPr>
            <a:endParaRPr lang="en-US" dirty="0" smtClean="0">
              <a:latin typeface="Courier New" pitchFamily="49" charset="0"/>
              <a:cs typeface="Courier New" pitchFamily="49" charset="0"/>
            </a:endParaRPr>
          </a:p>
          <a:p>
            <a:pPr marL="400050">
              <a:spcBef>
                <a:spcPts val="0"/>
              </a:spcBef>
              <a:spcAft>
                <a:spcPts val="0"/>
              </a:spcAft>
            </a:pPr>
            <a:r>
              <a:rPr lang="en-US" dirty="0" smtClean="0">
                <a:solidFill>
                  <a:srgbClr val="FFFF00"/>
                </a:solidFill>
                <a:cs typeface="Courier New" pitchFamily="49" charset="0"/>
              </a:rPr>
              <a:t>Checkpoint</a:t>
            </a:r>
            <a:r>
              <a:rPr lang="en-US" dirty="0" smtClean="0">
                <a:cs typeface="Courier New" pitchFamily="49" charset="0"/>
              </a:rPr>
              <a:t>: check the following commands</a:t>
            </a:r>
          </a:p>
        </p:txBody>
      </p:sp>
      <p:sp>
        <p:nvSpPr>
          <p:cNvPr id="4" name="Date Placeholder 3"/>
          <p:cNvSpPr>
            <a:spLocks noGrp="1"/>
          </p:cNvSpPr>
          <p:nvPr>
            <p:ph type="dt" sz="half" idx="10"/>
          </p:nvPr>
        </p:nvSpPr>
        <p:spPr/>
        <p:txBody>
          <a:bodyPr/>
          <a:lstStyle/>
          <a:p>
            <a:r>
              <a:rPr lang="en-US" smtClean="0"/>
              <a:t>7/5/2014</a:t>
            </a:r>
            <a:endParaRPr lang="en-US" dirty="0" smtClean="0"/>
          </a:p>
        </p:txBody>
      </p:sp>
      <p:sp>
        <p:nvSpPr>
          <p:cNvPr id="5" name="Footer Placeholder 4"/>
          <p:cNvSpPr>
            <a:spLocks noGrp="1"/>
          </p:cNvSpPr>
          <p:nvPr>
            <p:ph type="ftr" sz="quarter" idx="11"/>
          </p:nvPr>
        </p:nvSpPr>
        <p:spPr/>
        <p:txBody>
          <a:bodyPr/>
          <a:lstStyle/>
          <a:p>
            <a:r>
              <a:rPr lang="en-US" smtClean="0"/>
              <a:t>COPSS Instructions - University of Goettingen</a:t>
            </a:r>
            <a:endParaRPr lang="en-US" dirty="0"/>
          </a:p>
        </p:txBody>
      </p:sp>
      <p:sp>
        <p:nvSpPr>
          <p:cNvPr id="6" name="Slide Number Placeholder 5"/>
          <p:cNvSpPr>
            <a:spLocks noGrp="1"/>
          </p:cNvSpPr>
          <p:nvPr>
            <p:ph type="sldNum" sz="quarter" idx="12"/>
          </p:nvPr>
        </p:nvSpPr>
        <p:spPr/>
        <p:txBody>
          <a:bodyPr/>
          <a:lstStyle/>
          <a:p>
            <a:fld id="{A8959DCC-03CE-4B33-870E-5864BD221B41}" type="slidenum">
              <a:rPr lang="en-US" smtClean="0"/>
              <a:pPr/>
              <a:t>4</a:t>
            </a:fld>
            <a:endParaRPr lang="en-US"/>
          </a:p>
        </p:txBody>
      </p:sp>
      <p:sp>
        <p:nvSpPr>
          <p:cNvPr id="8" name="Rectangle 7"/>
          <p:cNvSpPr/>
          <p:nvPr/>
        </p:nvSpPr>
        <p:spPr>
          <a:xfrm>
            <a:off x="533400" y="3714750"/>
            <a:ext cx="8305800" cy="1200329"/>
          </a:xfrm>
          <a:prstGeom prst="rect">
            <a:avLst/>
          </a:prstGeom>
        </p:spPr>
        <p:txBody>
          <a:bodyPr wrap="square" numCol="2">
            <a:spAutoFit/>
          </a:bodyPr>
          <a:lstStyle/>
          <a:p>
            <a:pPr marL="715963" lvl="1" indent="-258763">
              <a:spcBef>
                <a:spcPts val="0"/>
              </a:spcBef>
              <a:spcAft>
                <a:spcPts val="0"/>
              </a:spcAft>
              <a:buFont typeface="Arial" pitchFamily="34" charset="0"/>
              <a:buChar char="•"/>
            </a:pPr>
            <a:r>
              <a:rPr lang="en-US" dirty="0" err="1" smtClean="0">
                <a:latin typeface="Courier New" pitchFamily="49" charset="0"/>
                <a:cs typeface="Courier New" pitchFamily="49" charset="0"/>
              </a:rPr>
              <a:t>ccndstart</a:t>
            </a:r>
            <a:endParaRPr lang="en-US" dirty="0" smtClean="0">
              <a:latin typeface="Courier New" pitchFamily="49" charset="0"/>
              <a:cs typeface="Courier New" pitchFamily="49" charset="0"/>
            </a:endParaRPr>
          </a:p>
          <a:p>
            <a:pPr marL="715963" lvl="1" indent="-258763">
              <a:spcBef>
                <a:spcPts val="0"/>
              </a:spcBef>
              <a:spcAft>
                <a:spcPts val="0"/>
              </a:spcAft>
              <a:buFont typeface="Arial" pitchFamily="34" charset="0"/>
              <a:buChar char="•"/>
            </a:pPr>
            <a:r>
              <a:rPr lang="en-US" dirty="0" err="1" smtClean="0">
                <a:latin typeface="Courier New" pitchFamily="49" charset="0"/>
                <a:cs typeface="Courier New" pitchFamily="49" charset="0"/>
              </a:rPr>
              <a:t>ccndstop</a:t>
            </a:r>
            <a:endParaRPr lang="en-US" dirty="0" smtClean="0">
              <a:latin typeface="Courier New" pitchFamily="49" charset="0"/>
              <a:cs typeface="Courier New" pitchFamily="49" charset="0"/>
            </a:endParaRPr>
          </a:p>
          <a:p>
            <a:pPr marL="715963" lvl="1" indent="-258763">
              <a:spcBef>
                <a:spcPts val="0"/>
              </a:spcBef>
              <a:spcAft>
                <a:spcPts val="0"/>
              </a:spcAft>
              <a:buFont typeface="Arial" pitchFamily="34" charset="0"/>
              <a:buChar char="•"/>
            </a:pPr>
            <a:r>
              <a:rPr lang="en-US" dirty="0" err="1" smtClean="0">
                <a:latin typeface="Courier New" pitchFamily="49" charset="0"/>
                <a:cs typeface="Courier New" pitchFamily="49" charset="0"/>
              </a:rPr>
              <a:t>ccndc</a:t>
            </a:r>
            <a:r>
              <a:rPr lang="en-US" dirty="0" smtClean="0">
                <a:latin typeface="Courier New" pitchFamily="49" charset="0"/>
                <a:cs typeface="Courier New" pitchFamily="49" charset="0"/>
              </a:rPr>
              <a:t> add</a:t>
            </a:r>
          </a:p>
          <a:p>
            <a:pPr marL="715963" lvl="1" indent="-258763">
              <a:spcBef>
                <a:spcPts val="0"/>
              </a:spcBef>
              <a:spcAft>
                <a:spcPts val="0"/>
              </a:spcAft>
              <a:buFont typeface="Arial" pitchFamily="34" charset="0"/>
              <a:buChar char="•"/>
            </a:pPr>
            <a:endParaRPr lang="en-US" dirty="0" smtClean="0">
              <a:latin typeface="Courier New" pitchFamily="49" charset="0"/>
              <a:cs typeface="Courier New" pitchFamily="49" charset="0"/>
            </a:endParaRPr>
          </a:p>
          <a:p>
            <a:pPr marL="715963" lvl="1" indent="-258763">
              <a:spcBef>
                <a:spcPts val="0"/>
              </a:spcBef>
              <a:spcAft>
                <a:spcPts val="0"/>
              </a:spcAft>
              <a:buFont typeface="Arial" pitchFamily="34" charset="0"/>
              <a:buChar char="•"/>
            </a:pPr>
            <a:r>
              <a:rPr lang="en-US" dirty="0" err="1" smtClean="0">
                <a:latin typeface="Courier New" pitchFamily="49" charset="0"/>
                <a:cs typeface="Courier New" pitchFamily="49" charset="0"/>
              </a:rPr>
              <a:t>ccnr</a:t>
            </a:r>
            <a:endParaRPr lang="en-US" dirty="0" smtClean="0">
              <a:latin typeface="Courier New" pitchFamily="49" charset="0"/>
              <a:cs typeface="Courier New" pitchFamily="49" charset="0"/>
            </a:endParaRPr>
          </a:p>
          <a:p>
            <a:pPr marL="715963" lvl="1" indent="-258763">
              <a:spcBef>
                <a:spcPts val="0"/>
              </a:spcBef>
              <a:spcAft>
                <a:spcPts val="0"/>
              </a:spcAft>
              <a:buFont typeface="Arial" pitchFamily="34" charset="0"/>
              <a:buChar char="•"/>
            </a:pPr>
            <a:r>
              <a:rPr lang="en-US" dirty="0" err="1" smtClean="0">
                <a:latin typeface="Courier New" pitchFamily="49" charset="0"/>
                <a:cs typeface="Courier New" pitchFamily="49" charset="0"/>
              </a:rPr>
              <a:t>ccnputfile</a:t>
            </a:r>
            <a:endParaRPr lang="en-US" dirty="0" smtClean="0">
              <a:latin typeface="Courier New" pitchFamily="49" charset="0"/>
              <a:cs typeface="Courier New" pitchFamily="49" charset="0"/>
            </a:endParaRPr>
          </a:p>
          <a:p>
            <a:pPr marL="715963" lvl="1" indent="-258763">
              <a:spcBef>
                <a:spcPts val="0"/>
              </a:spcBef>
              <a:spcAft>
                <a:spcPts val="0"/>
              </a:spcAft>
              <a:buFont typeface="Arial" pitchFamily="34" charset="0"/>
              <a:buChar char="•"/>
            </a:pPr>
            <a:r>
              <a:rPr lang="en-US" dirty="0" err="1" smtClean="0">
                <a:latin typeface="Courier New" pitchFamily="49" charset="0"/>
                <a:cs typeface="Courier New" pitchFamily="49" charset="0"/>
              </a:rPr>
              <a:t>ccngetfile</a:t>
            </a:r>
            <a:endParaRPr lang="en-US" dirty="0" smtClean="0">
              <a:latin typeface="Courier New" pitchFamily="49" charset="0"/>
              <a:cs typeface="Courier New" pitchFamily="49" charset="0"/>
            </a:endParaRPr>
          </a:p>
        </p:txBody>
      </p:sp>
    </p:spTree>
    <p:extLst>
      <p:ext uri="{BB962C8B-B14F-4D97-AF65-F5344CB8AC3E}">
        <p14:creationId xmlns:p14="http://schemas.microsoft.com/office/powerpoint/2010/main" val="1602117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Wireshark</a:t>
            </a:r>
            <a:endParaRPr lang="en-US" dirty="0"/>
          </a:p>
        </p:txBody>
      </p:sp>
      <p:sp>
        <p:nvSpPr>
          <p:cNvPr id="3" name="Content Placeholder 2"/>
          <p:cNvSpPr>
            <a:spLocks noGrp="1"/>
          </p:cNvSpPr>
          <p:nvPr>
            <p:ph sz="quarter" idx="13"/>
          </p:nvPr>
        </p:nvSpPr>
        <p:spPr>
          <a:xfrm>
            <a:off x="76200" y="590550"/>
            <a:ext cx="9067800" cy="4343400"/>
          </a:xfrm>
        </p:spPr>
        <p:txBody>
          <a:bodyPr>
            <a:normAutofit lnSpcReduction="10000"/>
          </a:bodyPr>
          <a:lstStyle/>
          <a:p>
            <a:pPr>
              <a:spcBef>
                <a:spcPts val="0"/>
              </a:spcBef>
              <a:spcAft>
                <a:spcPts val="0"/>
              </a:spcAft>
            </a:pPr>
            <a:r>
              <a:rPr lang="en-US" dirty="0" smtClean="0"/>
              <a:t>Prerequisites</a:t>
            </a:r>
          </a:p>
          <a:p>
            <a:pPr lvl="1">
              <a:spcBef>
                <a:spcPts val="0"/>
              </a:spcBef>
              <a:spcAft>
                <a:spcPts val="0"/>
              </a:spcAft>
            </a:pPr>
            <a:r>
              <a:rPr lang="en-US" dirty="0" err="1" smtClean="0">
                <a:latin typeface="Courier New" pitchFamily="49" charset="0"/>
                <a:cs typeface="Courier New" pitchFamily="49" charset="0"/>
              </a:rPr>
              <a:t>sudo</a:t>
            </a:r>
            <a:r>
              <a:rPr lang="en-US" dirty="0" smtClean="0">
                <a:latin typeface="Courier New" pitchFamily="49" charset="0"/>
                <a:cs typeface="Courier New" pitchFamily="49" charset="0"/>
              </a:rPr>
              <a:t> apt-get build-</a:t>
            </a:r>
            <a:r>
              <a:rPr lang="en-US" dirty="0" err="1" smtClean="0">
                <a:latin typeface="Courier New" pitchFamily="49" charset="0"/>
                <a:cs typeface="Courier New" pitchFamily="49" charset="0"/>
              </a:rPr>
              <a:t>dep</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wireshark</a:t>
            </a:r>
            <a:endParaRPr lang="en-US" dirty="0" smtClean="0">
              <a:latin typeface="Courier New" pitchFamily="49" charset="0"/>
              <a:cs typeface="Courier New" pitchFamily="49" charset="0"/>
            </a:endParaRPr>
          </a:p>
          <a:p>
            <a:pPr lvl="1">
              <a:spcBef>
                <a:spcPts val="0"/>
              </a:spcBef>
              <a:spcAft>
                <a:spcPts val="0"/>
              </a:spcAft>
            </a:pPr>
            <a:endParaRPr lang="en-US" dirty="0" smtClean="0">
              <a:latin typeface="Courier New" pitchFamily="49" charset="0"/>
              <a:cs typeface="Courier New" pitchFamily="49" charset="0"/>
            </a:endParaRPr>
          </a:p>
          <a:p>
            <a:pPr>
              <a:spcBef>
                <a:spcPts val="0"/>
              </a:spcBef>
              <a:spcAft>
                <a:spcPts val="0"/>
              </a:spcAft>
            </a:pPr>
            <a:r>
              <a:rPr lang="en-US" dirty="0" smtClean="0"/>
              <a:t>Compilation and installation steps:</a:t>
            </a:r>
          </a:p>
          <a:p>
            <a:pPr marL="800100" lvl="1" indent="-342900">
              <a:spcBef>
                <a:spcPts val="0"/>
              </a:spcBef>
              <a:spcAft>
                <a:spcPts val="0"/>
              </a:spcAft>
              <a:buFont typeface="+mj-lt"/>
              <a:buAutoNum type="arabicPeriod"/>
            </a:pPr>
            <a:r>
              <a:rPr lang="en-US" dirty="0" smtClean="0"/>
              <a:t>Unpack wireshark-1.8.6.tar.bz2 and move into its directory</a:t>
            </a:r>
          </a:p>
          <a:p>
            <a:pPr marL="800100" lvl="1" indent="-342900">
              <a:spcBef>
                <a:spcPts val="0"/>
              </a:spcBef>
              <a:spcAft>
                <a:spcPts val="0"/>
              </a:spcAft>
              <a:buFont typeface="+mj-lt"/>
              <a:buAutoNum type="arabicPeriod"/>
            </a:pPr>
            <a:r>
              <a:rPr lang="en-US" dirty="0" smtClean="0"/>
              <a:t>Go to </a:t>
            </a:r>
            <a:r>
              <a:rPr lang="en-US" dirty="0" err="1" smtClean="0"/>
              <a:t>wireshark</a:t>
            </a:r>
            <a:r>
              <a:rPr lang="en-US" dirty="0" smtClean="0"/>
              <a:t> folder</a:t>
            </a:r>
          </a:p>
          <a:p>
            <a:pPr marL="800100" lvl="1" indent="-342900">
              <a:spcBef>
                <a:spcPts val="0"/>
              </a:spcBef>
              <a:spcAft>
                <a:spcPts val="0"/>
              </a:spcAft>
              <a:buFont typeface="+mj-lt"/>
              <a:buAutoNum type="arabicPeriod"/>
            </a:pPr>
            <a:r>
              <a:rPr lang="en-US" dirty="0" smtClean="0"/>
              <a:t>Copy all the </a:t>
            </a:r>
            <a:r>
              <a:rPr lang="en-US" dirty="0" err="1" smtClean="0"/>
              <a:t>CCNx</a:t>
            </a:r>
            <a:r>
              <a:rPr lang="en-US" dirty="0" smtClean="0"/>
              <a:t> </a:t>
            </a:r>
            <a:r>
              <a:rPr lang="en-US" dirty="0" err="1" smtClean="0"/>
              <a:t>plugin</a:t>
            </a:r>
            <a:r>
              <a:rPr lang="en-US" dirty="0" smtClean="0"/>
              <a:t> files in the </a:t>
            </a:r>
            <a:r>
              <a:rPr lang="en-US" dirty="0" err="1" smtClean="0"/>
              <a:t>plugins</a:t>
            </a:r>
            <a:r>
              <a:rPr lang="en-US" dirty="0" smtClean="0"/>
              <a:t>/</a:t>
            </a:r>
            <a:r>
              <a:rPr lang="en-US" dirty="0" err="1" smtClean="0"/>
              <a:t>ccn</a:t>
            </a:r>
            <a:r>
              <a:rPr lang="en-US" dirty="0" smtClean="0"/>
              <a:t> directory</a:t>
            </a:r>
          </a:p>
          <a:p>
            <a:pPr marL="1200150" lvl="2" indent="-342900">
              <a:spcBef>
                <a:spcPts val="0"/>
              </a:spcBef>
              <a:spcAft>
                <a:spcPts val="0"/>
              </a:spcAft>
            </a:pPr>
            <a:r>
              <a:rPr lang="en-US" dirty="0" err="1" smtClean="0">
                <a:latin typeface="Courier New" pitchFamily="49" charset="0"/>
                <a:cs typeface="Courier New" pitchFamily="49" charset="0"/>
              </a:rPr>
              <a:t>cp</a:t>
            </a:r>
            <a:r>
              <a:rPr lang="en-US" dirty="0" smtClean="0">
                <a:latin typeface="Courier New" pitchFamily="49" charset="0"/>
                <a:cs typeface="Courier New" pitchFamily="49" charset="0"/>
              </a:rPr>
              <a:t> -R ../ccnx-0.8.0/apps/</a:t>
            </a:r>
            <a:r>
              <a:rPr lang="en-US" dirty="0" err="1" smtClean="0">
                <a:latin typeface="Courier New" pitchFamily="49" charset="0"/>
                <a:cs typeface="Courier New" pitchFamily="49" charset="0"/>
              </a:rPr>
              <a:t>wireshark</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ccn</a:t>
            </a:r>
            <a:r>
              <a:rPr lang="en-US" dirty="0" smtClean="0">
                <a:latin typeface="Courier New" pitchFamily="49" charset="0"/>
                <a:cs typeface="Courier New" pitchFamily="49" charset="0"/>
              </a:rPr>
              <a:t> plugins/</a:t>
            </a:r>
            <a:r>
              <a:rPr lang="en-US" dirty="0" err="1" smtClean="0">
                <a:latin typeface="Courier New" pitchFamily="49" charset="0"/>
                <a:cs typeface="Courier New" pitchFamily="49" charset="0"/>
              </a:rPr>
              <a:t>ccn</a:t>
            </a:r>
            <a:endParaRPr lang="en-US" dirty="0" smtClean="0">
              <a:latin typeface="Courier New" pitchFamily="49" charset="0"/>
              <a:cs typeface="Courier New" pitchFamily="49" charset="0"/>
            </a:endParaRPr>
          </a:p>
          <a:p>
            <a:pPr marL="800100" lvl="1" indent="-342900">
              <a:spcBef>
                <a:spcPts val="0"/>
              </a:spcBef>
              <a:spcAft>
                <a:spcPts val="0"/>
              </a:spcAft>
              <a:buFont typeface="+mj-lt"/>
              <a:buAutoNum type="arabicPeriod"/>
            </a:pPr>
            <a:r>
              <a:rPr lang="en-US" dirty="0" smtClean="0"/>
              <a:t>Apply patch from </a:t>
            </a:r>
            <a:r>
              <a:rPr lang="en-US" dirty="0" err="1" smtClean="0"/>
              <a:t>CCNx</a:t>
            </a:r>
            <a:r>
              <a:rPr lang="en-US" dirty="0" smtClean="0"/>
              <a:t>.</a:t>
            </a:r>
            <a:endParaRPr lang="en-US" dirty="0"/>
          </a:p>
          <a:p>
            <a:pPr marL="1200150" lvl="2" indent="-342900">
              <a:spcBef>
                <a:spcPts val="0"/>
              </a:spcBef>
              <a:spcAft>
                <a:spcPts val="0"/>
              </a:spcAft>
            </a:pPr>
            <a:r>
              <a:rPr lang="en-US" dirty="0" smtClean="0">
                <a:latin typeface="Courier New" pitchFamily="49" charset="0"/>
                <a:cs typeface="Courier New" pitchFamily="49" charset="0"/>
              </a:rPr>
              <a:t>patch –p1 &lt; ../ccnx-0.8.0/apps/</a:t>
            </a:r>
            <a:r>
              <a:rPr lang="en-US" dirty="0" err="1" smtClean="0">
                <a:latin typeface="Courier New" pitchFamily="49" charset="0"/>
                <a:cs typeface="Courier New" pitchFamily="49" charset="0"/>
              </a:rPr>
              <a:t>wireshark</a:t>
            </a:r>
            <a:r>
              <a:rPr lang="en-US" dirty="0" smtClean="0">
                <a:latin typeface="Courier New" pitchFamily="49" charset="0"/>
                <a:cs typeface="Courier New" pitchFamily="49" charset="0"/>
              </a:rPr>
              <a:t>/wireshark-1.8.6.patch</a:t>
            </a:r>
            <a:endParaRPr lang="en-US" dirty="0">
              <a:latin typeface="Courier New" pitchFamily="49" charset="0"/>
              <a:cs typeface="Courier New" pitchFamily="49" charset="0"/>
            </a:endParaRPr>
          </a:p>
          <a:p>
            <a:pPr marL="800100" lvl="1" indent="-342900">
              <a:spcBef>
                <a:spcPts val="0"/>
              </a:spcBef>
              <a:spcAft>
                <a:spcPts val="0"/>
              </a:spcAft>
              <a:buFont typeface="+mj-lt"/>
              <a:buAutoNum type="arabicPeriod"/>
            </a:pPr>
            <a:r>
              <a:rPr lang="en-US" dirty="0" smtClean="0"/>
              <a:t>Run autogen.sh and then compile and install in the classical way:</a:t>
            </a:r>
          </a:p>
          <a:p>
            <a:pPr marL="1200150" lvl="2" indent="-342900">
              <a:spcBef>
                <a:spcPts val="0"/>
              </a:spcBef>
              <a:spcAft>
                <a:spcPts val="0"/>
              </a:spcAft>
            </a:pPr>
            <a:r>
              <a:rPr lang="en-US" dirty="0" smtClean="0">
                <a:latin typeface="Courier New" pitchFamily="49" charset="0"/>
                <a:cs typeface="Courier New" pitchFamily="49" charset="0"/>
              </a:rPr>
              <a:t>./autogen.sh</a:t>
            </a:r>
          </a:p>
          <a:p>
            <a:pPr marL="1200150" lvl="2" indent="-342900">
              <a:spcBef>
                <a:spcPts val="0"/>
              </a:spcBef>
              <a:spcAft>
                <a:spcPts val="0"/>
              </a:spcAft>
            </a:pPr>
            <a:r>
              <a:rPr lang="en-US" dirty="0" smtClean="0">
                <a:latin typeface="Courier New" pitchFamily="49" charset="0"/>
                <a:cs typeface="Courier New" pitchFamily="49" charset="0"/>
              </a:rPr>
              <a:t>./configure</a:t>
            </a:r>
          </a:p>
          <a:p>
            <a:pPr marL="1200150" lvl="2" indent="-342900">
              <a:spcBef>
                <a:spcPts val="0"/>
              </a:spcBef>
              <a:spcAft>
                <a:spcPts val="0"/>
              </a:spcAft>
            </a:pPr>
            <a:r>
              <a:rPr lang="en-US" dirty="0" smtClean="0">
                <a:latin typeface="Courier New" pitchFamily="49" charset="0"/>
                <a:cs typeface="Courier New" pitchFamily="49" charset="0"/>
              </a:rPr>
              <a:t>make</a:t>
            </a:r>
          </a:p>
          <a:p>
            <a:pPr marL="1200150" lvl="2" indent="-342900">
              <a:spcBef>
                <a:spcPts val="0"/>
              </a:spcBef>
              <a:spcAft>
                <a:spcPts val="0"/>
              </a:spcAft>
            </a:pPr>
            <a:r>
              <a:rPr lang="en-US" dirty="0" err="1" smtClean="0">
                <a:latin typeface="Courier New" pitchFamily="49" charset="0"/>
                <a:cs typeface="Courier New" pitchFamily="49" charset="0"/>
              </a:rPr>
              <a:t>sudo</a:t>
            </a:r>
            <a:r>
              <a:rPr lang="en-US" dirty="0" smtClean="0">
                <a:latin typeface="Courier New" pitchFamily="49" charset="0"/>
                <a:cs typeface="Courier New" pitchFamily="49" charset="0"/>
              </a:rPr>
              <a:t> make install</a:t>
            </a:r>
          </a:p>
          <a:p>
            <a:pPr marL="400050">
              <a:spcBef>
                <a:spcPts val="0"/>
              </a:spcBef>
              <a:spcAft>
                <a:spcPts val="0"/>
              </a:spcAft>
            </a:pPr>
            <a:r>
              <a:rPr lang="en-US" dirty="0" smtClean="0">
                <a:solidFill>
                  <a:srgbClr val="FFFF00"/>
                </a:solidFill>
                <a:cs typeface="Courier New" pitchFamily="49" charset="0"/>
              </a:rPr>
              <a:t>Checkpoint</a:t>
            </a:r>
            <a:r>
              <a:rPr lang="en-US" dirty="0" smtClean="0">
                <a:cs typeface="Courier New" pitchFamily="49" charset="0"/>
              </a:rPr>
              <a:t>: launch a </a:t>
            </a:r>
            <a:r>
              <a:rPr lang="en-US" dirty="0" err="1" smtClean="0">
                <a:cs typeface="Courier New" pitchFamily="49" charset="0"/>
              </a:rPr>
              <a:t>Wireshark</a:t>
            </a:r>
            <a:r>
              <a:rPr lang="en-US" dirty="0" smtClean="0">
                <a:cs typeface="Courier New" pitchFamily="49" charset="0"/>
              </a:rPr>
              <a:t> capture and do some </a:t>
            </a:r>
            <a:r>
              <a:rPr lang="en-US" dirty="0" err="1" smtClean="0">
                <a:cs typeface="Courier New" pitchFamily="49" charset="0"/>
              </a:rPr>
              <a:t>CCNx</a:t>
            </a:r>
            <a:r>
              <a:rPr lang="en-US" dirty="0" smtClean="0">
                <a:cs typeface="Courier New" pitchFamily="49" charset="0"/>
              </a:rPr>
              <a:t> related operations           (e.g. </a:t>
            </a:r>
            <a:r>
              <a:rPr lang="en-US" dirty="0" err="1" smtClean="0">
                <a:latin typeface="Courier New" pitchFamily="49" charset="0"/>
                <a:cs typeface="Courier New" pitchFamily="49" charset="0"/>
              </a:rPr>
              <a:t>ccngetfile</a:t>
            </a:r>
            <a:r>
              <a:rPr lang="en-US" dirty="0" smtClean="0">
                <a:cs typeface="Courier New" pitchFamily="49" charset="0"/>
              </a:rPr>
              <a:t>/</a:t>
            </a:r>
            <a:r>
              <a:rPr lang="en-US" dirty="0" err="1" smtClean="0">
                <a:latin typeface="Courier New" pitchFamily="49" charset="0"/>
                <a:cs typeface="Courier New" pitchFamily="49" charset="0"/>
              </a:rPr>
              <a:t>ccnputfil</a:t>
            </a:r>
            <a:r>
              <a:rPr lang="en-US" dirty="0" err="1" smtClean="0">
                <a:cs typeface="Courier New" pitchFamily="49" charset="0"/>
              </a:rPr>
              <a:t>e</a:t>
            </a:r>
            <a:r>
              <a:rPr lang="en-US" dirty="0" smtClean="0">
                <a:cs typeface="Courier New" pitchFamily="49" charset="0"/>
              </a:rPr>
              <a:t>)</a:t>
            </a:r>
          </a:p>
        </p:txBody>
      </p:sp>
      <p:sp>
        <p:nvSpPr>
          <p:cNvPr id="4" name="Date Placeholder 3"/>
          <p:cNvSpPr>
            <a:spLocks noGrp="1"/>
          </p:cNvSpPr>
          <p:nvPr>
            <p:ph type="dt" sz="half" idx="10"/>
          </p:nvPr>
        </p:nvSpPr>
        <p:spPr/>
        <p:txBody>
          <a:bodyPr/>
          <a:lstStyle/>
          <a:p>
            <a:r>
              <a:rPr lang="en-US" smtClean="0"/>
              <a:t>7/5/2014</a:t>
            </a:r>
            <a:endParaRPr lang="en-US" dirty="0" smtClean="0"/>
          </a:p>
        </p:txBody>
      </p:sp>
      <p:sp>
        <p:nvSpPr>
          <p:cNvPr id="5" name="Footer Placeholder 4"/>
          <p:cNvSpPr>
            <a:spLocks noGrp="1"/>
          </p:cNvSpPr>
          <p:nvPr>
            <p:ph type="ftr" sz="quarter" idx="11"/>
          </p:nvPr>
        </p:nvSpPr>
        <p:spPr/>
        <p:txBody>
          <a:bodyPr/>
          <a:lstStyle/>
          <a:p>
            <a:r>
              <a:rPr lang="en-US" smtClean="0"/>
              <a:t>COPSS Instructions - University of Goettingen</a:t>
            </a:r>
            <a:endParaRPr lang="en-US" dirty="0"/>
          </a:p>
        </p:txBody>
      </p:sp>
      <p:sp>
        <p:nvSpPr>
          <p:cNvPr id="6" name="Slide Number Placeholder 5"/>
          <p:cNvSpPr>
            <a:spLocks noGrp="1"/>
          </p:cNvSpPr>
          <p:nvPr>
            <p:ph type="sldNum" sz="quarter" idx="12"/>
          </p:nvPr>
        </p:nvSpPr>
        <p:spPr/>
        <p:txBody>
          <a:bodyPr/>
          <a:lstStyle/>
          <a:p>
            <a:fld id="{A8959DCC-03CE-4B33-870E-5864BD221B41}" type="slidenum">
              <a:rPr lang="en-US" smtClean="0"/>
              <a:pPr/>
              <a:t>5</a:t>
            </a:fld>
            <a:endParaRPr lang="en-US"/>
          </a:p>
        </p:txBody>
      </p:sp>
    </p:spTree>
    <p:extLst>
      <p:ext uri="{BB962C8B-B14F-4D97-AF65-F5344CB8AC3E}">
        <p14:creationId xmlns:p14="http://schemas.microsoft.com/office/powerpoint/2010/main" val="1602117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COPSS</a:t>
            </a:r>
            <a:endParaRPr lang="en-US" dirty="0"/>
          </a:p>
        </p:txBody>
      </p:sp>
      <p:sp>
        <p:nvSpPr>
          <p:cNvPr id="3" name="Date Placeholder 2"/>
          <p:cNvSpPr>
            <a:spLocks noGrp="1"/>
          </p:cNvSpPr>
          <p:nvPr>
            <p:ph type="dt" sz="half" idx="10"/>
          </p:nvPr>
        </p:nvSpPr>
        <p:spPr/>
        <p:txBody>
          <a:bodyPr/>
          <a:lstStyle/>
          <a:p>
            <a:r>
              <a:rPr lang="en-US" smtClean="0"/>
              <a:t>7/5/2014</a:t>
            </a:r>
            <a:endParaRPr lang="en-US" dirty="0" smtClean="0"/>
          </a:p>
        </p:txBody>
      </p:sp>
      <p:sp>
        <p:nvSpPr>
          <p:cNvPr id="4" name="Footer Placeholder 3"/>
          <p:cNvSpPr>
            <a:spLocks noGrp="1"/>
          </p:cNvSpPr>
          <p:nvPr>
            <p:ph type="ftr" sz="quarter" idx="11"/>
          </p:nvPr>
        </p:nvSpPr>
        <p:spPr/>
        <p:txBody>
          <a:bodyPr/>
          <a:lstStyle/>
          <a:p>
            <a:r>
              <a:rPr lang="en-US" smtClean="0"/>
              <a:t>COPSS Instructions - University of Goettingen</a:t>
            </a:r>
            <a:endParaRPr lang="en-US" dirty="0"/>
          </a:p>
        </p:txBody>
      </p:sp>
      <p:sp>
        <p:nvSpPr>
          <p:cNvPr id="5" name="Slide Number Placeholder 4"/>
          <p:cNvSpPr>
            <a:spLocks noGrp="1"/>
          </p:cNvSpPr>
          <p:nvPr>
            <p:ph type="sldNum" sz="quarter" idx="12"/>
          </p:nvPr>
        </p:nvSpPr>
        <p:spPr/>
        <p:txBody>
          <a:bodyPr/>
          <a:lstStyle/>
          <a:p>
            <a:fld id="{A8959DCC-03CE-4B33-870E-5864BD221B41}" type="slidenum">
              <a:rPr lang="en-US" smtClean="0"/>
              <a:pPr/>
              <a:t>6</a:t>
            </a:fld>
            <a:endParaRPr lang="en-US"/>
          </a:p>
        </p:txBody>
      </p:sp>
      <p:sp>
        <p:nvSpPr>
          <p:cNvPr id="6" name="Content Placeholder 5"/>
          <p:cNvSpPr>
            <a:spLocks noGrp="1"/>
          </p:cNvSpPr>
          <p:nvPr>
            <p:ph sz="quarter" idx="13"/>
          </p:nvPr>
        </p:nvSpPr>
        <p:spPr/>
        <p:txBody>
          <a:bodyPr>
            <a:normAutofit lnSpcReduction="10000"/>
          </a:bodyPr>
          <a:lstStyle/>
          <a:p>
            <a:pPr>
              <a:spcBef>
                <a:spcPts val="0"/>
              </a:spcBef>
              <a:spcAft>
                <a:spcPts val="0"/>
              </a:spcAft>
            </a:pPr>
            <a:r>
              <a:rPr lang="en-US" dirty="0" smtClean="0"/>
              <a:t>Run COPSS binary:</a:t>
            </a:r>
          </a:p>
          <a:p>
            <a:pPr marL="800100" lvl="1" indent="-342900">
              <a:spcBef>
                <a:spcPts val="0"/>
              </a:spcBef>
              <a:spcAft>
                <a:spcPts val="0"/>
              </a:spcAft>
              <a:buFont typeface="+mj-lt"/>
              <a:buAutoNum type="arabicPeriod"/>
            </a:pPr>
            <a:r>
              <a:rPr lang="en-US" sz="1400" dirty="0" smtClean="0">
                <a:cs typeface="Courier New" panose="02070309020205020404" pitchFamily="49" charset="0"/>
              </a:rPr>
              <a:t>Move to </a:t>
            </a:r>
            <a:r>
              <a:rPr lang="en-US" sz="1400" dirty="0" err="1" smtClean="0">
                <a:latin typeface="Courier New" panose="02070309020205020404" pitchFamily="49" charset="0"/>
                <a:cs typeface="Courier New" panose="02070309020205020404" pitchFamily="49" charset="0"/>
              </a:rPr>
              <a:t>COPSSBinary</a:t>
            </a:r>
            <a:r>
              <a:rPr lang="en-US" sz="1400" dirty="0" smtClean="0">
                <a:cs typeface="Courier New" panose="02070309020205020404" pitchFamily="49" charset="0"/>
              </a:rPr>
              <a:t> directory</a:t>
            </a:r>
          </a:p>
          <a:p>
            <a:pPr marL="800100" lvl="1" indent="-342900">
              <a:spcBef>
                <a:spcPts val="0"/>
              </a:spcBef>
              <a:spcAft>
                <a:spcPts val="0"/>
              </a:spcAft>
              <a:buFont typeface="+mj-lt"/>
              <a:buAutoNum type="arabicPeriod"/>
            </a:pPr>
            <a:r>
              <a:rPr lang="en-US" sz="1400" dirty="0" smtClean="0">
                <a:latin typeface="Courier New" panose="02070309020205020404" pitchFamily="49" charset="0"/>
                <a:cs typeface="Courier New" panose="02070309020205020404" pitchFamily="49" charset="0"/>
              </a:rPr>
              <a:t>java -jar COPSSD.jar</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dirty="0" smtClean="0"/>
              <a:t>You can see a “</a:t>
            </a:r>
            <a:r>
              <a:rPr lang="en-US" dirty="0" err="1" smtClean="0"/>
              <a:t>FileNotFoundException</a:t>
            </a:r>
            <a:r>
              <a:rPr lang="en-US" dirty="0" smtClean="0"/>
              <a:t>” (see Create an initial COPSS setting) .</a:t>
            </a:r>
          </a:p>
          <a:p>
            <a:pPr>
              <a:spcBef>
                <a:spcPts val="400"/>
              </a:spcBef>
              <a:spcAft>
                <a:spcPts val="0"/>
              </a:spcAft>
            </a:pPr>
            <a:r>
              <a:rPr lang="en-US" dirty="0" smtClean="0"/>
              <a:t>Commands available:</a:t>
            </a:r>
          </a:p>
          <a:p>
            <a:pPr lvl="1">
              <a:spcBef>
                <a:spcPts val="0"/>
              </a:spcBef>
              <a:spcAft>
                <a:spcPts val="0"/>
              </a:spcAft>
            </a:pPr>
            <a:r>
              <a:rPr lang="en-US" dirty="0" smtClean="0">
                <a:solidFill>
                  <a:srgbClr val="FFFF00"/>
                </a:solidFill>
                <a:latin typeface="Courier New" pitchFamily="49" charset="0"/>
                <a:cs typeface="Courier New" pitchFamily="49" charset="0"/>
              </a:rPr>
              <a:t>link</a:t>
            </a:r>
            <a:r>
              <a:rPr lang="en-US" dirty="0" smtClean="0">
                <a:latin typeface="Courier New" pitchFamily="49" charset="0"/>
                <a:cs typeface="Courier New" pitchFamily="49" charset="0"/>
              </a:rPr>
              <a:t> </a:t>
            </a:r>
            <a:r>
              <a:rPr lang="en-US" dirty="0">
                <a:latin typeface="Courier New" pitchFamily="49" charset="0"/>
                <a:cs typeface="Courier New" pitchFamily="49" charset="0"/>
              </a:rPr>
              <a:t>%address% %port% %</a:t>
            </a:r>
            <a:r>
              <a:rPr lang="en-US" dirty="0" err="1">
                <a:latin typeface="Courier New" pitchFamily="49" charset="0"/>
                <a:cs typeface="Courier New" pitchFamily="49" charset="0"/>
              </a:rPr>
              <a:t>isRouter</a:t>
            </a:r>
            <a:r>
              <a:rPr lang="en-US" dirty="0" smtClean="0">
                <a:latin typeface="Courier New" pitchFamily="49" charset="0"/>
                <a:cs typeface="Courier New" pitchFamily="49" charset="0"/>
              </a:rPr>
              <a:t>%</a:t>
            </a:r>
          </a:p>
          <a:p>
            <a:pPr lvl="2">
              <a:spcBef>
                <a:spcPts val="0"/>
              </a:spcBef>
              <a:spcAft>
                <a:spcPts val="0"/>
              </a:spcAft>
            </a:pPr>
            <a:r>
              <a:rPr lang="en-US" sz="1600" dirty="0" smtClean="0"/>
              <a:t>link </a:t>
            </a:r>
            <a:r>
              <a:rPr lang="en-US" sz="1600" dirty="0"/>
              <a:t>to a node on </a:t>
            </a:r>
            <a:r>
              <a:rPr lang="en-US" sz="1600" dirty="0" err="1"/>
              <a:t>address:port</a:t>
            </a:r>
            <a:r>
              <a:rPr lang="en-US" sz="1600" dirty="0"/>
              <a:t> and tells if the node is a router.</a:t>
            </a:r>
            <a:endParaRPr lang="en-US" dirty="0"/>
          </a:p>
          <a:p>
            <a:pPr lvl="1">
              <a:spcBef>
                <a:spcPts val="0"/>
              </a:spcBef>
              <a:spcAft>
                <a:spcPts val="0"/>
              </a:spcAft>
            </a:pPr>
            <a:r>
              <a:rPr lang="en-US" dirty="0">
                <a:solidFill>
                  <a:srgbClr val="FFFF00"/>
                </a:solidFill>
                <a:latin typeface="Courier New" pitchFamily="49" charset="0"/>
                <a:cs typeface="Courier New" pitchFamily="49" charset="0"/>
              </a:rPr>
              <a:t>FIB</a:t>
            </a:r>
            <a:r>
              <a:rPr lang="en-US" dirty="0">
                <a:latin typeface="Courier New" pitchFamily="49" charset="0"/>
                <a:cs typeface="Courier New" pitchFamily="49" charset="0"/>
              </a:rPr>
              <a:t> %name% %address% %port</a:t>
            </a:r>
            <a:r>
              <a:rPr lang="en-US" dirty="0" smtClean="0">
                <a:latin typeface="Courier New" pitchFamily="49" charset="0"/>
                <a:cs typeface="Courier New" pitchFamily="49" charset="0"/>
              </a:rPr>
              <a:t>%</a:t>
            </a:r>
          </a:p>
          <a:p>
            <a:pPr lvl="2">
              <a:spcBef>
                <a:spcPts val="0"/>
              </a:spcBef>
              <a:spcAft>
                <a:spcPts val="0"/>
              </a:spcAft>
            </a:pPr>
            <a:r>
              <a:rPr lang="en-US" sz="1600" dirty="0" smtClean="0"/>
              <a:t>add </a:t>
            </a:r>
            <a:r>
              <a:rPr lang="en-US" sz="1600" dirty="0"/>
              <a:t>an FIB entry name-&gt;</a:t>
            </a:r>
            <a:r>
              <a:rPr lang="en-US" sz="1600" dirty="0" err="1"/>
              <a:t>address:port</a:t>
            </a:r>
            <a:endParaRPr lang="en-US" sz="1600" dirty="0"/>
          </a:p>
          <a:p>
            <a:pPr lvl="1">
              <a:spcBef>
                <a:spcPts val="0"/>
              </a:spcBef>
              <a:spcAft>
                <a:spcPts val="0"/>
              </a:spcAft>
            </a:pPr>
            <a:r>
              <a:rPr lang="en-US" dirty="0">
                <a:solidFill>
                  <a:srgbClr val="FFFF00"/>
                </a:solidFill>
                <a:latin typeface="Courier New" pitchFamily="49" charset="0"/>
                <a:cs typeface="Courier New" pitchFamily="49" charset="0"/>
              </a:rPr>
              <a:t>RP</a:t>
            </a:r>
            <a:r>
              <a:rPr lang="en-US" dirty="0">
                <a:latin typeface="Courier New" pitchFamily="49" charset="0"/>
                <a:cs typeface="Courier New" pitchFamily="49" charset="0"/>
              </a:rPr>
              <a:t> %</a:t>
            </a:r>
            <a:r>
              <a:rPr lang="en-US" dirty="0" err="1">
                <a:latin typeface="Courier New" pitchFamily="49" charset="0"/>
                <a:cs typeface="Courier New" pitchFamily="49" charset="0"/>
              </a:rPr>
              <a:t>RPName</a:t>
            </a:r>
            <a:r>
              <a:rPr lang="en-US" dirty="0" smtClean="0">
                <a:latin typeface="Courier New" pitchFamily="49" charset="0"/>
                <a:cs typeface="Courier New" pitchFamily="49" charset="0"/>
              </a:rPr>
              <a:t>%</a:t>
            </a:r>
          </a:p>
          <a:p>
            <a:pPr lvl="2">
              <a:spcBef>
                <a:spcPts val="0"/>
              </a:spcBef>
              <a:spcAft>
                <a:spcPts val="0"/>
              </a:spcAft>
            </a:pPr>
            <a:r>
              <a:rPr lang="en-US" sz="1600" dirty="0" smtClean="0"/>
              <a:t>starts </a:t>
            </a:r>
            <a:r>
              <a:rPr lang="en-US" sz="1600" dirty="0"/>
              <a:t>an RP module using </a:t>
            </a:r>
            <a:r>
              <a:rPr lang="en-US" sz="1600" dirty="0" err="1"/>
              <a:t>RPName</a:t>
            </a:r>
            <a:endParaRPr lang="en-US" sz="1600" dirty="0"/>
          </a:p>
          <a:p>
            <a:pPr lvl="1">
              <a:spcBef>
                <a:spcPts val="0"/>
              </a:spcBef>
              <a:spcAft>
                <a:spcPts val="0"/>
              </a:spcAft>
            </a:pPr>
            <a:r>
              <a:rPr lang="en-US" dirty="0" smtClean="0">
                <a:solidFill>
                  <a:srgbClr val="FFFF00"/>
                </a:solidFill>
                <a:latin typeface="Courier New" pitchFamily="49" charset="0"/>
                <a:cs typeface="Courier New" pitchFamily="49" charset="0"/>
              </a:rPr>
              <a:t>status</a:t>
            </a:r>
            <a:endParaRPr lang="en-US" dirty="0" smtClean="0">
              <a:latin typeface="Courier New" pitchFamily="49" charset="0"/>
              <a:cs typeface="Courier New" pitchFamily="49" charset="0"/>
            </a:endParaRPr>
          </a:p>
          <a:p>
            <a:pPr lvl="2">
              <a:spcBef>
                <a:spcPts val="0"/>
              </a:spcBef>
              <a:spcAft>
                <a:spcPts val="0"/>
              </a:spcAft>
            </a:pPr>
            <a:r>
              <a:rPr lang="en-US" sz="1600" dirty="0" smtClean="0"/>
              <a:t>show </a:t>
            </a:r>
            <a:r>
              <a:rPr lang="en-US" sz="1600" dirty="0"/>
              <a:t>the status of the COPSSD</a:t>
            </a:r>
            <a:endParaRPr lang="en-US" dirty="0"/>
          </a:p>
          <a:p>
            <a:pPr lvl="1">
              <a:spcBef>
                <a:spcPts val="0"/>
              </a:spcBef>
              <a:spcAft>
                <a:spcPts val="0"/>
              </a:spcAft>
            </a:pPr>
            <a:r>
              <a:rPr lang="en-US" dirty="0" smtClean="0">
                <a:solidFill>
                  <a:srgbClr val="FFFF00"/>
                </a:solidFill>
                <a:latin typeface="Courier New" pitchFamily="49" charset="0"/>
                <a:cs typeface="Courier New" pitchFamily="49" charset="0"/>
              </a:rPr>
              <a:t>help</a:t>
            </a:r>
            <a:endParaRPr lang="en-US" dirty="0" smtClean="0">
              <a:latin typeface="Courier New" pitchFamily="49" charset="0"/>
              <a:cs typeface="Courier New" pitchFamily="49" charset="0"/>
            </a:endParaRPr>
          </a:p>
          <a:p>
            <a:pPr lvl="2">
              <a:spcBef>
                <a:spcPts val="0"/>
              </a:spcBef>
              <a:spcAft>
                <a:spcPts val="0"/>
              </a:spcAft>
            </a:pPr>
            <a:r>
              <a:rPr lang="en-US" sz="1600" dirty="0" smtClean="0"/>
              <a:t>show help </a:t>
            </a:r>
            <a:r>
              <a:rPr lang="en-US" sz="1600" dirty="0"/>
              <a:t>message.</a:t>
            </a:r>
          </a:p>
          <a:p>
            <a:pPr lvl="1">
              <a:spcBef>
                <a:spcPts val="0"/>
              </a:spcBef>
              <a:spcAft>
                <a:spcPts val="0"/>
              </a:spcAft>
            </a:pPr>
            <a:r>
              <a:rPr lang="en-US" dirty="0" smtClean="0">
                <a:solidFill>
                  <a:srgbClr val="FFFF00"/>
                </a:solidFill>
                <a:latin typeface="Courier New" pitchFamily="49" charset="0"/>
                <a:cs typeface="Courier New" pitchFamily="49" charset="0"/>
              </a:rPr>
              <a:t>stop</a:t>
            </a:r>
            <a:endParaRPr lang="en-US" dirty="0" smtClean="0">
              <a:latin typeface="Courier New" pitchFamily="49" charset="0"/>
              <a:cs typeface="Courier New" pitchFamily="49" charset="0"/>
            </a:endParaRPr>
          </a:p>
          <a:p>
            <a:pPr lvl="2">
              <a:spcBef>
                <a:spcPts val="0"/>
              </a:spcBef>
              <a:spcAft>
                <a:spcPts val="0"/>
              </a:spcAft>
            </a:pPr>
            <a:r>
              <a:rPr lang="en-US" sz="1600" dirty="0" smtClean="0"/>
              <a:t>stop </a:t>
            </a:r>
            <a:r>
              <a:rPr lang="en-US" sz="1600" dirty="0"/>
              <a:t>COPSSD</a:t>
            </a:r>
            <a:r>
              <a:rPr lang="en-US" sz="1600" dirty="0" smtClean="0"/>
              <a:t>.</a:t>
            </a:r>
            <a:endParaRPr lang="en-US" dirty="0" smtClean="0"/>
          </a:p>
        </p:txBody>
      </p:sp>
    </p:spTree>
    <p:extLst>
      <p:ext uri="{BB962C8B-B14F-4D97-AF65-F5344CB8AC3E}">
        <p14:creationId xmlns:p14="http://schemas.microsoft.com/office/powerpoint/2010/main" val="1847456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1: Query/response using COPSS wrapper</a:t>
            </a:r>
            <a:endParaRPr lang="en-US" dirty="0"/>
          </a:p>
        </p:txBody>
      </p:sp>
      <p:sp>
        <p:nvSpPr>
          <p:cNvPr id="3" name="Date Placeholder 2"/>
          <p:cNvSpPr>
            <a:spLocks noGrp="1"/>
          </p:cNvSpPr>
          <p:nvPr>
            <p:ph type="dt" sz="half" idx="10"/>
          </p:nvPr>
        </p:nvSpPr>
        <p:spPr/>
        <p:txBody>
          <a:bodyPr/>
          <a:lstStyle/>
          <a:p>
            <a:r>
              <a:rPr lang="en-US" smtClean="0"/>
              <a:t>7/5/2014</a:t>
            </a:r>
            <a:endParaRPr lang="en-US" dirty="0" smtClean="0"/>
          </a:p>
        </p:txBody>
      </p:sp>
      <p:sp>
        <p:nvSpPr>
          <p:cNvPr id="4" name="Footer Placeholder 3"/>
          <p:cNvSpPr>
            <a:spLocks noGrp="1"/>
          </p:cNvSpPr>
          <p:nvPr>
            <p:ph type="ftr" sz="quarter" idx="11"/>
          </p:nvPr>
        </p:nvSpPr>
        <p:spPr/>
        <p:txBody>
          <a:bodyPr/>
          <a:lstStyle/>
          <a:p>
            <a:r>
              <a:rPr lang="en-US" smtClean="0"/>
              <a:t>COPSS Instructions - University of Goettingen</a:t>
            </a:r>
            <a:endParaRPr lang="en-US" dirty="0"/>
          </a:p>
        </p:txBody>
      </p:sp>
      <p:sp>
        <p:nvSpPr>
          <p:cNvPr id="5" name="Slide Number Placeholder 4"/>
          <p:cNvSpPr>
            <a:spLocks noGrp="1"/>
          </p:cNvSpPr>
          <p:nvPr>
            <p:ph type="sldNum" sz="quarter" idx="12"/>
          </p:nvPr>
        </p:nvSpPr>
        <p:spPr/>
        <p:txBody>
          <a:bodyPr/>
          <a:lstStyle/>
          <a:p>
            <a:fld id="{A8959DCC-03CE-4B33-870E-5864BD221B41}" type="slidenum">
              <a:rPr lang="en-US" smtClean="0"/>
              <a:pPr/>
              <a:t>7</a:t>
            </a:fld>
            <a:endParaRPr lang="en-US"/>
          </a:p>
        </p:txBody>
      </p:sp>
      <p:sp>
        <p:nvSpPr>
          <p:cNvPr id="6" name="Content Placeholder 5"/>
          <p:cNvSpPr>
            <a:spLocks noGrp="1"/>
          </p:cNvSpPr>
          <p:nvPr>
            <p:ph sz="quarter" idx="13"/>
          </p:nvPr>
        </p:nvSpPr>
        <p:spPr/>
        <p:txBody>
          <a:bodyPr/>
          <a:lstStyle/>
          <a:p>
            <a:r>
              <a:rPr lang="en-US" dirty="0" smtClean="0"/>
              <a:t>Architecture</a:t>
            </a:r>
            <a:endParaRPr lang="en-US" dirty="0"/>
          </a:p>
        </p:txBody>
      </p:sp>
      <p:sp>
        <p:nvSpPr>
          <p:cNvPr id="7" name="Rectangle 6"/>
          <p:cNvSpPr/>
          <p:nvPr/>
        </p:nvSpPr>
        <p:spPr>
          <a:xfrm>
            <a:off x="990600" y="1200150"/>
            <a:ext cx="2286000" cy="2819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TextBox 7"/>
          <p:cNvSpPr txBox="1"/>
          <p:nvPr/>
        </p:nvSpPr>
        <p:spPr>
          <a:xfrm>
            <a:off x="1901004" y="4019550"/>
            <a:ext cx="465192" cy="369332"/>
          </a:xfrm>
          <a:prstGeom prst="rect">
            <a:avLst/>
          </a:prstGeom>
          <a:noFill/>
        </p:spPr>
        <p:txBody>
          <a:bodyPr wrap="none" rtlCol="0">
            <a:spAutoFit/>
          </a:bodyPr>
          <a:lstStyle/>
          <a:p>
            <a:r>
              <a:rPr lang="en-US" dirty="0" smtClean="0"/>
              <a:t>M1</a:t>
            </a:r>
            <a:endParaRPr lang="en-US" dirty="0"/>
          </a:p>
        </p:txBody>
      </p:sp>
      <p:sp>
        <p:nvSpPr>
          <p:cNvPr id="10" name="Rectangle 9"/>
          <p:cNvSpPr/>
          <p:nvPr/>
        </p:nvSpPr>
        <p:spPr>
          <a:xfrm>
            <a:off x="2148840" y="3181350"/>
            <a:ext cx="82296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CCND</a:t>
            </a:r>
            <a:endParaRPr lang="en-US" dirty="0"/>
          </a:p>
        </p:txBody>
      </p:sp>
      <p:sp>
        <p:nvSpPr>
          <p:cNvPr id="15" name="TextBox 14"/>
          <p:cNvSpPr txBox="1"/>
          <p:nvPr/>
        </p:nvSpPr>
        <p:spPr>
          <a:xfrm>
            <a:off x="3008795" y="2366433"/>
            <a:ext cx="688009" cy="369332"/>
          </a:xfrm>
          <a:prstGeom prst="rect">
            <a:avLst/>
          </a:prstGeom>
          <a:noFill/>
        </p:spPr>
        <p:txBody>
          <a:bodyPr wrap="none" rtlCol="0">
            <a:spAutoFit/>
          </a:bodyPr>
          <a:lstStyle/>
          <a:p>
            <a:pPr algn="ctr"/>
            <a:r>
              <a:rPr lang="en-US" dirty="0" smtClean="0">
                <a:effectLst>
                  <a:glow rad="101600">
                    <a:schemeClr val="bg1">
                      <a:alpha val="60000"/>
                    </a:schemeClr>
                  </a:glow>
                </a:effectLst>
              </a:rPr>
              <a:t>9696</a:t>
            </a:r>
            <a:endParaRPr lang="en-US" dirty="0">
              <a:effectLst>
                <a:glow rad="101600">
                  <a:schemeClr val="bg1">
                    <a:alpha val="60000"/>
                  </a:schemeClr>
                </a:glow>
              </a:effectLst>
            </a:endParaRPr>
          </a:p>
        </p:txBody>
      </p:sp>
      <p:sp>
        <p:nvSpPr>
          <p:cNvPr id="18" name="Rectangle 17"/>
          <p:cNvSpPr/>
          <p:nvPr/>
        </p:nvSpPr>
        <p:spPr>
          <a:xfrm>
            <a:off x="5181600" y="1200150"/>
            <a:ext cx="2286000" cy="2819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 name="TextBox 18"/>
          <p:cNvSpPr txBox="1"/>
          <p:nvPr/>
        </p:nvSpPr>
        <p:spPr>
          <a:xfrm>
            <a:off x="6092004" y="4019550"/>
            <a:ext cx="505267" cy="369332"/>
          </a:xfrm>
          <a:prstGeom prst="rect">
            <a:avLst/>
          </a:prstGeom>
          <a:noFill/>
        </p:spPr>
        <p:txBody>
          <a:bodyPr wrap="none" rtlCol="0">
            <a:spAutoFit/>
          </a:bodyPr>
          <a:lstStyle/>
          <a:p>
            <a:r>
              <a:rPr lang="en-US" dirty="0" smtClean="0"/>
              <a:t>M2</a:t>
            </a:r>
            <a:endParaRPr lang="en-US" dirty="0"/>
          </a:p>
        </p:txBody>
      </p:sp>
      <p:sp>
        <p:nvSpPr>
          <p:cNvPr id="23" name="Rectangle 22"/>
          <p:cNvSpPr/>
          <p:nvPr/>
        </p:nvSpPr>
        <p:spPr>
          <a:xfrm>
            <a:off x="5486400" y="3181350"/>
            <a:ext cx="82296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CCND</a:t>
            </a:r>
            <a:endParaRPr lang="en-US" dirty="0"/>
          </a:p>
        </p:txBody>
      </p:sp>
      <p:sp>
        <p:nvSpPr>
          <p:cNvPr id="24" name="TextBox 23"/>
          <p:cNvSpPr txBox="1"/>
          <p:nvPr/>
        </p:nvSpPr>
        <p:spPr>
          <a:xfrm>
            <a:off x="4798391" y="2366433"/>
            <a:ext cx="688009" cy="369332"/>
          </a:xfrm>
          <a:prstGeom prst="rect">
            <a:avLst/>
          </a:prstGeom>
          <a:noFill/>
        </p:spPr>
        <p:txBody>
          <a:bodyPr wrap="none" rtlCol="0">
            <a:spAutoFit/>
          </a:bodyPr>
          <a:lstStyle/>
          <a:p>
            <a:pPr algn="ctr"/>
            <a:r>
              <a:rPr lang="en-US" dirty="0" smtClean="0">
                <a:effectLst>
                  <a:glow rad="101600">
                    <a:schemeClr val="bg1">
                      <a:alpha val="60000"/>
                    </a:schemeClr>
                  </a:glow>
                </a:effectLst>
              </a:rPr>
              <a:t>9696</a:t>
            </a:r>
            <a:endParaRPr lang="en-US" dirty="0">
              <a:effectLst>
                <a:glow rad="101600">
                  <a:schemeClr val="bg1">
                    <a:alpha val="60000"/>
                  </a:schemeClr>
                </a:glow>
              </a:effectLst>
            </a:endParaRPr>
          </a:p>
        </p:txBody>
      </p:sp>
      <p:cxnSp>
        <p:nvCxnSpPr>
          <p:cNvPr id="31" name="Straight Connector 30"/>
          <p:cNvCxnSpPr/>
          <p:nvPr/>
        </p:nvCxnSpPr>
        <p:spPr>
          <a:xfrm>
            <a:off x="2819400" y="2633133"/>
            <a:ext cx="0" cy="548217"/>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5638800" y="2633133"/>
            <a:ext cx="0" cy="548217"/>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9" idx="3"/>
            <a:endCxn id="22" idx="1"/>
          </p:cNvCxnSpPr>
          <p:nvPr/>
        </p:nvCxnSpPr>
        <p:spPr>
          <a:xfrm>
            <a:off x="2971800" y="2366433"/>
            <a:ext cx="2514600" cy="0"/>
          </a:xfrm>
          <a:prstGeom prst="line">
            <a:avLst/>
          </a:prstGeom>
          <a:effectLst>
            <a:glow rad="63500">
              <a:schemeClr val="tx1">
                <a:alpha val="40000"/>
              </a:schemeClr>
            </a:glow>
            <a:outerShdw blurRad="38100" dist="25400" dir="5400000" rotWithShape="0">
              <a:srgbClr val="000000">
                <a:alpha val="40000"/>
              </a:srgbClr>
            </a:outerShdw>
          </a:effectLst>
        </p:spPr>
        <p:style>
          <a:lnRef idx="2">
            <a:schemeClr val="accent3"/>
          </a:lnRef>
          <a:fillRef idx="0">
            <a:schemeClr val="accent3"/>
          </a:fillRef>
          <a:effectRef idx="1">
            <a:schemeClr val="accent3"/>
          </a:effectRef>
          <a:fontRef idx="minor">
            <a:schemeClr val="tx1"/>
          </a:fontRef>
        </p:style>
      </p:cxnSp>
      <p:sp>
        <p:nvSpPr>
          <p:cNvPr id="9" name="Rectangle 8"/>
          <p:cNvSpPr/>
          <p:nvPr/>
        </p:nvSpPr>
        <p:spPr>
          <a:xfrm>
            <a:off x="1295400" y="2099733"/>
            <a:ext cx="16764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COPSSD</a:t>
            </a:r>
            <a:endParaRPr lang="en-US" dirty="0"/>
          </a:p>
        </p:txBody>
      </p:sp>
      <p:sp>
        <p:nvSpPr>
          <p:cNvPr id="22" name="Rectangle 21"/>
          <p:cNvSpPr/>
          <p:nvPr/>
        </p:nvSpPr>
        <p:spPr>
          <a:xfrm>
            <a:off x="5486400" y="2099733"/>
            <a:ext cx="16764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COPSSD</a:t>
            </a:r>
            <a:endParaRPr lang="en-US" dirty="0"/>
          </a:p>
        </p:txBody>
      </p:sp>
      <p:sp>
        <p:nvSpPr>
          <p:cNvPr id="36" name="Rectangle 35"/>
          <p:cNvSpPr/>
          <p:nvPr/>
        </p:nvSpPr>
        <p:spPr>
          <a:xfrm>
            <a:off x="6597271" y="3181350"/>
            <a:ext cx="82296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CCN</a:t>
            </a:r>
          </a:p>
          <a:p>
            <a:pPr algn="ctr"/>
            <a:r>
              <a:rPr lang="en-US" sz="1600" dirty="0" smtClean="0"/>
              <a:t>repo</a:t>
            </a:r>
            <a:endParaRPr lang="en-US" sz="1600" dirty="0"/>
          </a:p>
        </p:txBody>
      </p:sp>
      <p:cxnSp>
        <p:nvCxnSpPr>
          <p:cNvPr id="37" name="Straight Connector 36"/>
          <p:cNvCxnSpPr>
            <a:stCxn id="36" idx="1"/>
            <a:endCxn id="23" idx="3"/>
          </p:cNvCxnSpPr>
          <p:nvPr/>
        </p:nvCxnSpPr>
        <p:spPr>
          <a:xfrm flipH="1">
            <a:off x="6309360" y="3448050"/>
            <a:ext cx="287911" cy="0"/>
          </a:xfrm>
          <a:prstGeom prst="line">
            <a:avLst/>
          </a:prstGeom>
        </p:spPr>
        <p:style>
          <a:lnRef idx="1">
            <a:schemeClr val="dk1"/>
          </a:lnRef>
          <a:fillRef idx="0">
            <a:schemeClr val="dk1"/>
          </a:fillRef>
          <a:effectRef idx="0">
            <a:schemeClr val="dk1"/>
          </a:effectRef>
          <a:fontRef idx="minor">
            <a:schemeClr val="tx1"/>
          </a:fontRef>
        </p:style>
      </p:cxnSp>
      <p:sp>
        <p:nvSpPr>
          <p:cNvPr id="40" name="Rectangle 39"/>
          <p:cNvSpPr/>
          <p:nvPr/>
        </p:nvSpPr>
        <p:spPr>
          <a:xfrm>
            <a:off x="1022730" y="3181350"/>
            <a:ext cx="82296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Client</a:t>
            </a:r>
          </a:p>
        </p:txBody>
      </p:sp>
      <p:cxnSp>
        <p:nvCxnSpPr>
          <p:cNvPr id="41" name="Straight Connector 40"/>
          <p:cNvCxnSpPr>
            <a:stCxn id="10" idx="1"/>
            <a:endCxn id="40" idx="3"/>
          </p:cNvCxnSpPr>
          <p:nvPr/>
        </p:nvCxnSpPr>
        <p:spPr>
          <a:xfrm flipH="1">
            <a:off x="1845690" y="3448050"/>
            <a:ext cx="3031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36985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1: Query/response using COPSS wrapper</a:t>
            </a:r>
          </a:p>
        </p:txBody>
      </p:sp>
      <p:sp>
        <p:nvSpPr>
          <p:cNvPr id="3" name="Date Placeholder 2"/>
          <p:cNvSpPr>
            <a:spLocks noGrp="1"/>
          </p:cNvSpPr>
          <p:nvPr>
            <p:ph type="dt" sz="half" idx="10"/>
          </p:nvPr>
        </p:nvSpPr>
        <p:spPr/>
        <p:txBody>
          <a:bodyPr/>
          <a:lstStyle/>
          <a:p>
            <a:r>
              <a:rPr lang="en-US" smtClean="0"/>
              <a:t>7/5/2014</a:t>
            </a:r>
            <a:endParaRPr lang="en-US" dirty="0" smtClean="0"/>
          </a:p>
        </p:txBody>
      </p:sp>
      <p:sp>
        <p:nvSpPr>
          <p:cNvPr id="4" name="Footer Placeholder 3"/>
          <p:cNvSpPr>
            <a:spLocks noGrp="1"/>
          </p:cNvSpPr>
          <p:nvPr>
            <p:ph type="ftr" sz="quarter" idx="11"/>
          </p:nvPr>
        </p:nvSpPr>
        <p:spPr/>
        <p:txBody>
          <a:bodyPr/>
          <a:lstStyle/>
          <a:p>
            <a:r>
              <a:rPr lang="en-US" smtClean="0"/>
              <a:t>COPSS Instructions - University of Goettingen</a:t>
            </a:r>
            <a:endParaRPr lang="en-US" dirty="0"/>
          </a:p>
        </p:txBody>
      </p:sp>
      <p:sp>
        <p:nvSpPr>
          <p:cNvPr id="5" name="Slide Number Placeholder 4"/>
          <p:cNvSpPr>
            <a:spLocks noGrp="1"/>
          </p:cNvSpPr>
          <p:nvPr>
            <p:ph type="sldNum" sz="quarter" idx="12"/>
          </p:nvPr>
        </p:nvSpPr>
        <p:spPr/>
        <p:txBody>
          <a:bodyPr/>
          <a:lstStyle/>
          <a:p>
            <a:fld id="{A8959DCC-03CE-4B33-870E-5864BD221B41}" type="slidenum">
              <a:rPr lang="en-US" smtClean="0"/>
              <a:pPr/>
              <a:t>8</a:t>
            </a:fld>
            <a:endParaRPr lang="en-US"/>
          </a:p>
        </p:txBody>
      </p:sp>
      <p:sp>
        <p:nvSpPr>
          <p:cNvPr id="6" name="Content Placeholder 5"/>
          <p:cNvSpPr>
            <a:spLocks noGrp="1"/>
          </p:cNvSpPr>
          <p:nvPr>
            <p:ph sz="quarter" idx="13"/>
          </p:nvPr>
        </p:nvSpPr>
        <p:spPr>
          <a:xfrm>
            <a:off x="76200" y="590550"/>
            <a:ext cx="9067800" cy="4343400"/>
          </a:xfrm>
        </p:spPr>
        <p:txBody>
          <a:bodyPr>
            <a:normAutofit lnSpcReduction="10000"/>
          </a:bodyPr>
          <a:lstStyle/>
          <a:p>
            <a:pPr>
              <a:spcBef>
                <a:spcPts val="0"/>
              </a:spcBef>
              <a:spcAft>
                <a:spcPts val="0"/>
              </a:spcAft>
            </a:pPr>
            <a:r>
              <a:rPr lang="en-US" dirty="0" smtClean="0"/>
              <a:t>Steps:</a:t>
            </a:r>
          </a:p>
          <a:p>
            <a:pPr lvl="1">
              <a:spcBef>
                <a:spcPts val="0"/>
              </a:spcBef>
              <a:spcAft>
                <a:spcPts val="0"/>
              </a:spcAft>
            </a:pPr>
            <a:r>
              <a:rPr lang="en-US" dirty="0" smtClean="0"/>
              <a:t>Start </a:t>
            </a:r>
            <a:r>
              <a:rPr lang="en-US" dirty="0" err="1" smtClean="0">
                <a:latin typeface="Courier New" pitchFamily="49" charset="0"/>
                <a:cs typeface="Courier New" pitchFamily="49" charset="0"/>
              </a:rPr>
              <a:t>ccnd</a:t>
            </a:r>
            <a:r>
              <a:rPr lang="en-US" dirty="0" smtClean="0"/>
              <a:t> and </a:t>
            </a:r>
            <a:r>
              <a:rPr lang="en-US" dirty="0" smtClean="0">
                <a:latin typeface="Courier New" pitchFamily="49" charset="0"/>
                <a:cs typeface="Courier New" pitchFamily="49" charset="0"/>
              </a:rPr>
              <a:t>COPSSD</a:t>
            </a:r>
            <a:r>
              <a:rPr lang="en-US" dirty="0" smtClean="0"/>
              <a:t> on M1 and M2</a:t>
            </a:r>
          </a:p>
          <a:p>
            <a:pPr lvl="1">
              <a:spcBef>
                <a:spcPts val="0"/>
              </a:spcBef>
              <a:spcAft>
                <a:spcPts val="0"/>
              </a:spcAft>
            </a:pPr>
            <a:r>
              <a:rPr lang="en-US" dirty="0" smtClean="0"/>
              <a:t>In COPSSD on M1:</a:t>
            </a:r>
          </a:p>
          <a:p>
            <a:pPr lvl="2">
              <a:spcBef>
                <a:spcPts val="0"/>
              </a:spcBef>
              <a:spcAft>
                <a:spcPts val="0"/>
              </a:spcAft>
            </a:pPr>
            <a:r>
              <a:rPr lang="en-US" sz="1400" dirty="0" smtClean="0">
                <a:latin typeface="Courier New" panose="02070309020205020404" pitchFamily="49" charset="0"/>
                <a:cs typeface="Courier New" panose="02070309020205020404" pitchFamily="49" charset="0"/>
              </a:rPr>
              <a:t>link M2.IP 9696 true</a:t>
            </a:r>
            <a:endParaRPr lang="en-US" dirty="0" smtClean="0">
              <a:latin typeface="Courier New" panose="02070309020205020404" pitchFamily="49" charset="0"/>
              <a:cs typeface="Courier New" panose="02070309020205020404" pitchFamily="49" charset="0"/>
            </a:endParaRPr>
          </a:p>
          <a:p>
            <a:pPr lvl="2">
              <a:spcBef>
                <a:spcPts val="0"/>
              </a:spcBef>
              <a:spcAft>
                <a:spcPts val="0"/>
              </a:spcAft>
            </a:pPr>
            <a:r>
              <a:rPr lang="en-US" sz="1600" dirty="0" smtClean="0"/>
              <a:t>COPSSD will listen on a random port (M1.P1) and create a face in </a:t>
            </a:r>
            <a:r>
              <a:rPr lang="en-US" sz="1600" dirty="0" err="1" smtClean="0"/>
              <a:t>CCNx</a:t>
            </a:r>
            <a:r>
              <a:rPr lang="en-US" sz="1600" dirty="0" smtClean="0"/>
              <a:t> on that port</a:t>
            </a:r>
            <a:endParaRPr lang="en-US" sz="1600" dirty="0"/>
          </a:p>
          <a:p>
            <a:pPr lvl="1">
              <a:spcBef>
                <a:spcPts val="0"/>
              </a:spcBef>
              <a:spcAft>
                <a:spcPts val="0"/>
              </a:spcAft>
            </a:pPr>
            <a:r>
              <a:rPr lang="en-US" dirty="0" smtClean="0"/>
              <a:t>In COPSSD on M2:</a:t>
            </a:r>
          </a:p>
          <a:p>
            <a:pPr lvl="2">
              <a:spcBef>
                <a:spcPts val="0"/>
              </a:spcBef>
              <a:spcAft>
                <a:spcPts val="0"/>
              </a:spcAft>
              <a:buClr>
                <a:srgbClr val="EEECE1"/>
              </a:buClr>
            </a:pPr>
            <a:r>
              <a:rPr lang="en-US" sz="1400" dirty="0">
                <a:solidFill>
                  <a:prstClr val="white"/>
                </a:solidFill>
                <a:latin typeface="Courier New" panose="02070309020205020404" pitchFamily="49" charset="0"/>
                <a:cs typeface="Courier New" panose="02070309020205020404" pitchFamily="49" charset="0"/>
              </a:rPr>
              <a:t>link </a:t>
            </a:r>
            <a:r>
              <a:rPr lang="en-US" sz="1400" dirty="0" smtClean="0">
                <a:solidFill>
                  <a:prstClr val="white"/>
                </a:solidFill>
                <a:latin typeface="Courier New" panose="02070309020205020404" pitchFamily="49" charset="0"/>
                <a:cs typeface="Courier New" panose="02070309020205020404" pitchFamily="49" charset="0"/>
              </a:rPr>
              <a:t>M1.IP </a:t>
            </a:r>
            <a:r>
              <a:rPr lang="en-US" sz="1400" dirty="0">
                <a:solidFill>
                  <a:prstClr val="white"/>
                </a:solidFill>
                <a:latin typeface="Courier New" panose="02070309020205020404" pitchFamily="49" charset="0"/>
                <a:cs typeface="Courier New" panose="02070309020205020404" pitchFamily="49" charset="0"/>
              </a:rPr>
              <a:t>9696 true</a:t>
            </a:r>
            <a:endParaRPr lang="en-US" dirty="0">
              <a:solidFill>
                <a:prstClr val="white"/>
              </a:solidFill>
              <a:latin typeface="Courier New" panose="02070309020205020404" pitchFamily="49" charset="0"/>
              <a:cs typeface="Courier New" panose="02070309020205020404" pitchFamily="49" charset="0"/>
            </a:endParaRPr>
          </a:p>
          <a:p>
            <a:pPr lvl="2">
              <a:spcBef>
                <a:spcPts val="0"/>
              </a:spcBef>
              <a:spcAft>
                <a:spcPts val="0"/>
              </a:spcAft>
              <a:buClr>
                <a:srgbClr val="EEECE1"/>
              </a:buClr>
            </a:pPr>
            <a:r>
              <a:rPr lang="en-US" sz="1600" dirty="0">
                <a:solidFill>
                  <a:prstClr val="white"/>
                </a:solidFill>
              </a:rPr>
              <a:t>COPSSD will listen on a random port (</a:t>
            </a:r>
            <a:r>
              <a:rPr lang="en-US" sz="1600" dirty="0" smtClean="0">
                <a:solidFill>
                  <a:prstClr val="white"/>
                </a:solidFill>
              </a:rPr>
              <a:t>M2.P1</a:t>
            </a:r>
            <a:r>
              <a:rPr lang="en-US" sz="1600" dirty="0">
                <a:solidFill>
                  <a:prstClr val="white"/>
                </a:solidFill>
              </a:rPr>
              <a:t>) and create a face in </a:t>
            </a:r>
            <a:r>
              <a:rPr lang="en-US" sz="1600" dirty="0" err="1">
                <a:solidFill>
                  <a:prstClr val="white"/>
                </a:solidFill>
              </a:rPr>
              <a:t>CCNx</a:t>
            </a:r>
            <a:r>
              <a:rPr lang="en-US" sz="1600" dirty="0">
                <a:solidFill>
                  <a:prstClr val="white"/>
                </a:solidFill>
              </a:rPr>
              <a:t> on that </a:t>
            </a:r>
            <a:r>
              <a:rPr lang="en-US" sz="1600" dirty="0" smtClean="0">
                <a:solidFill>
                  <a:prstClr val="white"/>
                </a:solidFill>
              </a:rPr>
              <a:t>port</a:t>
            </a:r>
          </a:p>
          <a:p>
            <a:pPr lvl="2">
              <a:spcBef>
                <a:spcPts val="0"/>
              </a:spcBef>
              <a:spcAft>
                <a:spcPts val="0"/>
              </a:spcAft>
              <a:buClr>
                <a:srgbClr val="EEECE1"/>
              </a:buClr>
            </a:pPr>
            <a:r>
              <a:rPr lang="en-US" sz="1600" dirty="0" smtClean="0">
                <a:solidFill>
                  <a:prstClr val="white"/>
                </a:solidFill>
              </a:rPr>
              <a:t>If you see “Cannot find face…”, ignore the messages</a:t>
            </a:r>
            <a:endParaRPr lang="en-US" sz="1600" dirty="0">
              <a:solidFill>
                <a:prstClr val="white"/>
              </a:solidFill>
            </a:endParaRPr>
          </a:p>
          <a:p>
            <a:pPr lvl="1">
              <a:spcBef>
                <a:spcPts val="0"/>
              </a:spcBef>
              <a:spcAft>
                <a:spcPts val="0"/>
              </a:spcAft>
            </a:pPr>
            <a:r>
              <a:rPr lang="en-US" dirty="0" smtClean="0"/>
              <a:t>In COPSSD on M1</a:t>
            </a:r>
          </a:p>
          <a:p>
            <a:pPr lvl="2">
              <a:spcBef>
                <a:spcPts val="0"/>
              </a:spcBef>
              <a:spcAft>
                <a:spcPts val="0"/>
              </a:spcAft>
              <a:buClr>
                <a:srgbClr val="EEECE1"/>
              </a:buClr>
            </a:pPr>
            <a:r>
              <a:rPr lang="en-US" sz="1400" dirty="0" smtClean="0">
                <a:solidFill>
                  <a:prstClr val="white"/>
                </a:solidFill>
                <a:latin typeface="Courier New" panose="02070309020205020404" pitchFamily="49" charset="0"/>
                <a:cs typeface="Courier New" panose="02070309020205020404" pitchFamily="49" charset="0"/>
              </a:rPr>
              <a:t>FIB /test M2.IP 9696</a:t>
            </a:r>
            <a:endParaRPr lang="en-US" dirty="0">
              <a:solidFill>
                <a:prstClr val="white"/>
              </a:solidFill>
              <a:latin typeface="Courier New" panose="02070309020205020404" pitchFamily="49" charset="0"/>
              <a:cs typeface="Courier New" panose="02070309020205020404" pitchFamily="49" charset="0"/>
            </a:endParaRPr>
          </a:p>
          <a:p>
            <a:pPr lvl="3">
              <a:spcBef>
                <a:spcPts val="0"/>
              </a:spcBef>
              <a:spcAft>
                <a:spcPts val="0"/>
              </a:spcAft>
              <a:buClr>
                <a:srgbClr val="EEECE1"/>
              </a:buClr>
            </a:pPr>
            <a:r>
              <a:rPr lang="en-US" sz="1400" dirty="0"/>
              <a:t>COPSSD on M1 will add an FIB entry in CCNX: “/test” </a:t>
            </a:r>
            <a:r>
              <a:rPr lang="en-US" sz="1400" dirty="0">
                <a:sym typeface="Wingdings" panose="05000000000000000000" pitchFamily="2" charset="2"/>
              </a:rPr>
              <a:t> M1.P1</a:t>
            </a:r>
          </a:p>
          <a:p>
            <a:pPr lvl="2">
              <a:spcBef>
                <a:spcPts val="0"/>
              </a:spcBef>
              <a:spcAft>
                <a:spcPts val="0"/>
              </a:spcAft>
              <a:buClr>
                <a:srgbClr val="EEECE1"/>
              </a:buClr>
            </a:pPr>
            <a:r>
              <a:rPr lang="en-US" sz="1400" dirty="0" smtClean="0">
                <a:solidFill>
                  <a:prstClr val="white"/>
                </a:solidFill>
                <a:latin typeface="Courier New" panose="02070309020205020404" pitchFamily="49" charset="0"/>
                <a:cs typeface="Courier New" panose="02070309020205020404" pitchFamily="49" charset="0"/>
              </a:rPr>
              <a:t>FIB /ccnx.org M2.IP </a:t>
            </a:r>
            <a:r>
              <a:rPr lang="en-US" sz="1400" dirty="0">
                <a:solidFill>
                  <a:prstClr val="white"/>
                </a:solidFill>
                <a:latin typeface="Courier New" panose="02070309020205020404" pitchFamily="49" charset="0"/>
                <a:cs typeface="Courier New" panose="02070309020205020404" pitchFamily="49" charset="0"/>
              </a:rPr>
              <a:t>9696</a:t>
            </a:r>
            <a:endParaRPr lang="en-US" dirty="0">
              <a:solidFill>
                <a:prstClr val="white"/>
              </a:solidFill>
              <a:latin typeface="Courier New" panose="02070309020205020404" pitchFamily="49" charset="0"/>
              <a:cs typeface="Courier New" panose="02070309020205020404" pitchFamily="49" charset="0"/>
            </a:endParaRPr>
          </a:p>
          <a:p>
            <a:pPr lvl="3">
              <a:spcBef>
                <a:spcPts val="0"/>
              </a:spcBef>
              <a:spcAft>
                <a:spcPts val="0"/>
              </a:spcAft>
              <a:buClr>
                <a:srgbClr val="EEECE1"/>
              </a:buClr>
            </a:pPr>
            <a:r>
              <a:rPr lang="en-US" sz="1400" dirty="0" smtClean="0">
                <a:solidFill>
                  <a:prstClr val="white"/>
                </a:solidFill>
              </a:rPr>
              <a:t>This command is for key exchange when sending file.</a:t>
            </a:r>
            <a:endParaRPr lang="en-US" sz="1400" dirty="0">
              <a:solidFill>
                <a:prstClr val="white"/>
              </a:solidFill>
              <a:sym typeface="Wingdings" panose="05000000000000000000" pitchFamily="2" charset="2"/>
            </a:endParaRPr>
          </a:p>
          <a:p>
            <a:pPr lvl="1">
              <a:spcBef>
                <a:spcPts val="0"/>
              </a:spcBef>
              <a:spcAft>
                <a:spcPts val="0"/>
              </a:spcAft>
            </a:pPr>
            <a:r>
              <a:rPr lang="en-US" dirty="0" smtClean="0">
                <a:sym typeface="Wingdings" panose="05000000000000000000" pitchFamily="2" charset="2"/>
              </a:rPr>
              <a:t>On M2 start </a:t>
            </a:r>
            <a:r>
              <a:rPr lang="en-US" dirty="0" err="1" smtClean="0">
                <a:latin typeface="Courier New" pitchFamily="49" charset="0"/>
                <a:cs typeface="Courier New" pitchFamily="49" charset="0"/>
                <a:sym typeface="Wingdings" panose="05000000000000000000" pitchFamily="2" charset="2"/>
              </a:rPr>
              <a:t>ccnr</a:t>
            </a:r>
            <a:r>
              <a:rPr lang="en-US" dirty="0" smtClean="0">
                <a:sym typeface="Wingdings" panose="05000000000000000000" pitchFamily="2" charset="2"/>
              </a:rPr>
              <a:t> and </a:t>
            </a:r>
            <a:r>
              <a:rPr lang="en-US" dirty="0" smtClean="0"/>
              <a:t>put a file into the repo using </a:t>
            </a:r>
            <a:r>
              <a:rPr lang="en-US" dirty="0" err="1" smtClean="0">
                <a:latin typeface="Courier New" pitchFamily="49" charset="0"/>
                <a:cs typeface="Courier New" pitchFamily="49" charset="0"/>
              </a:rPr>
              <a:t>ccnputfile</a:t>
            </a:r>
            <a:r>
              <a:rPr lang="en-US" dirty="0" smtClean="0"/>
              <a:t> and providing  </a:t>
            </a:r>
            <a:r>
              <a:rPr lang="en-US" dirty="0" err="1" smtClean="0"/>
              <a:t>ContentName</a:t>
            </a:r>
            <a:r>
              <a:rPr lang="en-US" dirty="0" smtClean="0"/>
              <a:t> “</a:t>
            </a:r>
            <a:r>
              <a:rPr lang="en-US" dirty="0" smtClean="0">
                <a:latin typeface="Courier New" pitchFamily="49" charset="0"/>
                <a:cs typeface="Courier New" pitchFamily="49" charset="0"/>
              </a:rPr>
              <a:t>/test/file1</a:t>
            </a:r>
            <a:r>
              <a:rPr lang="en-US" dirty="0" smtClean="0"/>
              <a:t>”</a:t>
            </a:r>
          </a:p>
          <a:p>
            <a:pPr lvl="1">
              <a:spcBef>
                <a:spcPts val="0"/>
              </a:spcBef>
              <a:spcAft>
                <a:spcPts val="0"/>
              </a:spcAft>
            </a:pPr>
            <a:r>
              <a:rPr lang="en-US" dirty="0" smtClean="0"/>
              <a:t>On M1:</a:t>
            </a:r>
          </a:p>
          <a:p>
            <a:pPr lvl="2">
              <a:spcBef>
                <a:spcPts val="0"/>
              </a:spcBef>
              <a:spcAft>
                <a:spcPts val="0"/>
              </a:spcAft>
              <a:buClr>
                <a:srgbClr val="EEECE1"/>
              </a:buClr>
            </a:pPr>
            <a:r>
              <a:rPr lang="en-US" sz="1400" dirty="0" err="1" smtClean="0">
                <a:solidFill>
                  <a:prstClr val="white"/>
                </a:solidFill>
                <a:latin typeface="Courier New" panose="02070309020205020404" pitchFamily="49" charset="0"/>
                <a:cs typeface="Courier New" panose="02070309020205020404" pitchFamily="49" charset="0"/>
              </a:rPr>
              <a:t>ccngetfile</a:t>
            </a:r>
            <a:r>
              <a:rPr lang="en-US" sz="1400" dirty="0" smtClean="0">
                <a:solidFill>
                  <a:prstClr val="white"/>
                </a:solidFill>
                <a:latin typeface="Courier New" panose="02070309020205020404" pitchFamily="49" charset="0"/>
                <a:cs typeface="Courier New" panose="02070309020205020404" pitchFamily="49" charset="0"/>
              </a:rPr>
              <a:t> /test/file1 test</a:t>
            </a:r>
            <a:endParaRPr lang="en-US" dirty="0">
              <a:solidFill>
                <a:prstClr val="white"/>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92157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1: </a:t>
            </a:r>
            <a:r>
              <a:rPr lang="en-US" dirty="0"/>
              <a:t>Pub/Sub using COPSS</a:t>
            </a:r>
          </a:p>
        </p:txBody>
      </p:sp>
      <p:sp>
        <p:nvSpPr>
          <p:cNvPr id="3" name="Date Placeholder 2"/>
          <p:cNvSpPr>
            <a:spLocks noGrp="1"/>
          </p:cNvSpPr>
          <p:nvPr>
            <p:ph type="dt" sz="half" idx="10"/>
          </p:nvPr>
        </p:nvSpPr>
        <p:spPr/>
        <p:txBody>
          <a:bodyPr/>
          <a:lstStyle/>
          <a:p>
            <a:r>
              <a:rPr lang="en-US" smtClean="0"/>
              <a:t>7/5/2014</a:t>
            </a:r>
            <a:endParaRPr lang="en-US" dirty="0" smtClean="0"/>
          </a:p>
        </p:txBody>
      </p:sp>
      <p:sp>
        <p:nvSpPr>
          <p:cNvPr id="4" name="Footer Placeholder 3"/>
          <p:cNvSpPr>
            <a:spLocks noGrp="1"/>
          </p:cNvSpPr>
          <p:nvPr>
            <p:ph type="ftr" sz="quarter" idx="11"/>
          </p:nvPr>
        </p:nvSpPr>
        <p:spPr/>
        <p:txBody>
          <a:bodyPr/>
          <a:lstStyle/>
          <a:p>
            <a:r>
              <a:rPr lang="en-US" smtClean="0"/>
              <a:t>COPSS Instructions - University of Goettingen</a:t>
            </a:r>
            <a:endParaRPr lang="en-US" dirty="0"/>
          </a:p>
        </p:txBody>
      </p:sp>
      <p:sp>
        <p:nvSpPr>
          <p:cNvPr id="5" name="Slide Number Placeholder 4"/>
          <p:cNvSpPr>
            <a:spLocks noGrp="1"/>
          </p:cNvSpPr>
          <p:nvPr>
            <p:ph type="sldNum" sz="quarter" idx="12"/>
          </p:nvPr>
        </p:nvSpPr>
        <p:spPr/>
        <p:txBody>
          <a:bodyPr/>
          <a:lstStyle/>
          <a:p>
            <a:fld id="{A8959DCC-03CE-4B33-870E-5864BD221B41}" type="slidenum">
              <a:rPr lang="en-US" smtClean="0"/>
              <a:pPr/>
              <a:t>9</a:t>
            </a:fld>
            <a:endParaRPr lang="en-US"/>
          </a:p>
        </p:txBody>
      </p:sp>
      <p:sp>
        <p:nvSpPr>
          <p:cNvPr id="6" name="Content Placeholder 5"/>
          <p:cNvSpPr>
            <a:spLocks noGrp="1"/>
          </p:cNvSpPr>
          <p:nvPr>
            <p:ph sz="quarter" idx="13"/>
          </p:nvPr>
        </p:nvSpPr>
        <p:spPr/>
        <p:txBody>
          <a:bodyPr/>
          <a:lstStyle/>
          <a:p>
            <a:r>
              <a:rPr lang="en-US" dirty="0" smtClean="0"/>
              <a:t>Architecture</a:t>
            </a:r>
            <a:endParaRPr lang="en-US" dirty="0"/>
          </a:p>
        </p:txBody>
      </p:sp>
      <p:sp>
        <p:nvSpPr>
          <p:cNvPr id="7" name="Rectangle 6"/>
          <p:cNvSpPr/>
          <p:nvPr/>
        </p:nvSpPr>
        <p:spPr>
          <a:xfrm>
            <a:off x="990600" y="1200150"/>
            <a:ext cx="2286000" cy="2819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TextBox 7"/>
          <p:cNvSpPr txBox="1"/>
          <p:nvPr/>
        </p:nvSpPr>
        <p:spPr>
          <a:xfrm>
            <a:off x="1901004" y="4019550"/>
            <a:ext cx="465192" cy="369332"/>
          </a:xfrm>
          <a:prstGeom prst="rect">
            <a:avLst/>
          </a:prstGeom>
          <a:noFill/>
        </p:spPr>
        <p:txBody>
          <a:bodyPr wrap="none" rtlCol="0">
            <a:spAutoFit/>
          </a:bodyPr>
          <a:lstStyle/>
          <a:p>
            <a:r>
              <a:rPr lang="en-US" dirty="0" smtClean="0"/>
              <a:t>M1</a:t>
            </a:r>
            <a:endParaRPr lang="en-US" dirty="0"/>
          </a:p>
        </p:txBody>
      </p:sp>
      <p:sp>
        <p:nvSpPr>
          <p:cNvPr id="10" name="Rectangle 9"/>
          <p:cNvSpPr/>
          <p:nvPr/>
        </p:nvSpPr>
        <p:spPr>
          <a:xfrm>
            <a:off x="2148840" y="3181350"/>
            <a:ext cx="82296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CCND</a:t>
            </a:r>
            <a:endParaRPr lang="en-US" dirty="0"/>
          </a:p>
        </p:txBody>
      </p:sp>
      <p:sp>
        <p:nvSpPr>
          <p:cNvPr id="15" name="TextBox 14"/>
          <p:cNvSpPr txBox="1"/>
          <p:nvPr/>
        </p:nvSpPr>
        <p:spPr>
          <a:xfrm>
            <a:off x="3008795" y="2366433"/>
            <a:ext cx="688009" cy="369332"/>
          </a:xfrm>
          <a:prstGeom prst="rect">
            <a:avLst/>
          </a:prstGeom>
          <a:noFill/>
        </p:spPr>
        <p:txBody>
          <a:bodyPr wrap="none" rtlCol="0">
            <a:spAutoFit/>
          </a:bodyPr>
          <a:lstStyle/>
          <a:p>
            <a:pPr algn="ctr"/>
            <a:r>
              <a:rPr lang="en-US" dirty="0" smtClean="0">
                <a:effectLst>
                  <a:glow rad="101600">
                    <a:schemeClr val="bg1">
                      <a:alpha val="60000"/>
                    </a:schemeClr>
                  </a:glow>
                </a:effectLst>
              </a:rPr>
              <a:t>9696</a:t>
            </a:r>
            <a:endParaRPr lang="en-US" dirty="0">
              <a:effectLst>
                <a:glow rad="101600">
                  <a:schemeClr val="bg1">
                    <a:alpha val="60000"/>
                  </a:schemeClr>
                </a:glow>
              </a:effectLst>
            </a:endParaRPr>
          </a:p>
        </p:txBody>
      </p:sp>
      <p:sp>
        <p:nvSpPr>
          <p:cNvPr id="18" name="Rectangle 17"/>
          <p:cNvSpPr/>
          <p:nvPr/>
        </p:nvSpPr>
        <p:spPr>
          <a:xfrm>
            <a:off x="5181600" y="1200150"/>
            <a:ext cx="2286000" cy="2819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 name="TextBox 18"/>
          <p:cNvSpPr txBox="1"/>
          <p:nvPr/>
        </p:nvSpPr>
        <p:spPr>
          <a:xfrm>
            <a:off x="6092004" y="4019550"/>
            <a:ext cx="505267" cy="369332"/>
          </a:xfrm>
          <a:prstGeom prst="rect">
            <a:avLst/>
          </a:prstGeom>
          <a:noFill/>
        </p:spPr>
        <p:txBody>
          <a:bodyPr wrap="none" rtlCol="0">
            <a:spAutoFit/>
          </a:bodyPr>
          <a:lstStyle/>
          <a:p>
            <a:r>
              <a:rPr lang="en-US" dirty="0" smtClean="0"/>
              <a:t>M2</a:t>
            </a:r>
            <a:endParaRPr lang="en-US" dirty="0"/>
          </a:p>
        </p:txBody>
      </p:sp>
      <p:sp>
        <p:nvSpPr>
          <p:cNvPr id="23" name="Rectangle 22"/>
          <p:cNvSpPr/>
          <p:nvPr/>
        </p:nvSpPr>
        <p:spPr>
          <a:xfrm>
            <a:off x="5486400" y="3181350"/>
            <a:ext cx="82296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CCND</a:t>
            </a:r>
            <a:endParaRPr lang="en-US" dirty="0"/>
          </a:p>
        </p:txBody>
      </p:sp>
      <p:sp>
        <p:nvSpPr>
          <p:cNvPr id="24" name="TextBox 23"/>
          <p:cNvSpPr txBox="1"/>
          <p:nvPr/>
        </p:nvSpPr>
        <p:spPr>
          <a:xfrm>
            <a:off x="4798391" y="2366433"/>
            <a:ext cx="688009" cy="369332"/>
          </a:xfrm>
          <a:prstGeom prst="rect">
            <a:avLst/>
          </a:prstGeom>
          <a:noFill/>
        </p:spPr>
        <p:txBody>
          <a:bodyPr wrap="none" rtlCol="0">
            <a:spAutoFit/>
          </a:bodyPr>
          <a:lstStyle/>
          <a:p>
            <a:pPr algn="ctr"/>
            <a:r>
              <a:rPr lang="en-US" dirty="0" smtClean="0">
                <a:effectLst>
                  <a:glow rad="101600">
                    <a:schemeClr val="bg1">
                      <a:alpha val="60000"/>
                    </a:schemeClr>
                  </a:glow>
                </a:effectLst>
              </a:rPr>
              <a:t>9696</a:t>
            </a:r>
            <a:endParaRPr lang="en-US" dirty="0">
              <a:effectLst>
                <a:glow rad="101600">
                  <a:schemeClr val="bg1">
                    <a:alpha val="60000"/>
                  </a:schemeClr>
                </a:glow>
              </a:effectLst>
            </a:endParaRPr>
          </a:p>
        </p:txBody>
      </p:sp>
      <p:cxnSp>
        <p:nvCxnSpPr>
          <p:cNvPr id="31" name="Straight Connector 30"/>
          <p:cNvCxnSpPr/>
          <p:nvPr/>
        </p:nvCxnSpPr>
        <p:spPr>
          <a:xfrm>
            <a:off x="2819400" y="2633133"/>
            <a:ext cx="0" cy="548217"/>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5638800" y="2633133"/>
            <a:ext cx="0" cy="548217"/>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9" idx="3"/>
            <a:endCxn id="22" idx="1"/>
          </p:cNvCxnSpPr>
          <p:nvPr/>
        </p:nvCxnSpPr>
        <p:spPr>
          <a:xfrm>
            <a:off x="2971800" y="2366433"/>
            <a:ext cx="2514600" cy="0"/>
          </a:xfrm>
          <a:prstGeom prst="line">
            <a:avLst/>
          </a:prstGeom>
          <a:effectLst>
            <a:glow rad="63500">
              <a:schemeClr val="tx1">
                <a:alpha val="40000"/>
              </a:schemeClr>
            </a:glow>
            <a:outerShdw blurRad="38100" dist="25400" dir="5400000" rotWithShape="0">
              <a:srgbClr val="000000">
                <a:alpha val="40000"/>
              </a:srgbClr>
            </a:outerShdw>
          </a:effectLst>
        </p:spPr>
        <p:style>
          <a:lnRef idx="2">
            <a:schemeClr val="accent3"/>
          </a:lnRef>
          <a:fillRef idx="0">
            <a:schemeClr val="accent3"/>
          </a:fillRef>
          <a:effectRef idx="1">
            <a:schemeClr val="accent3"/>
          </a:effectRef>
          <a:fontRef idx="minor">
            <a:schemeClr val="tx1"/>
          </a:fontRef>
        </p:style>
      </p:cxnSp>
      <p:sp>
        <p:nvSpPr>
          <p:cNvPr id="9" name="Rectangle 8"/>
          <p:cNvSpPr/>
          <p:nvPr/>
        </p:nvSpPr>
        <p:spPr>
          <a:xfrm>
            <a:off x="1295400" y="2099733"/>
            <a:ext cx="16764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COPSSD</a:t>
            </a:r>
            <a:endParaRPr lang="en-US" dirty="0"/>
          </a:p>
        </p:txBody>
      </p:sp>
      <p:sp>
        <p:nvSpPr>
          <p:cNvPr id="22" name="Rectangle 21"/>
          <p:cNvSpPr/>
          <p:nvPr/>
        </p:nvSpPr>
        <p:spPr>
          <a:xfrm>
            <a:off x="5486400" y="2099733"/>
            <a:ext cx="16764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COPSSD</a:t>
            </a:r>
            <a:endParaRPr lang="en-US" dirty="0"/>
          </a:p>
        </p:txBody>
      </p:sp>
      <p:sp>
        <p:nvSpPr>
          <p:cNvPr id="25" name="Rectangle 24"/>
          <p:cNvSpPr/>
          <p:nvPr/>
        </p:nvSpPr>
        <p:spPr>
          <a:xfrm>
            <a:off x="1022730" y="3181350"/>
            <a:ext cx="4572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C1</a:t>
            </a:r>
          </a:p>
        </p:txBody>
      </p:sp>
      <p:sp>
        <p:nvSpPr>
          <p:cNvPr id="26" name="Rectangle 25"/>
          <p:cNvSpPr/>
          <p:nvPr/>
        </p:nvSpPr>
        <p:spPr>
          <a:xfrm>
            <a:off x="1612269" y="3181350"/>
            <a:ext cx="4572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C2</a:t>
            </a:r>
          </a:p>
        </p:txBody>
      </p:sp>
      <p:cxnSp>
        <p:nvCxnSpPr>
          <p:cNvPr id="27" name="Straight Connector 26"/>
          <p:cNvCxnSpPr>
            <a:endCxn id="25" idx="0"/>
          </p:cNvCxnSpPr>
          <p:nvPr/>
        </p:nvCxnSpPr>
        <p:spPr>
          <a:xfrm flipH="1">
            <a:off x="1251330" y="2633133"/>
            <a:ext cx="360939" cy="5482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endCxn id="26" idx="0"/>
          </p:cNvCxnSpPr>
          <p:nvPr/>
        </p:nvCxnSpPr>
        <p:spPr>
          <a:xfrm>
            <a:off x="1612269" y="2633133"/>
            <a:ext cx="228600" cy="548217"/>
          </a:xfrm>
          <a:prstGeom prst="line">
            <a:avLst/>
          </a:prstGeom>
        </p:spPr>
        <p:style>
          <a:lnRef idx="1">
            <a:schemeClr val="dk1"/>
          </a:lnRef>
          <a:fillRef idx="0">
            <a:schemeClr val="dk1"/>
          </a:fillRef>
          <a:effectRef idx="0">
            <a:schemeClr val="dk1"/>
          </a:effectRef>
          <a:fontRef idx="minor">
            <a:schemeClr val="tx1"/>
          </a:fontRef>
        </p:style>
      </p:cxnSp>
      <p:sp>
        <p:nvSpPr>
          <p:cNvPr id="33" name="Rectangle 32"/>
          <p:cNvSpPr/>
          <p:nvPr/>
        </p:nvSpPr>
        <p:spPr>
          <a:xfrm>
            <a:off x="6705600" y="3181350"/>
            <a:ext cx="4572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C3</a:t>
            </a:r>
          </a:p>
        </p:txBody>
      </p:sp>
      <p:cxnSp>
        <p:nvCxnSpPr>
          <p:cNvPr id="38" name="Straight Connector 37"/>
          <p:cNvCxnSpPr>
            <a:endCxn id="33" idx="0"/>
          </p:cNvCxnSpPr>
          <p:nvPr/>
        </p:nvCxnSpPr>
        <p:spPr>
          <a:xfrm>
            <a:off x="6934200" y="2633133"/>
            <a:ext cx="0" cy="54821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11257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96</TotalTime>
  <Words>1671</Words>
  <Application>Microsoft Office PowerPoint</Application>
  <PresentationFormat>On-screen Show (16:9)</PresentationFormat>
  <Paragraphs>315</Paragraphs>
  <Slides>18</Slides>
  <Notes>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Horizon</vt:lpstr>
      <vt:lpstr>COPSS Instructions</vt:lpstr>
      <vt:lpstr>COPSS Preparation</vt:lpstr>
      <vt:lpstr>Java</vt:lpstr>
      <vt:lpstr>CCNx</vt:lpstr>
      <vt:lpstr>Wireshark</vt:lpstr>
      <vt:lpstr>Start COPSS</vt:lpstr>
      <vt:lpstr>Test 1: Query/response using COPSS wrapper</vt:lpstr>
      <vt:lpstr>Test 1: Query/response using COPSS wrapper</vt:lpstr>
      <vt:lpstr>Test 1: Pub/Sub using COPSS</vt:lpstr>
      <vt:lpstr>Test 2: Pub/Sub using COPSS</vt:lpstr>
      <vt:lpstr>Test 2: Pub/Sub using COPSS</vt:lpstr>
      <vt:lpstr>Test 2: Pub/Sub using COPSS</vt:lpstr>
      <vt:lpstr>Programming interface of COPSS client</vt:lpstr>
      <vt:lpstr>Programming interface of COPSS client</vt:lpstr>
      <vt:lpstr>Programming interface of COPSS client</vt:lpstr>
      <vt:lpstr>Programming interface of COPSSD</vt:lpstr>
      <vt:lpstr>Programming interface of COPSSD</vt:lpstr>
      <vt:lpstr>Create an initial COPSSD setting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COPSS Instructions</dc:title>
  <dc:creator>Jiachen Chen</dc:creator>
  <cp:lastModifiedBy>Jiachen Chen</cp:lastModifiedBy>
  <cp:revision>54</cp:revision>
  <dcterms:created xsi:type="dcterms:W3CDTF">2014-02-13T16:34:59Z</dcterms:created>
  <dcterms:modified xsi:type="dcterms:W3CDTF">2014-07-08T16:24:56Z</dcterms:modified>
</cp:coreProperties>
</file>