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2" r:id="rId2"/>
    <p:sldId id="303" r:id="rId3"/>
    <p:sldId id="304" r:id="rId4"/>
    <p:sldId id="305" r:id="rId5"/>
    <p:sldId id="306" r:id="rId6"/>
    <p:sldId id="262" r:id="rId7"/>
    <p:sldId id="283" r:id="rId8"/>
    <p:sldId id="281" r:id="rId9"/>
    <p:sldId id="274" r:id="rId10"/>
    <p:sldId id="259" r:id="rId11"/>
    <p:sldId id="275" r:id="rId12"/>
    <p:sldId id="260" r:id="rId13"/>
    <p:sldId id="276" r:id="rId14"/>
    <p:sldId id="297" r:id="rId15"/>
    <p:sldId id="296" r:id="rId16"/>
    <p:sldId id="298" r:id="rId17"/>
    <p:sldId id="299" r:id="rId18"/>
    <p:sldId id="280" r:id="rId19"/>
    <p:sldId id="285" r:id="rId20"/>
    <p:sldId id="278" r:id="rId21"/>
    <p:sldId id="286" r:id="rId22"/>
    <p:sldId id="288" r:id="rId23"/>
    <p:sldId id="293" r:id="rId24"/>
    <p:sldId id="289" r:id="rId25"/>
    <p:sldId id="290" r:id="rId26"/>
    <p:sldId id="291" r:id="rId27"/>
    <p:sldId id="292" r:id="rId28"/>
    <p:sldId id="300" r:id="rId29"/>
    <p:sldId id="301" r:id="rId30"/>
    <p:sldId id="295"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80D616B-D880-4552-B79F-599F3AC424AC}">
          <p14:sldIdLst>
            <p14:sldId id="302"/>
            <p14:sldId id="303"/>
            <p14:sldId id="304"/>
            <p14:sldId id="305"/>
            <p14:sldId id="306"/>
          </p14:sldIdLst>
        </p14:section>
        <p14:section name="Biobank Use Cases" id="{DA588C87-183A-4843-A71A-A0BD24DE0D4B}">
          <p14:sldIdLst>
            <p14:sldId id="262"/>
            <p14:sldId id="283"/>
            <p14:sldId id="281"/>
            <p14:sldId id="274"/>
            <p14:sldId id="259"/>
            <p14:sldId id="275"/>
            <p14:sldId id="260"/>
            <p14:sldId id="276"/>
            <p14:sldId id="297"/>
            <p14:sldId id="296"/>
            <p14:sldId id="298"/>
            <p14:sldId id="299"/>
          </p14:sldIdLst>
        </p14:section>
        <p14:section name="Clinical Use Cases" id="{AC7F2E82-C728-4EF8-887E-C221092A66B6}">
          <p14:sldIdLst>
            <p14:sldId id="280"/>
            <p14:sldId id="285"/>
            <p14:sldId id="278"/>
            <p14:sldId id="286"/>
            <p14:sldId id="288"/>
            <p14:sldId id="293"/>
            <p14:sldId id="289"/>
            <p14:sldId id="290"/>
            <p14:sldId id="291"/>
            <p14:sldId id="292"/>
            <p14:sldId id="300"/>
            <p14:sldId id="301"/>
            <p14:sldId id="295"/>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4" autoAdjust="0"/>
    <p:restoredTop sz="91342" autoAdjust="0"/>
  </p:normalViewPr>
  <p:slideViewPr>
    <p:cSldViewPr snapToGrid="0">
      <p:cViewPr>
        <p:scale>
          <a:sx n="90" d="100"/>
          <a:sy n="90" d="100"/>
        </p:scale>
        <p:origin x="61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42648-F309-4FB8-BF6A-6BBDB74DACCB}"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9A6E9-8834-4042-9308-9F0C064DBA87}" type="slidenum">
              <a:rPr lang="en-US" smtClean="0"/>
              <a:t>‹#›</a:t>
            </a:fld>
            <a:endParaRPr lang="en-US"/>
          </a:p>
        </p:txBody>
      </p:sp>
    </p:spTree>
    <p:extLst>
      <p:ext uri="{BB962C8B-B14F-4D97-AF65-F5344CB8AC3E}">
        <p14:creationId xmlns:p14="http://schemas.microsoft.com/office/powerpoint/2010/main" val="3825961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I want to briefly describe how I am representing the use cases, because different people diagram differently. In all of my diagrams, I am being careful to distinguish between universals and particulars, or between classes and their instances.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9A6E9-8834-4042-9308-9F0C064DBA87}" type="slidenum">
              <a:rPr lang="en-US" smtClean="0"/>
              <a:t>1</a:t>
            </a:fld>
            <a:endParaRPr lang="en-US"/>
          </a:p>
        </p:txBody>
      </p:sp>
    </p:spTree>
    <p:extLst>
      <p:ext uri="{BB962C8B-B14F-4D97-AF65-F5344CB8AC3E}">
        <p14:creationId xmlns:p14="http://schemas.microsoft.com/office/powerpoint/2010/main" val="4291883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Find breast cancer tumors that tested positive for HER2 that were obtained from patient under the age of 40 and consented to have genetic testing performed on their tissue.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Presentation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use case may be ambiguous whether the genetic testing is</a:t>
            </a:r>
            <a:r>
              <a:rPr lang="en-US" baseline="0" dirty="0" smtClean="0"/>
              <a:t> on a tumor that has been removed.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use case does</a:t>
            </a:r>
            <a:r>
              <a:rPr lang="en-US" baseline="0" dirty="0" smtClean="0"/>
              <a:t> not make mention of the one who bears the permission role. It is omitted from our representation to remain agnostic.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It is a question of granularity whether the person prescribes, informed consent </a:t>
            </a:r>
            <a:r>
              <a:rPr lang="en-US" u="sng" baseline="0" dirty="0" smtClean="0"/>
              <a:t>form</a:t>
            </a:r>
            <a:r>
              <a:rPr lang="en-US" baseline="0" dirty="0" smtClean="0"/>
              <a:t> prescribes, or the form’s </a:t>
            </a:r>
            <a:r>
              <a:rPr lang="en-US" u="sng" baseline="0" dirty="0" smtClean="0"/>
              <a:t>parts</a:t>
            </a:r>
            <a:r>
              <a:rPr lang="en-US" baseline="0" dirty="0" smtClean="0"/>
              <a:t> prescribe. In a sense, the person prescribes </a:t>
            </a:r>
            <a:r>
              <a:rPr lang="en-US" i="1" baseline="0" dirty="0" smtClean="0"/>
              <a:t>by means of</a:t>
            </a:r>
            <a:r>
              <a:rPr lang="en-US" i="0" baseline="0" dirty="0" smtClean="0"/>
              <a:t> the informed consent form (as a document act), and the document’s use in this way is in virtue of its parts (i.e., the directives on the form spell out what is or is not to occur).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Classes not in the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HER2-receptor positive breast cancer. (This is in MONDO)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biological tissue specimen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genetic testing directive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age datum (OMRSE: ‘age measurement datum’)</a:t>
            </a:r>
            <a:endParaRPr lang="en-US"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15</a:t>
            </a:fld>
            <a:endParaRPr lang="en-US"/>
          </a:p>
        </p:txBody>
      </p:sp>
    </p:spTree>
    <p:extLst>
      <p:ext uri="{BB962C8B-B14F-4D97-AF65-F5344CB8AC3E}">
        <p14:creationId xmlns:p14="http://schemas.microsoft.com/office/powerpoint/2010/main" val="1925064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 researcher has a protocol to study patients in (Use Case 1). The IRB reviews the status of the study by verifying the patients’ consent status. The IRB find patients that </a:t>
            </a:r>
            <a:r>
              <a:rPr lang="en-US" sz="1200" b="1" i="0" u="none" strike="noStrike" kern="1200" dirty="0" smtClean="0">
                <a:solidFill>
                  <a:schemeClr val="tx1"/>
                </a:solidFill>
                <a:effectLst/>
                <a:latin typeface="+mn-lt"/>
                <a:ea typeface="+mn-ea"/>
                <a:cs typeface="+mn-cs"/>
              </a:rPr>
              <a:t>did not </a:t>
            </a:r>
            <a:r>
              <a:rPr lang="en-US" sz="1200" b="0" i="0" u="none" strike="noStrike" kern="1200" dirty="0" smtClean="0">
                <a:solidFill>
                  <a:schemeClr val="tx1"/>
                </a:solidFill>
                <a:effectLst/>
                <a:latin typeface="+mn-lt"/>
                <a:ea typeface="+mn-ea"/>
                <a:cs typeface="+mn-cs"/>
              </a:rPr>
              <a:t>consent to genetic testing.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Presentation Notes:</a:t>
            </a:r>
            <a:r>
              <a:rPr lang="en-US" sz="1200" b="0" i="0" u="none" strike="noStrike" kern="1200" baseline="0" dirty="0" smtClean="0">
                <a:solidFill>
                  <a:schemeClr val="tx1"/>
                </a:solidFill>
                <a:effectLst/>
                <a:latin typeface="+mn-lt"/>
                <a:ea typeface="+mn-ea"/>
                <a:cs typeface="+mn-cs"/>
              </a:rPr>
              <a:t> Just as with Use Case #1, a query for </a:t>
            </a:r>
            <a:r>
              <a:rPr lang="en-US" sz="1200" b="0" i="1" u="none" strike="noStrike" kern="1200" baseline="0" dirty="0" smtClean="0">
                <a:solidFill>
                  <a:schemeClr val="tx1"/>
                </a:solidFill>
                <a:effectLst/>
                <a:latin typeface="+mn-lt"/>
                <a:ea typeface="+mn-ea"/>
                <a:cs typeface="+mn-cs"/>
              </a:rPr>
              <a:t>all</a:t>
            </a:r>
            <a:r>
              <a:rPr lang="en-US" sz="1200" b="0" i="0" u="none" strike="noStrike" kern="1200" baseline="0" dirty="0" smtClean="0">
                <a:solidFill>
                  <a:schemeClr val="tx1"/>
                </a:solidFill>
                <a:effectLst/>
                <a:latin typeface="+mn-lt"/>
                <a:ea typeface="+mn-ea"/>
                <a:cs typeface="+mn-cs"/>
              </a:rPr>
              <a:t> cases of EDTA blood </a:t>
            </a:r>
            <a:r>
              <a:rPr lang="en-US" sz="1200" b="0" i="1" u="none" strike="noStrike" kern="1200" baseline="0" dirty="0" smtClean="0">
                <a:solidFill>
                  <a:schemeClr val="tx1"/>
                </a:solidFill>
                <a:effectLst/>
                <a:latin typeface="+mn-lt"/>
                <a:ea typeface="+mn-ea"/>
                <a:cs typeface="+mn-cs"/>
              </a:rPr>
              <a:t>or</a:t>
            </a:r>
            <a:r>
              <a:rPr lang="en-US" sz="1200" b="0" i="0" u="none" strike="noStrike" kern="1200" baseline="0" dirty="0" smtClean="0">
                <a:solidFill>
                  <a:schemeClr val="tx1"/>
                </a:solidFill>
                <a:effectLst/>
                <a:latin typeface="+mn-lt"/>
                <a:ea typeface="+mn-ea"/>
                <a:cs typeface="+mn-cs"/>
              </a:rPr>
              <a:t> DNA specimen will yield different diagrams depending on which case that satisfies the query comes back. So, I am only giving </a:t>
            </a:r>
            <a:r>
              <a:rPr lang="en-US" sz="1200" b="0" i="0" u="sng" strike="noStrike" kern="1200" baseline="0" dirty="0" smtClean="0">
                <a:solidFill>
                  <a:schemeClr val="tx1"/>
                </a:solidFill>
                <a:effectLst/>
                <a:latin typeface="+mn-lt"/>
                <a:ea typeface="+mn-ea"/>
                <a:cs typeface="+mn-cs"/>
              </a:rPr>
              <a:t>one</a:t>
            </a:r>
            <a:r>
              <a:rPr lang="en-US" sz="1200" b="0" i="0" u="none" strike="noStrike" kern="1200" baseline="0" dirty="0" smtClean="0">
                <a:solidFill>
                  <a:schemeClr val="tx1"/>
                </a:solidFill>
                <a:effectLst/>
                <a:latin typeface="+mn-lt"/>
                <a:ea typeface="+mn-ea"/>
                <a:cs typeface="+mn-cs"/>
              </a:rPr>
              <a:t> side of the disjunction (‘or’), rather than both. This case starts with a homo sapiens to which a DNA specimen belongs (homo sapiens has part DNA specimen), and this homo sapiens was a participant in a process which documented consent. This particular informed consent form has several parts, such as the directive to be </a:t>
            </a:r>
            <a:r>
              <a:rPr lang="en-US" sz="1200" b="0" i="0" u="none" strike="noStrike" kern="1200" baseline="0" dirty="0" err="1" smtClean="0">
                <a:solidFill>
                  <a:schemeClr val="tx1"/>
                </a:solidFill>
                <a:effectLst/>
                <a:latin typeface="+mn-lt"/>
                <a:ea typeface="+mn-ea"/>
                <a:cs typeface="+mn-cs"/>
              </a:rPr>
              <a:t>recontacted</a:t>
            </a:r>
            <a:r>
              <a:rPr lang="en-US" sz="1200" b="0" i="0" u="none" strike="noStrike" kern="1200" baseline="0" dirty="0" smtClean="0">
                <a:solidFill>
                  <a:schemeClr val="tx1"/>
                </a:solidFill>
                <a:effectLst/>
                <a:latin typeface="+mn-lt"/>
                <a:ea typeface="+mn-ea"/>
                <a:cs typeface="+mn-cs"/>
              </a:rPr>
              <a:t>, the directive regarding use of their particular DNA specimen, as well as all the particular data on the form that identifies them demographically. This data matches their particular HER, which has information about their diagnosis and prescriptions. Their informed consent form prescribes a particular role which the research institution bears that permits the institution to perform an investigation.</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New to Case 6:</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In order to represent that someone did </a:t>
            </a:r>
            <a:r>
              <a:rPr lang="en-US" sz="1200" b="0" i="1" u="none" strike="noStrike" kern="1200" dirty="0" smtClean="0">
                <a:solidFill>
                  <a:schemeClr val="tx1"/>
                </a:solidFill>
                <a:effectLst/>
                <a:latin typeface="+mn-lt"/>
                <a:ea typeface="+mn-ea"/>
                <a:cs typeface="+mn-cs"/>
              </a:rPr>
              <a:t>not</a:t>
            </a:r>
            <a:r>
              <a:rPr lang="en-US" sz="1200" b="0" i="0" u="none" strike="noStrike" kern="1200" dirty="0" smtClean="0">
                <a:solidFill>
                  <a:schemeClr val="tx1"/>
                </a:solidFill>
                <a:effectLst/>
                <a:latin typeface="+mn-lt"/>
                <a:ea typeface="+mn-ea"/>
                <a:cs typeface="+mn-cs"/>
              </a:rPr>
              <a:t> consent, we have tentatively used the ‘no-answer</a:t>
            </a:r>
            <a:r>
              <a:rPr lang="en-US" sz="1200" b="0" i="0" u="none" strike="noStrike" kern="1200" baseline="0" dirty="0" smtClean="0">
                <a:solidFill>
                  <a:schemeClr val="tx1"/>
                </a:solidFill>
                <a:effectLst/>
                <a:latin typeface="+mn-lt"/>
                <a:ea typeface="+mn-ea"/>
                <a:cs typeface="+mn-cs"/>
              </a:rPr>
              <a:t> textual entity’ (which may be a checkbox, for example) and it is about a permission directive (in this case, one about genetic testing, but I have used the RUBRIC term ‘permission directive’ as its parent term). Another way to satisfy this query is by representing homo sapiens</a:t>
            </a:r>
            <a:r>
              <a:rPr lang="en-US" sz="1200" b="0" i="0" u="none" strike="noStrike" kern="1200" baseline="-25000" dirty="0" smtClean="0">
                <a:solidFill>
                  <a:schemeClr val="tx1"/>
                </a:solidFill>
                <a:effectLst/>
                <a:latin typeface="+mn-lt"/>
                <a:ea typeface="+mn-ea"/>
                <a:cs typeface="+mn-cs"/>
              </a:rPr>
              <a:t>1</a:t>
            </a:r>
            <a:r>
              <a:rPr lang="en-US" sz="1200" b="0" i="0" u="none" strike="noStrike" kern="1200" baseline="0" dirty="0" smtClean="0">
                <a:solidFill>
                  <a:schemeClr val="tx1"/>
                </a:solidFill>
                <a:effectLst/>
                <a:latin typeface="+mn-lt"/>
                <a:ea typeface="+mn-ea"/>
                <a:cs typeface="+mn-cs"/>
              </a:rPr>
              <a:t> participating in an act of ‘declining to consent’, which was a process-part of the ‘informed consent process’. However, the term </a:t>
            </a:r>
            <a:r>
              <a:rPr lang="en-US" baseline="0" dirty="0" smtClean="0"/>
              <a:t>‘declining to consent’ is still under scrutiny</a:t>
            </a:r>
            <a:r>
              <a:rPr lang="en-US" sz="1200" b="0" i="0" u="none" strike="noStrike" kern="1200" baseline="0" dirty="0" smtClean="0">
                <a:solidFill>
                  <a:schemeClr val="tx1"/>
                </a:solidFill>
                <a:effectLst/>
                <a:latin typeface="+mn-lt"/>
                <a:ea typeface="+mn-ea"/>
                <a:cs typeface="+mn-cs"/>
              </a:rPr>
              <a:t>. Other options include an </a:t>
            </a:r>
            <a:r>
              <a:rPr lang="en-US" sz="1200" b="0" i="1" u="none" strike="noStrike" kern="1200" baseline="0" dirty="0" smtClean="0">
                <a:solidFill>
                  <a:schemeClr val="tx1"/>
                </a:solidFill>
                <a:effectLst/>
                <a:latin typeface="+mn-lt"/>
                <a:ea typeface="+mn-ea"/>
                <a:cs typeface="+mn-cs"/>
              </a:rPr>
              <a:t>absence</a:t>
            </a:r>
            <a:r>
              <a:rPr lang="en-US" sz="1200" b="0" i="0" u="none" strike="noStrike" kern="1200" baseline="0" dirty="0" smtClean="0">
                <a:solidFill>
                  <a:schemeClr val="tx1"/>
                </a:solidFill>
                <a:effectLst/>
                <a:latin typeface="+mn-lt"/>
                <a:ea typeface="+mn-ea"/>
                <a:cs typeface="+mn-cs"/>
              </a:rPr>
              <a:t> of ‘yes-answer textual entity’ or an </a:t>
            </a:r>
            <a:r>
              <a:rPr lang="en-US" sz="1200" b="0" i="1" u="none" strike="noStrike" kern="1200" baseline="0" dirty="0" smtClean="0">
                <a:solidFill>
                  <a:schemeClr val="tx1"/>
                </a:solidFill>
                <a:effectLst/>
                <a:latin typeface="+mn-lt"/>
                <a:ea typeface="+mn-ea"/>
                <a:cs typeface="+mn-cs"/>
              </a:rPr>
              <a:t>absence</a:t>
            </a:r>
            <a:r>
              <a:rPr lang="en-US" sz="1200" b="0" i="0" u="none" strike="noStrike" kern="1200" baseline="0" dirty="0" smtClean="0">
                <a:solidFill>
                  <a:schemeClr val="tx1"/>
                </a:solidFill>
                <a:effectLst/>
                <a:latin typeface="+mn-lt"/>
                <a:ea typeface="+mn-ea"/>
                <a:cs typeface="+mn-cs"/>
              </a:rPr>
              <a:t> of ‘act of consent’ as a process-part of the ‘informed consent process’. These would look quite odd to diagram.</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Electronic health record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DNA specimen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weight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gender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race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RUBRIC: permission directive</a:t>
            </a:r>
          </a:p>
        </p:txBody>
      </p:sp>
      <p:sp>
        <p:nvSpPr>
          <p:cNvPr id="4" name="Slide Number Placeholder 3"/>
          <p:cNvSpPr>
            <a:spLocks noGrp="1"/>
          </p:cNvSpPr>
          <p:nvPr>
            <p:ph type="sldNum" sz="quarter" idx="10"/>
          </p:nvPr>
        </p:nvSpPr>
        <p:spPr/>
        <p:txBody>
          <a:bodyPr/>
          <a:lstStyle/>
          <a:p>
            <a:fld id="{AAB9A6E9-8834-4042-9308-9F0C064DBA87}" type="slidenum">
              <a:rPr lang="en-US" smtClean="0"/>
              <a:t>17</a:t>
            </a:fld>
            <a:endParaRPr lang="en-US"/>
          </a:p>
        </p:txBody>
      </p:sp>
    </p:spTree>
    <p:extLst>
      <p:ext uri="{BB962C8B-B14F-4D97-AF65-F5344CB8AC3E}">
        <p14:creationId xmlns:p14="http://schemas.microsoft.com/office/powerpoint/2010/main" val="3426753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physician needs to obtain clinical consent to perform a corrective surgery for scoliosis on a 14 year old (i.e., minor) patient.  The patient’s mother is the legally authorized representative who will sign the consent form for the procedure. The mother authorizes permission to do the surgery, and approves either autologous or directed donor blood transfusion if needed.  The mother refuses allogeneic blood transfusions.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in our ontology:</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scoliosis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datum</a:t>
            </a:r>
            <a:r>
              <a:rPr lang="en-US" baseline="0" dirty="0" smtClean="0"/>
              <a:t> (OMRSE, ‘age measurement datum’)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directive regarding corrective surgery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directive regarding autologous blood transfusion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directive regarding direct donor blood transfusion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directive regarding allogenic blood transfusion</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19</a:t>
            </a:fld>
            <a:endParaRPr lang="en-US"/>
          </a:p>
        </p:txBody>
      </p:sp>
    </p:spTree>
    <p:extLst>
      <p:ext uri="{BB962C8B-B14F-4D97-AF65-F5344CB8AC3E}">
        <p14:creationId xmlns:p14="http://schemas.microsoft.com/office/powerpoint/2010/main" val="2488036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 30 year old female presents to a dental and oral surgery clinic for an extraction of her top, left third molar (#16) related to an oral abscess. She gives permission to do the procedure without exceptions but refuses to any pregnancy testing.</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Classes not in our ontology:</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oral abscess</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medical procedure</a:t>
            </a:r>
          </a:p>
          <a:p>
            <a:pPr marL="171450" indent="-171450">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directive regarding extraction of top, left third molar</a:t>
            </a:r>
            <a:r>
              <a:rPr lang="en-US" sz="1200" b="0" i="0" u="none" strike="noStrike" kern="1200" baseline="0" dirty="0" smtClean="0">
                <a:solidFill>
                  <a:schemeClr val="tx1"/>
                </a:solidFill>
                <a:effectLst/>
                <a:latin typeface="+mn-lt"/>
                <a:ea typeface="+mn-ea"/>
                <a:cs typeface="+mn-cs"/>
              </a:rPr>
              <a:t> (#16)</a:t>
            </a:r>
          </a:p>
          <a:p>
            <a:pPr marL="171450" indent="-171450">
              <a:buFont typeface="Arial" panose="020B0604020202020204" pitchFamily="34" charset="0"/>
              <a:buChar char="•"/>
            </a:pPr>
            <a:r>
              <a:rPr lang="en-US" sz="1200" b="0" i="0" u="none" strike="noStrike" kern="1200" baseline="0" dirty="0" smtClean="0">
                <a:solidFill>
                  <a:schemeClr val="tx1"/>
                </a:solidFill>
                <a:effectLst/>
                <a:latin typeface="+mn-lt"/>
                <a:ea typeface="+mn-ea"/>
                <a:cs typeface="+mn-cs"/>
              </a:rPr>
              <a:t>directive regarding pregnancy testing</a:t>
            </a:r>
          </a:p>
          <a:p>
            <a:pPr marL="171450" indent="-171450">
              <a:buFont typeface="Arial" panose="020B0604020202020204" pitchFamily="34" charset="0"/>
              <a:buChar char="•"/>
            </a:pPr>
            <a:r>
              <a:rPr lang="en-US" sz="1200" b="0" i="0" u="none" strike="noStrike" kern="1200" baseline="0" dirty="0" smtClean="0">
                <a:solidFill>
                  <a:schemeClr val="tx1"/>
                </a:solidFill>
                <a:effectLst/>
                <a:latin typeface="+mn-lt"/>
                <a:ea typeface="+mn-ea"/>
                <a:cs typeface="+mn-cs"/>
              </a:rPr>
              <a:t>age datum</a:t>
            </a:r>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21</a:t>
            </a:fld>
            <a:endParaRPr lang="en-US"/>
          </a:p>
        </p:txBody>
      </p:sp>
    </p:spTree>
    <p:extLst>
      <p:ext uri="{BB962C8B-B14F-4D97-AF65-F5344CB8AC3E}">
        <p14:creationId xmlns:p14="http://schemas.microsoft.com/office/powerpoint/2010/main" val="4202812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 nurse practitioner is counseling an 18 year old female on family planning and contraception; together they conclude that a </a:t>
            </a:r>
            <a:r>
              <a:rPr lang="en-US" sz="1200" b="0" i="0" u="none" strike="noStrike" kern="1200" dirty="0" err="1" smtClean="0">
                <a:solidFill>
                  <a:schemeClr val="tx1"/>
                </a:solidFill>
                <a:effectLst/>
                <a:latin typeface="+mn-lt"/>
                <a:ea typeface="+mn-ea"/>
                <a:cs typeface="+mn-cs"/>
              </a:rPr>
              <a:t>Mirena</a:t>
            </a:r>
            <a:r>
              <a:rPr lang="en-US" sz="1200" b="0" i="0" u="none" strike="noStrike" kern="1200" dirty="0" smtClean="0">
                <a:solidFill>
                  <a:schemeClr val="tx1"/>
                </a:solidFill>
                <a:effectLst/>
                <a:latin typeface="+mn-lt"/>
                <a:ea typeface="+mn-ea"/>
                <a:cs typeface="+mn-cs"/>
              </a:rPr>
              <a:t> IUD is the best option for the patient. While the nurse practitioner is reviewing the informed consent document with the patient, the patient insists that no students, residents, sales representatives, or trainees of any kind can watch her IUD insertion. She only wishes for essential staff to be present.</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Classes not</a:t>
            </a:r>
            <a:r>
              <a:rPr lang="en-US" sz="1200" b="0" i="0" u="none" strike="noStrike" kern="1200" baseline="0" dirty="0" smtClean="0">
                <a:solidFill>
                  <a:schemeClr val="tx1"/>
                </a:solidFill>
                <a:effectLst/>
                <a:latin typeface="+mn-lt"/>
                <a:ea typeface="+mn-ea"/>
                <a:cs typeface="+mn-cs"/>
              </a:rPr>
              <a: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datum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IUD insertion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individuals who may be present</a:t>
            </a:r>
          </a:p>
        </p:txBody>
      </p:sp>
      <p:sp>
        <p:nvSpPr>
          <p:cNvPr id="4" name="Slide Number Placeholder 3"/>
          <p:cNvSpPr>
            <a:spLocks noGrp="1"/>
          </p:cNvSpPr>
          <p:nvPr>
            <p:ph type="sldNum" sz="quarter" idx="10"/>
          </p:nvPr>
        </p:nvSpPr>
        <p:spPr/>
        <p:txBody>
          <a:bodyPr/>
          <a:lstStyle/>
          <a:p>
            <a:fld id="{AAB9A6E9-8834-4042-9308-9F0C064DBA87}" type="slidenum">
              <a:rPr lang="en-US" smtClean="0"/>
              <a:t>23</a:t>
            </a:fld>
            <a:endParaRPr lang="en-US"/>
          </a:p>
        </p:txBody>
      </p:sp>
    </p:spTree>
    <p:extLst>
      <p:ext uri="{BB962C8B-B14F-4D97-AF65-F5344CB8AC3E}">
        <p14:creationId xmlns:p14="http://schemas.microsoft.com/office/powerpoint/2010/main" val="762246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 50 year old male is presenting to the Medical Procedures Unit for his first routine colonoscopy. Although no malignancies are expected, the physician obtains consent for a colonoscopy with possible biopsies and/or polypectomies. The patient authorizes consent to do the procedure, with additional permissions for endoscopic ultrasonography (EUS) and sedation/anesthesia at this time.</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Classes not</a:t>
            </a:r>
            <a:r>
              <a:rPr lang="en-US" sz="1200" b="0" i="0" u="none" strike="noStrike" kern="1200" baseline="0" dirty="0" smtClean="0">
                <a:solidFill>
                  <a:schemeClr val="tx1"/>
                </a:solidFill>
                <a:effectLst/>
                <a:latin typeface="+mn-lt"/>
                <a:ea typeface="+mn-ea"/>
                <a:cs typeface="+mn-cs"/>
              </a:rPr>
              <a: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datum</a:t>
            </a:r>
            <a:r>
              <a:rPr lang="en-US" baseline="0" dirty="0" smtClean="0"/>
              <a:t> (OMRSE, ‘age measurement datum’)</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colonoscopy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endoscopic ultrasonography</a:t>
            </a:r>
            <a:endParaRPr lang="en-US" sz="1200" b="0" i="0" u="none" strike="noStrike"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a:t>
            </a:r>
            <a:r>
              <a:rPr lang="en-US" sz="1200" dirty="0" smtClean="0"/>
              <a:t>sedation and anesthesia</a:t>
            </a:r>
            <a:endParaRPr lang="en-US" sz="1200" baseline="-250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directive regarding biopsy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directive regarding </a:t>
            </a:r>
            <a:r>
              <a:rPr lang="en-US" sz="1200" dirty="0" err="1" smtClean="0"/>
              <a:t>polyectomy</a:t>
            </a:r>
            <a:endParaRPr lang="en-US" sz="1200" baseline="-25000"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25</a:t>
            </a:fld>
            <a:endParaRPr lang="en-US"/>
          </a:p>
        </p:txBody>
      </p:sp>
    </p:spTree>
    <p:extLst>
      <p:ext uri="{BB962C8B-B14F-4D97-AF65-F5344CB8AC3E}">
        <p14:creationId xmlns:p14="http://schemas.microsoft.com/office/powerpoint/2010/main" val="3916043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26</a:t>
            </a:fld>
            <a:endParaRPr lang="en-US"/>
          </a:p>
        </p:txBody>
      </p:sp>
    </p:spTree>
    <p:extLst>
      <p:ext uri="{BB962C8B-B14F-4D97-AF65-F5344CB8AC3E}">
        <p14:creationId xmlns:p14="http://schemas.microsoft.com/office/powerpoint/2010/main" val="144658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 surgeon needs to obtain consent for a right-sided hip arthroplasty from a 68 year old male with rheumatoid arthritis. The patient authorizes permission for the procedure in its entirety, including transfusion of blood products and  replacement of tissue. The patient authorizes tissue research for any specimens collected during the surgery. The patient also authorizes the orthopedic surgery department to photograph and/or video record his surgery for not-for-profit medical purposes (teaching, research, education). He declines permissions to photograph and/or video record his procedure for external not-for-profit purposes and for release to current or future patients.</a:t>
            </a:r>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27</a:t>
            </a:fld>
            <a:endParaRPr lang="en-US"/>
          </a:p>
        </p:txBody>
      </p:sp>
    </p:spTree>
    <p:extLst>
      <p:ext uri="{BB962C8B-B14F-4D97-AF65-F5344CB8AC3E}">
        <p14:creationId xmlns:p14="http://schemas.microsoft.com/office/powerpoint/2010/main" val="2048123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28</a:t>
            </a:fld>
            <a:endParaRPr lang="en-US"/>
          </a:p>
        </p:txBody>
      </p:sp>
    </p:spTree>
    <p:extLst>
      <p:ext uri="{BB962C8B-B14F-4D97-AF65-F5344CB8AC3E}">
        <p14:creationId xmlns:p14="http://schemas.microsoft.com/office/powerpoint/2010/main" val="3137128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 pediatrician recommends routine vaccination according to the CDC’s immunization schedule to a 2 month old infants’ parents. Although documentation of informed consent is not required for vaccination, documentation for refusal to consent is required. Despite the pediatrician’s warnings related to risks of not vaccinating, the parents decline permission for any of the recommended two month vaccines, including: Hepatitis B (</a:t>
            </a:r>
            <a:r>
              <a:rPr lang="en-US" dirty="0" err="1" smtClean="0"/>
              <a:t>HepB</a:t>
            </a:r>
            <a:r>
              <a:rPr lang="en-US" dirty="0" smtClean="0"/>
              <a:t>), Rotavirus (RV), Diphtheria/Tetanus/Pertussis (</a:t>
            </a:r>
            <a:r>
              <a:rPr lang="en-US" dirty="0" err="1" smtClean="0"/>
              <a:t>DTaP</a:t>
            </a:r>
            <a:r>
              <a:rPr lang="en-US" dirty="0" smtClean="0"/>
              <a:t>), </a:t>
            </a:r>
            <a:r>
              <a:rPr lang="en-US" dirty="0" err="1" smtClean="0"/>
              <a:t>Haemophilus</a:t>
            </a:r>
            <a:r>
              <a:rPr lang="en-US" dirty="0" smtClean="0"/>
              <a:t> </a:t>
            </a:r>
            <a:r>
              <a:rPr lang="en-US" dirty="0" err="1" smtClean="0"/>
              <a:t>influenzae</a:t>
            </a:r>
            <a:r>
              <a:rPr lang="en-US" dirty="0" smtClean="0"/>
              <a:t> type b (Hib), Pneumococcal Conjugate (PCV13), and Polio (PV). The parents’ state that their hesitancy is related to “the potential side effects of vaccines.” The parents sign the refusal to consent form, acknowledging that they “accept sole responsibility for any consequences that result from [their] child not being vaccinated.”</a:t>
            </a:r>
          </a:p>
          <a:p>
            <a:pPr marL="0" indent="0">
              <a:buNone/>
            </a:pPr>
            <a:endParaRPr lang="en-US" dirty="0" smtClean="0"/>
          </a:p>
          <a:p>
            <a:pPr marL="0" indent="0">
              <a:buNone/>
            </a:pPr>
            <a:r>
              <a:rPr lang="en-US" dirty="0" smtClean="0"/>
              <a:t>Not</a:t>
            </a:r>
            <a:r>
              <a:rPr lang="en-US" baseline="0" dirty="0" smtClean="0"/>
              <a:t> in our ontology:</a:t>
            </a:r>
          </a:p>
          <a:p>
            <a:pPr marL="171450" indent="-171450">
              <a:buFont typeface="Arial" panose="020B0604020202020204" pitchFamily="34" charset="0"/>
              <a:buChar char="•"/>
            </a:pPr>
            <a:r>
              <a:rPr lang="en-US" baseline="0" dirty="0" smtClean="0"/>
              <a:t>All the directives</a:t>
            </a:r>
          </a:p>
          <a:p>
            <a:pPr marL="171450" indent="-171450">
              <a:buFont typeface="Arial" panose="020B0604020202020204" pitchFamily="34" charset="0"/>
              <a:buChar char="•"/>
            </a:pPr>
            <a:r>
              <a:rPr lang="en-US" baseline="0" dirty="0" smtClean="0"/>
              <a:t>‘declining to consent’ – still under development</a:t>
            </a:r>
          </a:p>
          <a:p>
            <a:pPr marL="0" indent="0">
              <a:buNone/>
            </a:pPr>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29</a:t>
            </a:fld>
            <a:endParaRPr lang="en-US"/>
          </a:p>
        </p:txBody>
      </p:sp>
    </p:spTree>
    <p:extLst>
      <p:ext uri="{BB962C8B-B14F-4D97-AF65-F5344CB8AC3E}">
        <p14:creationId xmlns:p14="http://schemas.microsoft.com/office/powerpoint/2010/main" val="220110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when I am going to represent a use-case, I am representing various particulars and how they relate to each other. My emphasis will not be on universals and how they necessarily relate to each other. Instead my emphasis we would tag and relate individual instances.</a:t>
            </a:r>
            <a:endParaRPr lang="en-US" sz="1200"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2</a:t>
            </a:fld>
            <a:endParaRPr lang="en-US"/>
          </a:p>
        </p:txBody>
      </p:sp>
    </p:spTree>
    <p:extLst>
      <p:ext uri="{BB962C8B-B14F-4D97-AF65-F5344CB8AC3E}">
        <p14:creationId xmlns:p14="http://schemas.microsoft.com/office/powerpoint/2010/main" val="2065113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9A6E9-8834-4042-9308-9F0C064DBA87}" type="slidenum">
              <a:rPr lang="en-US" smtClean="0"/>
              <a:t>30</a:t>
            </a:fld>
            <a:endParaRPr lang="en-US"/>
          </a:p>
        </p:txBody>
      </p:sp>
    </p:spTree>
    <p:extLst>
      <p:ext uri="{BB962C8B-B14F-4D97-AF65-F5344CB8AC3E}">
        <p14:creationId xmlns:p14="http://schemas.microsoft.com/office/powerpoint/2010/main" val="3359955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Identify all cases that grant permission for blood transfusion, regardless of type of clinical consent form (i.e., may be specified in surgical consent, transfusion consent, procedural consent,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Classes 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Directive</a:t>
            </a:r>
            <a:r>
              <a:rPr lang="en-US" baseline="0" dirty="0" smtClean="0"/>
              <a:t> regarding blood transfusion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informed consent for surgery</a:t>
            </a:r>
          </a:p>
        </p:txBody>
      </p:sp>
      <p:sp>
        <p:nvSpPr>
          <p:cNvPr id="4" name="Slide Number Placeholder 3"/>
          <p:cNvSpPr>
            <a:spLocks noGrp="1"/>
          </p:cNvSpPr>
          <p:nvPr>
            <p:ph type="sldNum" sz="quarter" idx="10"/>
          </p:nvPr>
        </p:nvSpPr>
        <p:spPr/>
        <p:txBody>
          <a:bodyPr/>
          <a:lstStyle/>
          <a:p>
            <a:fld id="{AAB9A6E9-8834-4042-9308-9F0C064DBA87}" type="slidenum">
              <a:rPr lang="en-US" smtClean="0"/>
              <a:t>31</a:t>
            </a:fld>
            <a:endParaRPr lang="en-US"/>
          </a:p>
        </p:txBody>
      </p:sp>
    </p:spTree>
    <p:extLst>
      <p:ext uri="{BB962C8B-B14F-4D97-AF65-F5344CB8AC3E}">
        <p14:creationId xmlns:p14="http://schemas.microsoft.com/office/powerpoint/2010/main" val="25116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a:t>
            </a:r>
            <a:r>
              <a:rPr lang="en-US" sz="1200" i="1" kern="1200" dirty="0" smtClean="0">
                <a:solidFill>
                  <a:schemeClr val="tx1"/>
                </a:solidFill>
                <a:effectLst/>
                <a:latin typeface="+mn-lt"/>
                <a:ea typeface="+mn-ea"/>
                <a:cs typeface="+mn-cs"/>
              </a:rPr>
              <a:t>could</a:t>
            </a:r>
            <a:r>
              <a:rPr lang="en-US" sz="1200" kern="1200" dirty="0" smtClean="0">
                <a:solidFill>
                  <a:schemeClr val="tx1"/>
                </a:solidFill>
                <a:effectLst/>
                <a:latin typeface="+mn-lt"/>
                <a:ea typeface="+mn-ea"/>
                <a:cs typeface="+mn-cs"/>
              </a:rPr>
              <a:t> talk about the class hierarchy in our ontology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9A6E9-8834-4042-9308-9F0C064DBA87}" type="slidenum">
              <a:rPr lang="en-US" smtClean="0"/>
              <a:t>3</a:t>
            </a:fld>
            <a:endParaRPr lang="en-US"/>
          </a:p>
        </p:txBody>
      </p:sp>
    </p:spTree>
    <p:extLst>
      <p:ext uri="{BB962C8B-B14F-4D97-AF65-F5344CB8AC3E}">
        <p14:creationId xmlns:p14="http://schemas.microsoft.com/office/powerpoint/2010/main" val="1191097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really just in the background, and we’re just trying to demonstrate</a:t>
            </a:r>
            <a:r>
              <a:rPr lang="en-US" sz="1200" i="1" kern="1200" dirty="0" smtClean="0">
                <a:solidFill>
                  <a:schemeClr val="tx1"/>
                </a:solidFill>
                <a:effectLst/>
                <a:latin typeface="+mn-lt"/>
                <a:ea typeface="+mn-ea"/>
                <a:cs typeface="+mn-cs"/>
              </a:rPr>
              <a:t> that</a:t>
            </a:r>
            <a:r>
              <a:rPr lang="en-US" sz="1200" kern="1200" dirty="0" smtClean="0">
                <a:solidFill>
                  <a:schemeClr val="tx1"/>
                </a:solidFill>
                <a:effectLst/>
                <a:latin typeface="+mn-lt"/>
                <a:ea typeface="+mn-ea"/>
                <a:cs typeface="+mn-cs"/>
              </a:rPr>
              <a:t> we can represent the use case with </a:t>
            </a:r>
            <a:r>
              <a:rPr lang="en-US" sz="1200" i="1" kern="1200" dirty="0" smtClean="0">
                <a:solidFill>
                  <a:schemeClr val="tx1"/>
                </a:solidFill>
                <a:effectLst/>
                <a:latin typeface="+mn-lt"/>
                <a:ea typeface="+mn-ea"/>
                <a:cs typeface="+mn-cs"/>
              </a:rPr>
              <a:t>some</a:t>
            </a:r>
            <a:r>
              <a:rPr lang="en-US" sz="1200" i="0" kern="1200" baseline="0" dirty="0" smtClean="0">
                <a:solidFill>
                  <a:schemeClr val="tx1"/>
                </a:solidFill>
                <a:effectLst/>
                <a:latin typeface="+mn-lt"/>
                <a:ea typeface="+mn-ea"/>
                <a:cs typeface="+mn-cs"/>
              </a:rPr>
              <a:t> scenario (even if other scenarios could equally satisfy it)</a:t>
            </a:r>
            <a:r>
              <a:rPr lang="en-US" sz="1200" kern="1200" dirty="0" smtClean="0">
                <a:solidFill>
                  <a:schemeClr val="tx1"/>
                </a:solidFill>
                <a:effectLst/>
                <a:latin typeface="+mn-lt"/>
                <a:ea typeface="+mn-ea"/>
                <a:cs typeface="+mn-cs"/>
              </a:rPr>
              <a:t>. With that said, let’s look at a use case and our representation.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9A6E9-8834-4042-9308-9F0C064DBA87}" type="slidenum">
              <a:rPr lang="en-US" smtClean="0"/>
              <a:t>4</a:t>
            </a:fld>
            <a:endParaRPr lang="en-US"/>
          </a:p>
        </p:txBody>
      </p:sp>
    </p:spTree>
    <p:extLst>
      <p:ext uri="{BB962C8B-B14F-4D97-AF65-F5344CB8AC3E}">
        <p14:creationId xmlns:p14="http://schemas.microsoft.com/office/powerpoint/2010/main" val="324806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say someone is permitted to do research, medical procedures, and actions that are involved in those processes, is </a:t>
            </a:r>
            <a:r>
              <a:rPr lang="en-US" sz="1200" u="sng" dirty="0" smtClean="0"/>
              <a:t>just to say</a:t>
            </a:r>
            <a:r>
              <a:rPr lang="en-US" sz="1200" dirty="0" smtClean="0"/>
              <a:t> that the person </a:t>
            </a:r>
            <a:r>
              <a:rPr lang="en-US" sz="1200" b="1" dirty="0" smtClean="0"/>
              <a:t>bears a deontic</a:t>
            </a:r>
            <a:r>
              <a:rPr lang="en-US" sz="1200" b="1" baseline="0" dirty="0" smtClean="0"/>
              <a:t> role</a:t>
            </a:r>
            <a:r>
              <a:rPr lang="en-US" sz="1200" b="0" baseline="0" dirty="0" smtClean="0"/>
              <a:t> (i.e., a role which has normative expectations in a social context) with </a:t>
            </a:r>
            <a:r>
              <a:rPr lang="en-US" sz="1200" dirty="0" smtClean="0"/>
              <a:t>certain permissions (and restrictions, etc.) to perform actions. Thus, it does not fit our representation to talk about an action being permitted without some </a:t>
            </a:r>
            <a:r>
              <a:rPr lang="en-US" sz="1200" b="1" dirty="0" smtClean="0"/>
              <a:t>agent(s)</a:t>
            </a:r>
            <a:r>
              <a:rPr lang="en-US" sz="1200" dirty="0" smtClean="0"/>
              <a:t> who is(are) permitted to perform that action in virtue of the role that agent bears. Consequently, any omission</a:t>
            </a:r>
            <a:r>
              <a:rPr lang="en-US" sz="1200" baseline="0" dirty="0" smtClean="0"/>
              <a:t> of </a:t>
            </a:r>
            <a:r>
              <a:rPr lang="en-US" sz="1200" dirty="0" smtClean="0"/>
              <a:t>the agent bearing a role is for simplification (though still implied), since the use case did not indicate the bearer.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Giving</a:t>
            </a:r>
            <a:r>
              <a:rPr lang="en-US" sz="1200" baseline="0" dirty="0" smtClean="0"/>
              <a:t> consent in an informed consent context is a ‘social act’, specifically a ‘document act’. An informed consent form, therefore, </a:t>
            </a:r>
            <a:r>
              <a:rPr lang="en-US" sz="1200" dirty="0" smtClean="0"/>
              <a:t>is best understood as </a:t>
            </a:r>
            <a:r>
              <a:rPr lang="en-US" sz="1200" i="1" dirty="0" smtClean="0"/>
              <a:t>the means of</a:t>
            </a:r>
            <a:r>
              <a:rPr lang="en-US" sz="1200" dirty="0" smtClean="0"/>
              <a:t> communicating consent. The document</a:t>
            </a:r>
            <a:r>
              <a:rPr lang="en-US" sz="1200" baseline="0" dirty="0" smtClean="0"/>
              <a:t> is not the consent, but merely the instrument. </a:t>
            </a:r>
            <a:r>
              <a:rPr lang="en-US" sz="1200" dirty="0" smtClean="0"/>
              <a:t>The document prescribes the breadth and scope of the actions and who bears the role. How finely grained the specification of the role, who bears the role, and what permissions/restrictions attending to the role, will all depend on the consent form and procedures involved.</a:t>
            </a:r>
          </a:p>
        </p:txBody>
      </p:sp>
      <p:sp>
        <p:nvSpPr>
          <p:cNvPr id="4" name="Slide Number Placeholder 3"/>
          <p:cNvSpPr>
            <a:spLocks noGrp="1"/>
          </p:cNvSpPr>
          <p:nvPr>
            <p:ph type="sldNum" sz="quarter" idx="10"/>
          </p:nvPr>
        </p:nvSpPr>
        <p:spPr/>
        <p:txBody>
          <a:bodyPr/>
          <a:lstStyle/>
          <a:p>
            <a:fld id="{AAB9A6E9-8834-4042-9308-9F0C064DBA87}" type="slidenum">
              <a:rPr lang="en-US" smtClean="0"/>
              <a:t>5</a:t>
            </a:fld>
            <a:endParaRPr lang="en-US"/>
          </a:p>
        </p:txBody>
      </p:sp>
    </p:spTree>
    <p:extLst>
      <p:ext uri="{BB962C8B-B14F-4D97-AF65-F5344CB8AC3E}">
        <p14:creationId xmlns:p14="http://schemas.microsoft.com/office/powerpoint/2010/main" val="39421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Identify cases and controls from a population of patients that have EDTA blood or DNA specimen available who have consented to be </a:t>
            </a:r>
            <a:r>
              <a:rPr lang="en-US" sz="1200" b="0" i="0" u="none" strike="noStrike" kern="1200" dirty="0" err="1" smtClean="0">
                <a:solidFill>
                  <a:schemeClr val="tx1"/>
                </a:solidFill>
                <a:effectLst/>
                <a:latin typeface="+mn-lt"/>
                <a:ea typeface="+mn-ea"/>
                <a:cs typeface="+mn-cs"/>
              </a:rPr>
              <a:t>recontacted</a:t>
            </a:r>
            <a:r>
              <a:rPr lang="en-US" sz="1200" b="0" i="0" u="none" strike="noStrike" kern="1200" dirty="0" smtClean="0">
                <a:solidFill>
                  <a:schemeClr val="tx1"/>
                </a:solidFill>
                <a:effectLst/>
                <a:latin typeface="+mn-lt"/>
                <a:ea typeface="+mn-ea"/>
                <a:cs typeface="+mn-cs"/>
              </a:rPr>
              <a:t>. Match these based on blood pressure prescription and diagnosis data from the patient’s EHR. Also match basic demographic data (age, weight, gender, race) collected at the time of recruitment.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Presentation Notes:</a:t>
            </a:r>
            <a:r>
              <a:rPr lang="en-US" sz="1200" b="0" i="0" u="none" strike="noStrike" kern="1200" baseline="0" dirty="0" smtClean="0">
                <a:solidFill>
                  <a:schemeClr val="tx1"/>
                </a:solidFill>
                <a:effectLst/>
                <a:latin typeface="+mn-lt"/>
                <a:ea typeface="+mn-ea"/>
                <a:cs typeface="+mn-cs"/>
              </a:rPr>
              <a:t> A query for </a:t>
            </a:r>
            <a:r>
              <a:rPr lang="en-US" sz="1200" b="0" i="1" u="none" strike="noStrike" kern="1200" baseline="0" dirty="0" smtClean="0">
                <a:solidFill>
                  <a:schemeClr val="tx1"/>
                </a:solidFill>
                <a:effectLst/>
                <a:latin typeface="+mn-lt"/>
                <a:ea typeface="+mn-ea"/>
                <a:cs typeface="+mn-cs"/>
              </a:rPr>
              <a:t>all</a:t>
            </a:r>
            <a:r>
              <a:rPr lang="en-US" sz="1200" b="0" i="0" u="none" strike="noStrike" kern="1200" baseline="0" dirty="0" smtClean="0">
                <a:solidFill>
                  <a:schemeClr val="tx1"/>
                </a:solidFill>
                <a:effectLst/>
                <a:latin typeface="+mn-lt"/>
                <a:ea typeface="+mn-ea"/>
                <a:cs typeface="+mn-cs"/>
              </a:rPr>
              <a:t> cases of EDTA blood </a:t>
            </a:r>
            <a:r>
              <a:rPr lang="en-US" sz="1200" b="0" i="1" u="none" strike="noStrike" kern="1200" baseline="0" dirty="0" smtClean="0">
                <a:solidFill>
                  <a:schemeClr val="tx1"/>
                </a:solidFill>
                <a:effectLst/>
                <a:latin typeface="+mn-lt"/>
                <a:ea typeface="+mn-ea"/>
                <a:cs typeface="+mn-cs"/>
              </a:rPr>
              <a:t>or</a:t>
            </a:r>
            <a:r>
              <a:rPr lang="en-US" sz="1200" b="0" i="0" u="none" strike="noStrike" kern="1200" baseline="0" dirty="0" smtClean="0">
                <a:solidFill>
                  <a:schemeClr val="tx1"/>
                </a:solidFill>
                <a:effectLst/>
                <a:latin typeface="+mn-lt"/>
                <a:ea typeface="+mn-ea"/>
                <a:cs typeface="+mn-cs"/>
              </a:rPr>
              <a:t> DNA specimen will yield different diagrams depending on which case that satisfies the query comes back. So, I am only giving </a:t>
            </a:r>
            <a:r>
              <a:rPr lang="en-US" sz="1200" b="0" i="0" u="sng" strike="noStrike" kern="1200" baseline="0" dirty="0" smtClean="0">
                <a:solidFill>
                  <a:schemeClr val="tx1"/>
                </a:solidFill>
                <a:effectLst/>
                <a:latin typeface="+mn-lt"/>
                <a:ea typeface="+mn-ea"/>
                <a:cs typeface="+mn-cs"/>
              </a:rPr>
              <a:t>one</a:t>
            </a:r>
            <a:r>
              <a:rPr lang="en-US" sz="1200" b="0" i="0" u="none" strike="noStrike" kern="1200" baseline="0" dirty="0" smtClean="0">
                <a:solidFill>
                  <a:schemeClr val="tx1"/>
                </a:solidFill>
                <a:effectLst/>
                <a:latin typeface="+mn-lt"/>
                <a:ea typeface="+mn-ea"/>
                <a:cs typeface="+mn-cs"/>
              </a:rPr>
              <a:t> side of the disjunction (‘or’), rather than both. This case starts with a homo sapiens to which a DNA specimen belongs (homo sapiens has part DNA specimen), and this homo sapiens was a participant in a process which documented consent. This particular informed consent form has several parts, such as the directive to be </a:t>
            </a:r>
            <a:r>
              <a:rPr lang="en-US" sz="1200" b="0" i="0" u="none" strike="noStrike" kern="1200" baseline="0" dirty="0" err="1" smtClean="0">
                <a:solidFill>
                  <a:schemeClr val="tx1"/>
                </a:solidFill>
                <a:effectLst/>
                <a:latin typeface="+mn-lt"/>
                <a:ea typeface="+mn-ea"/>
                <a:cs typeface="+mn-cs"/>
              </a:rPr>
              <a:t>recontacted</a:t>
            </a:r>
            <a:r>
              <a:rPr lang="en-US" sz="1200" b="0" i="0" u="none" strike="noStrike" kern="1200" baseline="0" dirty="0" smtClean="0">
                <a:solidFill>
                  <a:schemeClr val="tx1"/>
                </a:solidFill>
                <a:effectLst/>
                <a:latin typeface="+mn-lt"/>
                <a:ea typeface="+mn-ea"/>
                <a:cs typeface="+mn-cs"/>
              </a:rPr>
              <a:t>, the directive regarding use of their particular DNA specimen, as well as all the particular data on the form that identifies them demographically. This data matches their particular HER, which has information about their diagnosis and prescriptions. Their informed consent form prescribes a particular role which the research institution bears that permits the institution to perform an investigation.</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Electronic health record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DNA specimen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age datum</a:t>
            </a:r>
            <a:r>
              <a:rPr lang="en-US" baseline="0" dirty="0" smtClean="0"/>
              <a:t> (OMRSE, ‘age measurement datum’)</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weight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gender datum</a:t>
            </a:r>
            <a:r>
              <a:rPr lang="en-US" baseline="0" dirty="0" smtClean="0"/>
              <a:t> (OMRSE)</a:t>
            </a:r>
            <a:endParaRPr lang="en-US" sz="1200" b="0" i="0" u="none" strike="noStrike"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chemeClr val="tx1"/>
                </a:solidFill>
                <a:effectLst/>
                <a:latin typeface="+mn-lt"/>
                <a:ea typeface="+mn-ea"/>
                <a:cs typeface="+mn-cs"/>
              </a:rPr>
              <a:t>race datum</a:t>
            </a:r>
            <a:r>
              <a:rPr lang="en-US" baseline="0" dirty="0" smtClean="0"/>
              <a:t> (OMRSE)</a:t>
            </a:r>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9A6E9-8834-4042-9308-9F0C064DBA87}" type="slidenum">
              <a:rPr lang="en-US" smtClean="0"/>
              <a:t>7</a:t>
            </a:fld>
            <a:endParaRPr lang="en-US"/>
          </a:p>
        </p:txBody>
      </p:sp>
    </p:spTree>
    <p:extLst>
      <p:ext uri="{BB962C8B-B14F-4D97-AF65-F5344CB8AC3E}">
        <p14:creationId xmlns:p14="http://schemas.microsoft.com/office/powerpoint/2010/main" val="145283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Identify large or small, normal tissue, intestine samples –from the Pathology paraffin archives, from patients with Parkinson’s disease who have consented to a Broad Consent protocol (e.g., one from Duke that allows access to retrospective as well as prospective excess tissue).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Presentation Notes:</a:t>
            </a:r>
            <a:r>
              <a:rPr lang="en-US" sz="1200" b="0" i="0" u="none" strike="noStrike" kern="1200" baseline="0" dirty="0" smtClean="0">
                <a:solidFill>
                  <a:schemeClr val="tx1"/>
                </a:solidFill>
                <a:effectLst/>
                <a:latin typeface="+mn-lt"/>
                <a:ea typeface="+mn-ea"/>
                <a:cs typeface="+mn-cs"/>
              </a:rPr>
              <a:t> This slide gives a paradigmatic scenario (use case) of particulars and their relations. The query for </a:t>
            </a:r>
            <a:r>
              <a:rPr lang="en-US" sz="1200" b="0" i="1" u="none" strike="noStrike" kern="1200" baseline="0" dirty="0" smtClean="0">
                <a:solidFill>
                  <a:schemeClr val="tx1"/>
                </a:solidFill>
                <a:effectLst/>
                <a:latin typeface="+mn-lt"/>
                <a:ea typeface="+mn-ea"/>
                <a:cs typeface="+mn-cs"/>
              </a:rPr>
              <a:t>large or small</a:t>
            </a:r>
            <a:r>
              <a:rPr lang="en-US" sz="1200" b="0" i="0" u="none" strike="noStrike" kern="1200" baseline="0" dirty="0" smtClean="0">
                <a:solidFill>
                  <a:schemeClr val="tx1"/>
                </a:solidFill>
                <a:effectLst/>
                <a:latin typeface="+mn-lt"/>
                <a:ea typeface="+mn-ea"/>
                <a:cs typeface="+mn-cs"/>
              </a:rPr>
              <a:t> intestine samples could bring back a label ‘biological specimen of large intestine’ or of small intestine, but I am using its header class (rather than choose one kind or another). This homo sapiens has Parkinson’s disease (a disposition). I have simplified this diagram to just talk about the informed consent form’s parts and what they do.</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Classes</a:t>
            </a:r>
            <a:r>
              <a:rPr lang="en-US" sz="1200" baseline="0" dirty="0" smtClean="0"/>
              <a:t> 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pathology archives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Parkinson’s disease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biological specimen of intestine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directive</a:t>
            </a:r>
            <a:r>
              <a:rPr lang="en-US" sz="1200" baseline="0" dirty="0" smtClean="0"/>
              <a:t> about biological specimen</a:t>
            </a:r>
            <a:endParaRPr lang="en-US" sz="1200"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9</a:t>
            </a:fld>
            <a:endParaRPr lang="en-US"/>
          </a:p>
        </p:txBody>
      </p:sp>
    </p:spTree>
    <p:extLst>
      <p:ext uri="{BB962C8B-B14F-4D97-AF65-F5344CB8AC3E}">
        <p14:creationId xmlns:p14="http://schemas.microsoft.com/office/powerpoint/2010/main" val="1935684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Identify patients who were admitted to the Medical Intensive Care Unit, age &gt;= 18, who </a:t>
            </a:r>
            <a:r>
              <a:rPr lang="en-US" b="1" i="1" dirty="0" smtClean="0"/>
              <a:t>do not</a:t>
            </a:r>
            <a:r>
              <a:rPr lang="en-US" dirty="0" smtClean="0"/>
              <a:t> have any of the ICD-9 codes that correspond to: Pneumonia, UTI, Bacteremia, Meningoencephalitis, …, and who </a:t>
            </a:r>
            <a:r>
              <a:rPr lang="en-US" b="1" i="1" dirty="0" smtClean="0"/>
              <a:t>do</a:t>
            </a:r>
            <a:r>
              <a:rPr lang="en-US" dirty="0" smtClean="0"/>
              <a:t> have a plasma sample in the Biorepository that has been consented for allowable use of specimens. [</a:t>
            </a:r>
            <a:r>
              <a:rPr lang="en-US" i="1" dirty="0" smtClean="0"/>
              <a:t>Note, here it is not represented the age of the human being; it is unclear whether</a:t>
            </a:r>
            <a:r>
              <a:rPr lang="en-US" i="1" baseline="0" dirty="0" smtClean="0"/>
              <a:t> this is the age at the time of acquisition or at the time of inquiry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Presentation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Since the use case makes mention of the Medical ICU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Classes 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Medical Intensive Care Unit (MICU)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biorepository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blood plasma sample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description</a:t>
            </a:r>
            <a:r>
              <a:rPr lang="en-US" sz="1200" baseline="0" dirty="0" smtClean="0"/>
              <a:t> regarding pneumonia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description</a:t>
            </a:r>
            <a:r>
              <a:rPr lang="en-US" sz="1200" baseline="0" dirty="0" smtClean="0"/>
              <a:t> regarding urinary tract infection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description</a:t>
            </a:r>
            <a:r>
              <a:rPr lang="en-US" sz="1200" baseline="0" dirty="0" smtClean="0"/>
              <a:t> regarding bacteremia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description</a:t>
            </a:r>
            <a:r>
              <a:rPr lang="en-US" sz="1200" baseline="0" dirty="0" smtClean="0"/>
              <a:t> regarding meningoencephalitis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medical procedure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age datum</a:t>
            </a:r>
            <a:r>
              <a:rPr lang="en-US" baseline="0" dirty="0" smtClean="0"/>
              <a:t> (OMRSE, ‘age measurement datum’)</a:t>
            </a:r>
            <a:endParaRPr lang="en-US" sz="1200" baseline="0" dirty="0" smtClean="0"/>
          </a:p>
        </p:txBody>
      </p:sp>
      <p:sp>
        <p:nvSpPr>
          <p:cNvPr id="4" name="Slide Number Placeholder 3"/>
          <p:cNvSpPr>
            <a:spLocks noGrp="1"/>
          </p:cNvSpPr>
          <p:nvPr>
            <p:ph type="sldNum" sz="quarter" idx="10"/>
          </p:nvPr>
        </p:nvSpPr>
        <p:spPr/>
        <p:txBody>
          <a:bodyPr/>
          <a:lstStyle/>
          <a:p>
            <a:fld id="{AAB9A6E9-8834-4042-9308-9F0C064DBA87}" type="slidenum">
              <a:rPr lang="en-US" smtClean="0"/>
              <a:t>11</a:t>
            </a:fld>
            <a:endParaRPr lang="en-US"/>
          </a:p>
        </p:txBody>
      </p:sp>
    </p:spTree>
    <p:extLst>
      <p:ext uri="{BB962C8B-B14F-4D97-AF65-F5344CB8AC3E}">
        <p14:creationId xmlns:p14="http://schemas.microsoft.com/office/powerpoint/2010/main" val="2881800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Identify specimens available for research use for researchers engaged in a patient centered outcomes research network (</a:t>
            </a:r>
            <a:r>
              <a:rPr lang="en-US" dirty="0" err="1" smtClean="0"/>
              <a:t>PCORnet</a:t>
            </a:r>
            <a:r>
              <a:rPr lang="en-US" dirty="0" smtClean="0"/>
              <a:t>) across a US network of greater than 75 million patient records. [</a:t>
            </a:r>
            <a:r>
              <a:rPr lang="en-US" i="1" dirty="0" smtClean="0"/>
              <a:t>Note, here it is not represented how many records</a:t>
            </a:r>
            <a:r>
              <a:rPr lang="en-US" i="1" baseline="0" dirty="0" smtClean="0"/>
              <a:t> are in the system. It doesn’t seem ontologically significant.]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Presentation note: the </a:t>
            </a:r>
            <a:r>
              <a:rPr lang="en-US" b="0" i="0" baseline="0" dirty="0" err="1" smtClean="0"/>
              <a:t>PCORnet</a:t>
            </a:r>
            <a:r>
              <a:rPr lang="en-US" b="0" i="0" baseline="0" dirty="0" smtClean="0"/>
              <a:t> member role does not automatically or necessarily have a ‘permission role’ as a part</a:t>
            </a:r>
            <a:r>
              <a:rPr lang="en-US" b="0" i="0" baseline="0" smtClean="0"/>
              <a:t>. The permission role </a:t>
            </a: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Classes not in our ontology: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baseline="0" dirty="0" err="1" smtClean="0"/>
              <a:t>PCORnet</a:t>
            </a:r>
            <a:r>
              <a:rPr lang="en-US" i="0" baseline="0" dirty="0" smtClean="0"/>
              <a:t> Member Role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baseline="0" dirty="0" smtClean="0"/>
              <a:t>directive regarding research on specimen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dirty="0" smtClean="0"/>
              <a:t>biological specimen (OBI?)</a:t>
            </a:r>
          </a:p>
        </p:txBody>
      </p:sp>
      <p:sp>
        <p:nvSpPr>
          <p:cNvPr id="4" name="Slide Number Placeholder 3"/>
          <p:cNvSpPr>
            <a:spLocks noGrp="1"/>
          </p:cNvSpPr>
          <p:nvPr>
            <p:ph type="sldNum" sz="quarter" idx="10"/>
          </p:nvPr>
        </p:nvSpPr>
        <p:spPr/>
        <p:txBody>
          <a:bodyPr/>
          <a:lstStyle/>
          <a:p>
            <a:fld id="{AAB9A6E9-8834-4042-9308-9F0C064DBA87}" type="slidenum">
              <a:rPr lang="en-US" smtClean="0"/>
              <a:t>13</a:t>
            </a:fld>
            <a:endParaRPr lang="en-US"/>
          </a:p>
        </p:txBody>
      </p:sp>
    </p:spTree>
    <p:extLst>
      <p:ext uri="{BB962C8B-B14F-4D97-AF65-F5344CB8AC3E}">
        <p14:creationId xmlns:p14="http://schemas.microsoft.com/office/powerpoint/2010/main" val="211782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7EF56-CA74-424C-A0A9-3DC0FA5FD45A}"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331816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EF56-CA74-424C-A0A9-3DC0FA5FD45A}"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4632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EF56-CA74-424C-A0A9-3DC0FA5FD45A}"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5361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EF56-CA74-424C-A0A9-3DC0FA5FD45A}"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88695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87EF56-CA74-424C-A0A9-3DC0FA5FD45A}"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70098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7EF56-CA74-424C-A0A9-3DC0FA5FD45A}"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172376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7EF56-CA74-424C-A0A9-3DC0FA5FD45A}"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72742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7EF56-CA74-424C-A0A9-3DC0FA5FD45A}"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150154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7EF56-CA74-424C-A0A9-3DC0FA5FD45A}"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266765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7EF56-CA74-424C-A0A9-3DC0FA5FD45A}"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1466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7EF56-CA74-424C-A0A9-3DC0FA5FD45A}"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A1913-E408-4009-8CCD-DCEA44D5B1AB}" type="slidenum">
              <a:rPr lang="en-US" smtClean="0"/>
              <a:t>‹#›</a:t>
            </a:fld>
            <a:endParaRPr lang="en-US"/>
          </a:p>
        </p:txBody>
      </p:sp>
    </p:spTree>
    <p:extLst>
      <p:ext uri="{BB962C8B-B14F-4D97-AF65-F5344CB8AC3E}">
        <p14:creationId xmlns:p14="http://schemas.microsoft.com/office/powerpoint/2010/main" val="9141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7EF56-CA74-424C-A0A9-3DC0FA5FD45A}" type="datetimeFigureOut">
              <a:rPr lang="en-US" smtClean="0"/>
              <a:t>9/6/2018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A1913-E408-4009-8CCD-DCEA44D5B1AB}" type="slidenum">
              <a:rPr lang="en-US" smtClean="0"/>
              <a:t>‹#›</a:t>
            </a:fld>
            <a:endParaRPr lang="en-US"/>
          </a:p>
        </p:txBody>
      </p:sp>
    </p:spTree>
    <p:extLst>
      <p:ext uri="{BB962C8B-B14F-4D97-AF65-F5344CB8AC3E}">
        <p14:creationId xmlns:p14="http://schemas.microsoft.com/office/powerpoint/2010/main" val="298641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46" name="TextBox 45"/>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47" name="Oval 46"/>
          <p:cNvSpPr/>
          <p:nvPr/>
        </p:nvSpPr>
        <p:spPr>
          <a:xfrm>
            <a:off x="5282622" y="5484938"/>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8" name="TextBox 47"/>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49" name="Oval 48"/>
          <p:cNvSpPr/>
          <p:nvPr/>
        </p:nvSpPr>
        <p:spPr>
          <a:xfrm>
            <a:off x="6771137" y="332182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baseline="-25000" dirty="0"/>
          </a:p>
        </p:txBody>
      </p:sp>
      <p:sp>
        <p:nvSpPr>
          <p:cNvPr id="50" name="Oval 49"/>
          <p:cNvSpPr/>
          <p:nvPr/>
        </p:nvSpPr>
        <p:spPr>
          <a:xfrm>
            <a:off x="6766105" y="4713425"/>
            <a:ext cx="1167177" cy="576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51" name="TextBox 50"/>
          <p:cNvSpPr txBox="1"/>
          <p:nvPr/>
        </p:nvSpPr>
        <p:spPr>
          <a:xfrm>
            <a:off x="8382200" y="4408157"/>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52" name="Straight Arrow Connector 51"/>
          <p:cNvCxnSpPr>
            <a:stCxn id="50" idx="7"/>
            <a:endCxn id="55" idx="3"/>
          </p:cNvCxnSpPr>
          <p:nvPr/>
        </p:nvCxnSpPr>
        <p:spPr>
          <a:xfrm flipV="1">
            <a:off x="7762353" y="3812818"/>
            <a:ext cx="1633363" cy="98502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3" name="TextBox 52"/>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54" name="Straight Arrow Connector 53"/>
          <p:cNvCxnSpPr>
            <a:stCxn id="49" idx="4"/>
            <a:endCxn id="50" idx="0"/>
          </p:cNvCxnSpPr>
          <p:nvPr/>
        </p:nvCxnSpPr>
        <p:spPr>
          <a:xfrm flipH="1">
            <a:off x="7349694" y="3859229"/>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5" name="Oval 54"/>
          <p:cNvSpPr/>
          <p:nvPr/>
        </p:nvSpPr>
        <p:spPr>
          <a:xfrm>
            <a:off x="9195082" y="3303565"/>
            <a:ext cx="1370013" cy="5966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investigation</a:t>
            </a:r>
            <a:endParaRPr lang="en-US" sz="1400" dirty="0"/>
          </a:p>
        </p:txBody>
      </p:sp>
      <p:cxnSp>
        <p:nvCxnSpPr>
          <p:cNvPr id="56" name="Straight Arrow Connector 55"/>
          <p:cNvCxnSpPr>
            <a:stCxn id="47" idx="7"/>
            <a:endCxn id="50" idx="3"/>
          </p:cNvCxnSpPr>
          <p:nvPr/>
        </p:nvCxnSpPr>
        <p:spPr>
          <a:xfrm flipV="1">
            <a:off x="6155239" y="5205419"/>
            <a:ext cx="781795" cy="38155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57" name="Straight Arrow Connector 56"/>
          <p:cNvCxnSpPr>
            <a:stCxn id="49" idx="6"/>
            <a:endCxn id="55" idx="2"/>
          </p:cNvCxnSpPr>
          <p:nvPr/>
        </p:nvCxnSpPr>
        <p:spPr>
          <a:xfrm>
            <a:off x="7935297" y="3590526"/>
            <a:ext cx="1259785" cy="113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TextBox 57"/>
          <p:cNvSpPr txBox="1"/>
          <p:nvPr/>
        </p:nvSpPr>
        <p:spPr>
          <a:xfrm>
            <a:off x="6346954" y="5460718"/>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61" name="Oval 60"/>
          <p:cNvSpPr/>
          <p:nvPr/>
        </p:nvSpPr>
        <p:spPr>
          <a:xfrm>
            <a:off x="3449594" y="4607966"/>
            <a:ext cx="1434474" cy="681866"/>
          </a:xfrm>
          <a:prstGeom prst="ellipse">
            <a:avLst/>
          </a:prstGeom>
          <a:gradFill>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gradFill>
          <a:ln>
            <a:solidFill>
              <a:srgbClr val="FFC000"/>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tx1"/>
                </a:solidFill>
              </a:rPr>
              <a:t>informed consent form</a:t>
            </a:r>
            <a:endParaRPr lang="en-US" sz="1400" dirty="0">
              <a:solidFill>
                <a:schemeClr val="tx1"/>
              </a:solidFill>
            </a:endParaRPr>
          </a:p>
        </p:txBody>
      </p:sp>
      <p:cxnSp>
        <p:nvCxnSpPr>
          <p:cNvPr id="76" name="Straight Arrow Connector 75"/>
          <p:cNvCxnSpPr>
            <a:stCxn id="47" idx="1"/>
            <a:endCxn id="61" idx="5"/>
          </p:cNvCxnSpPr>
          <p:nvPr/>
        </p:nvCxnSpPr>
        <p:spPr>
          <a:xfrm flipH="1" flipV="1">
            <a:off x="4673994" y="5189975"/>
            <a:ext cx="758345" cy="39700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78" name="TextBox 77"/>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79" name="Straight Arrow Connector 78"/>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81" name="TextBox 80"/>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82" name="Straight Arrow Connector 81"/>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67286" y="486843"/>
            <a:ext cx="6218562" cy="523220"/>
          </a:xfrm>
          <a:prstGeom prst="rect">
            <a:avLst/>
          </a:prstGeom>
          <a:noFill/>
        </p:spPr>
        <p:txBody>
          <a:bodyPr wrap="none" rtlCol="0">
            <a:spAutoFit/>
          </a:bodyPr>
          <a:lstStyle/>
          <a:p>
            <a:r>
              <a:rPr lang="en-US" sz="2800" dirty="0" smtClean="0">
                <a:solidFill>
                  <a:srgbClr val="FF0000"/>
                </a:solidFill>
              </a:rPr>
              <a:t>(See “Notes” for presentation comments)</a:t>
            </a:r>
            <a:endParaRPr lang="en-US" sz="2800" dirty="0">
              <a:solidFill>
                <a:srgbClr val="FF0000"/>
              </a:solidFill>
            </a:endParaRPr>
          </a:p>
        </p:txBody>
      </p:sp>
    </p:spTree>
    <p:extLst>
      <p:ext uri="{BB962C8B-B14F-4D97-AF65-F5344CB8AC3E}">
        <p14:creationId xmlns:p14="http://schemas.microsoft.com/office/powerpoint/2010/main" val="138157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4351338"/>
          </a:xfrm>
        </p:spPr>
        <p:txBody>
          <a:bodyPr>
            <a:normAutofit/>
          </a:bodyPr>
          <a:lstStyle/>
          <a:p>
            <a:pPr fontAlgn="base"/>
            <a:r>
              <a:rPr lang="en-US" dirty="0"/>
              <a:t>“Identify patients who were admitted to the Medical Intensive Care Unit, age &gt;= 18, who </a:t>
            </a:r>
            <a:r>
              <a:rPr lang="en-US" b="1" i="1" dirty="0"/>
              <a:t>do not</a:t>
            </a:r>
            <a:r>
              <a:rPr lang="en-US" dirty="0"/>
              <a:t> have any of the ICD-9 codes that correspond to: Pneumonia, UTI, Bacteremia, Meningoencephalitis, …, and who </a:t>
            </a:r>
            <a:r>
              <a:rPr lang="en-US" b="1" i="1" dirty="0"/>
              <a:t>do</a:t>
            </a:r>
            <a:r>
              <a:rPr lang="en-US" dirty="0"/>
              <a:t> have a plasma sample in the Biorepository that has been consented for allowable use of specimens."</a:t>
            </a:r>
          </a:p>
        </p:txBody>
      </p:sp>
      <p:sp>
        <p:nvSpPr>
          <p:cNvPr id="4" name="Rectangle 3"/>
          <p:cNvSpPr/>
          <p:nvPr/>
        </p:nvSpPr>
        <p:spPr>
          <a:xfrm>
            <a:off x="609599" y="206774"/>
            <a:ext cx="8116390"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3: MUSC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0501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Oval 170"/>
          <p:cNvSpPr/>
          <p:nvPr/>
        </p:nvSpPr>
        <p:spPr>
          <a:xfrm>
            <a:off x="9713612" y="752469"/>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72" name="TextBox 171"/>
          <p:cNvSpPr txBox="1"/>
          <p:nvPr/>
        </p:nvSpPr>
        <p:spPr>
          <a:xfrm>
            <a:off x="10006884" y="769740"/>
            <a:ext cx="662361" cy="261610"/>
          </a:xfrm>
          <a:prstGeom prst="rect">
            <a:avLst/>
          </a:prstGeom>
          <a:noFill/>
        </p:spPr>
        <p:txBody>
          <a:bodyPr wrap="none" rtlCol="0">
            <a:spAutoFit/>
          </a:bodyPr>
          <a:lstStyle/>
          <a:p>
            <a:r>
              <a:rPr lang="en-US" sz="1100" dirty="0" smtClean="0"/>
              <a:t>instance</a:t>
            </a:r>
          </a:p>
        </p:txBody>
      </p:sp>
      <p:sp>
        <p:nvSpPr>
          <p:cNvPr id="179" name="Oval 178"/>
          <p:cNvSpPr/>
          <p:nvPr/>
        </p:nvSpPr>
        <p:spPr>
          <a:xfrm>
            <a:off x="5568559" y="4759530"/>
            <a:ext cx="1523352" cy="41504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bio-repository</a:t>
            </a:r>
            <a:endParaRPr lang="en-US" sz="1400" dirty="0"/>
          </a:p>
        </p:txBody>
      </p:sp>
      <p:sp>
        <p:nvSpPr>
          <p:cNvPr id="188" name="Oval 187"/>
          <p:cNvSpPr/>
          <p:nvPr/>
        </p:nvSpPr>
        <p:spPr>
          <a:xfrm>
            <a:off x="1173166" y="3599936"/>
            <a:ext cx="946433" cy="74717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192" name="Straight Arrow Connector 191"/>
          <p:cNvCxnSpPr>
            <a:stCxn id="188" idx="4"/>
            <a:endCxn id="193" idx="0"/>
          </p:cNvCxnSpPr>
          <p:nvPr/>
        </p:nvCxnSpPr>
        <p:spPr>
          <a:xfrm>
            <a:off x="1646383" y="4347108"/>
            <a:ext cx="3838" cy="1176674"/>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93" name="Oval 192"/>
          <p:cNvSpPr/>
          <p:nvPr/>
        </p:nvSpPr>
        <p:spPr>
          <a:xfrm>
            <a:off x="1159275" y="5523782"/>
            <a:ext cx="981892" cy="74611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96" name="TextBox 195"/>
          <p:cNvSpPr txBox="1"/>
          <p:nvPr/>
        </p:nvSpPr>
        <p:spPr>
          <a:xfrm>
            <a:off x="1669137" y="4386917"/>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197" name="Oval 196"/>
          <p:cNvSpPr/>
          <p:nvPr/>
        </p:nvSpPr>
        <p:spPr>
          <a:xfrm>
            <a:off x="1162287" y="1804149"/>
            <a:ext cx="987513" cy="58796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200" dirty="0" smtClean="0"/>
              <a:t>Medical Intensive Care Unit</a:t>
            </a:r>
            <a:endParaRPr lang="en-US" sz="1200" dirty="0"/>
          </a:p>
        </p:txBody>
      </p:sp>
      <p:sp>
        <p:nvSpPr>
          <p:cNvPr id="198" name="TextBox 197"/>
          <p:cNvSpPr txBox="1"/>
          <p:nvPr/>
        </p:nvSpPr>
        <p:spPr>
          <a:xfrm>
            <a:off x="2824145" y="2352871"/>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199" name="Straight Arrow Connector 198"/>
          <p:cNvCxnSpPr>
            <a:stCxn id="197" idx="4"/>
            <a:endCxn id="188" idx="0"/>
          </p:cNvCxnSpPr>
          <p:nvPr/>
        </p:nvCxnSpPr>
        <p:spPr>
          <a:xfrm flipH="1">
            <a:off x="1646383" y="2392115"/>
            <a:ext cx="9661" cy="120782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05" name="TextBox 204"/>
          <p:cNvSpPr txBox="1"/>
          <p:nvPr/>
        </p:nvSpPr>
        <p:spPr>
          <a:xfrm>
            <a:off x="4407450" y="2298152"/>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206" name="Oval 205"/>
          <p:cNvSpPr/>
          <p:nvPr/>
        </p:nvSpPr>
        <p:spPr>
          <a:xfrm>
            <a:off x="3094260" y="1854505"/>
            <a:ext cx="1099089" cy="48725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research </a:t>
            </a:r>
            <a:r>
              <a:rPr lang="en-US" sz="1400" dirty="0" smtClean="0"/>
              <a:t>institution</a:t>
            </a:r>
            <a:endParaRPr lang="en-US" sz="1400" dirty="0"/>
          </a:p>
        </p:txBody>
      </p:sp>
      <p:sp>
        <p:nvSpPr>
          <p:cNvPr id="210" name="Oval 209"/>
          <p:cNvSpPr/>
          <p:nvPr/>
        </p:nvSpPr>
        <p:spPr>
          <a:xfrm>
            <a:off x="3044161" y="3765442"/>
            <a:ext cx="1203721" cy="42312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213" name="TextBox 212"/>
          <p:cNvSpPr txBox="1"/>
          <p:nvPr/>
        </p:nvSpPr>
        <p:spPr>
          <a:xfrm>
            <a:off x="4388273" y="3716939"/>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214" name="Straight Arrow Connector 213"/>
          <p:cNvCxnSpPr>
            <a:stCxn id="210" idx="6"/>
            <a:endCxn id="218" idx="2"/>
          </p:cNvCxnSpPr>
          <p:nvPr/>
        </p:nvCxnSpPr>
        <p:spPr>
          <a:xfrm flipV="1">
            <a:off x="4247882" y="3970427"/>
            <a:ext cx="885363" cy="657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216" name="Straight Arrow Connector 215"/>
          <p:cNvCxnSpPr>
            <a:stCxn id="206" idx="4"/>
            <a:endCxn id="210" idx="0"/>
          </p:cNvCxnSpPr>
          <p:nvPr/>
        </p:nvCxnSpPr>
        <p:spPr>
          <a:xfrm>
            <a:off x="3643805" y="2341759"/>
            <a:ext cx="2217" cy="142368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18" name="Oval 217"/>
          <p:cNvSpPr/>
          <p:nvPr/>
        </p:nvSpPr>
        <p:spPr>
          <a:xfrm>
            <a:off x="5133245" y="3614563"/>
            <a:ext cx="1354849" cy="7117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human research </a:t>
            </a:r>
            <a:r>
              <a:rPr lang="en-US" sz="1400" dirty="0"/>
              <a:t>investigation</a:t>
            </a:r>
          </a:p>
        </p:txBody>
      </p:sp>
      <p:sp>
        <p:nvSpPr>
          <p:cNvPr id="219" name="Oval 218"/>
          <p:cNvSpPr/>
          <p:nvPr/>
        </p:nvSpPr>
        <p:spPr>
          <a:xfrm>
            <a:off x="3139161" y="5523782"/>
            <a:ext cx="1009288" cy="74611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regarding specimen</a:t>
            </a:r>
            <a:endParaRPr lang="en-US" sz="1400" dirty="0"/>
          </a:p>
        </p:txBody>
      </p:sp>
      <p:cxnSp>
        <p:nvCxnSpPr>
          <p:cNvPr id="223" name="Straight Arrow Connector 222"/>
          <p:cNvCxnSpPr>
            <a:stCxn id="219" idx="0"/>
            <a:endCxn id="210" idx="4"/>
          </p:cNvCxnSpPr>
          <p:nvPr/>
        </p:nvCxnSpPr>
        <p:spPr>
          <a:xfrm flipV="1">
            <a:off x="3643805" y="4188563"/>
            <a:ext cx="2217" cy="133521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224" name="Straight Arrow Connector 223"/>
          <p:cNvCxnSpPr>
            <a:stCxn id="206" idx="5"/>
            <a:endCxn id="218" idx="0"/>
          </p:cNvCxnSpPr>
          <p:nvPr/>
        </p:nvCxnSpPr>
        <p:spPr>
          <a:xfrm>
            <a:off x="4032391" y="2270402"/>
            <a:ext cx="1778279" cy="134416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26" name="Oval 225"/>
          <p:cNvSpPr/>
          <p:nvPr/>
        </p:nvSpPr>
        <p:spPr>
          <a:xfrm>
            <a:off x="5620409" y="5668324"/>
            <a:ext cx="1413782" cy="46966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blood plasma sample</a:t>
            </a:r>
            <a:endParaRPr lang="en-US" sz="1400" dirty="0"/>
          </a:p>
        </p:txBody>
      </p:sp>
      <p:sp>
        <p:nvSpPr>
          <p:cNvPr id="234" name="Oval 233"/>
          <p:cNvSpPr/>
          <p:nvPr/>
        </p:nvSpPr>
        <p:spPr>
          <a:xfrm>
            <a:off x="8607384" y="3378764"/>
            <a:ext cx="1021494" cy="69601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electronic health record</a:t>
            </a:r>
            <a:endParaRPr lang="en-US" sz="1400" dirty="0"/>
          </a:p>
        </p:txBody>
      </p:sp>
      <p:cxnSp>
        <p:nvCxnSpPr>
          <p:cNvPr id="237" name="Elbow Connector 236"/>
          <p:cNvCxnSpPr>
            <a:stCxn id="181" idx="4"/>
            <a:endCxn id="188" idx="2"/>
          </p:cNvCxnSpPr>
          <p:nvPr/>
        </p:nvCxnSpPr>
        <p:spPr>
          <a:xfrm rot="5400000" flipH="1">
            <a:off x="4796937" y="349752"/>
            <a:ext cx="2248537" cy="9496079"/>
          </a:xfrm>
          <a:prstGeom prst="bentConnector4">
            <a:avLst>
              <a:gd name="adj1" fmla="val -10167"/>
              <a:gd name="adj2" fmla="val 1024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26" idx="0"/>
            <a:endCxn id="179" idx="4"/>
          </p:cNvCxnSpPr>
          <p:nvPr/>
        </p:nvCxnSpPr>
        <p:spPr>
          <a:xfrm flipV="1">
            <a:off x="6327300" y="5174571"/>
            <a:ext cx="2935" cy="4937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40" name="TextBox 239"/>
          <p:cNvSpPr txBox="1"/>
          <p:nvPr/>
        </p:nvSpPr>
        <p:spPr>
          <a:xfrm>
            <a:off x="5598802" y="5322472"/>
            <a:ext cx="795859" cy="276999"/>
          </a:xfrm>
          <a:prstGeom prst="rect">
            <a:avLst/>
          </a:prstGeom>
          <a:noFill/>
        </p:spPr>
        <p:txBody>
          <a:bodyPr wrap="none" rtlCol="0">
            <a:spAutoFit/>
          </a:bodyPr>
          <a:lstStyle/>
          <a:p>
            <a:r>
              <a:rPr lang="en-US" sz="1200" dirty="0" smtClean="0"/>
              <a:t>located in</a:t>
            </a:r>
            <a:endParaRPr lang="en-US" sz="1200" dirty="0"/>
          </a:p>
        </p:txBody>
      </p:sp>
      <p:sp>
        <p:nvSpPr>
          <p:cNvPr id="248" name="TextBox 247"/>
          <p:cNvSpPr txBox="1"/>
          <p:nvPr/>
        </p:nvSpPr>
        <p:spPr>
          <a:xfrm>
            <a:off x="2841594" y="4386916"/>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254" name="TextBox 253"/>
          <p:cNvSpPr txBox="1"/>
          <p:nvPr/>
        </p:nvSpPr>
        <p:spPr>
          <a:xfrm>
            <a:off x="9201882" y="6166166"/>
            <a:ext cx="686919" cy="276999"/>
          </a:xfrm>
          <a:prstGeom prst="rect">
            <a:avLst/>
          </a:prstGeom>
          <a:noFill/>
          <a:ln>
            <a:noFill/>
          </a:ln>
        </p:spPr>
        <p:txBody>
          <a:bodyPr wrap="none" rtlCol="0">
            <a:spAutoFit/>
          </a:bodyPr>
          <a:lstStyle/>
          <a:p>
            <a:r>
              <a:rPr lang="en-US" sz="1200" dirty="0" smtClean="0"/>
              <a:t>agent in</a:t>
            </a:r>
            <a:endParaRPr lang="en-US" sz="1200" dirty="0"/>
          </a:p>
        </p:txBody>
      </p:sp>
      <p:sp>
        <p:nvSpPr>
          <p:cNvPr id="255" name="Oval 254"/>
          <p:cNvSpPr/>
          <p:nvPr/>
        </p:nvSpPr>
        <p:spPr>
          <a:xfrm>
            <a:off x="7101853" y="2276786"/>
            <a:ext cx="1028201" cy="61494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description regarding of pneumonia</a:t>
            </a:r>
            <a:endParaRPr lang="en-US" sz="1100" dirty="0"/>
          </a:p>
        </p:txBody>
      </p:sp>
      <p:sp>
        <p:nvSpPr>
          <p:cNvPr id="256" name="Oval 255"/>
          <p:cNvSpPr/>
          <p:nvPr/>
        </p:nvSpPr>
        <p:spPr>
          <a:xfrm>
            <a:off x="8068618" y="1877656"/>
            <a:ext cx="1095621" cy="69136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description regarding </a:t>
            </a:r>
            <a:r>
              <a:rPr lang="en-US" sz="1100" dirty="0" smtClean="0"/>
              <a:t>urinary tract infection</a:t>
            </a:r>
            <a:endParaRPr lang="en-US" sz="1100" dirty="0"/>
          </a:p>
        </p:txBody>
      </p:sp>
      <p:sp>
        <p:nvSpPr>
          <p:cNvPr id="257" name="Oval 256"/>
          <p:cNvSpPr/>
          <p:nvPr/>
        </p:nvSpPr>
        <p:spPr>
          <a:xfrm>
            <a:off x="9223633" y="1830555"/>
            <a:ext cx="909705" cy="68763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description regarding </a:t>
            </a:r>
            <a:r>
              <a:rPr lang="en-US" sz="1100" dirty="0" smtClean="0"/>
              <a:t>bacteremia</a:t>
            </a:r>
            <a:endParaRPr lang="en-US" sz="1100" dirty="0"/>
          </a:p>
        </p:txBody>
      </p:sp>
      <p:sp>
        <p:nvSpPr>
          <p:cNvPr id="258" name="Oval 257"/>
          <p:cNvSpPr/>
          <p:nvPr/>
        </p:nvSpPr>
        <p:spPr>
          <a:xfrm>
            <a:off x="9985061" y="2290872"/>
            <a:ext cx="1010272" cy="78332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description regarding </a:t>
            </a:r>
            <a:r>
              <a:rPr lang="en-US" sz="1100" dirty="0" err="1" smtClean="0"/>
              <a:t>meningo</a:t>
            </a:r>
            <a:r>
              <a:rPr lang="en-US" sz="1100" dirty="0" smtClean="0"/>
              <a:t>-encephalitis</a:t>
            </a:r>
            <a:endParaRPr lang="en-US" sz="1100" dirty="0"/>
          </a:p>
        </p:txBody>
      </p:sp>
      <p:cxnSp>
        <p:nvCxnSpPr>
          <p:cNvPr id="260" name="Straight Arrow Connector 259"/>
          <p:cNvCxnSpPr>
            <a:stCxn id="234" idx="0"/>
            <a:endCxn id="256" idx="4"/>
          </p:cNvCxnSpPr>
          <p:nvPr/>
        </p:nvCxnSpPr>
        <p:spPr>
          <a:xfrm flipH="1" flipV="1">
            <a:off x="8616429" y="2569024"/>
            <a:ext cx="501702" cy="809740"/>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cxnSp>
        <p:nvCxnSpPr>
          <p:cNvPr id="261" name="Straight Arrow Connector 260"/>
          <p:cNvCxnSpPr>
            <a:stCxn id="234" idx="0"/>
            <a:endCxn id="255" idx="5"/>
          </p:cNvCxnSpPr>
          <p:nvPr/>
        </p:nvCxnSpPr>
        <p:spPr>
          <a:xfrm flipH="1" flipV="1">
            <a:off x="7979477" y="2801677"/>
            <a:ext cx="1138654" cy="577087"/>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cxnSp>
        <p:nvCxnSpPr>
          <p:cNvPr id="262" name="Straight Arrow Connector 261"/>
          <p:cNvCxnSpPr>
            <a:stCxn id="234" idx="0"/>
            <a:endCxn id="258" idx="2"/>
          </p:cNvCxnSpPr>
          <p:nvPr/>
        </p:nvCxnSpPr>
        <p:spPr>
          <a:xfrm flipV="1">
            <a:off x="9118131" y="2682534"/>
            <a:ext cx="866930" cy="696230"/>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cxnSp>
        <p:nvCxnSpPr>
          <p:cNvPr id="263" name="Straight Arrow Connector 262"/>
          <p:cNvCxnSpPr>
            <a:stCxn id="234" idx="0"/>
            <a:endCxn id="257" idx="3"/>
          </p:cNvCxnSpPr>
          <p:nvPr/>
        </p:nvCxnSpPr>
        <p:spPr>
          <a:xfrm flipV="1">
            <a:off x="9118131" y="2417489"/>
            <a:ext cx="238725" cy="961275"/>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sp>
        <p:nvSpPr>
          <p:cNvPr id="269" name="Rectangle 268"/>
          <p:cNvSpPr/>
          <p:nvPr/>
        </p:nvSpPr>
        <p:spPr>
          <a:xfrm>
            <a:off x="609599" y="206774"/>
            <a:ext cx="8010647"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3: MUSC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6" name="Oval 85"/>
          <p:cNvSpPr/>
          <p:nvPr/>
        </p:nvSpPr>
        <p:spPr>
          <a:xfrm>
            <a:off x="8352257" y="4609685"/>
            <a:ext cx="811982" cy="70478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 power role</a:t>
            </a:r>
            <a:endParaRPr lang="en-US" sz="1400" dirty="0"/>
          </a:p>
        </p:txBody>
      </p:sp>
      <p:sp>
        <p:nvSpPr>
          <p:cNvPr id="87" name="TextBox 86"/>
          <p:cNvSpPr txBox="1"/>
          <p:nvPr/>
        </p:nvSpPr>
        <p:spPr>
          <a:xfrm>
            <a:off x="9146948" y="509680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88" name="Straight Arrow Connector 87"/>
          <p:cNvCxnSpPr>
            <a:stCxn id="181" idx="2"/>
            <a:endCxn id="86" idx="5"/>
          </p:cNvCxnSpPr>
          <p:nvPr/>
        </p:nvCxnSpPr>
        <p:spPr>
          <a:xfrm flipH="1" flipV="1">
            <a:off x="9045327" y="5211256"/>
            <a:ext cx="1225958" cy="70136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85" name="Oval 84"/>
          <p:cNvSpPr/>
          <p:nvPr/>
        </p:nvSpPr>
        <p:spPr>
          <a:xfrm>
            <a:off x="10277830" y="4075297"/>
            <a:ext cx="803821" cy="42744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89" name="Straight Arrow Connector 88"/>
          <p:cNvCxnSpPr>
            <a:stCxn id="85" idx="4"/>
            <a:endCxn id="181" idx="0"/>
          </p:cNvCxnSpPr>
          <p:nvPr/>
        </p:nvCxnSpPr>
        <p:spPr>
          <a:xfrm flipH="1">
            <a:off x="10669245" y="4502744"/>
            <a:ext cx="10496" cy="110043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90" name="TextBox 89"/>
          <p:cNvSpPr txBox="1"/>
          <p:nvPr/>
        </p:nvSpPr>
        <p:spPr>
          <a:xfrm>
            <a:off x="10642690" y="4841063"/>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91" name="TextBox 90"/>
          <p:cNvSpPr txBox="1"/>
          <p:nvPr/>
        </p:nvSpPr>
        <p:spPr>
          <a:xfrm>
            <a:off x="9744736" y="3627891"/>
            <a:ext cx="2031848" cy="430887"/>
          </a:xfrm>
          <a:prstGeom prst="rect">
            <a:avLst/>
          </a:prstGeom>
          <a:noFill/>
        </p:spPr>
        <p:txBody>
          <a:bodyPr wrap="square" rtlCol="0">
            <a:spAutoFit/>
          </a:bodyPr>
          <a:lstStyle/>
          <a:p>
            <a:pPr algn="ctr"/>
            <a:r>
              <a:rPr lang="en-US" sz="1100" dirty="0" smtClean="0"/>
              <a:t>(age datum has string value equal to or greater than ’18’)</a:t>
            </a:r>
            <a:endParaRPr lang="en-US" sz="1100" dirty="0"/>
          </a:p>
        </p:txBody>
      </p:sp>
      <p:sp>
        <p:nvSpPr>
          <p:cNvPr id="181" name="Oval 180"/>
          <p:cNvSpPr/>
          <p:nvPr/>
        </p:nvSpPr>
        <p:spPr>
          <a:xfrm>
            <a:off x="10271285" y="5603179"/>
            <a:ext cx="795920" cy="61888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dirty="0"/>
          </a:p>
        </p:txBody>
      </p:sp>
      <p:cxnSp>
        <p:nvCxnSpPr>
          <p:cNvPr id="238" name="Straight Arrow Connector 237"/>
          <p:cNvCxnSpPr>
            <a:stCxn id="234" idx="5"/>
            <a:endCxn id="181" idx="1"/>
          </p:cNvCxnSpPr>
          <p:nvPr/>
        </p:nvCxnSpPr>
        <p:spPr>
          <a:xfrm>
            <a:off x="9479284" y="3972851"/>
            <a:ext cx="908561" cy="172096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350" name="TextBox 349"/>
          <p:cNvSpPr txBox="1"/>
          <p:nvPr/>
        </p:nvSpPr>
        <p:spPr>
          <a:xfrm>
            <a:off x="1600515" y="2841581"/>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359" name="TextBox 358"/>
          <p:cNvSpPr txBox="1"/>
          <p:nvPr/>
        </p:nvSpPr>
        <p:spPr>
          <a:xfrm>
            <a:off x="4488041" y="5644159"/>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361" name="Straight Arrow Connector 360"/>
          <p:cNvCxnSpPr>
            <a:stCxn id="219" idx="6"/>
            <a:endCxn id="226" idx="2"/>
          </p:cNvCxnSpPr>
          <p:nvPr/>
        </p:nvCxnSpPr>
        <p:spPr>
          <a:xfrm>
            <a:off x="4148449" y="5896838"/>
            <a:ext cx="1471960" cy="631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95" name="TextBox 494"/>
          <p:cNvSpPr txBox="1"/>
          <p:nvPr/>
        </p:nvSpPr>
        <p:spPr>
          <a:xfrm>
            <a:off x="8993311" y="4066478"/>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496" name="Straight Arrow Connector 495"/>
          <p:cNvCxnSpPr/>
          <p:nvPr/>
        </p:nvCxnSpPr>
        <p:spPr>
          <a:xfrm>
            <a:off x="9595296" y="1244249"/>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497" name="TextBox 496"/>
          <p:cNvSpPr txBox="1"/>
          <p:nvPr/>
        </p:nvSpPr>
        <p:spPr>
          <a:xfrm>
            <a:off x="9970923" y="1087691"/>
            <a:ext cx="1294200" cy="276999"/>
          </a:xfrm>
          <a:prstGeom prst="rect">
            <a:avLst/>
          </a:prstGeom>
          <a:noFill/>
        </p:spPr>
        <p:txBody>
          <a:bodyPr wrap="none" rtlCol="0">
            <a:spAutoFit/>
          </a:bodyPr>
          <a:lstStyle/>
          <a:p>
            <a:r>
              <a:rPr lang="en-US" sz="1200" dirty="0" smtClean="0"/>
              <a:t>‘has part’ relation</a:t>
            </a:r>
            <a:endParaRPr lang="en-US" sz="1200" dirty="0"/>
          </a:p>
        </p:txBody>
      </p:sp>
      <p:cxnSp>
        <p:nvCxnSpPr>
          <p:cNvPr id="528" name="Straight Arrow Connector 527"/>
          <p:cNvCxnSpPr>
            <a:stCxn id="193" idx="6"/>
            <a:endCxn id="219" idx="2"/>
          </p:cNvCxnSpPr>
          <p:nvPr/>
        </p:nvCxnSpPr>
        <p:spPr>
          <a:xfrm>
            <a:off x="2141167" y="5896838"/>
            <a:ext cx="997994" cy="0"/>
          </a:xfrm>
          <a:prstGeom prst="straightConnector1">
            <a:avLst/>
          </a:prstGeom>
          <a:ln w="38100">
            <a:solidFill>
              <a:srgbClr val="92D050"/>
            </a:solidFill>
            <a:tailEnd type="triangle"/>
          </a:ln>
        </p:spPr>
        <p:style>
          <a:lnRef idx="1">
            <a:schemeClr val="accent1"/>
          </a:lnRef>
          <a:fillRef idx="2">
            <a:schemeClr val="accent1"/>
          </a:fillRef>
          <a:effectRef idx="1">
            <a:schemeClr val="accent1"/>
          </a:effectRef>
          <a:fontRef idx="minor">
            <a:schemeClr val="dk1"/>
          </a:fontRef>
        </p:style>
      </p:cxnSp>
      <p:sp>
        <p:nvSpPr>
          <p:cNvPr id="56" name="TextBox 55"/>
          <p:cNvSpPr txBox="1"/>
          <p:nvPr/>
        </p:nvSpPr>
        <p:spPr>
          <a:xfrm>
            <a:off x="7096316" y="5636264"/>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57" name="Straight Arrow Connector 56"/>
          <p:cNvCxnSpPr>
            <a:stCxn id="181" idx="2"/>
            <a:endCxn id="58" idx="6"/>
          </p:cNvCxnSpPr>
          <p:nvPr/>
        </p:nvCxnSpPr>
        <p:spPr>
          <a:xfrm flipH="1">
            <a:off x="8962254" y="5912619"/>
            <a:ext cx="1309031" cy="20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Oval 57"/>
          <p:cNvSpPr/>
          <p:nvPr/>
        </p:nvSpPr>
        <p:spPr>
          <a:xfrm>
            <a:off x="7884023" y="5620594"/>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cxnSp>
        <p:nvCxnSpPr>
          <p:cNvPr id="59" name="Straight Arrow Connector 58"/>
          <p:cNvCxnSpPr>
            <a:stCxn id="58" idx="2"/>
            <a:endCxn id="226" idx="6"/>
          </p:cNvCxnSpPr>
          <p:nvPr/>
        </p:nvCxnSpPr>
        <p:spPr>
          <a:xfrm flipH="1" flipV="1">
            <a:off x="7034191" y="5903157"/>
            <a:ext cx="849832" cy="96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0" name="TextBox 59"/>
          <p:cNvSpPr txBox="1"/>
          <p:nvPr/>
        </p:nvSpPr>
        <p:spPr>
          <a:xfrm>
            <a:off x="8966363" y="5652345"/>
            <a:ext cx="1069652" cy="276999"/>
          </a:xfrm>
          <a:prstGeom prst="rect">
            <a:avLst/>
          </a:prstGeom>
          <a:noFill/>
        </p:spPr>
        <p:txBody>
          <a:bodyPr wrap="none" rtlCol="0">
            <a:spAutoFit/>
          </a:bodyPr>
          <a:lstStyle/>
          <a:p>
            <a:r>
              <a:rPr lang="en-US" sz="1200" dirty="0" smtClean="0"/>
              <a:t>participates in</a:t>
            </a:r>
            <a:endParaRPr lang="en-US" sz="1200" dirty="0"/>
          </a:p>
        </p:txBody>
      </p:sp>
    </p:spTree>
    <p:extLst>
      <p:ext uri="{BB962C8B-B14F-4D97-AF65-F5344CB8AC3E}">
        <p14:creationId xmlns:p14="http://schemas.microsoft.com/office/powerpoint/2010/main" val="163949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145484"/>
          </a:xfrm>
        </p:spPr>
        <p:txBody>
          <a:bodyPr>
            <a:noAutofit/>
          </a:bodyPr>
          <a:lstStyle/>
          <a:p>
            <a:pPr marL="0" indent="0">
              <a:buNone/>
            </a:pPr>
            <a:r>
              <a:rPr lang="en-US" dirty="0" smtClean="0"/>
              <a:t>Identify </a:t>
            </a:r>
            <a:r>
              <a:rPr lang="en-US" dirty="0"/>
              <a:t>specimens available for research use for researchers engaged in a patient centered outcomes research network (</a:t>
            </a:r>
            <a:r>
              <a:rPr lang="en-US" dirty="0" err="1"/>
              <a:t>PCORnet</a:t>
            </a:r>
            <a:r>
              <a:rPr lang="en-US" dirty="0"/>
              <a:t>) across a US network of greater than 75 million patient records</a:t>
            </a:r>
            <a:r>
              <a:rPr lang="en-US" dirty="0" smtClean="0"/>
              <a:t>.</a:t>
            </a:r>
            <a:endParaRPr lang="en-US" dirty="0"/>
          </a:p>
        </p:txBody>
      </p:sp>
      <p:sp>
        <p:nvSpPr>
          <p:cNvPr id="7" name="Rectangle 6"/>
          <p:cNvSpPr/>
          <p:nvPr/>
        </p:nvSpPr>
        <p:spPr>
          <a:xfrm>
            <a:off x="609598" y="206774"/>
            <a:ext cx="8717281"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4: Michigan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49263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9" y="206774"/>
            <a:ext cx="8760824"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4: Michigan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Oval 10"/>
          <p:cNvSpPr/>
          <p:nvPr/>
        </p:nvSpPr>
        <p:spPr>
          <a:xfrm>
            <a:off x="10565095" y="90183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2" name="TextBox 11"/>
          <p:cNvSpPr txBox="1"/>
          <p:nvPr/>
        </p:nvSpPr>
        <p:spPr>
          <a:xfrm>
            <a:off x="10858367" y="919108"/>
            <a:ext cx="662361" cy="261610"/>
          </a:xfrm>
          <a:prstGeom prst="rect">
            <a:avLst/>
          </a:prstGeom>
          <a:noFill/>
        </p:spPr>
        <p:txBody>
          <a:bodyPr wrap="none" rtlCol="0">
            <a:spAutoFit/>
          </a:bodyPr>
          <a:lstStyle/>
          <a:p>
            <a:r>
              <a:rPr lang="en-US" sz="1100" dirty="0" smtClean="0"/>
              <a:t>instance</a:t>
            </a:r>
          </a:p>
        </p:txBody>
      </p:sp>
      <p:sp>
        <p:nvSpPr>
          <p:cNvPr id="18" name="Oval 17"/>
          <p:cNvSpPr/>
          <p:nvPr/>
        </p:nvSpPr>
        <p:spPr>
          <a:xfrm>
            <a:off x="3087936" y="5398265"/>
            <a:ext cx="972051" cy="7916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cxnSp>
        <p:nvCxnSpPr>
          <p:cNvPr id="20" name="Straight Arrow Connector 19"/>
          <p:cNvCxnSpPr>
            <a:stCxn id="42" idx="0"/>
            <a:endCxn id="33" idx="4"/>
          </p:cNvCxnSpPr>
          <p:nvPr/>
        </p:nvCxnSpPr>
        <p:spPr>
          <a:xfrm flipV="1">
            <a:off x="5856515" y="3848041"/>
            <a:ext cx="1" cy="138300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9" name="Oval 28"/>
          <p:cNvSpPr/>
          <p:nvPr/>
        </p:nvSpPr>
        <p:spPr>
          <a:xfrm>
            <a:off x="5308388" y="1682445"/>
            <a:ext cx="1096257" cy="5126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research institution</a:t>
            </a:r>
            <a:endParaRPr lang="en-US" sz="1400" dirty="0"/>
          </a:p>
        </p:txBody>
      </p:sp>
      <p:sp>
        <p:nvSpPr>
          <p:cNvPr id="33" name="Oval 32"/>
          <p:cNvSpPr/>
          <p:nvPr/>
        </p:nvSpPr>
        <p:spPr>
          <a:xfrm>
            <a:off x="5184444" y="3211556"/>
            <a:ext cx="1344143" cy="63648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36" name="TextBox 35"/>
          <p:cNvSpPr txBox="1"/>
          <p:nvPr/>
        </p:nvSpPr>
        <p:spPr>
          <a:xfrm>
            <a:off x="6618665" y="3232178"/>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37" name="Straight Arrow Connector 36"/>
          <p:cNvCxnSpPr>
            <a:stCxn id="33" idx="6"/>
            <a:endCxn id="41" idx="2"/>
          </p:cNvCxnSpPr>
          <p:nvPr/>
        </p:nvCxnSpPr>
        <p:spPr>
          <a:xfrm flipV="1">
            <a:off x="6528587" y="3529798"/>
            <a:ext cx="874478"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39" name="Straight Arrow Connector 38"/>
          <p:cNvCxnSpPr>
            <a:stCxn id="29" idx="4"/>
            <a:endCxn id="33" idx="0"/>
          </p:cNvCxnSpPr>
          <p:nvPr/>
        </p:nvCxnSpPr>
        <p:spPr>
          <a:xfrm flipH="1">
            <a:off x="5856516" y="2195141"/>
            <a:ext cx="1" cy="101641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1" name="Oval 40"/>
          <p:cNvSpPr/>
          <p:nvPr/>
        </p:nvSpPr>
        <p:spPr>
          <a:xfrm>
            <a:off x="7403065" y="3092828"/>
            <a:ext cx="1413782" cy="8739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research investigation</a:t>
            </a:r>
          </a:p>
        </p:txBody>
      </p:sp>
      <p:sp>
        <p:nvSpPr>
          <p:cNvPr id="42" name="Oval 41"/>
          <p:cNvSpPr/>
          <p:nvPr/>
        </p:nvSpPr>
        <p:spPr>
          <a:xfrm>
            <a:off x="5213198" y="5231049"/>
            <a:ext cx="1286633" cy="11261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regarding research on specimen</a:t>
            </a:r>
            <a:endParaRPr lang="en-US" sz="1400" dirty="0"/>
          </a:p>
        </p:txBody>
      </p:sp>
      <p:cxnSp>
        <p:nvCxnSpPr>
          <p:cNvPr id="43" name="Straight Arrow Connector 42"/>
          <p:cNvCxnSpPr>
            <a:stCxn id="18" idx="6"/>
            <a:endCxn id="42" idx="2"/>
          </p:cNvCxnSpPr>
          <p:nvPr/>
        </p:nvCxnSpPr>
        <p:spPr>
          <a:xfrm flipV="1">
            <a:off x="4059987" y="5794103"/>
            <a:ext cx="1153211" cy="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4" name="TextBox 43"/>
          <p:cNvSpPr txBox="1"/>
          <p:nvPr/>
        </p:nvSpPr>
        <p:spPr>
          <a:xfrm>
            <a:off x="4240419" y="5498186"/>
            <a:ext cx="69281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part</a:t>
            </a:r>
            <a:endParaRPr lang="en-US" sz="1200" dirty="0"/>
          </a:p>
        </p:txBody>
      </p:sp>
      <p:cxnSp>
        <p:nvCxnSpPr>
          <p:cNvPr id="46" name="Straight Arrow Connector 45"/>
          <p:cNvCxnSpPr>
            <a:stCxn id="42" idx="6"/>
            <a:endCxn id="49" idx="2"/>
          </p:cNvCxnSpPr>
          <p:nvPr/>
        </p:nvCxnSpPr>
        <p:spPr>
          <a:xfrm flipV="1">
            <a:off x="6499831" y="5791949"/>
            <a:ext cx="1046474" cy="2154"/>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9" name="Oval 48"/>
          <p:cNvSpPr/>
          <p:nvPr/>
        </p:nvSpPr>
        <p:spPr>
          <a:xfrm>
            <a:off x="7546305" y="5483672"/>
            <a:ext cx="1127301" cy="61655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biological specimen</a:t>
            </a:r>
            <a:endParaRPr lang="en-US" sz="1400" dirty="0"/>
          </a:p>
        </p:txBody>
      </p:sp>
      <p:sp>
        <p:nvSpPr>
          <p:cNvPr id="65" name="TextBox 64"/>
          <p:cNvSpPr txBox="1"/>
          <p:nvPr/>
        </p:nvSpPr>
        <p:spPr>
          <a:xfrm>
            <a:off x="5031095" y="4523940"/>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87" name="TextBox 86"/>
          <p:cNvSpPr txBox="1"/>
          <p:nvPr/>
        </p:nvSpPr>
        <p:spPr>
          <a:xfrm>
            <a:off x="5133271" y="2369953"/>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sp>
        <p:nvSpPr>
          <p:cNvPr id="73" name="TextBox 72"/>
          <p:cNvSpPr txBox="1"/>
          <p:nvPr/>
        </p:nvSpPr>
        <p:spPr>
          <a:xfrm>
            <a:off x="6652542" y="5506141"/>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32" name="Oval 31"/>
          <p:cNvSpPr/>
          <p:nvPr/>
        </p:nvSpPr>
        <p:spPr>
          <a:xfrm>
            <a:off x="3021613" y="1682446"/>
            <a:ext cx="1344143" cy="5126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err="1"/>
              <a:t>PCORnet</a:t>
            </a:r>
            <a:r>
              <a:rPr lang="en-US" sz="1400" dirty="0"/>
              <a:t> member role</a:t>
            </a:r>
          </a:p>
        </p:txBody>
      </p:sp>
      <p:cxnSp>
        <p:nvCxnSpPr>
          <p:cNvPr id="34" name="Straight Arrow Connector 33"/>
          <p:cNvCxnSpPr>
            <a:stCxn id="32" idx="5"/>
            <a:endCxn id="33" idx="1"/>
          </p:cNvCxnSpPr>
          <p:nvPr/>
        </p:nvCxnSpPr>
        <p:spPr>
          <a:xfrm>
            <a:off x="4168911" y="2120059"/>
            <a:ext cx="1212378" cy="118470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38" name="TextBox 37"/>
          <p:cNvSpPr txBox="1"/>
          <p:nvPr/>
        </p:nvSpPr>
        <p:spPr>
          <a:xfrm>
            <a:off x="4586828" y="1683953"/>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40" name="Straight Arrow Connector 39"/>
          <p:cNvCxnSpPr>
            <a:stCxn id="29" idx="2"/>
            <a:endCxn id="32" idx="6"/>
          </p:cNvCxnSpPr>
          <p:nvPr/>
        </p:nvCxnSpPr>
        <p:spPr>
          <a:xfrm flipH="1">
            <a:off x="4365756" y="1938793"/>
            <a:ext cx="942632"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5" name="TextBox 44"/>
          <p:cNvSpPr txBox="1"/>
          <p:nvPr/>
        </p:nvSpPr>
        <p:spPr>
          <a:xfrm>
            <a:off x="4082282" y="2687929"/>
            <a:ext cx="69281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part</a:t>
            </a:r>
            <a:endParaRPr lang="en-US" sz="1200" dirty="0"/>
          </a:p>
        </p:txBody>
      </p:sp>
    </p:spTree>
    <p:extLst>
      <p:ext uri="{BB962C8B-B14F-4D97-AF65-F5344CB8AC3E}">
        <p14:creationId xmlns:p14="http://schemas.microsoft.com/office/powerpoint/2010/main" val="3294386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145484"/>
          </a:xfrm>
        </p:spPr>
        <p:txBody>
          <a:bodyPr>
            <a:noAutofit/>
          </a:bodyPr>
          <a:lstStyle/>
          <a:p>
            <a:pPr marL="0" indent="0">
              <a:buNone/>
            </a:pPr>
            <a:r>
              <a:rPr lang="en-US" dirty="0"/>
              <a:t>Find breast cancer tumors that tested positive for HER2 that were obtained from patient under the age of 40 and consented to have genetic testing performed on their tissue.</a:t>
            </a:r>
          </a:p>
        </p:txBody>
      </p:sp>
      <p:sp>
        <p:nvSpPr>
          <p:cNvPr id="5" name="Rectangle 4"/>
          <p:cNvSpPr/>
          <p:nvPr/>
        </p:nvSpPr>
        <p:spPr>
          <a:xfrm>
            <a:off x="609599" y="206774"/>
            <a:ext cx="9148754"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5: HER2</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70801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val 102"/>
          <p:cNvSpPr/>
          <p:nvPr/>
        </p:nvSpPr>
        <p:spPr>
          <a:xfrm>
            <a:off x="10611590" y="501787"/>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104" name="TextBox 103"/>
          <p:cNvSpPr txBox="1"/>
          <p:nvPr/>
        </p:nvSpPr>
        <p:spPr>
          <a:xfrm>
            <a:off x="10904862" y="501787"/>
            <a:ext cx="702436" cy="261610"/>
          </a:xfrm>
          <a:prstGeom prst="rect">
            <a:avLst/>
          </a:prstGeom>
          <a:noFill/>
        </p:spPr>
        <p:txBody>
          <a:bodyPr wrap="none" rtlCol="0">
            <a:spAutoFit/>
          </a:bodyPr>
          <a:lstStyle/>
          <a:p>
            <a:r>
              <a:rPr lang="en-US" sz="1100" dirty="0" smtClean="0"/>
              <a:t>universal</a:t>
            </a:r>
            <a:endParaRPr lang="en-US" sz="1100" dirty="0"/>
          </a:p>
        </p:txBody>
      </p:sp>
      <p:sp>
        <p:nvSpPr>
          <p:cNvPr id="106" name="Oval 105"/>
          <p:cNvSpPr/>
          <p:nvPr/>
        </p:nvSpPr>
        <p:spPr>
          <a:xfrm>
            <a:off x="10611590" y="851223"/>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8" name="TextBox 107"/>
          <p:cNvSpPr txBox="1"/>
          <p:nvPr/>
        </p:nvSpPr>
        <p:spPr>
          <a:xfrm>
            <a:off x="10904862" y="868494"/>
            <a:ext cx="662361" cy="261610"/>
          </a:xfrm>
          <a:prstGeom prst="rect">
            <a:avLst/>
          </a:prstGeom>
          <a:noFill/>
        </p:spPr>
        <p:txBody>
          <a:bodyPr wrap="none" rtlCol="0">
            <a:spAutoFit/>
          </a:bodyPr>
          <a:lstStyle/>
          <a:p>
            <a:r>
              <a:rPr lang="en-US" sz="1100" dirty="0" smtClean="0"/>
              <a:t>instance</a:t>
            </a:r>
          </a:p>
        </p:txBody>
      </p:sp>
      <p:sp>
        <p:nvSpPr>
          <p:cNvPr id="122" name="Rectangle 121"/>
          <p:cNvSpPr/>
          <p:nvPr/>
        </p:nvSpPr>
        <p:spPr>
          <a:xfrm>
            <a:off x="609599" y="206774"/>
            <a:ext cx="9148754"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Biobank Use Case 5: HER2</a:t>
            </a:r>
          </a:p>
        </p:txBody>
      </p:sp>
      <p:sp>
        <p:nvSpPr>
          <p:cNvPr id="123" name="Oval 122"/>
          <p:cNvSpPr/>
          <p:nvPr/>
        </p:nvSpPr>
        <p:spPr>
          <a:xfrm>
            <a:off x="2051261" y="3325422"/>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1</a:t>
            </a:r>
            <a:endParaRPr lang="en-US" sz="1400" baseline="-25000" dirty="0"/>
          </a:p>
        </p:txBody>
      </p:sp>
      <p:sp>
        <p:nvSpPr>
          <p:cNvPr id="124" name="Oval 123"/>
          <p:cNvSpPr/>
          <p:nvPr/>
        </p:nvSpPr>
        <p:spPr>
          <a:xfrm>
            <a:off x="6868331" y="3133471"/>
            <a:ext cx="998669" cy="88779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27" name="Oval 126"/>
          <p:cNvSpPr/>
          <p:nvPr/>
        </p:nvSpPr>
        <p:spPr>
          <a:xfrm>
            <a:off x="6730410" y="1811326"/>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35" name="Straight Arrow Connector 134"/>
          <p:cNvCxnSpPr>
            <a:stCxn id="124" idx="4"/>
            <a:endCxn id="139" idx="0"/>
          </p:cNvCxnSpPr>
          <p:nvPr/>
        </p:nvCxnSpPr>
        <p:spPr>
          <a:xfrm flipH="1">
            <a:off x="7361538" y="4021269"/>
            <a:ext cx="6128" cy="905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Oval 138"/>
          <p:cNvSpPr/>
          <p:nvPr/>
        </p:nvSpPr>
        <p:spPr>
          <a:xfrm>
            <a:off x="6900886" y="4926305"/>
            <a:ext cx="921303" cy="86654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genetic testing directive</a:t>
            </a:r>
            <a:endParaRPr lang="en-US" sz="1400" baseline="-25000" dirty="0"/>
          </a:p>
        </p:txBody>
      </p:sp>
      <p:sp>
        <p:nvSpPr>
          <p:cNvPr id="146" name="TextBox 145"/>
          <p:cNvSpPr txBox="1"/>
          <p:nvPr/>
        </p:nvSpPr>
        <p:spPr>
          <a:xfrm>
            <a:off x="6602420" y="2585272"/>
            <a:ext cx="825419" cy="276999"/>
          </a:xfrm>
          <a:prstGeom prst="rect">
            <a:avLst/>
          </a:prstGeom>
          <a:noFill/>
        </p:spPr>
        <p:txBody>
          <a:bodyPr wrap="none" rtlCol="0">
            <a:spAutoFit/>
          </a:bodyPr>
          <a:lstStyle/>
          <a:p>
            <a:r>
              <a:rPr lang="en-US" sz="1200" dirty="0" smtClean="0"/>
              <a:t>prescribes</a:t>
            </a:r>
            <a:endParaRPr lang="en-US" sz="1200" dirty="0"/>
          </a:p>
        </p:txBody>
      </p:sp>
      <p:sp>
        <p:nvSpPr>
          <p:cNvPr id="147" name="TextBox 146"/>
          <p:cNvSpPr txBox="1"/>
          <p:nvPr/>
        </p:nvSpPr>
        <p:spPr>
          <a:xfrm>
            <a:off x="6668720" y="4336765"/>
            <a:ext cx="692818" cy="276999"/>
          </a:xfrm>
          <a:prstGeom prst="rect">
            <a:avLst/>
          </a:prstGeom>
          <a:noFill/>
        </p:spPr>
        <p:txBody>
          <a:bodyPr wrap="none" rtlCol="0">
            <a:spAutoFit/>
          </a:bodyPr>
          <a:lstStyle/>
          <a:p>
            <a:r>
              <a:rPr lang="en-US" sz="1200" dirty="0" smtClean="0"/>
              <a:t>has part</a:t>
            </a:r>
            <a:endParaRPr lang="en-US" sz="1200" dirty="0"/>
          </a:p>
        </p:txBody>
      </p:sp>
      <p:sp>
        <p:nvSpPr>
          <p:cNvPr id="149" name="Oval 148"/>
          <p:cNvSpPr/>
          <p:nvPr/>
        </p:nvSpPr>
        <p:spPr>
          <a:xfrm>
            <a:off x="1731945" y="4968751"/>
            <a:ext cx="1498741" cy="78095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HER2-receptor positive breast cancer</a:t>
            </a:r>
            <a:endParaRPr lang="en-US" sz="1400" dirty="0"/>
          </a:p>
        </p:txBody>
      </p:sp>
      <p:cxnSp>
        <p:nvCxnSpPr>
          <p:cNvPr id="150" name="Straight Arrow Connector 149"/>
          <p:cNvCxnSpPr>
            <a:stCxn id="123" idx="5"/>
            <a:endCxn id="45" idx="1"/>
          </p:cNvCxnSpPr>
          <p:nvPr/>
        </p:nvCxnSpPr>
        <p:spPr>
          <a:xfrm>
            <a:off x="2780181" y="3764734"/>
            <a:ext cx="726216" cy="394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3568570" y="5083841"/>
            <a:ext cx="1117614" cy="276999"/>
          </a:xfrm>
          <a:prstGeom prst="rect">
            <a:avLst/>
          </a:prstGeom>
          <a:noFill/>
        </p:spPr>
        <p:txBody>
          <a:bodyPr wrap="none" rtlCol="0">
            <a:spAutoFit/>
          </a:bodyPr>
          <a:lstStyle/>
          <a:p>
            <a:r>
              <a:rPr lang="en-US" sz="1200" dirty="0" smtClean="0"/>
              <a:t>has disposition</a:t>
            </a:r>
            <a:endParaRPr lang="en-US" sz="1200" dirty="0"/>
          </a:p>
        </p:txBody>
      </p:sp>
      <p:cxnSp>
        <p:nvCxnSpPr>
          <p:cNvPr id="152" name="Straight Arrow Connector 151"/>
          <p:cNvCxnSpPr>
            <a:stCxn id="124" idx="0"/>
            <a:endCxn id="127" idx="4"/>
          </p:cNvCxnSpPr>
          <p:nvPr/>
        </p:nvCxnSpPr>
        <p:spPr>
          <a:xfrm flipV="1">
            <a:off x="7367666" y="2319284"/>
            <a:ext cx="1" cy="814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9" name="Oval 158"/>
          <p:cNvSpPr/>
          <p:nvPr/>
        </p:nvSpPr>
        <p:spPr>
          <a:xfrm>
            <a:off x="1924195" y="2126175"/>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163" name="Straight Arrow Connector 162"/>
          <p:cNvCxnSpPr>
            <a:stCxn id="159" idx="4"/>
            <a:endCxn id="123" idx="0"/>
          </p:cNvCxnSpPr>
          <p:nvPr/>
        </p:nvCxnSpPr>
        <p:spPr>
          <a:xfrm>
            <a:off x="2478252" y="2500662"/>
            <a:ext cx="1" cy="82476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64" name="TextBox 163"/>
          <p:cNvSpPr txBox="1"/>
          <p:nvPr/>
        </p:nvSpPr>
        <p:spPr>
          <a:xfrm>
            <a:off x="1797480" y="2789893"/>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170" name="TextBox 169"/>
          <p:cNvSpPr txBox="1"/>
          <p:nvPr/>
        </p:nvSpPr>
        <p:spPr>
          <a:xfrm>
            <a:off x="1050383" y="1816364"/>
            <a:ext cx="2815379" cy="276999"/>
          </a:xfrm>
          <a:prstGeom prst="rect">
            <a:avLst/>
          </a:prstGeom>
          <a:noFill/>
        </p:spPr>
        <p:txBody>
          <a:bodyPr wrap="square" rtlCol="0">
            <a:spAutoFit/>
          </a:bodyPr>
          <a:lstStyle/>
          <a:p>
            <a:pPr algn="ctr"/>
            <a:r>
              <a:rPr lang="en-US" sz="1200" dirty="0" smtClean="0"/>
              <a:t>(age datum has string value less than ‘40’)</a:t>
            </a:r>
            <a:endParaRPr lang="en-US" sz="1200" dirty="0"/>
          </a:p>
        </p:txBody>
      </p:sp>
      <p:sp>
        <p:nvSpPr>
          <p:cNvPr id="175" name="Oval 174"/>
          <p:cNvSpPr/>
          <p:nvPr/>
        </p:nvSpPr>
        <p:spPr>
          <a:xfrm>
            <a:off x="8906978" y="1811326"/>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genetic testing</a:t>
            </a:r>
            <a:endParaRPr lang="en-US" sz="1400" dirty="0"/>
          </a:p>
        </p:txBody>
      </p:sp>
      <p:sp>
        <p:nvSpPr>
          <p:cNvPr id="184" name="TextBox 183"/>
          <p:cNvSpPr txBox="1"/>
          <p:nvPr/>
        </p:nvSpPr>
        <p:spPr>
          <a:xfrm>
            <a:off x="8082042" y="1771680"/>
            <a:ext cx="665567" cy="276999"/>
          </a:xfrm>
          <a:prstGeom prst="rect">
            <a:avLst/>
          </a:prstGeom>
          <a:noFill/>
        </p:spPr>
        <p:txBody>
          <a:bodyPr wrap="none" rtlCol="0">
            <a:spAutoFit/>
          </a:bodyPr>
          <a:lstStyle/>
          <a:p>
            <a:r>
              <a:rPr lang="en-US" sz="1200" dirty="0" smtClean="0"/>
              <a:t>permits</a:t>
            </a:r>
            <a:endParaRPr lang="en-US" sz="1200" dirty="0"/>
          </a:p>
        </p:txBody>
      </p:sp>
      <p:cxnSp>
        <p:nvCxnSpPr>
          <p:cNvPr id="185" name="Straight Arrow Connector 184"/>
          <p:cNvCxnSpPr>
            <a:stCxn id="127" idx="6"/>
            <a:endCxn id="175" idx="2"/>
          </p:cNvCxnSpPr>
          <p:nvPr/>
        </p:nvCxnSpPr>
        <p:spPr>
          <a:xfrm>
            <a:off x="8004923" y="2065305"/>
            <a:ext cx="902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6185131" y="5095580"/>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188" name="Straight Arrow Connector 187"/>
          <p:cNvCxnSpPr>
            <a:stCxn id="139" idx="2"/>
            <a:endCxn id="54" idx="6"/>
          </p:cNvCxnSpPr>
          <p:nvPr/>
        </p:nvCxnSpPr>
        <p:spPr>
          <a:xfrm flipH="1">
            <a:off x="6004195" y="5359577"/>
            <a:ext cx="896691" cy="198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89" name="Oval 188"/>
          <p:cNvSpPr/>
          <p:nvPr/>
        </p:nvSpPr>
        <p:spPr>
          <a:xfrm>
            <a:off x="5000502" y="3134631"/>
            <a:ext cx="959959" cy="8866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190" name="Straight Arrow Connector 189"/>
          <p:cNvCxnSpPr>
            <a:stCxn id="123" idx="6"/>
            <a:endCxn id="189" idx="2"/>
          </p:cNvCxnSpPr>
          <p:nvPr/>
        </p:nvCxnSpPr>
        <p:spPr>
          <a:xfrm flipV="1">
            <a:off x="2905244" y="3577950"/>
            <a:ext cx="2095258" cy="4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a:stCxn id="189" idx="6"/>
            <a:endCxn id="124" idx="2"/>
          </p:cNvCxnSpPr>
          <p:nvPr/>
        </p:nvCxnSpPr>
        <p:spPr>
          <a:xfrm flipV="1">
            <a:off x="5960461" y="3577370"/>
            <a:ext cx="907870" cy="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2" name="TextBox 191"/>
          <p:cNvSpPr txBox="1"/>
          <p:nvPr/>
        </p:nvSpPr>
        <p:spPr>
          <a:xfrm>
            <a:off x="3005772" y="3303482"/>
            <a:ext cx="686919" cy="276999"/>
          </a:xfrm>
          <a:prstGeom prst="rect">
            <a:avLst/>
          </a:prstGeom>
          <a:noFill/>
        </p:spPr>
        <p:txBody>
          <a:bodyPr wrap="none" rtlCol="0">
            <a:spAutoFit/>
          </a:bodyPr>
          <a:lstStyle/>
          <a:p>
            <a:r>
              <a:rPr lang="en-US" sz="1200" dirty="0" smtClean="0"/>
              <a:t>agent in</a:t>
            </a:r>
            <a:endParaRPr lang="en-US" sz="1200" dirty="0"/>
          </a:p>
        </p:txBody>
      </p:sp>
      <p:sp>
        <p:nvSpPr>
          <p:cNvPr id="193" name="TextBox 192"/>
          <p:cNvSpPr txBox="1"/>
          <p:nvPr/>
        </p:nvSpPr>
        <p:spPr>
          <a:xfrm>
            <a:off x="5986443" y="3298821"/>
            <a:ext cx="859531" cy="276999"/>
          </a:xfrm>
          <a:prstGeom prst="rect">
            <a:avLst/>
          </a:prstGeom>
          <a:noFill/>
        </p:spPr>
        <p:txBody>
          <a:bodyPr wrap="none" rtlCol="0">
            <a:spAutoFit/>
          </a:bodyPr>
          <a:lstStyle/>
          <a:p>
            <a:r>
              <a:rPr lang="en-US" sz="1200" dirty="0" smtClean="0"/>
              <a:t>has output</a:t>
            </a:r>
            <a:endParaRPr lang="en-US" sz="1200" dirty="0"/>
          </a:p>
        </p:txBody>
      </p:sp>
      <p:sp>
        <p:nvSpPr>
          <p:cNvPr id="38" name="TextBox 37"/>
          <p:cNvSpPr txBox="1"/>
          <p:nvPr/>
        </p:nvSpPr>
        <p:spPr>
          <a:xfrm>
            <a:off x="8004923" y="4616467"/>
            <a:ext cx="825419" cy="276999"/>
          </a:xfrm>
          <a:prstGeom prst="rect">
            <a:avLst/>
          </a:prstGeom>
          <a:noFill/>
        </p:spPr>
        <p:txBody>
          <a:bodyPr wrap="none" rtlCol="0">
            <a:spAutoFit/>
          </a:bodyPr>
          <a:lstStyle/>
          <a:p>
            <a:r>
              <a:rPr lang="en-US" sz="1200" dirty="0" smtClean="0"/>
              <a:t>prescribes</a:t>
            </a:r>
            <a:endParaRPr lang="en-US" sz="1200" dirty="0"/>
          </a:p>
        </p:txBody>
      </p:sp>
      <p:cxnSp>
        <p:nvCxnSpPr>
          <p:cNvPr id="39" name="Straight Arrow Connector 38"/>
          <p:cNvCxnSpPr>
            <a:stCxn id="139" idx="7"/>
            <a:endCxn id="175" idx="4"/>
          </p:cNvCxnSpPr>
          <p:nvPr/>
        </p:nvCxnSpPr>
        <p:spPr>
          <a:xfrm flipV="1">
            <a:off x="7687267" y="2319284"/>
            <a:ext cx="1856968" cy="273392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0" name="TextBox 39"/>
          <p:cNvSpPr txBox="1"/>
          <p:nvPr/>
        </p:nvSpPr>
        <p:spPr>
          <a:xfrm>
            <a:off x="4419842" y="4460720"/>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42" name="Straight Arrow Connector 41"/>
          <p:cNvCxnSpPr>
            <a:stCxn id="45" idx="5"/>
            <a:endCxn id="54" idx="1"/>
          </p:cNvCxnSpPr>
          <p:nvPr/>
        </p:nvCxnSpPr>
        <p:spPr>
          <a:xfrm>
            <a:off x="4268822" y="4573005"/>
            <a:ext cx="847044" cy="512447"/>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3" name="TextBox 42"/>
          <p:cNvSpPr txBox="1"/>
          <p:nvPr/>
        </p:nvSpPr>
        <p:spPr>
          <a:xfrm>
            <a:off x="2190876" y="3970959"/>
            <a:ext cx="1069652" cy="276999"/>
          </a:xfrm>
          <a:prstGeom prst="rect">
            <a:avLst/>
          </a:prstGeom>
          <a:noFill/>
        </p:spPr>
        <p:txBody>
          <a:bodyPr wrap="none" rtlCol="0">
            <a:spAutoFit/>
          </a:bodyPr>
          <a:lstStyle/>
          <a:p>
            <a:r>
              <a:rPr lang="en-US" sz="1200" dirty="0" smtClean="0"/>
              <a:t>participates in</a:t>
            </a:r>
            <a:endParaRPr lang="en-US" sz="1200" dirty="0"/>
          </a:p>
        </p:txBody>
      </p:sp>
      <p:sp>
        <p:nvSpPr>
          <p:cNvPr id="45" name="Oval 44"/>
          <p:cNvSpPr/>
          <p:nvPr/>
        </p:nvSpPr>
        <p:spPr>
          <a:xfrm>
            <a:off x="3348494" y="4074135"/>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54" name="Oval 53"/>
          <p:cNvSpPr/>
          <p:nvPr/>
        </p:nvSpPr>
        <p:spPr>
          <a:xfrm>
            <a:off x="4963453" y="4971084"/>
            <a:ext cx="1040742" cy="78095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biological tissue specimen</a:t>
            </a:r>
            <a:endParaRPr lang="en-US" sz="1400" dirty="0"/>
          </a:p>
        </p:txBody>
      </p:sp>
      <p:cxnSp>
        <p:nvCxnSpPr>
          <p:cNvPr id="69" name="Straight Arrow Connector 68"/>
          <p:cNvCxnSpPr>
            <a:stCxn id="54" idx="2"/>
            <a:endCxn id="149" idx="6"/>
          </p:cNvCxnSpPr>
          <p:nvPr/>
        </p:nvCxnSpPr>
        <p:spPr>
          <a:xfrm flipH="1" flipV="1">
            <a:off x="3230686" y="5359229"/>
            <a:ext cx="1732767" cy="233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Tree>
    <p:extLst>
      <p:ext uri="{BB962C8B-B14F-4D97-AF65-F5344CB8AC3E}">
        <p14:creationId xmlns:p14="http://schemas.microsoft.com/office/powerpoint/2010/main" val="3622293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145484"/>
          </a:xfrm>
        </p:spPr>
        <p:txBody>
          <a:bodyPr>
            <a:noAutofit/>
          </a:bodyPr>
          <a:lstStyle/>
          <a:p>
            <a:pPr marL="0" indent="0">
              <a:buNone/>
            </a:pPr>
            <a:r>
              <a:rPr lang="en-US" dirty="0"/>
              <a:t>A researcher has a protocol to study patients in (1). The IRB reviews the status of the study by verifying the </a:t>
            </a:r>
            <a:r>
              <a:rPr lang="en-US" dirty="0" smtClean="0"/>
              <a:t>patients</a:t>
            </a:r>
            <a:r>
              <a:rPr lang="en-US" dirty="0"/>
              <a:t>’ consent status. The IRB find patients that </a:t>
            </a:r>
            <a:r>
              <a:rPr lang="en-US" b="1" dirty="0"/>
              <a:t>did not </a:t>
            </a:r>
            <a:r>
              <a:rPr lang="en-US" dirty="0"/>
              <a:t>consent to genetic testing.</a:t>
            </a:r>
          </a:p>
        </p:txBody>
      </p:sp>
      <p:sp>
        <p:nvSpPr>
          <p:cNvPr id="5" name="Rectangle 4"/>
          <p:cNvSpPr/>
          <p:nvPr/>
        </p:nvSpPr>
        <p:spPr>
          <a:xfrm>
            <a:off x="609599" y="206774"/>
            <a:ext cx="9148754"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6: IRB</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86822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Oval 105"/>
          <p:cNvSpPr/>
          <p:nvPr/>
        </p:nvSpPr>
        <p:spPr>
          <a:xfrm>
            <a:off x="10611590" y="851223"/>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8" name="TextBox 107"/>
          <p:cNvSpPr txBox="1"/>
          <p:nvPr/>
        </p:nvSpPr>
        <p:spPr>
          <a:xfrm>
            <a:off x="10904862" y="868494"/>
            <a:ext cx="662361" cy="261610"/>
          </a:xfrm>
          <a:prstGeom prst="rect">
            <a:avLst/>
          </a:prstGeom>
          <a:noFill/>
        </p:spPr>
        <p:txBody>
          <a:bodyPr wrap="none" rtlCol="0">
            <a:spAutoFit/>
          </a:bodyPr>
          <a:lstStyle/>
          <a:p>
            <a:r>
              <a:rPr lang="en-US" sz="1100" dirty="0" smtClean="0"/>
              <a:t>instance</a:t>
            </a:r>
          </a:p>
        </p:txBody>
      </p:sp>
      <p:sp>
        <p:nvSpPr>
          <p:cNvPr id="122" name="Rectangle 121"/>
          <p:cNvSpPr/>
          <p:nvPr/>
        </p:nvSpPr>
        <p:spPr>
          <a:xfrm>
            <a:off x="609599" y="206774"/>
            <a:ext cx="9148754"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Biobank Use Case 6: IRB</a:t>
            </a:r>
          </a:p>
        </p:txBody>
      </p:sp>
      <p:sp>
        <p:nvSpPr>
          <p:cNvPr id="94" name="Oval 93"/>
          <p:cNvSpPr/>
          <p:nvPr/>
        </p:nvSpPr>
        <p:spPr>
          <a:xfrm>
            <a:off x="6950867" y="1664284"/>
            <a:ext cx="1125894" cy="66350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directive</a:t>
            </a:r>
            <a:endParaRPr lang="en-US" sz="1400" dirty="0"/>
          </a:p>
        </p:txBody>
      </p:sp>
      <p:sp>
        <p:nvSpPr>
          <p:cNvPr id="156" name="Rectangle 155"/>
          <p:cNvSpPr/>
          <p:nvPr/>
        </p:nvSpPr>
        <p:spPr>
          <a:xfrm>
            <a:off x="5302530" y="2383909"/>
            <a:ext cx="237566" cy="369332"/>
          </a:xfrm>
          <a:prstGeom prst="rect">
            <a:avLst/>
          </a:prstGeom>
        </p:spPr>
        <p:txBody>
          <a:bodyPr wrap="none">
            <a:spAutoFit/>
          </a:bodyPr>
          <a:lstStyle/>
          <a:p>
            <a:r>
              <a:rPr lang="en-US" dirty="0"/>
              <a:t> </a:t>
            </a:r>
          </a:p>
        </p:txBody>
      </p:sp>
      <p:sp>
        <p:nvSpPr>
          <p:cNvPr id="62" name="Oval 61"/>
          <p:cNvSpPr/>
          <p:nvPr/>
        </p:nvSpPr>
        <p:spPr>
          <a:xfrm>
            <a:off x="5074882" y="1594687"/>
            <a:ext cx="1031942" cy="8026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no-answer textual entity</a:t>
            </a:r>
            <a:endParaRPr lang="en-US" sz="1400" dirty="0"/>
          </a:p>
        </p:txBody>
      </p:sp>
      <p:sp>
        <p:nvSpPr>
          <p:cNvPr id="66" name="TextBox 65"/>
          <p:cNvSpPr txBox="1"/>
          <p:nvPr/>
        </p:nvSpPr>
        <p:spPr>
          <a:xfrm>
            <a:off x="6106824" y="1716573"/>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123" name="Straight Arrow Connector 122"/>
          <p:cNvCxnSpPr/>
          <p:nvPr/>
        </p:nvCxnSpPr>
        <p:spPr>
          <a:xfrm>
            <a:off x="10457430" y="1391759"/>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24" name="TextBox 123"/>
          <p:cNvSpPr txBox="1"/>
          <p:nvPr/>
        </p:nvSpPr>
        <p:spPr>
          <a:xfrm>
            <a:off x="10833057" y="1235201"/>
            <a:ext cx="1294200" cy="276999"/>
          </a:xfrm>
          <a:prstGeom prst="rect">
            <a:avLst/>
          </a:prstGeom>
          <a:noFill/>
        </p:spPr>
        <p:txBody>
          <a:bodyPr wrap="none" rtlCol="0">
            <a:spAutoFit/>
          </a:bodyPr>
          <a:lstStyle/>
          <a:p>
            <a:r>
              <a:rPr lang="en-US" sz="1200" dirty="0" smtClean="0"/>
              <a:t>‘has part’ relation</a:t>
            </a:r>
            <a:endParaRPr lang="en-US" sz="1200" dirty="0"/>
          </a:p>
        </p:txBody>
      </p:sp>
      <p:sp>
        <p:nvSpPr>
          <p:cNvPr id="65" name="Oval 64"/>
          <p:cNvSpPr/>
          <p:nvPr/>
        </p:nvSpPr>
        <p:spPr>
          <a:xfrm>
            <a:off x="810266" y="3785623"/>
            <a:ext cx="960656" cy="80978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67" name="Straight Arrow Connector 66"/>
          <p:cNvCxnSpPr>
            <a:stCxn id="65" idx="5"/>
            <a:endCxn id="68" idx="1"/>
          </p:cNvCxnSpPr>
          <p:nvPr/>
        </p:nvCxnSpPr>
        <p:spPr>
          <a:xfrm>
            <a:off x="1630237" y="4476816"/>
            <a:ext cx="667826" cy="89762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8" name="Oval 67"/>
          <p:cNvSpPr/>
          <p:nvPr/>
        </p:nvSpPr>
        <p:spPr>
          <a:xfrm>
            <a:off x="2150493" y="5271707"/>
            <a:ext cx="1007668" cy="70148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69" name="TextBox 68"/>
          <p:cNvSpPr txBox="1"/>
          <p:nvPr/>
        </p:nvSpPr>
        <p:spPr>
          <a:xfrm>
            <a:off x="1113640" y="4994708"/>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70" name="Oval 69"/>
          <p:cNvSpPr/>
          <p:nvPr/>
        </p:nvSpPr>
        <p:spPr>
          <a:xfrm>
            <a:off x="719624" y="1592959"/>
            <a:ext cx="1141940" cy="47710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research </a:t>
            </a:r>
            <a:r>
              <a:rPr lang="en-US" sz="1400" dirty="0" smtClean="0"/>
              <a:t>institution</a:t>
            </a:r>
            <a:endParaRPr lang="en-US" sz="1400" dirty="0"/>
          </a:p>
        </p:txBody>
      </p:sp>
      <p:sp>
        <p:nvSpPr>
          <p:cNvPr id="71" name="Oval 70"/>
          <p:cNvSpPr/>
          <p:nvPr/>
        </p:nvSpPr>
        <p:spPr>
          <a:xfrm>
            <a:off x="8033545" y="5237823"/>
            <a:ext cx="1051398" cy="7464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electronic health record</a:t>
            </a:r>
            <a:endParaRPr lang="en-US" sz="1400" dirty="0"/>
          </a:p>
        </p:txBody>
      </p:sp>
      <p:sp>
        <p:nvSpPr>
          <p:cNvPr id="72" name="TextBox 71"/>
          <p:cNvSpPr txBox="1"/>
          <p:nvPr/>
        </p:nvSpPr>
        <p:spPr>
          <a:xfrm>
            <a:off x="3324241" y="2352049"/>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73" name="Straight Arrow Connector 72"/>
          <p:cNvCxnSpPr>
            <a:stCxn id="93" idx="7"/>
            <a:endCxn id="76" idx="3"/>
          </p:cNvCxnSpPr>
          <p:nvPr/>
        </p:nvCxnSpPr>
        <p:spPr>
          <a:xfrm flipV="1">
            <a:off x="3074661" y="1999284"/>
            <a:ext cx="404909" cy="7955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74" name="TextBox 73"/>
          <p:cNvSpPr txBox="1"/>
          <p:nvPr/>
        </p:nvSpPr>
        <p:spPr>
          <a:xfrm>
            <a:off x="1996281" y="2333786"/>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75" name="Straight Arrow Connector 74"/>
          <p:cNvCxnSpPr>
            <a:stCxn id="70" idx="4"/>
            <a:endCxn id="65" idx="0"/>
          </p:cNvCxnSpPr>
          <p:nvPr/>
        </p:nvCxnSpPr>
        <p:spPr>
          <a:xfrm>
            <a:off x="1290594" y="2070068"/>
            <a:ext cx="0" cy="171555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76" name="Oval 75"/>
          <p:cNvSpPr/>
          <p:nvPr/>
        </p:nvSpPr>
        <p:spPr>
          <a:xfrm>
            <a:off x="3281033" y="1586725"/>
            <a:ext cx="1355697" cy="48334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research investigation</a:t>
            </a:r>
            <a:endParaRPr lang="en-US" sz="1400" dirty="0"/>
          </a:p>
        </p:txBody>
      </p:sp>
      <p:sp>
        <p:nvSpPr>
          <p:cNvPr id="77" name="Oval 76"/>
          <p:cNvSpPr/>
          <p:nvPr/>
        </p:nvSpPr>
        <p:spPr>
          <a:xfrm>
            <a:off x="2836526" y="3411914"/>
            <a:ext cx="1028896" cy="74892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recontact method directive</a:t>
            </a:r>
            <a:endParaRPr lang="en-US" sz="1400" dirty="0"/>
          </a:p>
        </p:txBody>
      </p:sp>
      <p:cxnSp>
        <p:nvCxnSpPr>
          <p:cNvPr id="78" name="Straight Arrow Connector 77"/>
          <p:cNvCxnSpPr>
            <a:stCxn id="68" idx="7"/>
            <a:endCxn id="77" idx="4"/>
          </p:cNvCxnSpPr>
          <p:nvPr/>
        </p:nvCxnSpPr>
        <p:spPr>
          <a:xfrm flipV="1">
            <a:off x="3010591" y="4160835"/>
            <a:ext cx="340383" cy="1213602"/>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79" name="Oval 78"/>
          <p:cNvSpPr/>
          <p:nvPr/>
        </p:nvSpPr>
        <p:spPr>
          <a:xfrm>
            <a:off x="10057278" y="3639627"/>
            <a:ext cx="1158137" cy="44750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DNA specimen</a:t>
            </a:r>
            <a:endParaRPr lang="en-US" sz="1400" dirty="0"/>
          </a:p>
        </p:txBody>
      </p:sp>
      <p:sp>
        <p:nvSpPr>
          <p:cNvPr id="80" name="Oval 79"/>
          <p:cNvSpPr/>
          <p:nvPr/>
        </p:nvSpPr>
        <p:spPr>
          <a:xfrm>
            <a:off x="10192415" y="5757823"/>
            <a:ext cx="894505" cy="5531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endParaRPr lang="en-US" sz="1400" baseline="-25000" dirty="0"/>
          </a:p>
        </p:txBody>
      </p:sp>
      <p:cxnSp>
        <p:nvCxnSpPr>
          <p:cNvPr id="81" name="Elbow Connector 80"/>
          <p:cNvCxnSpPr>
            <a:stCxn id="80" idx="4"/>
            <a:endCxn id="65" idx="3"/>
          </p:cNvCxnSpPr>
          <p:nvPr/>
        </p:nvCxnSpPr>
        <p:spPr>
          <a:xfrm rot="5400000" flipH="1">
            <a:off x="4878238" y="549530"/>
            <a:ext cx="1834144" cy="9688717"/>
          </a:xfrm>
          <a:prstGeom prst="bentConnector3">
            <a:avLst>
              <a:gd name="adj1" fmla="val -124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469542" y="4750905"/>
            <a:ext cx="145653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sp>
        <p:nvSpPr>
          <p:cNvPr id="83" name="TextBox 82"/>
          <p:cNvSpPr txBox="1"/>
          <p:nvPr/>
        </p:nvSpPr>
        <p:spPr>
          <a:xfrm>
            <a:off x="9435153" y="6269139"/>
            <a:ext cx="686919" cy="276999"/>
          </a:xfrm>
          <a:prstGeom prst="rect">
            <a:avLst/>
          </a:prstGeom>
          <a:noFill/>
          <a:ln>
            <a:noFill/>
          </a:ln>
        </p:spPr>
        <p:txBody>
          <a:bodyPr wrap="none" rtlCol="0">
            <a:spAutoFit/>
          </a:bodyPr>
          <a:lstStyle/>
          <a:p>
            <a:r>
              <a:rPr lang="en-US" sz="1200" dirty="0" smtClean="0"/>
              <a:t>agent in</a:t>
            </a:r>
            <a:endParaRPr lang="en-US" sz="1200" dirty="0"/>
          </a:p>
        </p:txBody>
      </p:sp>
      <p:sp>
        <p:nvSpPr>
          <p:cNvPr id="84" name="Oval 83"/>
          <p:cNvSpPr/>
          <p:nvPr/>
        </p:nvSpPr>
        <p:spPr>
          <a:xfrm>
            <a:off x="5450584" y="5211256"/>
            <a:ext cx="143152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weight datum</a:t>
            </a:r>
          </a:p>
        </p:txBody>
      </p:sp>
      <p:sp>
        <p:nvSpPr>
          <p:cNvPr id="85" name="Oval 84"/>
          <p:cNvSpPr/>
          <p:nvPr/>
        </p:nvSpPr>
        <p:spPr>
          <a:xfrm>
            <a:off x="5450584" y="5669184"/>
            <a:ext cx="145755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gender datum</a:t>
            </a:r>
          </a:p>
        </p:txBody>
      </p:sp>
      <p:sp>
        <p:nvSpPr>
          <p:cNvPr id="86" name="Oval 85"/>
          <p:cNvSpPr/>
          <p:nvPr/>
        </p:nvSpPr>
        <p:spPr>
          <a:xfrm>
            <a:off x="5452172" y="6123717"/>
            <a:ext cx="145755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race datum</a:t>
            </a:r>
          </a:p>
        </p:txBody>
      </p:sp>
      <p:sp>
        <p:nvSpPr>
          <p:cNvPr id="87" name="TextBox 86"/>
          <p:cNvSpPr txBox="1"/>
          <p:nvPr/>
        </p:nvSpPr>
        <p:spPr>
          <a:xfrm>
            <a:off x="9285679" y="5480824"/>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88" name="Straight Arrow Connector 87"/>
          <p:cNvCxnSpPr>
            <a:stCxn id="71" idx="6"/>
            <a:endCxn id="80" idx="2"/>
          </p:cNvCxnSpPr>
          <p:nvPr/>
        </p:nvCxnSpPr>
        <p:spPr>
          <a:xfrm>
            <a:off x="9084943" y="5611070"/>
            <a:ext cx="1107472" cy="423322"/>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89" name="Straight Arrow Connector 88"/>
          <p:cNvCxnSpPr>
            <a:stCxn id="71" idx="2"/>
            <a:endCxn id="82" idx="6"/>
          </p:cNvCxnSpPr>
          <p:nvPr/>
        </p:nvCxnSpPr>
        <p:spPr>
          <a:xfrm flipH="1" flipV="1">
            <a:off x="6926073" y="4938149"/>
            <a:ext cx="1107472" cy="67292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90" name="Straight Arrow Connector 89"/>
          <p:cNvCxnSpPr>
            <a:stCxn id="71" idx="2"/>
            <a:endCxn id="84" idx="6"/>
          </p:cNvCxnSpPr>
          <p:nvPr/>
        </p:nvCxnSpPr>
        <p:spPr>
          <a:xfrm flipH="1" flipV="1">
            <a:off x="6882108" y="5398500"/>
            <a:ext cx="1151437" cy="21257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91" name="Straight Arrow Connector 90"/>
          <p:cNvCxnSpPr>
            <a:stCxn id="71" idx="2"/>
            <a:endCxn id="85" idx="6"/>
          </p:cNvCxnSpPr>
          <p:nvPr/>
        </p:nvCxnSpPr>
        <p:spPr>
          <a:xfrm flipH="1">
            <a:off x="6908135" y="5611070"/>
            <a:ext cx="1125410" cy="24535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92" name="Straight Arrow Connector 91"/>
          <p:cNvCxnSpPr>
            <a:stCxn id="71" idx="2"/>
            <a:endCxn id="86" idx="6"/>
          </p:cNvCxnSpPr>
          <p:nvPr/>
        </p:nvCxnSpPr>
        <p:spPr>
          <a:xfrm flipH="1">
            <a:off x="6909723" y="5611070"/>
            <a:ext cx="1123822" cy="69989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93" name="Oval 92"/>
          <p:cNvSpPr/>
          <p:nvPr/>
        </p:nvSpPr>
        <p:spPr>
          <a:xfrm>
            <a:off x="2051282" y="2723703"/>
            <a:ext cx="1198963" cy="48583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26" name="Straight Arrow Connector 125"/>
          <p:cNvCxnSpPr>
            <a:stCxn id="68" idx="0"/>
            <a:endCxn id="93" idx="4"/>
          </p:cNvCxnSpPr>
          <p:nvPr/>
        </p:nvCxnSpPr>
        <p:spPr>
          <a:xfrm flipH="1" flipV="1">
            <a:off x="2650764" y="3209539"/>
            <a:ext cx="3563" cy="20621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27" name="TextBox 126"/>
          <p:cNvSpPr txBox="1"/>
          <p:nvPr/>
        </p:nvSpPr>
        <p:spPr>
          <a:xfrm>
            <a:off x="1848746" y="3913094"/>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128" name="Oval 127"/>
          <p:cNvSpPr/>
          <p:nvPr/>
        </p:nvSpPr>
        <p:spPr>
          <a:xfrm>
            <a:off x="4776521" y="3026023"/>
            <a:ext cx="1018789" cy="98102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regarding DNA specimen</a:t>
            </a:r>
            <a:endParaRPr lang="en-US" sz="1400" dirty="0"/>
          </a:p>
        </p:txBody>
      </p:sp>
      <p:sp>
        <p:nvSpPr>
          <p:cNvPr id="135" name="TextBox 134"/>
          <p:cNvSpPr txBox="1"/>
          <p:nvPr/>
        </p:nvSpPr>
        <p:spPr>
          <a:xfrm>
            <a:off x="7138209" y="3568826"/>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139" name="Straight Arrow Connector 138"/>
          <p:cNvCxnSpPr>
            <a:stCxn id="128" idx="5"/>
            <a:endCxn id="79" idx="2"/>
          </p:cNvCxnSpPr>
          <p:nvPr/>
        </p:nvCxnSpPr>
        <p:spPr>
          <a:xfrm>
            <a:off x="5646112" y="3863379"/>
            <a:ext cx="4411166" cy="0"/>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140" name="Straight Arrow Connector 139"/>
          <p:cNvCxnSpPr>
            <a:stCxn id="68" idx="7"/>
            <a:endCxn id="128" idx="3"/>
          </p:cNvCxnSpPr>
          <p:nvPr/>
        </p:nvCxnSpPr>
        <p:spPr>
          <a:xfrm flipV="1">
            <a:off x="3010591" y="3863379"/>
            <a:ext cx="1915128" cy="151105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46" name="Oval 145"/>
          <p:cNvSpPr/>
          <p:nvPr/>
        </p:nvSpPr>
        <p:spPr>
          <a:xfrm>
            <a:off x="5421313" y="4157317"/>
            <a:ext cx="1584626" cy="4708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blood pressure prescription</a:t>
            </a:r>
          </a:p>
        </p:txBody>
      </p:sp>
      <p:cxnSp>
        <p:nvCxnSpPr>
          <p:cNvPr id="147" name="Straight Arrow Connector 146"/>
          <p:cNvCxnSpPr>
            <a:stCxn id="71" idx="2"/>
            <a:endCxn id="146" idx="6"/>
          </p:cNvCxnSpPr>
          <p:nvPr/>
        </p:nvCxnSpPr>
        <p:spPr>
          <a:xfrm flipH="1" flipV="1">
            <a:off x="7005939" y="4392764"/>
            <a:ext cx="1027606" cy="1218306"/>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49" name="Oval 148"/>
          <p:cNvSpPr/>
          <p:nvPr/>
        </p:nvSpPr>
        <p:spPr>
          <a:xfrm>
            <a:off x="7161588" y="4020195"/>
            <a:ext cx="1584626" cy="4708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diagnosis data</a:t>
            </a:r>
          </a:p>
        </p:txBody>
      </p:sp>
      <p:cxnSp>
        <p:nvCxnSpPr>
          <p:cNvPr id="150" name="Straight Arrow Connector 149"/>
          <p:cNvCxnSpPr>
            <a:stCxn id="71" idx="2"/>
            <a:endCxn id="149" idx="4"/>
          </p:cNvCxnSpPr>
          <p:nvPr/>
        </p:nvCxnSpPr>
        <p:spPr>
          <a:xfrm flipH="1" flipV="1">
            <a:off x="7953901" y="4491089"/>
            <a:ext cx="79644" cy="111998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151" name="Straight Arrow Connector 150"/>
          <p:cNvCxnSpPr>
            <a:stCxn id="70" idx="5"/>
            <a:endCxn id="93" idx="1"/>
          </p:cNvCxnSpPr>
          <p:nvPr/>
        </p:nvCxnSpPr>
        <p:spPr>
          <a:xfrm>
            <a:off x="1694331" y="2000197"/>
            <a:ext cx="532535" cy="79465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152" name="Straight Arrow Connector 151"/>
          <p:cNvCxnSpPr>
            <a:stCxn id="65" idx="7"/>
            <a:endCxn id="93" idx="3"/>
          </p:cNvCxnSpPr>
          <p:nvPr/>
        </p:nvCxnSpPr>
        <p:spPr>
          <a:xfrm flipV="1">
            <a:off x="1630237" y="3138390"/>
            <a:ext cx="596629" cy="76582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59" name="TextBox 158"/>
          <p:cNvSpPr txBox="1"/>
          <p:nvPr/>
        </p:nvSpPr>
        <p:spPr>
          <a:xfrm>
            <a:off x="1274932" y="3111406"/>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163" name="TextBox 162"/>
          <p:cNvSpPr txBox="1"/>
          <p:nvPr/>
        </p:nvSpPr>
        <p:spPr>
          <a:xfrm>
            <a:off x="10633701" y="4215364"/>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64" name="Straight Arrow Connector 163"/>
          <p:cNvCxnSpPr>
            <a:stCxn id="80" idx="0"/>
            <a:endCxn id="169" idx="4"/>
          </p:cNvCxnSpPr>
          <p:nvPr/>
        </p:nvCxnSpPr>
        <p:spPr>
          <a:xfrm flipH="1" flipV="1">
            <a:off x="10639487" y="5191201"/>
            <a:ext cx="181" cy="566622"/>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69" name="Oval 168"/>
          <p:cNvSpPr/>
          <p:nvPr/>
        </p:nvSpPr>
        <p:spPr>
          <a:xfrm>
            <a:off x="10100371" y="4606739"/>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cxnSp>
        <p:nvCxnSpPr>
          <p:cNvPr id="170" name="Straight Arrow Connector 169"/>
          <p:cNvCxnSpPr>
            <a:stCxn id="169" idx="0"/>
            <a:endCxn id="79" idx="4"/>
          </p:cNvCxnSpPr>
          <p:nvPr/>
        </p:nvCxnSpPr>
        <p:spPr>
          <a:xfrm flipH="1" flipV="1">
            <a:off x="10636347" y="4087130"/>
            <a:ext cx="3140" cy="51960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71" name="TextBox 170"/>
          <p:cNvSpPr txBox="1"/>
          <p:nvPr/>
        </p:nvSpPr>
        <p:spPr>
          <a:xfrm>
            <a:off x="10634425" y="5327384"/>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172" name="Straight Arrow Connector 171"/>
          <p:cNvCxnSpPr>
            <a:stCxn id="68" idx="7"/>
            <a:endCxn id="62" idx="3"/>
          </p:cNvCxnSpPr>
          <p:nvPr/>
        </p:nvCxnSpPr>
        <p:spPr>
          <a:xfrm flipV="1">
            <a:off x="3010591" y="2279829"/>
            <a:ext cx="2215415" cy="309460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173" name="Straight Arrow Connector 172"/>
          <p:cNvCxnSpPr>
            <a:stCxn id="62" idx="6"/>
            <a:endCxn id="94" idx="2"/>
          </p:cNvCxnSpPr>
          <p:nvPr/>
        </p:nvCxnSpPr>
        <p:spPr>
          <a:xfrm>
            <a:off x="6106824" y="1996034"/>
            <a:ext cx="844043" cy="0"/>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spTree>
    <p:extLst>
      <p:ext uri="{BB962C8B-B14F-4D97-AF65-F5344CB8AC3E}">
        <p14:creationId xmlns:p14="http://schemas.microsoft.com/office/powerpoint/2010/main" val="1352789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09"/>
            <a:ext cx="10515600" cy="3026003"/>
          </a:xfrm>
        </p:spPr>
        <p:txBody>
          <a:bodyPr>
            <a:noAutofit/>
          </a:bodyPr>
          <a:lstStyle/>
          <a:p>
            <a:pPr marL="0" indent="0">
              <a:buNone/>
            </a:pPr>
            <a:r>
              <a:rPr lang="en-US" dirty="0"/>
              <a:t>A physician needs to obtain clinical consent to perform a corrective surgery for scoliosis on a 14 year old (i.e., minor) patient.  The patient’s mother is the legally authorized representative who will sign the consent form for the procedure. The mother authorizes permission to do the surgery, and approves either autologous or directed donor blood transfusion if needed.  The mother refuses allogeneic blood transfusions.</a:t>
            </a:r>
          </a:p>
        </p:txBody>
      </p:sp>
      <p:sp>
        <p:nvSpPr>
          <p:cNvPr id="7" name="Rectangle 6"/>
          <p:cNvSpPr/>
          <p:nvPr/>
        </p:nvSpPr>
        <p:spPr>
          <a:xfrm>
            <a:off x="609598" y="206774"/>
            <a:ext cx="8325395"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1: Scoliosis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78299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2671029" y="1584515"/>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3</a:t>
            </a:r>
            <a:endParaRPr lang="en-US" sz="1400" baseline="-25000" dirty="0"/>
          </a:p>
        </p:txBody>
      </p:sp>
      <p:sp>
        <p:nvSpPr>
          <p:cNvPr id="70" name="Oval 69"/>
          <p:cNvSpPr/>
          <p:nvPr/>
        </p:nvSpPr>
        <p:spPr>
          <a:xfrm>
            <a:off x="7825365" y="1537128"/>
            <a:ext cx="1069827" cy="80282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72" name="Oval 71"/>
          <p:cNvSpPr/>
          <p:nvPr/>
        </p:nvSpPr>
        <p:spPr>
          <a:xfrm>
            <a:off x="5544783" y="2919740"/>
            <a:ext cx="1003712"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73" name="Oval 72"/>
          <p:cNvSpPr/>
          <p:nvPr/>
        </p:nvSpPr>
        <p:spPr>
          <a:xfrm>
            <a:off x="1024755" y="2952422"/>
            <a:ext cx="733119" cy="57768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parent role</a:t>
            </a:r>
          </a:p>
        </p:txBody>
      </p:sp>
      <p:sp>
        <p:nvSpPr>
          <p:cNvPr id="74" name="Oval 73"/>
          <p:cNvSpPr/>
          <p:nvPr/>
        </p:nvSpPr>
        <p:spPr>
          <a:xfrm>
            <a:off x="5457774" y="1658318"/>
            <a:ext cx="1171757" cy="54497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75" name="Straight Arrow Connector 74"/>
          <p:cNvCxnSpPr>
            <a:stCxn id="179" idx="2"/>
            <a:endCxn id="73" idx="6"/>
          </p:cNvCxnSpPr>
          <p:nvPr/>
        </p:nvCxnSpPr>
        <p:spPr>
          <a:xfrm flipH="1" flipV="1">
            <a:off x="1757874" y="3241263"/>
            <a:ext cx="9131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69" idx="6"/>
            <a:endCxn id="74" idx="2"/>
          </p:cNvCxnSpPr>
          <p:nvPr/>
        </p:nvCxnSpPr>
        <p:spPr>
          <a:xfrm flipV="1">
            <a:off x="3574598" y="1930804"/>
            <a:ext cx="1883176" cy="3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69" idx="5"/>
            <a:endCxn id="72" idx="1"/>
          </p:cNvCxnSpPr>
          <p:nvPr/>
        </p:nvCxnSpPr>
        <p:spPr>
          <a:xfrm>
            <a:off x="3442273" y="2182406"/>
            <a:ext cx="2249500" cy="852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4221537" y="1688394"/>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83" name="Straight Arrow Connector 82"/>
          <p:cNvCxnSpPr>
            <a:stCxn id="72" idx="0"/>
            <a:endCxn id="74" idx="4"/>
          </p:cNvCxnSpPr>
          <p:nvPr/>
        </p:nvCxnSpPr>
        <p:spPr>
          <a:xfrm flipH="1" flipV="1">
            <a:off x="6043653" y="2203289"/>
            <a:ext cx="2986" cy="716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6578451" y="2269670"/>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88" name="Straight Arrow Connector 87"/>
          <p:cNvCxnSpPr>
            <a:stCxn id="70" idx="4"/>
            <a:endCxn id="97" idx="0"/>
          </p:cNvCxnSpPr>
          <p:nvPr/>
        </p:nvCxnSpPr>
        <p:spPr>
          <a:xfrm>
            <a:off x="8360279" y="2339953"/>
            <a:ext cx="941536" cy="1978193"/>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3240391" y="2442015"/>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91" name="Straight Arrow Connector 90"/>
          <p:cNvCxnSpPr>
            <a:stCxn id="72" idx="7"/>
            <a:endCxn id="70" idx="3"/>
          </p:cNvCxnSpPr>
          <p:nvPr/>
        </p:nvCxnSpPr>
        <p:spPr>
          <a:xfrm flipV="1">
            <a:off x="6401505" y="2222382"/>
            <a:ext cx="1580533" cy="812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70" idx="4"/>
            <a:endCxn id="183" idx="1"/>
          </p:cNvCxnSpPr>
          <p:nvPr/>
        </p:nvCxnSpPr>
        <p:spPr>
          <a:xfrm>
            <a:off x="8360279" y="2339953"/>
            <a:ext cx="1538758" cy="1312744"/>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97" name="Oval 96"/>
          <p:cNvSpPr/>
          <p:nvPr/>
        </p:nvSpPr>
        <p:spPr>
          <a:xfrm>
            <a:off x="8573081" y="4318146"/>
            <a:ext cx="1457467" cy="69205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autologous blood transfusion</a:t>
            </a:r>
            <a:endParaRPr lang="en-US" sz="1100" baseline="-25000" dirty="0"/>
          </a:p>
        </p:txBody>
      </p:sp>
      <p:sp>
        <p:nvSpPr>
          <p:cNvPr id="106" name="Oval 105"/>
          <p:cNvSpPr/>
          <p:nvPr/>
        </p:nvSpPr>
        <p:spPr>
          <a:xfrm>
            <a:off x="10565095" y="53036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8" name="TextBox 107"/>
          <p:cNvSpPr txBox="1"/>
          <p:nvPr/>
        </p:nvSpPr>
        <p:spPr>
          <a:xfrm>
            <a:off x="10858367" y="547633"/>
            <a:ext cx="662361" cy="261610"/>
          </a:xfrm>
          <a:prstGeom prst="rect">
            <a:avLst/>
          </a:prstGeom>
          <a:noFill/>
        </p:spPr>
        <p:txBody>
          <a:bodyPr wrap="none" rtlCol="0">
            <a:spAutoFit/>
          </a:bodyPr>
          <a:lstStyle/>
          <a:p>
            <a:r>
              <a:rPr lang="en-US" sz="1100" dirty="0" smtClean="0"/>
              <a:t>instance</a:t>
            </a:r>
          </a:p>
        </p:txBody>
      </p:sp>
      <p:sp>
        <p:nvSpPr>
          <p:cNvPr id="137" name="TextBox 136"/>
          <p:cNvSpPr txBox="1"/>
          <p:nvPr/>
        </p:nvSpPr>
        <p:spPr>
          <a:xfrm>
            <a:off x="1848794" y="2991819"/>
            <a:ext cx="759695" cy="276999"/>
          </a:xfrm>
          <a:prstGeom prst="rect">
            <a:avLst/>
          </a:prstGeom>
          <a:noFill/>
        </p:spPr>
        <p:txBody>
          <a:bodyPr wrap="none" rtlCol="0">
            <a:spAutoFit/>
          </a:bodyPr>
          <a:lstStyle/>
          <a:p>
            <a:r>
              <a:rPr lang="en-US" sz="1200" dirty="0" smtClean="0"/>
              <a:t>bearer of</a:t>
            </a:r>
            <a:endParaRPr lang="en-US" sz="1200" dirty="0"/>
          </a:p>
        </p:txBody>
      </p:sp>
      <p:sp>
        <p:nvSpPr>
          <p:cNvPr id="156" name="Oval 155"/>
          <p:cNvSpPr/>
          <p:nvPr/>
        </p:nvSpPr>
        <p:spPr>
          <a:xfrm>
            <a:off x="2694262" y="4017407"/>
            <a:ext cx="846762" cy="62013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57" name="Straight Arrow Connector 156"/>
          <p:cNvCxnSpPr>
            <a:stCxn id="179" idx="4"/>
            <a:endCxn id="156" idx="0"/>
          </p:cNvCxnSpPr>
          <p:nvPr/>
        </p:nvCxnSpPr>
        <p:spPr>
          <a:xfrm flipH="1">
            <a:off x="3117643" y="3591500"/>
            <a:ext cx="5170" cy="42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2436061" y="3653697"/>
            <a:ext cx="686919" cy="276999"/>
          </a:xfrm>
          <a:prstGeom prst="rect">
            <a:avLst/>
          </a:prstGeom>
          <a:noFill/>
        </p:spPr>
        <p:txBody>
          <a:bodyPr wrap="none" rtlCol="0">
            <a:spAutoFit/>
          </a:bodyPr>
          <a:lstStyle/>
          <a:p>
            <a:r>
              <a:rPr lang="en-US" sz="1200" dirty="0" smtClean="0"/>
              <a:t>agent in</a:t>
            </a:r>
            <a:endParaRPr lang="en-US" sz="1200" dirty="0"/>
          </a:p>
        </p:txBody>
      </p:sp>
      <p:sp>
        <p:nvSpPr>
          <p:cNvPr id="161" name="TextBox 160"/>
          <p:cNvSpPr txBox="1"/>
          <p:nvPr/>
        </p:nvSpPr>
        <p:spPr>
          <a:xfrm>
            <a:off x="3836379" y="3642116"/>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62" name="Straight Arrow Connector 161"/>
          <p:cNvCxnSpPr>
            <a:stCxn id="72" idx="3"/>
            <a:endCxn id="156" idx="6"/>
          </p:cNvCxnSpPr>
          <p:nvPr/>
        </p:nvCxnSpPr>
        <p:spPr>
          <a:xfrm flipH="1">
            <a:off x="3541024" y="3590194"/>
            <a:ext cx="2150749" cy="737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3864385" y="5432953"/>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166" name="Straight Arrow Connector 165"/>
          <p:cNvCxnSpPr>
            <a:stCxn id="180" idx="6"/>
            <a:endCxn id="167" idx="2"/>
          </p:cNvCxnSpPr>
          <p:nvPr/>
        </p:nvCxnSpPr>
        <p:spPr>
          <a:xfrm flipV="1">
            <a:off x="3558769" y="5724234"/>
            <a:ext cx="1644327" cy="9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Oval 166"/>
          <p:cNvSpPr/>
          <p:nvPr/>
        </p:nvSpPr>
        <p:spPr>
          <a:xfrm>
            <a:off x="5203096" y="5384224"/>
            <a:ext cx="1659077" cy="68002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communicating assent</a:t>
            </a:r>
            <a:endParaRPr lang="en-US" sz="1400" dirty="0"/>
          </a:p>
        </p:txBody>
      </p:sp>
      <p:cxnSp>
        <p:nvCxnSpPr>
          <p:cNvPr id="168" name="Straight Arrow Connector 167"/>
          <p:cNvCxnSpPr>
            <a:stCxn id="72" idx="4"/>
            <a:endCxn id="167" idx="0"/>
          </p:cNvCxnSpPr>
          <p:nvPr/>
        </p:nvCxnSpPr>
        <p:spPr>
          <a:xfrm flipH="1">
            <a:off x="6032635" y="3705226"/>
            <a:ext cx="14004" cy="1678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9" name="Oval 168"/>
          <p:cNvSpPr/>
          <p:nvPr/>
        </p:nvSpPr>
        <p:spPr>
          <a:xfrm>
            <a:off x="6521312" y="3963715"/>
            <a:ext cx="992839" cy="79603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assent form</a:t>
            </a:r>
            <a:endParaRPr lang="en-US" sz="1400" dirty="0"/>
          </a:p>
        </p:txBody>
      </p:sp>
      <p:sp>
        <p:nvSpPr>
          <p:cNvPr id="171" name="TextBox 170"/>
          <p:cNvSpPr txBox="1"/>
          <p:nvPr/>
        </p:nvSpPr>
        <p:spPr>
          <a:xfrm>
            <a:off x="4856147" y="4438381"/>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73" name="Straight Arrow Connector 172"/>
          <p:cNvCxnSpPr>
            <a:stCxn id="70" idx="4"/>
            <a:endCxn id="169" idx="7"/>
          </p:cNvCxnSpPr>
          <p:nvPr/>
        </p:nvCxnSpPr>
        <p:spPr>
          <a:xfrm flipH="1">
            <a:off x="7368753" y="2339953"/>
            <a:ext cx="991526" cy="1740338"/>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74" name="TextBox 173"/>
          <p:cNvSpPr txBox="1"/>
          <p:nvPr/>
        </p:nvSpPr>
        <p:spPr>
          <a:xfrm>
            <a:off x="6821520" y="1628073"/>
            <a:ext cx="825419" cy="276999"/>
          </a:xfrm>
          <a:prstGeom prst="rect">
            <a:avLst/>
          </a:prstGeom>
          <a:noFill/>
        </p:spPr>
        <p:txBody>
          <a:bodyPr wrap="none" rtlCol="0">
            <a:spAutoFit/>
          </a:bodyPr>
          <a:lstStyle/>
          <a:p>
            <a:r>
              <a:rPr lang="en-US" sz="1200" dirty="0" smtClean="0"/>
              <a:t>prescribes</a:t>
            </a:r>
            <a:endParaRPr lang="en-US" sz="1200" dirty="0"/>
          </a:p>
        </p:txBody>
      </p:sp>
      <p:sp>
        <p:nvSpPr>
          <p:cNvPr id="176" name="TextBox 175"/>
          <p:cNvSpPr txBox="1"/>
          <p:nvPr/>
        </p:nvSpPr>
        <p:spPr>
          <a:xfrm>
            <a:off x="5122303" y="2311165"/>
            <a:ext cx="859531" cy="276999"/>
          </a:xfrm>
          <a:prstGeom prst="rect">
            <a:avLst/>
          </a:prstGeom>
          <a:noFill/>
        </p:spPr>
        <p:txBody>
          <a:bodyPr wrap="none" rtlCol="0">
            <a:spAutoFit/>
          </a:bodyPr>
          <a:lstStyle/>
          <a:p>
            <a:r>
              <a:rPr lang="en-US" sz="1200" dirty="0" smtClean="0"/>
              <a:t>has output</a:t>
            </a:r>
            <a:endParaRPr lang="en-US" sz="1200" dirty="0"/>
          </a:p>
        </p:txBody>
      </p:sp>
      <p:sp>
        <p:nvSpPr>
          <p:cNvPr id="177" name="Rectangle 176"/>
          <p:cNvSpPr/>
          <p:nvPr/>
        </p:nvSpPr>
        <p:spPr>
          <a:xfrm>
            <a:off x="609598" y="206774"/>
            <a:ext cx="8325395"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1: Scoliosis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78" name="Oval 177"/>
          <p:cNvSpPr/>
          <p:nvPr/>
        </p:nvSpPr>
        <p:spPr>
          <a:xfrm>
            <a:off x="968059" y="4135450"/>
            <a:ext cx="845363" cy="35005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scoliosis</a:t>
            </a:r>
            <a:endParaRPr lang="en-US" sz="1400" dirty="0"/>
          </a:p>
        </p:txBody>
      </p:sp>
      <p:cxnSp>
        <p:nvCxnSpPr>
          <p:cNvPr id="181" name="Straight Arrow Connector 180"/>
          <p:cNvCxnSpPr>
            <a:stCxn id="180" idx="1"/>
            <a:endCxn id="178" idx="5"/>
          </p:cNvCxnSpPr>
          <p:nvPr/>
        </p:nvCxnSpPr>
        <p:spPr>
          <a:xfrm flipH="1" flipV="1">
            <a:off x="1689621" y="4434242"/>
            <a:ext cx="1097904" cy="1051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TextBox 181"/>
          <p:cNvSpPr txBox="1"/>
          <p:nvPr/>
        </p:nvSpPr>
        <p:spPr>
          <a:xfrm>
            <a:off x="945212" y="4739281"/>
            <a:ext cx="1117614" cy="276999"/>
          </a:xfrm>
          <a:prstGeom prst="rect">
            <a:avLst/>
          </a:prstGeom>
          <a:noFill/>
        </p:spPr>
        <p:txBody>
          <a:bodyPr wrap="none" rtlCol="0">
            <a:spAutoFit/>
          </a:bodyPr>
          <a:lstStyle/>
          <a:p>
            <a:r>
              <a:rPr lang="en-US" sz="1200" dirty="0" smtClean="0"/>
              <a:t>has disposition</a:t>
            </a:r>
            <a:endParaRPr lang="en-US" sz="1200" dirty="0"/>
          </a:p>
        </p:txBody>
      </p:sp>
      <p:sp>
        <p:nvSpPr>
          <p:cNvPr id="183" name="Oval 182"/>
          <p:cNvSpPr/>
          <p:nvPr/>
        </p:nvSpPr>
        <p:spPr>
          <a:xfrm>
            <a:off x="9677620" y="3553836"/>
            <a:ext cx="1511927" cy="67506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direct donor blood transfusion</a:t>
            </a:r>
            <a:endParaRPr lang="en-US" sz="1100" baseline="-25000" dirty="0"/>
          </a:p>
        </p:txBody>
      </p:sp>
      <p:cxnSp>
        <p:nvCxnSpPr>
          <p:cNvPr id="187" name="Straight Arrow Connector 186"/>
          <p:cNvCxnSpPr>
            <a:stCxn id="70" idx="2"/>
            <a:endCxn id="74" idx="6"/>
          </p:cNvCxnSpPr>
          <p:nvPr/>
        </p:nvCxnSpPr>
        <p:spPr>
          <a:xfrm flipH="1" flipV="1">
            <a:off x="6629531" y="1930804"/>
            <a:ext cx="1195834" cy="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9" name="Oval 198"/>
          <p:cNvSpPr/>
          <p:nvPr/>
        </p:nvSpPr>
        <p:spPr>
          <a:xfrm>
            <a:off x="10902002" y="2726288"/>
            <a:ext cx="1237451" cy="80806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allogenic blood transfusion</a:t>
            </a:r>
            <a:endParaRPr lang="en-US" sz="1100" baseline="-25000" dirty="0"/>
          </a:p>
        </p:txBody>
      </p:sp>
      <p:cxnSp>
        <p:nvCxnSpPr>
          <p:cNvPr id="202" name="Straight Arrow Connector 201"/>
          <p:cNvCxnSpPr>
            <a:stCxn id="70" idx="4"/>
            <a:endCxn id="199" idx="2"/>
          </p:cNvCxnSpPr>
          <p:nvPr/>
        </p:nvCxnSpPr>
        <p:spPr>
          <a:xfrm>
            <a:off x="8360279" y="2339953"/>
            <a:ext cx="2541723" cy="790367"/>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271" name="Oval 270"/>
          <p:cNvSpPr/>
          <p:nvPr/>
        </p:nvSpPr>
        <p:spPr>
          <a:xfrm>
            <a:off x="7554158" y="4938313"/>
            <a:ext cx="1089805" cy="75376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corrective surgery</a:t>
            </a:r>
            <a:endParaRPr lang="en-US" sz="1100" baseline="-25000" dirty="0"/>
          </a:p>
        </p:txBody>
      </p:sp>
      <p:cxnSp>
        <p:nvCxnSpPr>
          <p:cNvPr id="272" name="Straight Arrow Connector 271"/>
          <p:cNvCxnSpPr>
            <a:stCxn id="70" idx="4"/>
            <a:endCxn id="271" idx="0"/>
          </p:cNvCxnSpPr>
          <p:nvPr/>
        </p:nvCxnSpPr>
        <p:spPr>
          <a:xfrm flipH="1">
            <a:off x="8099061" y="2339953"/>
            <a:ext cx="261218" cy="2598360"/>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324" name="Oval 323"/>
          <p:cNvSpPr/>
          <p:nvPr/>
        </p:nvSpPr>
        <p:spPr>
          <a:xfrm>
            <a:off x="989500" y="5519625"/>
            <a:ext cx="803821" cy="42744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325" name="Straight Arrow Connector 324"/>
          <p:cNvCxnSpPr>
            <a:stCxn id="324" idx="6"/>
            <a:endCxn id="180" idx="2"/>
          </p:cNvCxnSpPr>
          <p:nvPr/>
        </p:nvCxnSpPr>
        <p:spPr>
          <a:xfrm>
            <a:off x="1793321" y="5733349"/>
            <a:ext cx="861879"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326" name="TextBox 325"/>
          <p:cNvSpPr txBox="1"/>
          <p:nvPr/>
        </p:nvSpPr>
        <p:spPr>
          <a:xfrm>
            <a:off x="1801978" y="5495120"/>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252" name="TextBox 251"/>
          <p:cNvSpPr txBox="1"/>
          <p:nvPr/>
        </p:nvSpPr>
        <p:spPr>
          <a:xfrm>
            <a:off x="366260" y="6054496"/>
            <a:ext cx="2048959" cy="261610"/>
          </a:xfrm>
          <a:prstGeom prst="rect">
            <a:avLst/>
          </a:prstGeom>
          <a:noFill/>
        </p:spPr>
        <p:txBody>
          <a:bodyPr wrap="none" rtlCol="0">
            <a:spAutoFit/>
          </a:bodyPr>
          <a:lstStyle/>
          <a:p>
            <a:r>
              <a:rPr lang="en-US" sz="1100" dirty="0" smtClean="0"/>
              <a:t>(age datum has string value ’14’)</a:t>
            </a:r>
            <a:endParaRPr lang="en-US" sz="1100" dirty="0"/>
          </a:p>
        </p:txBody>
      </p:sp>
      <p:sp>
        <p:nvSpPr>
          <p:cNvPr id="179" name="Oval 178"/>
          <p:cNvSpPr/>
          <p:nvPr/>
        </p:nvSpPr>
        <p:spPr>
          <a:xfrm>
            <a:off x="2671028" y="2891027"/>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2</a:t>
            </a:r>
            <a:endParaRPr lang="en-US" sz="1400" baseline="-25000" dirty="0"/>
          </a:p>
        </p:txBody>
      </p:sp>
      <p:sp>
        <p:nvSpPr>
          <p:cNvPr id="180" name="Oval 179"/>
          <p:cNvSpPr/>
          <p:nvPr/>
        </p:nvSpPr>
        <p:spPr>
          <a:xfrm>
            <a:off x="2655200" y="5383113"/>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endParaRPr lang="en-US" sz="1400" baseline="-25000" dirty="0"/>
          </a:p>
        </p:txBody>
      </p:sp>
      <p:cxnSp>
        <p:nvCxnSpPr>
          <p:cNvPr id="228" name="Straight Arrow Connector 227"/>
          <p:cNvCxnSpPr/>
          <p:nvPr/>
        </p:nvCxnSpPr>
        <p:spPr>
          <a:xfrm>
            <a:off x="10328941" y="1056187"/>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29" name="TextBox 228"/>
          <p:cNvSpPr txBox="1"/>
          <p:nvPr/>
        </p:nvSpPr>
        <p:spPr>
          <a:xfrm>
            <a:off x="10704568" y="899629"/>
            <a:ext cx="1294200" cy="276999"/>
          </a:xfrm>
          <a:prstGeom prst="rect">
            <a:avLst/>
          </a:prstGeom>
          <a:noFill/>
        </p:spPr>
        <p:txBody>
          <a:bodyPr wrap="none" rtlCol="0">
            <a:spAutoFit/>
          </a:bodyPr>
          <a:lstStyle/>
          <a:p>
            <a:r>
              <a:rPr lang="en-US" sz="1200" dirty="0" smtClean="0"/>
              <a:t>‘has part’ relation</a:t>
            </a:r>
            <a:endParaRPr lang="en-US" sz="1200" dirty="0"/>
          </a:p>
        </p:txBody>
      </p:sp>
    </p:spTree>
    <p:extLst>
      <p:ext uri="{BB962C8B-B14F-4D97-AF65-F5344CB8AC3E}">
        <p14:creationId xmlns:p14="http://schemas.microsoft.com/office/powerpoint/2010/main" val="3932835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46" name="TextBox 45"/>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47" name="Oval 46"/>
          <p:cNvSpPr/>
          <p:nvPr/>
        </p:nvSpPr>
        <p:spPr>
          <a:xfrm>
            <a:off x="5282622" y="5484938"/>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8" name="TextBox 47"/>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49" name="Oval 48"/>
          <p:cNvSpPr/>
          <p:nvPr/>
        </p:nvSpPr>
        <p:spPr>
          <a:xfrm>
            <a:off x="6771137" y="332182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baseline="-25000" dirty="0"/>
          </a:p>
        </p:txBody>
      </p:sp>
      <p:sp>
        <p:nvSpPr>
          <p:cNvPr id="50" name="Oval 49"/>
          <p:cNvSpPr/>
          <p:nvPr/>
        </p:nvSpPr>
        <p:spPr>
          <a:xfrm>
            <a:off x="6766105" y="4713425"/>
            <a:ext cx="1167177" cy="576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51" name="TextBox 50"/>
          <p:cNvSpPr txBox="1"/>
          <p:nvPr/>
        </p:nvSpPr>
        <p:spPr>
          <a:xfrm>
            <a:off x="8382200" y="4408157"/>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52" name="Straight Arrow Connector 51"/>
          <p:cNvCxnSpPr>
            <a:stCxn id="50" idx="7"/>
            <a:endCxn id="55" idx="3"/>
          </p:cNvCxnSpPr>
          <p:nvPr/>
        </p:nvCxnSpPr>
        <p:spPr>
          <a:xfrm flipV="1">
            <a:off x="7762353" y="3812818"/>
            <a:ext cx="1633363" cy="98502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3" name="TextBox 52"/>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54" name="Straight Arrow Connector 53"/>
          <p:cNvCxnSpPr>
            <a:stCxn id="49" idx="4"/>
            <a:endCxn id="50" idx="0"/>
          </p:cNvCxnSpPr>
          <p:nvPr/>
        </p:nvCxnSpPr>
        <p:spPr>
          <a:xfrm flipH="1">
            <a:off x="7349694" y="3859229"/>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5" name="Oval 54"/>
          <p:cNvSpPr/>
          <p:nvPr/>
        </p:nvSpPr>
        <p:spPr>
          <a:xfrm>
            <a:off x="9195082" y="3303565"/>
            <a:ext cx="1370013" cy="5966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investigation</a:t>
            </a:r>
            <a:endParaRPr lang="en-US" sz="1400" dirty="0"/>
          </a:p>
        </p:txBody>
      </p:sp>
      <p:cxnSp>
        <p:nvCxnSpPr>
          <p:cNvPr id="56" name="Straight Arrow Connector 55"/>
          <p:cNvCxnSpPr>
            <a:stCxn id="47" idx="7"/>
            <a:endCxn id="50" idx="3"/>
          </p:cNvCxnSpPr>
          <p:nvPr/>
        </p:nvCxnSpPr>
        <p:spPr>
          <a:xfrm flipV="1">
            <a:off x="6155239" y="5205419"/>
            <a:ext cx="781795" cy="38155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57" name="Straight Arrow Connector 56"/>
          <p:cNvCxnSpPr>
            <a:stCxn id="49" idx="6"/>
            <a:endCxn id="55" idx="2"/>
          </p:cNvCxnSpPr>
          <p:nvPr/>
        </p:nvCxnSpPr>
        <p:spPr>
          <a:xfrm>
            <a:off x="7935297" y="3590526"/>
            <a:ext cx="1259785" cy="113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TextBox 57"/>
          <p:cNvSpPr txBox="1"/>
          <p:nvPr/>
        </p:nvSpPr>
        <p:spPr>
          <a:xfrm>
            <a:off x="6346954" y="5460718"/>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61" name="Oval 60"/>
          <p:cNvSpPr/>
          <p:nvPr/>
        </p:nvSpPr>
        <p:spPr>
          <a:xfrm>
            <a:off x="3449594" y="4607966"/>
            <a:ext cx="1434474" cy="681866"/>
          </a:xfrm>
          <a:prstGeom prst="ellipse">
            <a:avLst/>
          </a:prstGeom>
          <a:gradFill>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gradFill>
          <a:ln>
            <a:solidFill>
              <a:srgbClr val="FFC000"/>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tx1"/>
                </a:solidFill>
              </a:rPr>
              <a:t>informed consent form</a:t>
            </a:r>
            <a:endParaRPr lang="en-US" sz="1400" dirty="0">
              <a:solidFill>
                <a:schemeClr val="tx1"/>
              </a:solidFill>
            </a:endParaRPr>
          </a:p>
        </p:txBody>
      </p:sp>
      <p:cxnSp>
        <p:nvCxnSpPr>
          <p:cNvPr id="76" name="Straight Arrow Connector 75"/>
          <p:cNvCxnSpPr>
            <a:stCxn id="47" idx="1"/>
            <a:endCxn id="61" idx="5"/>
          </p:cNvCxnSpPr>
          <p:nvPr/>
        </p:nvCxnSpPr>
        <p:spPr>
          <a:xfrm flipH="1" flipV="1">
            <a:off x="4673994" y="5189975"/>
            <a:ext cx="758345" cy="39700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78" name="TextBox 77"/>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79" name="Straight Arrow Connector 78"/>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81" name="TextBox 80"/>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82" name="Straight Arrow Connector 81"/>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86888" y="2851860"/>
            <a:ext cx="3344883" cy="1569660"/>
          </a:xfrm>
          <a:prstGeom prst="rect">
            <a:avLst/>
          </a:prstGeom>
          <a:noFill/>
        </p:spPr>
        <p:txBody>
          <a:bodyPr wrap="square" rtlCol="0">
            <a:spAutoFit/>
          </a:bodyPr>
          <a:lstStyle/>
          <a:p>
            <a:pPr algn="ctr"/>
            <a:r>
              <a:rPr lang="en-US" sz="2400" b="1" dirty="0" smtClean="0"/>
              <a:t>Paradigmatic case:</a:t>
            </a:r>
          </a:p>
          <a:p>
            <a:pPr algn="ctr"/>
            <a:r>
              <a:rPr lang="en-US" sz="2400" dirty="0" smtClean="0"/>
              <a:t>one scenario of instances and their relations that satisfy the use case</a:t>
            </a:r>
          </a:p>
        </p:txBody>
      </p:sp>
    </p:spTree>
    <p:extLst>
      <p:ext uri="{BB962C8B-B14F-4D97-AF65-F5344CB8AC3E}">
        <p14:creationId xmlns:p14="http://schemas.microsoft.com/office/powerpoint/2010/main" val="1025515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145484"/>
          </a:xfrm>
        </p:spPr>
        <p:txBody>
          <a:bodyPr>
            <a:noAutofit/>
          </a:bodyPr>
          <a:lstStyle/>
          <a:p>
            <a:pPr marL="0" indent="0">
              <a:buNone/>
            </a:pPr>
            <a:r>
              <a:rPr lang="en-US" dirty="0"/>
              <a:t>A 30 year old female presents to a dental and oral surgery clinic for an extraction of her top, left third molar (#16) related to an oral abscess. She gives permission to do the procedure without exceptions but refuses to any pregnancy testing.</a:t>
            </a:r>
          </a:p>
        </p:txBody>
      </p:sp>
      <p:sp>
        <p:nvSpPr>
          <p:cNvPr id="7" name="Rectangle 6"/>
          <p:cNvSpPr/>
          <p:nvPr/>
        </p:nvSpPr>
        <p:spPr>
          <a:xfrm>
            <a:off x="609598" y="206774"/>
            <a:ext cx="8325395"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2: Dental</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4546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8" y="206774"/>
            <a:ext cx="8325395"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2: Dental</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4" name="Oval 73"/>
          <p:cNvSpPr/>
          <p:nvPr/>
        </p:nvSpPr>
        <p:spPr>
          <a:xfrm>
            <a:off x="2670718" y="3260287"/>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1</a:t>
            </a:r>
            <a:endParaRPr lang="en-US" sz="1400" baseline="-25000" dirty="0"/>
          </a:p>
        </p:txBody>
      </p:sp>
      <p:sp>
        <p:nvSpPr>
          <p:cNvPr id="76" name="Oval 75"/>
          <p:cNvSpPr/>
          <p:nvPr/>
        </p:nvSpPr>
        <p:spPr>
          <a:xfrm>
            <a:off x="8834459" y="3031348"/>
            <a:ext cx="998669" cy="97954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77" name="Oval 76"/>
          <p:cNvSpPr/>
          <p:nvPr/>
        </p:nvSpPr>
        <p:spPr>
          <a:xfrm>
            <a:off x="5550991" y="3074309"/>
            <a:ext cx="959959" cy="8866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78" name="Oval 77"/>
          <p:cNvSpPr/>
          <p:nvPr/>
        </p:nvSpPr>
        <p:spPr>
          <a:xfrm>
            <a:off x="691083" y="3141637"/>
            <a:ext cx="859481" cy="76017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a:t>
            </a:r>
            <a:br>
              <a:rPr lang="en-US" sz="1400" dirty="0" smtClean="0"/>
            </a:br>
            <a:r>
              <a:rPr lang="en-US" sz="1400" dirty="0" smtClean="0"/>
              <a:t>power role</a:t>
            </a:r>
            <a:endParaRPr lang="en-US" sz="1400" dirty="0"/>
          </a:p>
        </p:txBody>
      </p:sp>
      <p:sp>
        <p:nvSpPr>
          <p:cNvPr id="79" name="Oval 78"/>
          <p:cNvSpPr/>
          <p:nvPr/>
        </p:nvSpPr>
        <p:spPr>
          <a:xfrm>
            <a:off x="5393713" y="1746191"/>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80" name="Straight Arrow Connector 79"/>
          <p:cNvCxnSpPr>
            <a:stCxn id="74" idx="2"/>
            <a:endCxn id="78" idx="6"/>
          </p:cNvCxnSpPr>
          <p:nvPr/>
        </p:nvCxnSpPr>
        <p:spPr>
          <a:xfrm flipH="1">
            <a:off x="1550564" y="3517630"/>
            <a:ext cx="1120154" cy="4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70" idx="6"/>
            <a:endCxn id="79" idx="2"/>
          </p:cNvCxnSpPr>
          <p:nvPr/>
        </p:nvCxnSpPr>
        <p:spPr>
          <a:xfrm>
            <a:off x="3524700" y="1993489"/>
            <a:ext cx="1869013" cy="6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a:stCxn id="70" idx="5"/>
            <a:endCxn id="77" idx="1"/>
          </p:cNvCxnSpPr>
          <p:nvPr/>
        </p:nvCxnSpPr>
        <p:spPr>
          <a:xfrm>
            <a:off x="3399637" y="2175458"/>
            <a:ext cx="2291937" cy="102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4079358" y="1693989"/>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84" name="Straight Arrow Connector 83"/>
          <p:cNvCxnSpPr>
            <a:stCxn id="74" idx="6"/>
            <a:endCxn id="77" idx="2"/>
          </p:cNvCxnSpPr>
          <p:nvPr/>
        </p:nvCxnSpPr>
        <p:spPr>
          <a:xfrm flipV="1">
            <a:off x="3524701" y="3517628"/>
            <a:ext cx="202629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p:cNvCxnSpPr>
            <a:stCxn id="77" idx="0"/>
            <a:endCxn id="79" idx="4"/>
          </p:cNvCxnSpPr>
          <p:nvPr/>
        </p:nvCxnSpPr>
        <p:spPr>
          <a:xfrm flipH="1" flipV="1">
            <a:off x="6030970" y="2254149"/>
            <a:ext cx="1" cy="82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7184571" y="3249821"/>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89" name="Straight Arrow Connector 88"/>
          <p:cNvCxnSpPr>
            <a:stCxn id="76" idx="4"/>
            <a:endCxn id="95" idx="1"/>
          </p:cNvCxnSpPr>
          <p:nvPr/>
        </p:nvCxnSpPr>
        <p:spPr>
          <a:xfrm>
            <a:off x="9333794" y="4010893"/>
            <a:ext cx="730449" cy="1008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3045909" y="2411832"/>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92" name="Straight Arrow Connector 91"/>
          <p:cNvCxnSpPr>
            <a:stCxn id="77" idx="6"/>
            <a:endCxn id="76" idx="2"/>
          </p:cNvCxnSpPr>
          <p:nvPr/>
        </p:nvCxnSpPr>
        <p:spPr>
          <a:xfrm>
            <a:off x="6510950" y="3517628"/>
            <a:ext cx="2323509" cy="3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9905705" y="4877075"/>
            <a:ext cx="1082564" cy="97010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pregnancy testing</a:t>
            </a:r>
            <a:endParaRPr lang="en-US" sz="1100" baseline="-25000" dirty="0"/>
          </a:p>
        </p:txBody>
      </p:sp>
      <p:sp>
        <p:nvSpPr>
          <p:cNvPr id="98" name="Oval 97"/>
          <p:cNvSpPr/>
          <p:nvPr/>
        </p:nvSpPr>
        <p:spPr>
          <a:xfrm>
            <a:off x="10565095" y="180926"/>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99" name="TextBox 98"/>
          <p:cNvSpPr txBox="1"/>
          <p:nvPr/>
        </p:nvSpPr>
        <p:spPr>
          <a:xfrm>
            <a:off x="10858367" y="180926"/>
            <a:ext cx="702436" cy="261610"/>
          </a:xfrm>
          <a:prstGeom prst="rect">
            <a:avLst/>
          </a:prstGeom>
          <a:noFill/>
        </p:spPr>
        <p:txBody>
          <a:bodyPr wrap="none" rtlCol="0">
            <a:spAutoFit/>
          </a:bodyPr>
          <a:lstStyle/>
          <a:p>
            <a:r>
              <a:rPr lang="en-US" sz="1100" dirty="0" smtClean="0"/>
              <a:t>universal</a:t>
            </a:r>
            <a:endParaRPr lang="en-US" sz="1100" dirty="0"/>
          </a:p>
        </p:txBody>
      </p:sp>
      <p:sp>
        <p:nvSpPr>
          <p:cNvPr id="101" name="Oval 100"/>
          <p:cNvSpPr/>
          <p:nvPr/>
        </p:nvSpPr>
        <p:spPr>
          <a:xfrm>
            <a:off x="10565095" y="54941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2" name="TextBox 101"/>
          <p:cNvSpPr txBox="1"/>
          <p:nvPr/>
        </p:nvSpPr>
        <p:spPr>
          <a:xfrm>
            <a:off x="10858367" y="566683"/>
            <a:ext cx="662361" cy="261610"/>
          </a:xfrm>
          <a:prstGeom prst="rect">
            <a:avLst/>
          </a:prstGeom>
          <a:noFill/>
        </p:spPr>
        <p:txBody>
          <a:bodyPr wrap="none" rtlCol="0">
            <a:spAutoFit/>
          </a:bodyPr>
          <a:lstStyle/>
          <a:p>
            <a:r>
              <a:rPr lang="en-US" sz="1100" dirty="0" smtClean="0"/>
              <a:t>instance</a:t>
            </a:r>
          </a:p>
        </p:txBody>
      </p:sp>
      <p:sp>
        <p:nvSpPr>
          <p:cNvPr id="110" name="TextBox 109"/>
          <p:cNvSpPr txBox="1"/>
          <p:nvPr/>
        </p:nvSpPr>
        <p:spPr>
          <a:xfrm>
            <a:off x="1761649" y="3270644"/>
            <a:ext cx="759695" cy="276999"/>
          </a:xfrm>
          <a:prstGeom prst="rect">
            <a:avLst/>
          </a:prstGeom>
          <a:noFill/>
        </p:spPr>
        <p:txBody>
          <a:bodyPr wrap="none" rtlCol="0">
            <a:spAutoFit/>
          </a:bodyPr>
          <a:lstStyle/>
          <a:p>
            <a:r>
              <a:rPr lang="en-US" sz="1200" dirty="0" smtClean="0"/>
              <a:t>bearer of</a:t>
            </a:r>
            <a:endParaRPr lang="en-US" sz="1200" dirty="0"/>
          </a:p>
        </p:txBody>
      </p:sp>
      <p:sp>
        <p:nvSpPr>
          <p:cNvPr id="112" name="Oval 111"/>
          <p:cNvSpPr/>
          <p:nvPr/>
        </p:nvSpPr>
        <p:spPr>
          <a:xfrm>
            <a:off x="4217804" y="4312114"/>
            <a:ext cx="862283" cy="53212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13" name="Straight Arrow Connector 112"/>
          <p:cNvCxnSpPr>
            <a:stCxn id="74" idx="5"/>
            <a:endCxn id="112" idx="1"/>
          </p:cNvCxnSpPr>
          <p:nvPr/>
        </p:nvCxnSpPr>
        <p:spPr>
          <a:xfrm>
            <a:off x="3399638" y="3699599"/>
            <a:ext cx="944444" cy="69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TextBox 113"/>
          <p:cNvSpPr txBox="1"/>
          <p:nvPr/>
        </p:nvSpPr>
        <p:spPr>
          <a:xfrm>
            <a:off x="4144771" y="3276210"/>
            <a:ext cx="686919" cy="276999"/>
          </a:xfrm>
          <a:prstGeom prst="rect">
            <a:avLst/>
          </a:prstGeom>
          <a:noFill/>
        </p:spPr>
        <p:txBody>
          <a:bodyPr wrap="none" rtlCol="0">
            <a:spAutoFit/>
          </a:bodyPr>
          <a:lstStyle/>
          <a:p>
            <a:r>
              <a:rPr lang="en-US" sz="1200" dirty="0" smtClean="0"/>
              <a:t>agent in</a:t>
            </a:r>
            <a:endParaRPr lang="en-US" sz="1200" dirty="0"/>
          </a:p>
        </p:txBody>
      </p:sp>
      <p:sp>
        <p:nvSpPr>
          <p:cNvPr id="115" name="TextBox 114"/>
          <p:cNvSpPr txBox="1"/>
          <p:nvPr/>
        </p:nvSpPr>
        <p:spPr>
          <a:xfrm>
            <a:off x="5259981" y="4144577"/>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16" name="Straight Arrow Connector 115"/>
          <p:cNvCxnSpPr>
            <a:stCxn id="77" idx="3"/>
            <a:endCxn id="112" idx="7"/>
          </p:cNvCxnSpPr>
          <p:nvPr/>
        </p:nvCxnSpPr>
        <p:spPr>
          <a:xfrm flipH="1">
            <a:off x="4953809" y="3831101"/>
            <a:ext cx="737765" cy="558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TextBox 126"/>
          <p:cNvSpPr txBox="1"/>
          <p:nvPr/>
        </p:nvSpPr>
        <p:spPr>
          <a:xfrm>
            <a:off x="7482589" y="2381882"/>
            <a:ext cx="825419" cy="276999"/>
          </a:xfrm>
          <a:prstGeom prst="rect">
            <a:avLst/>
          </a:prstGeom>
          <a:noFill/>
        </p:spPr>
        <p:txBody>
          <a:bodyPr wrap="none" rtlCol="0">
            <a:spAutoFit/>
          </a:bodyPr>
          <a:lstStyle/>
          <a:p>
            <a:r>
              <a:rPr lang="en-US" sz="1200" dirty="0" smtClean="0"/>
              <a:t>prescribes</a:t>
            </a:r>
            <a:endParaRPr lang="en-US" sz="1200" dirty="0"/>
          </a:p>
        </p:txBody>
      </p:sp>
      <p:sp>
        <p:nvSpPr>
          <p:cNvPr id="128" name="TextBox 127"/>
          <p:cNvSpPr txBox="1"/>
          <p:nvPr/>
        </p:nvSpPr>
        <p:spPr>
          <a:xfrm>
            <a:off x="9717834" y="4266701"/>
            <a:ext cx="692818" cy="276999"/>
          </a:xfrm>
          <a:prstGeom prst="rect">
            <a:avLst/>
          </a:prstGeom>
          <a:noFill/>
        </p:spPr>
        <p:txBody>
          <a:bodyPr wrap="none" rtlCol="0">
            <a:spAutoFit/>
          </a:bodyPr>
          <a:lstStyle/>
          <a:p>
            <a:r>
              <a:rPr lang="en-US" sz="1200" dirty="0" smtClean="0"/>
              <a:t>has part</a:t>
            </a:r>
            <a:endParaRPr lang="en-US" sz="1200" dirty="0"/>
          </a:p>
        </p:txBody>
      </p:sp>
      <p:sp>
        <p:nvSpPr>
          <p:cNvPr id="129" name="TextBox 128"/>
          <p:cNvSpPr txBox="1"/>
          <p:nvPr/>
        </p:nvSpPr>
        <p:spPr>
          <a:xfrm>
            <a:off x="5180395" y="2499234"/>
            <a:ext cx="859531" cy="276999"/>
          </a:xfrm>
          <a:prstGeom prst="rect">
            <a:avLst/>
          </a:prstGeom>
          <a:noFill/>
        </p:spPr>
        <p:txBody>
          <a:bodyPr wrap="none" rtlCol="0">
            <a:spAutoFit/>
          </a:bodyPr>
          <a:lstStyle/>
          <a:p>
            <a:r>
              <a:rPr lang="en-US" sz="1200" dirty="0" smtClean="0"/>
              <a:t>has output</a:t>
            </a:r>
            <a:endParaRPr lang="en-US" sz="1200" dirty="0"/>
          </a:p>
        </p:txBody>
      </p:sp>
      <p:sp>
        <p:nvSpPr>
          <p:cNvPr id="131" name="Oval 130"/>
          <p:cNvSpPr/>
          <p:nvPr/>
        </p:nvSpPr>
        <p:spPr>
          <a:xfrm>
            <a:off x="741362" y="4293372"/>
            <a:ext cx="798298" cy="60979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oral abscess</a:t>
            </a:r>
            <a:endParaRPr lang="en-US" sz="1400" dirty="0"/>
          </a:p>
        </p:txBody>
      </p:sp>
      <p:cxnSp>
        <p:nvCxnSpPr>
          <p:cNvPr id="132" name="Straight Arrow Connector 131"/>
          <p:cNvCxnSpPr>
            <a:stCxn id="74" idx="3"/>
            <a:endCxn id="131" idx="7"/>
          </p:cNvCxnSpPr>
          <p:nvPr/>
        </p:nvCxnSpPr>
        <p:spPr>
          <a:xfrm flipH="1">
            <a:off x="1422752" y="3699599"/>
            <a:ext cx="1373029" cy="683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TextBox 132"/>
          <p:cNvSpPr txBox="1"/>
          <p:nvPr/>
        </p:nvSpPr>
        <p:spPr>
          <a:xfrm>
            <a:off x="1690266" y="4212314"/>
            <a:ext cx="1117614" cy="276999"/>
          </a:xfrm>
          <a:prstGeom prst="rect">
            <a:avLst/>
          </a:prstGeom>
          <a:noFill/>
        </p:spPr>
        <p:txBody>
          <a:bodyPr wrap="none" rtlCol="0">
            <a:spAutoFit/>
          </a:bodyPr>
          <a:lstStyle/>
          <a:p>
            <a:r>
              <a:rPr lang="en-US" sz="1200" dirty="0" smtClean="0"/>
              <a:t>has disposition</a:t>
            </a:r>
            <a:endParaRPr lang="en-US" sz="1200" dirty="0"/>
          </a:p>
        </p:txBody>
      </p:sp>
      <p:cxnSp>
        <p:nvCxnSpPr>
          <p:cNvPr id="135" name="Straight Arrow Connector 134"/>
          <p:cNvCxnSpPr>
            <a:stCxn id="76" idx="1"/>
            <a:endCxn id="79" idx="5"/>
          </p:cNvCxnSpPr>
          <p:nvPr/>
        </p:nvCxnSpPr>
        <p:spPr>
          <a:xfrm flipH="1" flipV="1">
            <a:off x="6481578" y="2179760"/>
            <a:ext cx="2499133" cy="995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8275985" y="4215222"/>
            <a:ext cx="692818" cy="276999"/>
          </a:xfrm>
          <a:prstGeom prst="rect">
            <a:avLst/>
          </a:prstGeom>
          <a:noFill/>
        </p:spPr>
        <p:txBody>
          <a:bodyPr wrap="none" rtlCol="0">
            <a:spAutoFit/>
          </a:bodyPr>
          <a:lstStyle/>
          <a:p>
            <a:r>
              <a:rPr lang="en-US" sz="1200" dirty="0" smtClean="0"/>
              <a:t>has part</a:t>
            </a:r>
            <a:endParaRPr lang="en-US" sz="1200" dirty="0"/>
          </a:p>
        </p:txBody>
      </p:sp>
      <p:sp>
        <p:nvSpPr>
          <p:cNvPr id="143" name="Oval 142"/>
          <p:cNvSpPr/>
          <p:nvPr/>
        </p:nvSpPr>
        <p:spPr>
          <a:xfrm>
            <a:off x="7620546" y="4844242"/>
            <a:ext cx="1090632" cy="1019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extraction of top, left third molar (#16)</a:t>
            </a:r>
            <a:endParaRPr lang="en-US" sz="1100" baseline="-25000" dirty="0"/>
          </a:p>
        </p:txBody>
      </p:sp>
      <p:cxnSp>
        <p:nvCxnSpPr>
          <p:cNvPr id="144" name="Straight Arrow Connector 143"/>
          <p:cNvCxnSpPr>
            <a:stCxn id="76" idx="4"/>
            <a:endCxn id="143" idx="7"/>
          </p:cNvCxnSpPr>
          <p:nvPr/>
        </p:nvCxnSpPr>
        <p:spPr>
          <a:xfrm flipH="1">
            <a:off x="8551459" y="4010893"/>
            <a:ext cx="782335" cy="982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3801311" y="3771552"/>
            <a:ext cx="686919" cy="276999"/>
          </a:xfrm>
          <a:prstGeom prst="rect">
            <a:avLst/>
          </a:prstGeom>
          <a:noFill/>
        </p:spPr>
        <p:txBody>
          <a:bodyPr wrap="none" rtlCol="0">
            <a:spAutoFit/>
          </a:bodyPr>
          <a:lstStyle/>
          <a:p>
            <a:r>
              <a:rPr lang="en-US" sz="1200" dirty="0" smtClean="0"/>
              <a:t>agent in</a:t>
            </a:r>
            <a:endParaRPr lang="en-US" sz="1200" dirty="0"/>
          </a:p>
        </p:txBody>
      </p:sp>
      <p:sp>
        <p:nvSpPr>
          <p:cNvPr id="151" name="Oval 150"/>
          <p:cNvSpPr/>
          <p:nvPr/>
        </p:nvSpPr>
        <p:spPr>
          <a:xfrm>
            <a:off x="2543652" y="5174886"/>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152" name="Straight Arrow Connector 151"/>
          <p:cNvCxnSpPr>
            <a:stCxn id="151" idx="0"/>
            <a:endCxn id="74" idx="4"/>
          </p:cNvCxnSpPr>
          <p:nvPr/>
        </p:nvCxnSpPr>
        <p:spPr>
          <a:xfrm flipV="1">
            <a:off x="3097709" y="3774973"/>
            <a:ext cx="1" cy="139991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53" name="TextBox 152"/>
          <p:cNvSpPr txBox="1"/>
          <p:nvPr/>
        </p:nvSpPr>
        <p:spPr>
          <a:xfrm>
            <a:off x="2414508" y="4719757"/>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154" name="TextBox 153"/>
          <p:cNvSpPr txBox="1"/>
          <p:nvPr/>
        </p:nvSpPr>
        <p:spPr>
          <a:xfrm>
            <a:off x="2073228" y="5650795"/>
            <a:ext cx="2048959" cy="261610"/>
          </a:xfrm>
          <a:prstGeom prst="rect">
            <a:avLst/>
          </a:prstGeom>
          <a:noFill/>
        </p:spPr>
        <p:txBody>
          <a:bodyPr wrap="none" rtlCol="0">
            <a:spAutoFit/>
          </a:bodyPr>
          <a:lstStyle/>
          <a:p>
            <a:r>
              <a:rPr lang="en-US" sz="1100" dirty="0" smtClean="0"/>
              <a:t>(age datum has string value ‘30’)</a:t>
            </a:r>
            <a:endParaRPr lang="en-US" sz="1100" dirty="0"/>
          </a:p>
        </p:txBody>
      </p:sp>
      <p:sp>
        <p:nvSpPr>
          <p:cNvPr id="70" name="Oval 69"/>
          <p:cNvSpPr/>
          <p:nvPr/>
        </p:nvSpPr>
        <p:spPr>
          <a:xfrm>
            <a:off x="2670717" y="1736146"/>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2</a:t>
            </a:r>
            <a:endParaRPr lang="en-US" sz="1400" baseline="-25000" dirty="0"/>
          </a:p>
        </p:txBody>
      </p:sp>
      <p:sp>
        <p:nvSpPr>
          <p:cNvPr id="149" name="Oval 148"/>
          <p:cNvSpPr/>
          <p:nvPr/>
        </p:nvSpPr>
        <p:spPr>
          <a:xfrm>
            <a:off x="8769663" y="1746191"/>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150" name="TextBox 149"/>
          <p:cNvSpPr txBox="1"/>
          <p:nvPr/>
        </p:nvSpPr>
        <p:spPr>
          <a:xfrm>
            <a:off x="7398360" y="1768857"/>
            <a:ext cx="665567" cy="276999"/>
          </a:xfrm>
          <a:prstGeom prst="rect">
            <a:avLst/>
          </a:prstGeom>
          <a:noFill/>
        </p:spPr>
        <p:txBody>
          <a:bodyPr wrap="none" rtlCol="0">
            <a:spAutoFit/>
          </a:bodyPr>
          <a:lstStyle/>
          <a:p>
            <a:r>
              <a:rPr lang="en-US" sz="1200" dirty="0" smtClean="0"/>
              <a:t>permits</a:t>
            </a:r>
            <a:endParaRPr lang="en-US" sz="1200" dirty="0"/>
          </a:p>
        </p:txBody>
      </p:sp>
      <p:cxnSp>
        <p:nvCxnSpPr>
          <p:cNvPr id="155" name="Straight Arrow Connector 154"/>
          <p:cNvCxnSpPr>
            <a:stCxn id="79" idx="6"/>
            <a:endCxn id="149" idx="2"/>
          </p:cNvCxnSpPr>
          <p:nvPr/>
        </p:nvCxnSpPr>
        <p:spPr>
          <a:xfrm>
            <a:off x="6668226" y="2000170"/>
            <a:ext cx="21014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6307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906940"/>
          </a:xfrm>
        </p:spPr>
        <p:txBody>
          <a:bodyPr>
            <a:noAutofit/>
          </a:bodyPr>
          <a:lstStyle/>
          <a:p>
            <a:pPr marL="0" indent="0">
              <a:buNone/>
            </a:pPr>
            <a:r>
              <a:rPr lang="en-US" dirty="0"/>
              <a:t>A nurse practitioner is counseling an 18 year old female on family planning and contraception; together they conclude that a </a:t>
            </a:r>
            <a:r>
              <a:rPr lang="en-US" dirty="0" err="1"/>
              <a:t>Mirena</a:t>
            </a:r>
            <a:r>
              <a:rPr lang="en-US" dirty="0"/>
              <a:t> IUD is the best option for the patient. While the nurse practitioner is reviewing the informed consent document with the patient, the patient insists that no students, residents, sales representatives, or trainees of any kind can watch her IUD insertion. She only wishes for essential staff to be present.</a:t>
            </a:r>
          </a:p>
        </p:txBody>
      </p:sp>
      <p:sp>
        <p:nvSpPr>
          <p:cNvPr id="7" name="Rectangle 6"/>
          <p:cNvSpPr/>
          <p:nvPr/>
        </p:nvSpPr>
        <p:spPr>
          <a:xfrm>
            <a:off x="609598" y="206774"/>
            <a:ext cx="1002030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3: IUD Insertion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5353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8" y="206774"/>
            <a:ext cx="9564916"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3: IUD Insertion</a:t>
            </a:r>
          </a:p>
        </p:txBody>
      </p:sp>
      <p:sp>
        <p:nvSpPr>
          <p:cNvPr id="74" name="Oval 73"/>
          <p:cNvSpPr/>
          <p:nvPr/>
        </p:nvSpPr>
        <p:spPr>
          <a:xfrm>
            <a:off x="876967" y="3753550"/>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1</a:t>
            </a:r>
            <a:endParaRPr lang="en-US" sz="1400" baseline="-25000" dirty="0"/>
          </a:p>
        </p:txBody>
      </p:sp>
      <p:sp>
        <p:nvSpPr>
          <p:cNvPr id="76" name="Oval 75"/>
          <p:cNvSpPr/>
          <p:nvPr/>
        </p:nvSpPr>
        <p:spPr>
          <a:xfrm>
            <a:off x="8876238" y="3608368"/>
            <a:ext cx="998669" cy="7974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77" name="Oval 76"/>
          <p:cNvSpPr/>
          <p:nvPr/>
        </p:nvSpPr>
        <p:spPr>
          <a:xfrm>
            <a:off x="5590115" y="3567574"/>
            <a:ext cx="959959" cy="8866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78" name="Oval 77"/>
          <p:cNvSpPr/>
          <p:nvPr/>
        </p:nvSpPr>
        <p:spPr>
          <a:xfrm>
            <a:off x="881325" y="5129540"/>
            <a:ext cx="859481" cy="76017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a:t>
            </a:r>
            <a:br>
              <a:rPr lang="en-US" sz="1400" dirty="0" smtClean="0"/>
            </a:br>
            <a:r>
              <a:rPr lang="en-US" sz="1400" dirty="0" smtClean="0"/>
              <a:t>power role</a:t>
            </a:r>
            <a:endParaRPr lang="en-US" sz="1400" dirty="0"/>
          </a:p>
        </p:txBody>
      </p:sp>
      <p:sp>
        <p:nvSpPr>
          <p:cNvPr id="79" name="Oval 78"/>
          <p:cNvSpPr/>
          <p:nvPr/>
        </p:nvSpPr>
        <p:spPr>
          <a:xfrm>
            <a:off x="5432837" y="1746191"/>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80" name="Straight Arrow Connector 79"/>
          <p:cNvCxnSpPr>
            <a:stCxn id="74" idx="4"/>
            <a:endCxn id="78" idx="0"/>
          </p:cNvCxnSpPr>
          <p:nvPr/>
        </p:nvCxnSpPr>
        <p:spPr>
          <a:xfrm>
            <a:off x="1303959" y="4268236"/>
            <a:ext cx="7107" cy="861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70" idx="6"/>
            <a:endCxn id="79" idx="2"/>
          </p:cNvCxnSpPr>
          <p:nvPr/>
        </p:nvCxnSpPr>
        <p:spPr>
          <a:xfrm>
            <a:off x="3524700" y="1993489"/>
            <a:ext cx="1908137" cy="6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4079358" y="1693989"/>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86" name="Straight Arrow Connector 85"/>
          <p:cNvCxnSpPr>
            <a:stCxn id="77" idx="0"/>
            <a:endCxn id="79" idx="4"/>
          </p:cNvCxnSpPr>
          <p:nvPr/>
        </p:nvCxnSpPr>
        <p:spPr>
          <a:xfrm flipH="1" flipV="1">
            <a:off x="6070094" y="2254149"/>
            <a:ext cx="1" cy="1313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7345615" y="3729000"/>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89" name="Straight Arrow Connector 88"/>
          <p:cNvCxnSpPr>
            <a:stCxn id="76" idx="4"/>
            <a:endCxn id="95" idx="1"/>
          </p:cNvCxnSpPr>
          <p:nvPr/>
        </p:nvCxnSpPr>
        <p:spPr>
          <a:xfrm>
            <a:off x="9375573" y="4405842"/>
            <a:ext cx="827141" cy="605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77" idx="6"/>
            <a:endCxn id="76" idx="2"/>
          </p:cNvCxnSpPr>
          <p:nvPr/>
        </p:nvCxnSpPr>
        <p:spPr>
          <a:xfrm flipV="1">
            <a:off x="6550074" y="4007105"/>
            <a:ext cx="2326164" cy="3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p:cNvSpPr/>
          <p:nvPr/>
        </p:nvSpPr>
        <p:spPr>
          <a:xfrm>
            <a:off x="10044176" y="4868827"/>
            <a:ext cx="1082564" cy="97010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individuals who may be present*</a:t>
            </a:r>
            <a:endParaRPr lang="en-US" sz="1100" baseline="-25000" dirty="0"/>
          </a:p>
        </p:txBody>
      </p:sp>
      <p:sp>
        <p:nvSpPr>
          <p:cNvPr id="98" name="Oval 97"/>
          <p:cNvSpPr/>
          <p:nvPr/>
        </p:nvSpPr>
        <p:spPr>
          <a:xfrm>
            <a:off x="10565095" y="180926"/>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99" name="TextBox 98"/>
          <p:cNvSpPr txBox="1"/>
          <p:nvPr/>
        </p:nvSpPr>
        <p:spPr>
          <a:xfrm>
            <a:off x="10858367" y="180926"/>
            <a:ext cx="702436" cy="261610"/>
          </a:xfrm>
          <a:prstGeom prst="rect">
            <a:avLst/>
          </a:prstGeom>
          <a:noFill/>
        </p:spPr>
        <p:txBody>
          <a:bodyPr wrap="none" rtlCol="0">
            <a:spAutoFit/>
          </a:bodyPr>
          <a:lstStyle/>
          <a:p>
            <a:r>
              <a:rPr lang="en-US" sz="1100" dirty="0" smtClean="0"/>
              <a:t>universal</a:t>
            </a:r>
            <a:endParaRPr lang="en-US" sz="1100" dirty="0"/>
          </a:p>
        </p:txBody>
      </p:sp>
      <p:sp>
        <p:nvSpPr>
          <p:cNvPr id="101" name="Oval 100"/>
          <p:cNvSpPr/>
          <p:nvPr/>
        </p:nvSpPr>
        <p:spPr>
          <a:xfrm>
            <a:off x="10565095" y="54941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2" name="TextBox 101"/>
          <p:cNvSpPr txBox="1"/>
          <p:nvPr/>
        </p:nvSpPr>
        <p:spPr>
          <a:xfrm>
            <a:off x="10858367" y="566683"/>
            <a:ext cx="662361" cy="261610"/>
          </a:xfrm>
          <a:prstGeom prst="rect">
            <a:avLst/>
          </a:prstGeom>
          <a:noFill/>
        </p:spPr>
        <p:txBody>
          <a:bodyPr wrap="none" rtlCol="0">
            <a:spAutoFit/>
          </a:bodyPr>
          <a:lstStyle/>
          <a:p>
            <a:r>
              <a:rPr lang="en-US" sz="1100" dirty="0" smtClean="0"/>
              <a:t>instance</a:t>
            </a:r>
          </a:p>
        </p:txBody>
      </p:sp>
      <p:sp>
        <p:nvSpPr>
          <p:cNvPr id="110" name="TextBox 109"/>
          <p:cNvSpPr txBox="1"/>
          <p:nvPr/>
        </p:nvSpPr>
        <p:spPr>
          <a:xfrm>
            <a:off x="559652" y="4534748"/>
            <a:ext cx="759695" cy="276999"/>
          </a:xfrm>
          <a:prstGeom prst="rect">
            <a:avLst/>
          </a:prstGeom>
          <a:noFill/>
        </p:spPr>
        <p:txBody>
          <a:bodyPr wrap="none" rtlCol="0">
            <a:spAutoFit/>
          </a:bodyPr>
          <a:lstStyle/>
          <a:p>
            <a:r>
              <a:rPr lang="en-US" sz="1200" dirty="0" smtClean="0"/>
              <a:t>bearer of</a:t>
            </a:r>
            <a:endParaRPr lang="en-US" sz="1200" dirty="0"/>
          </a:p>
        </p:txBody>
      </p:sp>
      <p:sp>
        <p:nvSpPr>
          <p:cNvPr id="112" name="Oval 111"/>
          <p:cNvSpPr/>
          <p:nvPr/>
        </p:nvSpPr>
        <p:spPr>
          <a:xfrm>
            <a:off x="2667762" y="3744829"/>
            <a:ext cx="862283" cy="53212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13" name="Straight Arrow Connector 112"/>
          <p:cNvCxnSpPr>
            <a:stCxn id="74" idx="6"/>
            <a:endCxn id="112" idx="2"/>
          </p:cNvCxnSpPr>
          <p:nvPr/>
        </p:nvCxnSpPr>
        <p:spPr>
          <a:xfrm>
            <a:off x="1730950" y="4010893"/>
            <a:ext cx="936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TextBox 113"/>
          <p:cNvSpPr txBox="1"/>
          <p:nvPr/>
        </p:nvSpPr>
        <p:spPr>
          <a:xfrm>
            <a:off x="1849503" y="3729001"/>
            <a:ext cx="686919" cy="276999"/>
          </a:xfrm>
          <a:prstGeom prst="rect">
            <a:avLst/>
          </a:prstGeom>
          <a:noFill/>
        </p:spPr>
        <p:txBody>
          <a:bodyPr wrap="none" rtlCol="0">
            <a:spAutoFit/>
          </a:bodyPr>
          <a:lstStyle/>
          <a:p>
            <a:r>
              <a:rPr lang="en-US" sz="1200" dirty="0" smtClean="0"/>
              <a:t>agent in</a:t>
            </a:r>
            <a:endParaRPr lang="en-US" sz="1200" dirty="0"/>
          </a:p>
        </p:txBody>
      </p:sp>
      <p:sp>
        <p:nvSpPr>
          <p:cNvPr id="115" name="TextBox 114"/>
          <p:cNvSpPr txBox="1"/>
          <p:nvPr/>
        </p:nvSpPr>
        <p:spPr>
          <a:xfrm>
            <a:off x="3647729" y="3753550"/>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16" name="Straight Arrow Connector 115"/>
          <p:cNvCxnSpPr>
            <a:stCxn id="77" idx="2"/>
            <a:endCxn id="112" idx="6"/>
          </p:cNvCxnSpPr>
          <p:nvPr/>
        </p:nvCxnSpPr>
        <p:spPr>
          <a:xfrm flipH="1">
            <a:off x="3530045" y="4010893"/>
            <a:ext cx="2060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TextBox 126"/>
          <p:cNvSpPr txBox="1"/>
          <p:nvPr/>
        </p:nvSpPr>
        <p:spPr>
          <a:xfrm>
            <a:off x="7362554" y="2501241"/>
            <a:ext cx="825419" cy="276999"/>
          </a:xfrm>
          <a:prstGeom prst="rect">
            <a:avLst/>
          </a:prstGeom>
          <a:noFill/>
        </p:spPr>
        <p:txBody>
          <a:bodyPr wrap="none" rtlCol="0">
            <a:spAutoFit/>
          </a:bodyPr>
          <a:lstStyle/>
          <a:p>
            <a:r>
              <a:rPr lang="en-US" sz="1200" dirty="0" smtClean="0"/>
              <a:t>prescribes</a:t>
            </a:r>
            <a:endParaRPr lang="en-US" sz="1200" dirty="0"/>
          </a:p>
        </p:txBody>
      </p:sp>
      <p:sp>
        <p:nvSpPr>
          <p:cNvPr id="128" name="TextBox 127"/>
          <p:cNvSpPr txBox="1"/>
          <p:nvPr/>
        </p:nvSpPr>
        <p:spPr>
          <a:xfrm>
            <a:off x="9620567" y="4410905"/>
            <a:ext cx="692818" cy="276999"/>
          </a:xfrm>
          <a:prstGeom prst="rect">
            <a:avLst/>
          </a:prstGeom>
          <a:noFill/>
        </p:spPr>
        <p:txBody>
          <a:bodyPr wrap="none" rtlCol="0">
            <a:spAutoFit/>
          </a:bodyPr>
          <a:lstStyle/>
          <a:p>
            <a:r>
              <a:rPr lang="en-US" sz="1200" dirty="0" smtClean="0"/>
              <a:t>has part</a:t>
            </a:r>
            <a:endParaRPr lang="en-US" sz="1200" dirty="0"/>
          </a:p>
        </p:txBody>
      </p:sp>
      <p:sp>
        <p:nvSpPr>
          <p:cNvPr id="129" name="TextBox 128"/>
          <p:cNvSpPr txBox="1"/>
          <p:nvPr/>
        </p:nvSpPr>
        <p:spPr>
          <a:xfrm>
            <a:off x="5180395" y="2499234"/>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35" name="Straight Arrow Connector 134"/>
          <p:cNvCxnSpPr>
            <a:stCxn id="76" idx="1"/>
            <a:endCxn id="79" idx="5"/>
          </p:cNvCxnSpPr>
          <p:nvPr/>
        </p:nvCxnSpPr>
        <p:spPr>
          <a:xfrm flipH="1" flipV="1">
            <a:off x="6520702" y="2179760"/>
            <a:ext cx="2501788" cy="1545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8318192" y="4389011"/>
            <a:ext cx="692818" cy="276999"/>
          </a:xfrm>
          <a:prstGeom prst="rect">
            <a:avLst/>
          </a:prstGeom>
          <a:noFill/>
        </p:spPr>
        <p:txBody>
          <a:bodyPr wrap="none" rtlCol="0">
            <a:spAutoFit/>
          </a:bodyPr>
          <a:lstStyle/>
          <a:p>
            <a:r>
              <a:rPr lang="en-US" sz="1200" dirty="0" smtClean="0"/>
              <a:t>has part</a:t>
            </a:r>
            <a:endParaRPr lang="en-US" sz="1200" dirty="0"/>
          </a:p>
        </p:txBody>
      </p:sp>
      <p:sp>
        <p:nvSpPr>
          <p:cNvPr id="143" name="Oval 142"/>
          <p:cNvSpPr/>
          <p:nvPr/>
        </p:nvSpPr>
        <p:spPr>
          <a:xfrm>
            <a:off x="7620546" y="4844242"/>
            <a:ext cx="1090632" cy="1019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IUD insertion procedure*</a:t>
            </a:r>
            <a:endParaRPr lang="en-US" sz="1100" baseline="-25000" dirty="0"/>
          </a:p>
        </p:txBody>
      </p:sp>
      <p:cxnSp>
        <p:nvCxnSpPr>
          <p:cNvPr id="144" name="Straight Arrow Connector 143"/>
          <p:cNvCxnSpPr>
            <a:stCxn id="76" idx="4"/>
            <a:endCxn id="143" idx="7"/>
          </p:cNvCxnSpPr>
          <p:nvPr/>
        </p:nvCxnSpPr>
        <p:spPr>
          <a:xfrm flipH="1">
            <a:off x="8551459" y="4405842"/>
            <a:ext cx="824114" cy="587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Oval 150"/>
          <p:cNvSpPr/>
          <p:nvPr/>
        </p:nvSpPr>
        <p:spPr>
          <a:xfrm>
            <a:off x="2543651" y="5230915"/>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152" name="Straight Arrow Connector 151"/>
          <p:cNvCxnSpPr>
            <a:stCxn id="151" idx="1"/>
            <a:endCxn id="74" idx="5"/>
          </p:cNvCxnSpPr>
          <p:nvPr/>
        </p:nvCxnSpPr>
        <p:spPr>
          <a:xfrm flipH="1" flipV="1">
            <a:off x="1605887" y="4192862"/>
            <a:ext cx="1100044" cy="109289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53" name="TextBox 152"/>
          <p:cNvSpPr txBox="1"/>
          <p:nvPr/>
        </p:nvSpPr>
        <p:spPr>
          <a:xfrm>
            <a:off x="2431853" y="4826859"/>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70" name="Oval 69"/>
          <p:cNvSpPr/>
          <p:nvPr/>
        </p:nvSpPr>
        <p:spPr>
          <a:xfrm>
            <a:off x="2670717" y="1736146"/>
            <a:ext cx="853983" cy="5146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homo </a:t>
            </a:r>
            <a:r>
              <a:rPr lang="en-US" sz="1400" dirty="0" smtClean="0"/>
              <a:t>sapiens</a:t>
            </a:r>
            <a:r>
              <a:rPr lang="en-US" sz="1400" baseline="-25000" dirty="0" smtClean="0"/>
              <a:t>2</a:t>
            </a:r>
            <a:endParaRPr lang="en-US" sz="1400" baseline="-25000" dirty="0"/>
          </a:p>
        </p:txBody>
      </p:sp>
      <p:sp>
        <p:nvSpPr>
          <p:cNvPr id="149" name="Oval 148"/>
          <p:cNvSpPr/>
          <p:nvPr/>
        </p:nvSpPr>
        <p:spPr>
          <a:xfrm>
            <a:off x="8769663" y="1746191"/>
            <a:ext cx="127451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150" name="TextBox 149"/>
          <p:cNvSpPr txBox="1"/>
          <p:nvPr/>
        </p:nvSpPr>
        <p:spPr>
          <a:xfrm>
            <a:off x="7398360" y="1768857"/>
            <a:ext cx="665567" cy="276999"/>
          </a:xfrm>
          <a:prstGeom prst="rect">
            <a:avLst/>
          </a:prstGeom>
          <a:noFill/>
        </p:spPr>
        <p:txBody>
          <a:bodyPr wrap="none" rtlCol="0">
            <a:spAutoFit/>
          </a:bodyPr>
          <a:lstStyle/>
          <a:p>
            <a:r>
              <a:rPr lang="en-US" sz="1200" dirty="0" smtClean="0"/>
              <a:t>permits</a:t>
            </a:r>
            <a:endParaRPr lang="en-US" sz="1200" dirty="0"/>
          </a:p>
        </p:txBody>
      </p:sp>
      <p:cxnSp>
        <p:nvCxnSpPr>
          <p:cNvPr id="155" name="Straight Arrow Connector 154"/>
          <p:cNvCxnSpPr>
            <a:stCxn id="79" idx="6"/>
            <a:endCxn id="149" idx="2"/>
          </p:cNvCxnSpPr>
          <p:nvPr/>
        </p:nvCxnSpPr>
        <p:spPr>
          <a:xfrm>
            <a:off x="6707350" y="2000170"/>
            <a:ext cx="20623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2073228" y="5824637"/>
            <a:ext cx="2048959" cy="261610"/>
          </a:xfrm>
          <a:prstGeom prst="rect">
            <a:avLst/>
          </a:prstGeom>
          <a:noFill/>
        </p:spPr>
        <p:txBody>
          <a:bodyPr wrap="none" rtlCol="0">
            <a:spAutoFit/>
          </a:bodyPr>
          <a:lstStyle/>
          <a:p>
            <a:r>
              <a:rPr lang="en-US" sz="1100" dirty="0" smtClean="0"/>
              <a:t>(age datum has string value ’18’)</a:t>
            </a:r>
            <a:endParaRPr lang="en-US" sz="1100" dirty="0"/>
          </a:p>
        </p:txBody>
      </p:sp>
      <p:sp>
        <p:nvSpPr>
          <p:cNvPr id="49" name="Oval 48"/>
          <p:cNvSpPr/>
          <p:nvPr/>
        </p:nvSpPr>
        <p:spPr>
          <a:xfrm>
            <a:off x="765322" y="1707802"/>
            <a:ext cx="1074274" cy="54665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informing</a:t>
            </a:r>
            <a:endParaRPr lang="en-US" sz="1400" dirty="0"/>
          </a:p>
        </p:txBody>
      </p:sp>
      <p:sp>
        <p:nvSpPr>
          <p:cNvPr id="50" name="TextBox 49"/>
          <p:cNvSpPr txBox="1"/>
          <p:nvPr/>
        </p:nvSpPr>
        <p:spPr>
          <a:xfrm>
            <a:off x="1885907" y="1697770"/>
            <a:ext cx="686919" cy="276999"/>
          </a:xfrm>
          <a:prstGeom prst="rect">
            <a:avLst/>
          </a:prstGeom>
          <a:noFill/>
        </p:spPr>
        <p:txBody>
          <a:bodyPr wrap="none" rtlCol="0">
            <a:spAutoFit/>
          </a:bodyPr>
          <a:lstStyle/>
          <a:p>
            <a:r>
              <a:rPr lang="en-US" sz="1200" dirty="0" smtClean="0"/>
              <a:t>agent in</a:t>
            </a:r>
            <a:endParaRPr lang="en-US" sz="1200" dirty="0"/>
          </a:p>
        </p:txBody>
      </p:sp>
      <p:cxnSp>
        <p:nvCxnSpPr>
          <p:cNvPr id="52" name="Straight Arrow Connector 51"/>
          <p:cNvCxnSpPr>
            <a:stCxn id="70" idx="4"/>
            <a:endCxn id="112" idx="0"/>
          </p:cNvCxnSpPr>
          <p:nvPr/>
        </p:nvCxnSpPr>
        <p:spPr>
          <a:xfrm>
            <a:off x="3097709" y="2250832"/>
            <a:ext cx="1195" cy="149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70" idx="2"/>
            <a:endCxn id="49" idx="6"/>
          </p:cNvCxnSpPr>
          <p:nvPr/>
        </p:nvCxnSpPr>
        <p:spPr>
          <a:xfrm flipH="1" flipV="1">
            <a:off x="1839596" y="1981128"/>
            <a:ext cx="831121" cy="12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4" idx="0"/>
            <a:endCxn id="49" idx="4"/>
          </p:cNvCxnSpPr>
          <p:nvPr/>
        </p:nvCxnSpPr>
        <p:spPr>
          <a:xfrm flipH="1" flipV="1">
            <a:off x="1302459" y="2254453"/>
            <a:ext cx="1500" cy="1499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7" name="TextBox 146"/>
          <p:cNvSpPr txBox="1"/>
          <p:nvPr/>
        </p:nvSpPr>
        <p:spPr>
          <a:xfrm>
            <a:off x="1278258" y="3341725"/>
            <a:ext cx="1069652" cy="276999"/>
          </a:xfrm>
          <a:prstGeom prst="rect">
            <a:avLst/>
          </a:prstGeom>
          <a:noFill/>
        </p:spPr>
        <p:txBody>
          <a:bodyPr wrap="none" rtlCol="0">
            <a:spAutoFit/>
          </a:bodyPr>
          <a:lstStyle/>
          <a:p>
            <a:r>
              <a:rPr lang="en-US" sz="1200" dirty="0" smtClean="0"/>
              <a:t>participates in</a:t>
            </a:r>
            <a:endParaRPr lang="en-US" sz="1200" dirty="0"/>
          </a:p>
        </p:txBody>
      </p:sp>
      <p:sp>
        <p:nvSpPr>
          <p:cNvPr id="156" name="TextBox 155"/>
          <p:cNvSpPr txBox="1"/>
          <p:nvPr/>
        </p:nvSpPr>
        <p:spPr>
          <a:xfrm>
            <a:off x="3647729" y="3296079"/>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57" name="Straight Arrow Connector 156"/>
          <p:cNvCxnSpPr>
            <a:stCxn id="77" idx="1"/>
            <a:endCxn id="49" idx="5"/>
          </p:cNvCxnSpPr>
          <p:nvPr/>
        </p:nvCxnSpPr>
        <p:spPr>
          <a:xfrm flipH="1" flipV="1">
            <a:off x="1682272" y="2174398"/>
            <a:ext cx="4048426" cy="1523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2057319" y="2991300"/>
            <a:ext cx="1069652" cy="276999"/>
          </a:xfrm>
          <a:prstGeom prst="rect">
            <a:avLst/>
          </a:prstGeom>
          <a:noFill/>
        </p:spPr>
        <p:txBody>
          <a:bodyPr wrap="none" rtlCol="0">
            <a:spAutoFit/>
          </a:bodyPr>
          <a:lstStyle/>
          <a:p>
            <a:r>
              <a:rPr lang="en-US" sz="1200" dirty="0" smtClean="0"/>
              <a:t>participates in</a:t>
            </a:r>
            <a:endParaRPr lang="en-US" sz="1200" dirty="0"/>
          </a:p>
        </p:txBody>
      </p:sp>
    </p:spTree>
    <p:extLst>
      <p:ext uri="{BB962C8B-B14F-4D97-AF65-F5344CB8AC3E}">
        <p14:creationId xmlns:p14="http://schemas.microsoft.com/office/powerpoint/2010/main" val="4216095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2906940"/>
          </a:xfrm>
        </p:spPr>
        <p:txBody>
          <a:bodyPr>
            <a:noAutofit/>
          </a:bodyPr>
          <a:lstStyle/>
          <a:p>
            <a:pPr marL="0" indent="0">
              <a:buNone/>
            </a:pPr>
            <a:r>
              <a:rPr lang="en-US" dirty="0"/>
              <a:t>A 50 year old male is presenting to the Medical Procedures Unit for his first routine colonoscopy. Although no malignancies are expected, the physician obtains consent for a colonoscopy with possible biopsies and/or polypectomies. The patient authorizes consent to do the procedure, with additional permissions for endoscopic ultrasonography (EUS) and sedation/anesthesia at this time.</a:t>
            </a:r>
          </a:p>
        </p:txBody>
      </p:sp>
      <p:sp>
        <p:nvSpPr>
          <p:cNvPr id="7" name="Rectangle 6"/>
          <p:cNvSpPr/>
          <p:nvPr/>
        </p:nvSpPr>
        <p:spPr>
          <a:xfrm>
            <a:off x="609598" y="206774"/>
            <a:ext cx="1002030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4: Colonoscopy</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92940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8" y="206774"/>
            <a:ext cx="9526259"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4: Colonoscopy</a:t>
            </a:r>
          </a:p>
        </p:txBody>
      </p:sp>
      <p:sp>
        <p:nvSpPr>
          <p:cNvPr id="98" name="Oval 97"/>
          <p:cNvSpPr/>
          <p:nvPr/>
        </p:nvSpPr>
        <p:spPr>
          <a:xfrm>
            <a:off x="10565095" y="180926"/>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99" name="TextBox 98"/>
          <p:cNvSpPr txBox="1"/>
          <p:nvPr/>
        </p:nvSpPr>
        <p:spPr>
          <a:xfrm>
            <a:off x="10858367" y="180926"/>
            <a:ext cx="702436" cy="261610"/>
          </a:xfrm>
          <a:prstGeom prst="rect">
            <a:avLst/>
          </a:prstGeom>
          <a:noFill/>
        </p:spPr>
        <p:txBody>
          <a:bodyPr wrap="none" rtlCol="0">
            <a:spAutoFit/>
          </a:bodyPr>
          <a:lstStyle/>
          <a:p>
            <a:r>
              <a:rPr lang="en-US" sz="1100" dirty="0" smtClean="0"/>
              <a:t>universal</a:t>
            </a:r>
            <a:endParaRPr lang="en-US" sz="1100" dirty="0"/>
          </a:p>
        </p:txBody>
      </p:sp>
      <p:sp>
        <p:nvSpPr>
          <p:cNvPr id="101" name="Oval 100"/>
          <p:cNvSpPr/>
          <p:nvPr/>
        </p:nvSpPr>
        <p:spPr>
          <a:xfrm>
            <a:off x="10565095" y="54941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2" name="TextBox 101"/>
          <p:cNvSpPr txBox="1"/>
          <p:nvPr/>
        </p:nvSpPr>
        <p:spPr>
          <a:xfrm>
            <a:off x="10858367" y="566683"/>
            <a:ext cx="662361" cy="261610"/>
          </a:xfrm>
          <a:prstGeom prst="rect">
            <a:avLst/>
          </a:prstGeom>
          <a:noFill/>
        </p:spPr>
        <p:txBody>
          <a:bodyPr wrap="none" rtlCol="0">
            <a:spAutoFit/>
          </a:bodyPr>
          <a:lstStyle/>
          <a:p>
            <a:r>
              <a:rPr lang="en-US" sz="1100" dirty="0" smtClean="0"/>
              <a:t>instance</a:t>
            </a:r>
          </a:p>
        </p:txBody>
      </p:sp>
      <p:sp>
        <p:nvSpPr>
          <p:cNvPr id="153" name="Oval 152"/>
          <p:cNvSpPr/>
          <p:nvPr/>
        </p:nvSpPr>
        <p:spPr>
          <a:xfrm>
            <a:off x="2726849" y="2981015"/>
            <a:ext cx="904011" cy="667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p>
        </p:txBody>
      </p:sp>
      <p:sp>
        <p:nvSpPr>
          <p:cNvPr id="155" name="Oval 154"/>
          <p:cNvSpPr/>
          <p:nvPr/>
        </p:nvSpPr>
        <p:spPr>
          <a:xfrm>
            <a:off x="7973771" y="2862560"/>
            <a:ext cx="1006589" cy="89984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56" name="Oval 155"/>
          <p:cNvSpPr/>
          <p:nvPr/>
        </p:nvSpPr>
        <p:spPr>
          <a:xfrm>
            <a:off x="5521217" y="2919740"/>
            <a:ext cx="1037418"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158" name="Oval 157"/>
          <p:cNvSpPr/>
          <p:nvPr/>
        </p:nvSpPr>
        <p:spPr>
          <a:xfrm>
            <a:off x="1143882" y="2919740"/>
            <a:ext cx="803460"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a:t>
            </a:r>
            <a:br>
              <a:rPr lang="en-US" sz="1400" dirty="0" smtClean="0"/>
            </a:br>
            <a:r>
              <a:rPr lang="en-US" sz="1400" dirty="0" smtClean="0"/>
              <a:t>power role</a:t>
            </a:r>
            <a:endParaRPr lang="en-US" sz="1400" dirty="0"/>
          </a:p>
        </p:txBody>
      </p:sp>
      <p:sp>
        <p:nvSpPr>
          <p:cNvPr id="159" name="Oval 158"/>
          <p:cNvSpPr/>
          <p:nvPr/>
        </p:nvSpPr>
        <p:spPr>
          <a:xfrm>
            <a:off x="5464666" y="1479073"/>
            <a:ext cx="1139228" cy="5266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60" name="Straight Arrow Connector 159"/>
          <p:cNvCxnSpPr>
            <a:stCxn id="153" idx="2"/>
            <a:endCxn id="158" idx="6"/>
          </p:cNvCxnSpPr>
          <p:nvPr/>
        </p:nvCxnSpPr>
        <p:spPr>
          <a:xfrm flipH="1" flipV="1">
            <a:off x="1947342" y="3312483"/>
            <a:ext cx="779507"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p:cNvCxnSpPr>
            <a:stCxn id="80" idx="6"/>
            <a:endCxn id="159" idx="2"/>
          </p:cNvCxnSpPr>
          <p:nvPr/>
        </p:nvCxnSpPr>
        <p:spPr>
          <a:xfrm flipV="1">
            <a:off x="3630040" y="1742393"/>
            <a:ext cx="18346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p:cNvCxnSpPr>
            <a:stCxn id="80" idx="5"/>
            <a:endCxn id="156" idx="1"/>
          </p:cNvCxnSpPr>
          <p:nvPr/>
        </p:nvCxnSpPr>
        <p:spPr>
          <a:xfrm>
            <a:off x="3497651" y="1978312"/>
            <a:ext cx="2175492" cy="1056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6" name="TextBox 165"/>
          <p:cNvSpPr txBox="1"/>
          <p:nvPr/>
        </p:nvSpPr>
        <p:spPr>
          <a:xfrm>
            <a:off x="4266840" y="1488177"/>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167" name="Straight Arrow Connector 166"/>
          <p:cNvCxnSpPr>
            <a:stCxn id="153" idx="6"/>
            <a:endCxn id="156" idx="2"/>
          </p:cNvCxnSpPr>
          <p:nvPr/>
        </p:nvCxnSpPr>
        <p:spPr>
          <a:xfrm flipV="1">
            <a:off x="3630860" y="3312483"/>
            <a:ext cx="1890357"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a:stCxn id="156" idx="0"/>
            <a:endCxn id="159" idx="4"/>
          </p:cNvCxnSpPr>
          <p:nvPr/>
        </p:nvCxnSpPr>
        <p:spPr>
          <a:xfrm flipH="1" flipV="1">
            <a:off x="6034280" y="2005712"/>
            <a:ext cx="5646" cy="914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6625869" y="3064511"/>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71" name="Straight Arrow Connector 170"/>
          <p:cNvCxnSpPr>
            <a:stCxn id="155" idx="4"/>
            <a:endCxn id="175" idx="0"/>
          </p:cNvCxnSpPr>
          <p:nvPr/>
        </p:nvCxnSpPr>
        <p:spPr>
          <a:xfrm>
            <a:off x="8477066" y="3762405"/>
            <a:ext cx="1162750" cy="1049887"/>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72" name="TextBox 171"/>
          <p:cNvSpPr txBox="1"/>
          <p:nvPr/>
        </p:nvSpPr>
        <p:spPr>
          <a:xfrm>
            <a:off x="3022521" y="2251524"/>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174" name="Straight Arrow Connector 173"/>
          <p:cNvCxnSpPr>
            <a:stCxn id="156" idx="6"/>
            <a:endCxn id="155" idx="2"/>
          </p:cNvCxnSpPr>
          <p:nvPr/>
        </p:nvCxnSpPr>
        <p:spPr>
          <a:xfrm>
            <a:off x="6558635" y="3312483"/>
            <a:ext cx="1415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5" name="Oval 174"/>
          <p:cNvSpPr/>
          <p:nvPr/>
        </p:nvSpPr>
        <p:spPr>
          <a:xfrm>
            <a:off x="9204511" y="4812292"/>
            <a:ext cx="870609" cy="76851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biopsy</a:t>
            </a:r>
            <a:endParaRPr lang="en-US" sz="1100" baseline="-25000" dirty="0"/>
          </a:p>
        </p:txBody>
      </p:sp>
      <p:sp>
        <p:nvSpPr>
          <p:cNvPr id="178" name="TextBox 177"/>
          <p:cNvSpPr txBox="1"/>
          <p:nvPr/>
        </p:nvSpPr>
        <p:spPr>
          <a:xfrm>
            <a:off x="1966334" y="3081887"/>
            <a:ext cx="759695" cy="276999"/>
          </a:xfrm>
          <a:prstGeom prst="rect">
            <a:avLst/>
          </a:prstGeom>
          <a:noFill/>
        </p:spPr>
        <p:txBody>
          <a:bodyPr wrap="none" rtlCol="0">
            <a:spAutoFit/>
          </a:bodyPr>
          <a:lstStyle/>
          <a:p>
            <a:r>
              <a:rPr lang="en-US" sz="1200" dirty="0" smtClean="0"/>
              <a:t>bearer of</a:t>
            </a:r>
            <a:endParaRPr lang="en-US" sz="1200" dirty="0"/>
          </a:p>
        </p:txBody>
      </p:sp>
      <p:sp>
        <p:nvSpPr>
          <p:cNvPr id="179" name="Oval 178"/>
          <p:cNvSpPr/>
          <p:nvPr/>
        </p:nvSpPr>
        <p:spPr>
          <a:xfrm>
            <a:off x="2754289" y="4854649"/>
            <a:ext cx="847489" cy="55224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80" name="Straight Arrow Connector 179"/>
          <p:cNvCxnSpPr>
            <a:stCxn id="153" idx="4"/>
            <a:endCxn id="179" idx="0"/>
          </p:cNvCxnSpPr>
          <p:nvPr/>
        </p:nvCxnSpPr>
        <p:spPr>
          <a:xfrm flipH="1">
            <a:off x="3178034" y="3648294"/>
            <a:ext cx="821" cy="120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4291192" y="3055417"/>
            <a:ext cx="686919" cy="276999"/>
          </a:xfrm>
          <a:prstGeom prst="rect">
            <a:avLst/>
          </a:prstGeom>
          <a:noFill/>
        </p:spPr>
        <p:txBody>
          <a:bodyPr wrap="none" rtlCol="0">
            <a:spAutoFit/>
          </a:bodyPr>
          <a:lstStyle/>
          <a:p>
            <a:r>
              <a:rPr lang="en-US" sz="1200" dirty="0" smtClean="0"/>
              <a:t>agent in</a:t>
            </a:r>
            <a:endParaRPr lang="en-US" sz="1200" dirty="0"/>
          </a:p>
        </p:txBody>
      </p:sp>
      <p:sp>
        <p:nvSpPr>
          <p:cNvPr id="182" name="TextBox 181"/>
          <p:cNvSpPr txBox="1"/>
          <p:nvPr/>
        </p:nvSpPr>
        <p:spPr>
          <a:xfrm>
            <a:off x="5065423" y="3948719"/>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83" name="Straight Arrow Connector 182"/>
          <p:cNvCxnSpPr>
            <a:stCxn id="156" idx="3"/>
            <a:endCxn id="179" idx="7"/>
          </p:cNvCxnSpPr>
          <p:nvPr/>
        </p:nvCxnSpPr>
        <p:spPr>
          <a:xfrm flipH="1">
            <a:off x="3477666" y="3590194"/>
            <a:ext cx="2195477" cy="134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5213757" y="2255627"/>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90" name="Straight Arrow Connector 189"/>
          <p:cNvCxnSpPr>
            <a:stCxn id="155" idx="1"/>
            <a:endCxn id="159" idx="5"/>
          </p:cNvCxnSpPr>
          <p:nvPr/>
        </p:nvCxnSpPr>
        <p:spPr>
          <a:xfrm flipH="1" flipV="1">
            <a:off x="6437058" y="1928588"/>
            <a:ext cx="1684125" cy="1065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a:stCxn id="155" idx="4"/>
            <a:endCxn id="201" idx="0"/>
          </p:cNvCxnSpPr>
          <p:nvPr/>
        </p:nvCxnSpPr>
        <p:spPr>
          <a:xfrm>
            <a:off x="8477066" y="3762405"/>
            <a:ext cx="16984" cy="1116393"/>
          </a:xfrm>
          <a:prstGeom prst="straightConnector1">
            <a:avLst/>
          </a:prstGeom>
          <a:ln w="38100">
            <a:solidFill>
              <a:srgbClr val="92D050"/>
            </a:solidFill>
            <a:prstDash val="solid"/>
            <a:tailEnd type="triangle"/>
          </a:ln>
        </p:spPr>
        <p:style>
          <a:lnRef idx="1">
            <a:schemeClr val="dk1"/>
          </a:lnRef>
          <a:fillRef idx="0">
            <a:schemeClr val="dk1"/>
          </a:fillRef>
          <a:effectRef idx="0">
            <a:schemeClr val="dk1"/>
          </a:effectRef>
          <a:fontRef idx="minor">
            <a:schemeClr val="tx1"/>
          </a:fontRef>
        </p:style>
      </p:cxnSp>
      <p:sp>
        <p:nvSpPr>
          <p:cNvPr id="193" name="Oval 192"/>
          <p:cNvSpPr/>
          <p:nvPr/>
        </p:nvSpPr>
        <p:spPr>
          <a:xfrm>
            <a:off x="5026535" y="4811912"/>
            <a:ext cx="1128327" cy="64509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colonoscopy</a:t>
            </a:r>
            <a:endParaRPr lang="en-US" sz="1100" baseline="-25000" dirty="0"/>
          </a:p>
        </p:txBody>
      </p:sp>
      <p:cxnSp>
        <p:nvCxnSpPr>
          <p:cNvPr id="194" name="Straight Arrow Connector 193"/>
          <p:cNvCxnSpPr>
            <a:stCxn id="155" idx="4"/>
            <a:endCxn id="193" idx="7"/>
          </p:cNvCxnSpPr>
          <p:nvPr/>
        </p:nvCxnSpPr>
        <p:spPr>
          <a:xfrm flipH="1">
            <a:off x="5989622" y="3762405"/>
            <a:ext cx="2487444" cy="1143978"/>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p:cNvCxnSpPr>
            <a:stCxn id="155" idx="4"/>
          </p:cNvCxnSpPr>
          <p:nvPr/>
        </p:nvCxnSpPr>
        <p:spPr>
          <a:xfrm flipH="1">
            <a:off x="7315784" y="3762405"/>
            <a:ext cx="1161282" cy="1220815"/>
          </a:xfrm>
          <a:prstGeom prst="straightConnector1">
            <a:avLst/>
          </a:prstGeom>
          <a:ln w="38100">
            <a:solidFill>
              <a:srgbClr val="92D050"/>
            </a:solidFill>
            <a:prstDash val="solid"/>
            <a:tailEnd type="triangle"/>
          </a:ln>
        </p:spPr>
        <p:style>
          <a:lnRef idx="1">
            <a:schemeClr val="dk1"/>
          </a:lnRef>
          <a:fillRef idx="0">
            <a:schemeClr val="dk1"/>
          </a:fillRef>
          <a:effectRef idx="0">
            <a:schemeClr val="dk1"/>
          </a:effectRef>
          <a:fontRef idx="minor">
            <a:schemeClr val="tx1"/>
          </a:fontRef>
        </p:style>
      </p:cxnSp>
      <p:sp>
        <p:nvSpPr>
          <p:cNvPr id="196" name="TextBox 195"/>
          <p:cNvSpPr txBox="1"/>
          <p:nvPr/>
        </p:nvSpPr>
        <p:spPr>
          <a:xfrm>
            <a:off x="3175717" y="3948719"/>
            <a:ext cx="686919" cy="276999"/>
          </a:xfrm>
          <a:prstGeom prst="rect">
            <a:avLst/>
          </a:prstGeom>
          <a:noFill/>
        </p:spPr>
        <p:txBody>
          <a:bodyPr wrap="none" rtlCol="0">
            <a:spAutoFit/>
          </a:bodyPr>
          <a:lstStyle/>
          <a:p>
            <a:r>
              <a:rPr lang="en-US" sz="1200" dirty="0" smtClean="0"/>
              <a:t>agent in</a:t>
            </a:r>
            <a:endParaRPr lang="en-US" sz="1200" dirty="0"/>
          </a:p>
        </p:txBody>
      </p:sp>
      <p:sp>
        <p:nvSpPr>
          <p:cNvPr id="199" name="TextBox 198"/>
          <p:cNvSpPr txBox="1"/>
          <p:nvPr/>
        </p:nvSpPr>
        <p:spPr>
          <a:xfrm>
            <a:off x="6820634" y="1972385"/>
            <a:ext cx="825419" cy="276999"/>
          </a:xfrm>
          <a:prstGeom prst="rect">
            <a:avLst/>
          </a:prstGeom>
          <a:noFill/>
        </p:spPr>
        <p:txBody>
          <a:bodyPr wrap="none" rtlCol="0">
            <a:spAutoFit/>
          </a:bodyPr>
          <a:lstStyle/>
          <a:p>
            <a:r>
              <a:rPr lang="en-US" sz="1200" dirty="0" smtClean="0"/>
              <a:t>prescribes</a:t>
            </a:r>
            <a:endParaRPr lang="en-US" sz="1200" dirty="0"/>
          </a:p>
        </p:txBody>
      </p:sp>
      <p:sp>
        <p:nvSpPr>
          <p:cNvPr id="200" name="Oval 199"/>
          <p:cNvSpPr/>
          <p:nvPr/>
        </p:nvSpPr>
        <p:spPr>
          <a:xfrm>
            <a:off x="10260179" y="4811817"/>
            <a:ext cx="956701" cy="68898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t>
            </a:r>
            <a:r>
              <a:rPr lang="en-US" sz="1100" dirty="0" err="1" smtClean="0"/>
              <a:t>polyectomy</a:t>
            </a:r>
            <a:endParaRPr lang="en-US" sz="1100" baseline="-25000" dirty="0"/>
          </a:p>
        </p:txBody>
      </p:sp>
      <p:sp>
        <p:nvSpPr>
          <p:cNvPr id="201" name="Oval 200"/>
          <p:cNvSpPr/>
          <p:nvPr/>
        </p:nvSpPr>
        <p:spPr>
          <a:xfrm>
            <a:off x="7969613" y="4878798"/>
            <a:ext cx="1048873" cy="7526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sedation and anesthesia</a:t>
            </a:r>
            <a:endParaRPr lang="en-US" sz="1100" baseline="-25000" dirty="0"/>
          </a:p>
        </p:txBody>
      </p:sp>
      <p:sp>
        <p:nvSpPr>
          <p:cNvPr id="202" name="Oval 201"/>
          <p:cNvSpPr/>
          <p:nvPr/>
        </p:nvSpPr>
        <p:spPr>
          <a:xfrm>
            <a:off x="6231196" y="4881195"/>
            <a:ext cx="1536550" cy="72214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endoscopic ultrasonography</a:t>
            </a:r>
            <a:endParaRPr lang="en-US" sz="1100" baseline="-25000" dirty="0"/>
          </a:p>
        </p:txBody>
      </p:sp>
      <p:cxnSp>
        <p:nvCxnSpPr>
          <p:cNvPr id="203" name="Straight Arrow Connector 202"/>
          <p:cNvCxnSpPr>
            <a:stCxn id="155" idx="4"/>
            <a:endCxn id="200" idx="0"/>
          </p:cNvCxnSpPr>
          <p:nvPr/>
        </p:nvCxnSpPr>
        <p:spPr>
          <a:xfrm>
            <a:off x="8477066" y="3762405"/>
            <a:ext cx="2261464" cy="1049412"/>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214" name="Oval 213"/>
          <p:cNvSpPr/>
          <p:nvPr/>
        </p:nvSpPr>
        <p:spPr>
          <a:xfrm>
            <a:off x="991555" y="4928378"/>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215" name="Straight Arrow Connector 214"/>
          <p:cNvCxnSpPr>
            <a:stCxn id="214" idx="7"/>
            <a:endCxn id="153" idx="3"/>
          </p:cNvCxnSpPr>
          <p:nvPr/>
        </p:nvCxnSpPr>
        <p:spPr>
          <a:xfrm flipV="1">
            <a:off x="1937389" y="3550573"/>
            <a:ext cx="921849" cy="1432647"/>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16" name="TextBox 215"/>
          <p:cNvSpPr txBox="1"/>
          <p:nvPr/>
        </p:nvSpPr>
        <p:spPr>
          <a:xfrm>
            <a:off x="1758069" y="3948719"/>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217" name="TextBox 216"/>
          <p:cNvSpPr txBox="1"/>
          <p:nvPr/>
        </p:nvSpPr>
        <p:spPr>
          <a:xfrm>
            <a:off x="488271" y="5469272"/>
            <a:ext cx="2114681" cy="261610"/>
          </a:xfrm>
          <a:prstGeom prst="rect">
            <a:avLst/>
          </a:prstGeom>
          <a:noFill/>
        </p:spPr>
        <p:txBody>
          <a:bodyPr wrap="none" rtlCol="0">
            <a:spAutoFit/>
          </a:bodyPr>
          <a:lstStyle/>
          <a:p>
            <a:r>
              <a:rPr lang="en-US" sz="1100" dirty="0" smtClean="0"/>
              <a:t>(age datum has string value ‘50’)</a:t>
            </a:r>
            <a:endParaRPr lang="en-US" sz="1100" dirty="0"/>
          </a:p>
        </p:txBody>
      </p:sp>
      <p:cxnSp>
        <p:nvCxnSpPr>
          <p:cNvPr id="63" name="Straight Arrow Connector 62"/>
          <p:cNvCxnSpPr/>
          <p:nvPr/>
        </p:nvCxnSpPr>
        <p:spPr>
          <a:xfrm>
            <a:off x="10328941" y="1056187"/>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64" name="TextBox 63"/>
          <p:cNvSpPr txBox="1"/>
          <p:nvPr/>
        </p:nvSpPr>
        <p:spPr>
          <a:xfrm>
            <a:off x="10704568" y="899629"/>
            <a:ext cx="1294200" cy="276999"/>
          </a:xfrm>
          <a:prstGeom prst="rect">
            <a:avLst/>
          </a:prstGeom>
          <a:noFill/>
        </p:spPr>
        <p:txBody>
          <a:bodyPr wrap="none" rtlCol="0">
            <a:spAutoFit/>
          </a:bodyPr>
          <a:lstStyle/>
          <a:p>
            <a:r>
              <a:rPr lang="en-US" sz="1200" dirty="0" smtClean="0"/>
              <a:t>‘has part’ relation</a:t>
            </a:r>
            <a:endParaRPr lang="en-US" sz="1200" dirty="0"/>
          </a:p>
        </p:txBody>
      </p:sp>
      <p:sp>
        <p:nvSpPr>
          <p:cNvPr id="80" name="Oval 79"/>
          <p:cNvSpPr/>
          <p:nvPr/>
        </p:nvSpPr>
        <p:spPr>
          <a:xfrm>
            <a:off x="2726029" y="1408754"/>
            <a:ext cx="904011" cy="667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2</a:t>
            </a:r>
          </a:p>
        </p:txBody>
      </p:sp>
      <p:sp>
        <p:nvSpPr>
          <p:cNvPr id="162" name="Oval 161"/>
          <p:cNvSpPr/>
          <p:nvPr/>
        </p:nvSpPr>
        <p:spPr>
          <a:xfrm>
            <a:off x="7913788" y="1488374"/>
            <a:ext cx="114465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164" name="TextBox 163"/>
          <p:cNvSpPr txBox="1"/>
          <p:nvPr/>
        </p:nvSpPr>
        <p:spPr>
          <a:xfrm>
            <a:off x="6900559" y="1482774"/>
            <a:ext cx="665567" cy="276999"/>
          </a:xfrm>
          <a:prstGeom prst="rect">
            <a:avLst/>
          </a:prstGeom>
          <a:noFill/>
        </p:spPr>
        <p:txBody>
          <a:bodyPr wrap="none" rtlCol="0">
            <a:spAutoFit/>
          </a:bodyPr>
          <a:lstStyle/>
          <a:p>
            <a:r>
              <a:rPr lang="en-US" sz="1200" dirty="0" smtClean="0"/>
              <a:t>permits</a:t>
            </a:r>
            <a:endParaRPr lang="en-US" sz="1200" dirty="0"/>
          </a:p>
        </p:txBody>
      </p:sp>
      <p:cxnSp>
        <p:nvCxnSpPr>
          <p:cNvPr id="165" name="Straight Arrow Connector 164"/>
          <p:cNvCxnSpPr>
            <a:stCxn id="159" idx="6"/>
            <a:endCxn id="162" idx="2"/>
          </p:cNvCxnSpPr>
          <p:nvPr/>
        </p:nvCxnSpPr>
        <p:spPr>
          <a:xfrm flipV="1">
            <a:off x="6603894" y="1742353"/>
            <a:ext cx="1309894" cy="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6573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4469040"/>
          </a:xfrm>
        </p:spPr>
        <p:txBody>
          <a:bodyPr>
            <a:noAutofit/>
          </a:bodyPr>
          <a:lstStyle/>
          <a:p>
            <a:pPr marL="0" indent="0">
              <a:buNone/>
            </a:pPr>
            <a:r>
              <a:rPr lang="en-US" dirty="0"/>
              <a:t>A surgeon needs to obtain consent for a right-sided hip arthroplasty from a 68 year old male with rheumatoid arthritis. The patient authorizes permission for the procedure in its entirety, including transfusion of blood products and  replacement of tissue. The patient authorizes tissue research for any specimens collected during the surgery. The patient also authorizes the orthopedic surgery department to photograph and/or video record his surgery for not-for-profit medical purposes (teaching, research, education). He </a:t>
            </a:r>
            <a:r>
              <a:rPr lang="en-US" dirty="0" smtClean="0"/>
              <a:t>declines permissions </a:t>
            </a:r>
            <a:r>
              <a:rPr lang="en-US" dirty="0"/>
              <a:t>to photograph and/or video record his procedure for external not-for-profit purposes and for release to current or future patients.</a:t>
            </a:r>
          </a:p>
        </p:txBody>
      </p:sp>
      <p:sp>
        <p:nvSpPr>
          <p:cNvPr id="7" name="Rectangle 6"/>
          <p:cNvSpPr/>
          <p:nvPr/>
        </p:nvSpPr>
        <p:spPr>
          <a:xfrm>
            <a:off x="609598" y="206774"/>
            <a:ext cx="1002030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5</a:t>
            </a:r>
            <a:r>
              <a:rPr lang="en-US" sz="5400" dirty="0">
                <a:ln w="0"/>
                <a:solidFill>
                  <a:schemeClr val="accent1"/>
                </a:solidFill>
                <a:effectLst>
                  <a:outerShdw blurRad="38100" dist="25400" dir="5400000" algn="ctr" rotWithShape="0">
                    <a:srgbClr val="6E747A">
                      <a:alpha val="43000"/>
                    </a:srgbClr>
                  </a:outerShdw>
                </a:effectLst>
              </a:rPr>
              <a:t>: </a:t>
            </a:r>
            <a:r>
              <a:rPr lang="en-US" sz="5400" dirty="0" err="1">
                <a:ln w="0"/>
                <a:solidFill>
                  <a:schemeClr val="accent1"/>
                </a:solidFill>
                <a:effectLst>
                  <a:outerShdw blurRad="38100" dist="25400" dir="5400000" algn="ctr" rotWithShape="0">
                    <a:srgbClr val="6E747A">
                      <a:alpha val="43000"/>
                    </a:srgbClr>
                  </a:outerShdw>
                </a:effectLst>
              </a:rPr>
              <a:t>Orthopaedic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38813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598" y="206774"/>
            <a:ext cx="9526259"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5: </a:t>
            </a:r>
            <a:r>
              <a:rPr lang="en-US" sz="5400" dirty="0" err="1" smtClean="0">
                <a:ln w="0"/>
                <a:solidFill>
                  <a:schemeClr val="accent1"/>
                </a:solidFill>
                <a:effectLst>
                  <a:outerShdw blurRad="38100" dist="25400" dir="5400000" algn="ctr" rotWithShape="0">
                    <a:srgbClr val="6E747A">
                      <a:alpha val="43000"/>
                    </a:srgbClr>
                  </a:outerShdw>
                </a:effectLst>
              </a:rPr>
              <a:t>Orthopaedic</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98" name="Oval 97"/>
          <p:cNvSpPr/>
          <p:nvPr/>
        </p:nvSpPr>
        <p:spPr>
          <a:xfrm>
            <a:off x="10565095" y="180926"/>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99" name="TextBox 98"/>
          <p:cNvSpPr txBox="1"/>
          <p:nvPr/>
        </p:nvSpPr>
        <p:spPr>
          <a:xfrm>
            <a:off x="10858367" y="180926"/>
            <a:ext cx="702436" cy="261610"/>
          </a:xfrm>
          <a:prstGeom prst="rect">
            <a:avLst/>
          </a:prstGeom>
          <a:noFill/>
        </p:spPr>
        <p:txBody>
          <a:bodyPr wrap="none" rtlCol="0">
            <a:spAutoFit/>
          </a:bodyPr>
          <a:lstStyle/>
          <a:p>
            <a:r>
              <a:rPr lang="en-US" sz="1100" dirty="0" smtClean="0"/>
              <a:t>universal</a:t>
            </a:r>
            <a:endParaRPr lang="en-US" sz="1100" dirty="0"/>
          </a:p>
        </p:txBody>
      </p:sp>
      <p:sp>
        <p:nvSpPr>
          <p:cNvPr id="101" name="Oval 100"/>
          <p:cNvSpPr/>
          <p:nvPr/>
        </p:nvSpPr>
        <p:spPr>
          <a:xfrm>
            <a:off x="10565095" y="549412"/>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02" name="TextBox 101"/>
          <p:cNvSpPr txBox="1"/>
          <p:nvPr/>
        </p:nvSpPr>
        <p:spPr>
          <a:xfrm>
            <a:off x="10858367" y="566683"/>
            <a:ext cx="662361" cy="261610"/>
          </a:xfrm>
          <a:prstGeom prst="rect">
            <a:avLst/>
          </a:prstGeom>
          <a:noFill/>
        </p:spPr>
        <p:txBody>
          <a:bodyPr wrap="none" rtlCol="0">
            <a:spAutoFit/>
          </a:bodyPr>
          <a:lstStyle/>
          <a:p>
            <a:r>
              <a:rPr lang="en-US" sz="1100" dirty="0" smtClean="0"/>
              <a:t>instance</a:t>
            </a:r>
          </a:p>
        </p:txBody>
      </p:sp>
      <p:sp>
        <p:nvSpPr>
          <p:cNvPr id="80" name="Oval 79"/>
          <p:cNvSpPr/>
          <p:nvPr/>
        </p:nvSpPr>
        <p:spPr>
          <a:xfrm>
            <a:off x="8931927" y="5195106"/>
            <a:ext cx="1021998" cy="91266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research on tissue collected</a:t>
            </a:r>
            <a:endParaRPr lang="en-US" sz="1100" baseline="-25000" dirty="0"/>
          </a:p>
        </p:txBody>
      </p:sp>
      <p:sp>
        <p:nvSpPr>
          <p:cNvPr id="94" name="Oval 93"/>
          <p:cNvSpPr/>
          <p:nvPr/>
        </p:nvSpPr>
        <p:spPr>
          <a:xfrm>
            <a:off x="5721386" y="5012062"/>
            <a:ext cx="1042112" cy="58160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arthroplasty</a:t>
            </a:r>
            <a:endParaRPr lang="en-US" sz="1100" baseline="-25000" dirty="0"/>
          </a:p>
        </p:txBody>
      </p:sp>
      <p:cxnSp>
        <p:nvCxnSpPr>
          <p:cNvPr id="95" name="Straight Arrow Connector 94"/>
          <p:cNvCxnSpPr>
            <a:stCxn id="157" idx="4"/>
            <a:endCxn id="94" idx="0"/>
          </p:cNvCxnSpPr>
          <p:nvPr/>
        </p:nvCxnSpPr>
        <p:spPr>
          <a:xfrm flipH="1">
            <a:off x="6242442" y="3762405"/>
            <a:ext cx="2234624" cy="1249657"/>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05" name="Oval 104"/>
          <p:cNvSpPr/>
          <p:nvPr/>
        </p:nvSpPr>
        <p:spPr>
          <a:xfrm>
            <a:off x="9953925" y="4978324"/>
            <a:ext cx="1606878" cy="73893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photographic and video records for non-profit use</a:t>
            </a:r>
            <a:endParaRPr lang="en-US" sz="1100" baseline="-25000" dirty="0"/>
          </a:p>
        </p:txBody>
      </p:sp>
      <p:sp>
        <p:nvSpPr>
          <p:cNvPr id="106" name="Oval 105"/>
          <p:cNvSpPr/>
          <p:nvPr/>
        </p:nvSpPr>
        <p:spPr>
          <a:xfrm>
            <a:off x="7823178" y="5355327"/>
            <a:ext cx="1073434" cy="81133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t>
            </a:r>
            <a:r>
              <a:rPr lang="en-US" sz="1100" dirty="0"/>
              <a:t>replacement of </a:t>
            </a:r>
            <a:r>
              <a:rPr lang="en-US" sz="1100" dirty="0" smtClean="0"/>
              <a:t>tissue</a:t>
            </a:r>
            <a:endParaRPr lang="en-US" sz="1100" baseline="-25000" dirty="0"/>
          </a:p>
        </p:txBody>
      </p:sp>
      <p:sp>
        <p:nvSpPr>
          <p:cNvPr id="107" name="Oval 106"/>
          <p:cNvSpPr/>
          <p:nvPr/>
        </p:nvSpPr>
        <p:spPr>
          <a:xfrm>
            <a:off x="6820634" y="5194661"/>
            <a:ext cx="965192" cy="97200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a:t>
            </a:r>
            <a:r>
              <a:rPr lang="en-US" sz="1100" dirty="0"/>
              <a:t>transfusion of blood </a:t>
            </a:r>
            <a:r>
              <a:rPr lang="en-US" sz="1100" dirty="0" smtClean="0"/>
              <a:t>products</a:t>
            </a:r>
            <a:endParaRPr lang="en-US" sz="1100" baseline="-25000" dirty="0"/>
          </a:p>
        </p:txBody>
      </p:sp>
      <p:sp>
        <p:nvSpPr>
          <p:cNvPr id="120" name="TextBox 119"/>
          <p:cNvSpPr txBox="1"/>
          <p:nvPr/>
        </p:nvSpPr>
        <p:spPr>
          <a:xfrm>
            <a:off x="1024081" y="5658672"/>
            <a:ext cx="2048959" cy="261610"/>
          </a:xfrm>
          <a:prstGeom prst="rect">
            <a:avLst/>
          </a:prstGeom>
          <a:noFill/>
        </p:spPr>
        <p:txBody>
          <a:bodyPr wrap="none" rtlCol="0">
            <a:spAutoFit/>
          </a:bodyPr>
          <a:lstStyle/>
          <a:p>
            <a:r>
              <a:rPr lang="en-US" sz="1100" dirty="0" smtClean="0"/>
              <a:t>(age datum has string value ‘68’)</a:t>
            </a:r>
            <a:endParaRPr lang="en-US" sz="1100" dirty="0"/>
          </a:p>
        </p:txBody>
      </p:sp>
      <p:sp>
        <p:nvSpPr>
          <p:cNvPr id="121" name="Oval 120"/>
          <p:cNvSpPr/>
          <p:nvPr/>
        </p:nvSpPr>
        <p:spPr>
          <a:xfrm>
            <a:off x="411531" y="4391914"/>
            <a:ext cx="1294318" cy="56047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rheumatoid arthritis</a:t>
            </a:r>
            <a:endParaRPr lang="en-US" sz="1400" dirty="0"/>
          </a:p>
        </p:txBody>
      </p:sp>
      <p:sp>
        <p:nvSpPr>
          <p:cNvPr id="184" name="Oval 183"/>
          <p:cNvSpPr/>
          <p:nvPr/>
        </p:nvSpPr>
        <p:spPr>
          <a:xfrm>
            <a:off x="10400270" y="4175696"/>
            <a:ext cx="1618630" cy="75260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photographic and video records for profit use</a:t>
            </a:r>
            <a:endParaRPr lang="en-US" sz="1100" baseline="-25000" dirty="0"/>
          </a:p>
        </p:txBody>
      </p:sp>
      <p:cxnSp>
        <p:nvCxnSpPr>
          <p:cNvPr id="187" name="Straight Arrow Connector 186"/>
          <p:cNvCxnSpPr>
            <a:stCxn id="157" idx="4"/>
            <a:endCxn id="184" idx="1"/>
          </p:cNvCxnSpPr>
          <p:nvPr/>
        </p:nvCxnSpPr>
        <p:spPr>
          <a:xfrm>
            <a:off x="8477066" y="3762405"/>
            <a:ext cx="2160247" cy="523508"/>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p:nvPr/>
        </p:nvCxnSpPr>
        <p:spPr>
          <a:xfrm>
            <a:off x="10328941" y="1056187"/>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00" name="TextBox 99"/>
          <p:cNvSpPr txBox="1"/>
          <p:nvPr/>
        </p:nvSpPr>
        <p:spPr>
          <a:xfrm>
            <a:off x="10704568" y="899629"/>
            <a:ext cx="1294200" cy="276999"/>
          </a:xfrm>
          <a:prstGeom prst="rect">
            <a:avLst/>
          </a:prstGeom>
          <a:noFill/>
        </p:spPr>
        <p:txBody>
          <a:bodyPr wrap="none" rtlCol="0">
            <a:spAutoFit/>
          </a:bodyPr>
          <a:lstStyle/>
          <a:p>
            <a:r>
              <a:rPr lang="en-US" sz="1200" dirty="0" smtClean="0"/>
              <a:t>‘has part’ relation</a:t>
            </a:r>
            <a:endParaRPr lang="en-US" sz="1200" dirty="0"/>
          </a:p>
        </p:txBody>
      </p:sp>
      <p:sp>
        <p:nvSpPr>
          <p:cNvPr id="156" name="Oval 155"/>
          <p:cNvSpPr/>
          <p:nvPr/>
        </p:nvSpPr>
        <p:spPr>
          <a:xfrm>
            <a:off x="2726849" y="2981015"/>
            <a:ext cx="904011" cy="667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p>
        </p:txBody>
      </p:sp>
      <p:sp>
        <p:nvSpPr>
          <p:cNvPr id="157" name="Oval 156"/>
          <p:cNvSpPr/>
          <p:nvPr/>
        </p:nvSpPr>
        <p:spPr>
          <a:xfrm>
            <a:off x="7973771" y="2862560"/>
            <a:ext cx="1006589" cy="89984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58" name="Oval 157"/>
          <p:cNvSpPr/>
          <p:nvPr/>
        </p:nvSpPr>
        <p:spPr>
          <a:xfrm>
            <a:off x="5521217" y="2919740"/>
            <a:ext cx="1037418"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159" name="Oval 158"/>
          <p:cNvSpPr/>
          <p:nvPr/>
        </p:nvSpPr>
        <p:spPr>
          <a:xfrm>
            <a:off x="1143882" y="2919740"/>
            <a:ext cx="803460"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a:t>
            </a:r>
            <a:br>
              <a:rPr lang="en-US" sz="1400" dirty="0" smtClean="0"/>
            </a:br>
            <a:r>
              <a:rPr lang="en-US" sz="1400" dirty="0" smtClean="0"/>
              <a:t>power role</a:t>
            </a:r>
            <a:endParaRPr lang="en-US" sz="1400" dirty="0"/>
          </a:p>
        </p:txBody>
      </p:sp>
      <p:sp>
        <p:nvSpPr>
          <p:cNvPr id="160" name="Oval 159"/>
          <p:cNvSpPr/>
          <p:nvPr/>
        </p:nvSpPr>
        <p:spPr>
          <a:xfrm>
            <a:off x="5464666" y="1479073"/>
            <a:ext cx="1139228" cy="5266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61" name="Straight Arrow Connector 160"/>
          <p:cNvCxnSpPr>
            <a:stCxn id="156" idx="2"/>
            <a:endCxn id="159" idx="6"/>
          </p:cNvCxnSpPr>
          <p:nvPr/>
        </p:nvCxnSpPr>
        <p:spPr>
          <a:xfrm flipH="1" flipV="1">
            <a:off x="1947342" y="3312483"/>
            <a:ext cx="779507"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p:cNvCxnSpPr>
            <a:stCxn id="183" idx="6"/>
            <a:endCxn id="160" idx="2"/>
          </p:cNvCxnSpPr>
          <p:nvPr/>
        </p:nvCxnSpPr>
        <p:spPr>
          <a:xfrm flipV="1">
            <a:off x="3630040" y="1742393"/>
            <a:ext cx="18346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p:cNvCxnSpPr>
            <a:stCxn id="183" idx="5"/>
            <a:endCxn id="158" idx="1"/>
          </p:cNvCxnSpPr>
          <p:nvPr/>
        </p:nvCxnSpPr>
        <p:spPr>
          <a:xfrm>
            <a:off x="3497651" y="1978312"/>
            <a:ext cx="2175492" cy="1056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4" name="TextBox 163"/>
          <p:cNvSpPr txBox="1"/>
          <p:nvPr/>
        </p:nvSpPr>
        <p:spPr>
          <a:xfrm>
            <a:off x="4266840" y="1488177"/>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165" name="Straight Arrow Connector 164"/>
          <p:cNvCxnSpPr>
            <a:stCxn id="156" idx="6"/>
            <a:endCxn id="158" idx="2"/>
          </p:cNvCxnSpPr>
          <p:nvPr/>
        </p:nvCxnSpPr>
        <p:spPr>
          <a:xfrm flipV="1">
            <a:off x="3630860" y="3312483"/>
            <a:ext cx="1890357"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p:cNvCxnSpPr>
            <a:stCxn id="158" idx="0"/>
            <a:endCxn id="160" idx="4"/>
          </p:cNvCxnSpPr>
          <p:nvPr/>
        </p:nvCxnSpPr>
        <p:spPr>
          <a:xfrm flipH="1" flipV="1">
            <a:off x="6034280" y="2005712"/>
            <a:ext cx="5646" cy="914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TextBox 166"/>
          <p:cNvSpPr txBox="1"/>
          <p:nvPr/>
        </p:nvSpPr>
        <p:spPr>
          <a:xfrm>
            <a:off x="6625869" y="3064511"/>
            <a:ext cx="859531" cy="276999"/>
          </a:xfrm>
          <a:prstGeom prst="rect">
            <a:avLst/>
          </a:prstGeom>
          <a:noFill/>
        </p:spPr>
        <p:txBody>
          <a:bodyPr wrap="none" rtlCol="0">
            <a:spAutoFit/>
          </a:bodyPr>
          <a:lstStyle/>
          <a:p>
            <a:r>
              <a:rPr lang="en-US" sz="1200" dirty="0" smtClean="0"/>
              <a:t>has output</a:t>
            </a:r>
            <a:endParaRPr lang="en-US" sz="1200" dirty="0"/>
          </a:p>
        </p:txBody>
      </p:sp>
      <p:sp>
        <p:nvSpPr>
          <p:cNvPr id="168" name="TextBox 167"/>
          <p:cNvSpPr txBox="1"/>
          <p:nvPr/>
        </p:nvSpPr>
        <p:spPr>
          <a:xfrm>
            <a:off x="3022521" y="2251524"/>
            <a:ext cx="1069652" cy="276999"/>
          </a:xfrm>
          <a:prstGeom prst="rect">
            <a:avLst/>
          </a:prstGeom>
          <a:noFill/>
        </p:spPr>
        <p:txBody>
          <a:bodyPr wrap="none" rtlCol="0">
            <a:spAutoFit/>
          </a:bodyPr>
          <a:lstStyle/>
          <a:p>
            <a:r>
              <a:rPr lang="en-US" sz="1200" dirty="0" smtClean="0"/>
              <a:t>participates in</a:t>
            </a:r>
            <a:endParaRPr lang="en-US" sz="1200" dirty="0"/>
          </a:p>
        </p:txBody>
      </p:sp>
      <p:cxnSp>
        <p:nvCxnSpPr>
          <p:cNvPr id="169" name="Straight Arrow Connector 168"/>
          <p:cNvCxnSpPr>
            <a:stCxn id="158" idx="6"/>
            <a:endCxn id="157" idx="2"/>
          </p:cNvCxnSpPr>
          <p:nvPr/>
        </p:nvCxnSpPr>
        <p:spPr>
          <a:xfrm>
            <a:off x="6558635" y="3312483"/>
            <a:ext cx="1415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1966334" y="3081887"/>
            <a:ext cx="759695" cy="276999"/>
          </a:xfrm>
          <a:prstGeom prst="rect">
            <a:avLst/>
          </a:prstGeom>
          <a:noFill/>
        </p:spPr>
        <p:txBody>
          <a:bodyPr wrap="none" rtlCol="0">
            <a:spAutoFit/>
          </a:bodyPr>
          <a:lstStyle/>
          <a:p>
            <a:r>
              <a:rPr lang="en-US" sz="1200" dirty="0" smtClean="0"/>
              <a:t>bearer of</a:t>
            </a:r>
            <a:endParaRPr lang="en-US" sz="1200" dirty="0"/>
          </a:p>
        </p:txBody>
      </p:sp>
      <p:sp>
        <p:nvSpPr>
          <p:cNvPr id="171" name="Oval 170"/>
          <p:cNvSpPr/>
          <p:nvPr/>
        </p:nvSpPr>
        <p:spPr>
          <a:xfrm>
            <a:off x="2754289" y="4854649"/>
            <a:ext cx="847489" cy="55224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act of consent</a:t>
            </a:r>
            <a:endParaRPr lang="en-US" sz="1400" dirty="0"/>
          </a:p>
        </p:txBody>
      </p:sp>
      <p:cxnSp>
        <p:nvCxnSpPr>
          <p:cNvPr id="172" name="Straight Arrow Connector 171"/>
          <p:cNvCxnSpPr>
            <a:stCxn id="156" idx="4"/>
            <a:endCxn id="171" idx="0"/>
          </p:cNvCxnSpPr>
          <p:nvPr/>
        </p:nvCxnSpPr>
        <p:spPr>
          <a:xfrm flipH="1">
            <a:off x="3178034" y="3648294"/>
            <a:ext cx="821" cy="120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4291192" y="3055417"/>
            <a:ext cx="686919" cy="276999"/>
          </a:xfrm>
          <a:prstGeom prst="rect">
            <a:avLst/>
          </a:prstGeom>
          <a:noFill/>
        </p:spPr>
        <p:txBody>
          <a:bodyPr wrap="none" rtlCol="0">
            <a:spAutoFit/>
          </a:bodyPr>
          <a:lstStyle/>
          <a:p>
            <a:r>
              <a:rPr lang="en-US" sz="1200" dirty="0" smtClean="0"/>
              <a:t>agent in</a:t>
            </a:r>
            <a:endParaRPr lang="en-US" sz="1200" dirty="0"/>
          </a:p>
        </p:txBody>
      </p:sp>
      <p:sp>
        <p:nvSpPr>
          <p:cNvPr id="174" name="TextBox 173"/>
          <p:cNvSpPr txBox="1"/>
          <p:nvPr/>
        </p:nvSpPr>
        <p:spPr>
          <a:xfrm>
            <a:off x="5065423" y="3948719"/>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175" name="Straight Arrow Connector 174"/>
          <p:cNvCxnSpPr>
            <a:stCxn id="158" idx="3"/>
            <a:endCxn id="171" idx="7"/>
          </p:cNvCxnSpPr>
          <p:nvPr/>
        </p:nvCxnSpPr>
        <p:spPr>
          <a:xfrm flipH="1">
            <a:off x="3477666" y="3590194"/>
            <a:ext cx="2195477" cy="134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6" name="TextBox 175"/>
          <p:cNvSpPr txBox="1"/>
          <p:nvPr/>
        </p:nvSpPr>
        <p:spPr>
          <a:xfrm>
            <a:off x="5213757" y="2255627"/>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77" name="Straight Arrow Connector 176"/>
          <p:cNvCxnSpPr>
            <a:stCxn id="157" idx="1"/>
            <a:endCxn id="160" idx="5"/>
          </p:cNvCxnSpPr>
          <p:nvPr/>
        </p:nvCxnSpPr>
        <p:spPr>
          <a:xfrm flipH="1" flipV="1">
            <a:off x="6437058" y="1928588"/>
            <a:ext cx="1684125" cy="1065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8" name="TextBox 177"/>
          <p:cNvSpPr txBox="1"/>
          <p:nvPr/>
        </p:nvSpPr>
        <p:spPr>
          <a:xfrm>
            <a:off x="3175717" y="3948719"/>
            <a:ext cx="686919" cy="276999"/>
          </a:xfrm>
          <a:prstGeom prst="rect">
            <a:avLst/>
          </a:prstGeom>
          <a:noFill/>
        </p:spPr>
        <p:txBody>
          <a:bodyPr wrap="none" rtlCol="0">
            <a:spAutoFit/>
          </a:bodyPr>
          <a:lstStyle/>
          <a:p>
            <a:r>
              <a:rPr lang="en-US" sz="1200" dirty="0" smtClean="0"/>
              <a:t>agent in</a:t>
            </a:r>
            <a:endParaRPr lang="en-US" sz="1200" dirty="0"/>
          </a:p>
        </p:txBody>
      </p:sp>
      <p:sp>
        <p:nvSpPr>
          <p:cNvPr id="179" name="TextBox 178"/>
          <p:cNvSpPr txBox="1"/>
          <p:nvPr/>
        </p:nvSpPr>
        <p:spPr>
          <a:xfrm>
            <a:off x="6820634" y="1972385"/>
            <a:ext cx="825419" cy="276999"/>
          </a:xfrm>
          <a:prstGeom prst="rect">
            <a:avLst/>
          </a:prstGeom>
          <a:noFill/>
        </p:spPr>
        <p:txBody>
          <a:bodyPr wrap="none" rtlCol="0">
            <a:spAutoFit/>
          </a:bodyPr>
          <a:lstStyle/>
          <a:p>
            <a:r>
              <a:rPr lang="en-US" sz="1200" dirty="0" smtClean="0"/>
              <a:t>prescribes</a:t>
            </a:r>
            <a:endParaRPr lang="en-US" sz="1200" dirty="0"/>
          </a:p>
        </p:txBody>
      </p:sp>
      <p:sp>
        <p:nvSpPr>
          <p:cNvPr id="180" name="Oval 179"/>
          <p:cNvSpPr/>
          <p:nvPr/>
        </p:nvSpPr>
        <p:spPr>
          <a:xfrm>
            <a:off x="1490308" y="5160546"/>
            <a:ext cx="110811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181" name="Straight Arrow Connector 180"/>
          <p:cNvCxnSpPr>
            <a:stCxn id="180" idx="0"/>
            <a:endCxn id="156" idx="3"/>
          </p:cNvCxnSpPr>
          <p:nvPr/>
        </p:nvCxnSpPr>
        <p:spPr>
          <a:xfrm flipV="1">
            <a:off x="2044365" y="3550573"/>
            <a:ext cx="814873" cy="160997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82" name="TextBox 181"/>
          <p:cNvSpPr txBox="1"/>
          <p:nvPr/>
        </p:nvSpPr>
        <p:spPr>
          <a:xfrm>
            <a:off x="1468961" y="4879976"/>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183" name="Oval 182"/>
          <p:cNvSpPr/>
          <p:nvPr/>
        </p:nvSpPr>
        <p:spPr>
          <a:xfrm>
            <a:off x="2726029" y="1408754"/>
            <a:ext cx="904011" cy="66727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2</a:t>
            </a:r>
          </a:p>
        </p:txBody>
      </p:sp>
      <p:sp>
        <p:nvSpPr>
          <p:cNvPr id="185" name="Oval 184"/>
          <p:cNvSpPr/>
          <p:nvPr/>
        </p:nvSpPr>
        <p:spPr>
          <a:xfrm>
            <a:off x="7913788" y="1488374"/>
            <a:ext cx="1144653"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sp>
        <p:nvSpPr>
          <p:cNvPr id="186" name="TextBox 185"/>
          <p:cNvSpPr txBox="1"/>
          <p:nvPr/>
        </p:nvSpPr>
        <p:spPr>
          <a:xfrm>
            <a:off x="6900559" y="1482774"/>
            <a:ext cx="665567" cy="276999"/>
          </a:xfrm>
          <a:prstGeom prst="rect">
            <a:avLst/>
          </a:prstGeom>
          <a:noFill/>
        </p:spPr>
        <p:txBody>
          <a:bodyPr wrap="none" rtlCol="0">
            <a:spAutoFit/>
          </a:bodyPr>
          <a:lstStyle/>
          <a:p>
            <a:r>
              <a:rPr lang="en-US" sz="1200" dirty="0" smtClean="0"/>
              <a:t>permits</a:t>
            </a:r>
            <a:endParaRPr lang="en-US" sz="1200" dirty="0"/>
          </a:p>
        </p:txBody>
      </p:sp>
      <p:cxnSp>
        <p:nvCxnSpPr>
          <p:cNvPr id="189" name="Straight Arrow Connector 188"/>
          <p:cNvCxnSpPr>
            <a:stCxn id="160" idx="6"/>
            <a:endCxn id="185" idx="2"/>
          </p:cNvCxnSpPr>
          <p:nvPr/>
        </p:nvCxnSpPr>
        <p:spPr>
          <a:xfrm flipV="1">
            <a:off x="6603894" y="1742353"/>
            <a:ext cx="1309894" cy="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p:cNvCxnSpPr>
            <a:stCxn id="157" idx="4"/>
            <a:endCxn id="107" idx="0"/>
          </p:cNvCxnSpPr>
          <p:nvPr/>
        </p:nvCxnSpPr>
        <p:spPr>
          <a:xfrm flipH="1">
            <a:off x="7303230" y="3762405"/>
            <a:ext cx="1173836" cy="1432256"/>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a:stCxn id="157" idx="4"/>
            <a:endCxn id="106" idx="0"/>
          </p:cNvCxnSpPr>
          <p:nvPr/>
        </p:nvCxnSpPr>
        <p:spPr>
          <a:xfrm flipH="1">
            <a:off x="8359895" y="3762405"/>
            <a:ext cx="117171" cy="1592922"/>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p:cNvCxnSpPr>
            <a:stCxn id="157" idx="4"/>
            <a:endCxn id="80" idx="0"/>
          </p:cNvCxnSpPr>
          <p:nvPr/>
        </p:nvCxnSpPr>
        <p:spPr>
          <a:xfrm>
            <a:off x="8477066" y="3762405"/>
            <a:ext cx="965860" cy="1432701"/>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p:cNvCxnSpPr>
            <a:stCxn id="157" idx="4"/>
            <a:endCxn id="105" idx="1"/>
          </p:cNvCxnSpPr>
          <p:nvPr/>
        </p:nvCxnSpPr>
        <p:spPr>
          <a:xfrm>
            <a:off x="8477066" y="3762405"/>
            <a:ext cx="1712181" cy="1324133"/>
          </a:xfrm>
          <a:prstGeom prst="straightConnector1">
            <a:avLst/>
          </a:prstGeom>
          <a:ln w="3810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251" name="TextBox 250"/>
          <p:cNvSpPr txBox="1"/>
          <p:nvPr/>
        </p:nvSpPr>
        <p:spPr>
          <a:xfrm>
            <a:off x="875089" y="4081407"/>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255" name="Straight Arrow Connector 254"/>
          <p:cNvCxnSpPr>
            <a:stCxn id="156" idx="2"/>
            <a:endCxn id="121" idx="7"/>
          </p:cNvCxnSpPr>
          <p:nvPr/>
        </p:nvCxnSpPr>
        <p:spPr>
          <a:xfrm flipH="1">
            <a:off x="1516301" y="3314655"/>
            <a:ext cx="1210548" cy="115933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Tree>
    <p:extLst>
      <p:ext uri="{BB962C8B-B14F-4D97-AF65-F5344CB8AC3E}">
        <p14:creationId xmlns:p14="http://schemas.microsoft.com/office/powerpoint/2010/main" val="1182242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7" y="1303109"/>
            <a:ext cx="11200111" cy="4958205"/>
          </a:xfrm>
        </p:spPr>
        <p:txBody>
          <a:bodyPr>
            <a:noAutofit/>
          </a:bodyPr>
          <a:lstStyle/>
          <a:p>
            <a:pPr marL="0" indent="0">
              <a:buNone/>
            </a:pPr>
            <a:r>
              <a:rPr lang="en-US" dirty="0"/>
              <a:t>A pediatrician recommends routine vaccination according to the CDC’s immunization schedule to a 2 month old infants’ parents. Although documentation of informed consent is not required for vaccination, documentation for refusal to consent is required. Despite the pediatrician’s warnings related to risks of not vaccinating, the </a:t>
            </a:r>
            <a:r>
              <a:rPr lang="en-US" dirty="0" smtClean="0"/>
              <a:t>parents </a:t>
            </a:r>
            <a:r>
              <a:rPr lang="en-US" dirty="0"/>
              <a:t>decline permission for any of the recommended two month vaccines, including: Hepatitis B (</a:t>
            </a:r>
            <a:r>
              <a:rPr lang="en-US" dirty="0" err="1"/>
              <a:t>HepB</a:t>
            </a:r>
            <a:r>
              <a:rPr lang="en-US" dirty="0"/>
              <a:t>), Rotavirus (RV), Diphtheria/Tetanus/Pertussis (</a:t>
            </a:r>
            <a:r>
              <a:rPr lang="en-US" dirty="0" err="1"/>
              <a:t>DTaP</a:t>
            </a:r>
            <a:r>
              <a:rPr lang="en-US" dirty="0"/>
              <a:t>), </a:t>
            </a:r>
            <a:r>
              <a:rPr lang="en-US" dirty="0" err="1"/>
              <a:t>Haemophilus</a:t>
            </a:r>
            <a:r>
              <a:rPr lang="en-US" dirty="0"/>
              <a:t> </a:t>
            </a:r>
            <a:r>
              <a:rPr lang="en-US" dirty="0" err="1"/>
              <a:t>influenzae</a:t>
            </a:r>
            <a:r>
              <a:rPr lang="en-US" dirty="0"/>
              <a:t> type b (Hib), Pneumococcal Conjugate (PCV13), and Polio (PV). The parents’ state that their hesitancy is related to “the potential side effects of vaccines.” The parents sign the refusal to consent form, acknowledging that they “accept sole responsibility for any consequences that result from [their] child not being vaccinated.”</a:t>
            </a:r>
          </a:p>
        </p:txBody>
      </p:sp>
      <p:sp>
        <p:nvSpPr>
          <p:cNvPr id="7" name="Rectangle 6"/>
          <p:cNvSpPr/>
          <p:nvPr/>
        </p:nvSpPr>
        <p:spPr>
          <a:xfrm>
            <a:off x="609597" y="206774"/>
            <a:ext cx="10744203"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6</a:t>
            </a:r>
            <a:r>
              <a:rPr lang="en-US" sz="5400" dirty="0" smtClean="0">
                <a:ln w="0"/>
                <a:solidFill>
                  <a:schemeClr val="accent1"/>
                </a:solidFill>
                <a:effectLst>
                  <a:outerShdw blurRad="38100" dist="25400" dir="5400000" algn="ctr" rotWithShape="0">
                    <a:srgbClr val="6E747A">
                      <a:alpha val="43000"/>
                    </a:srgbClr>
                  </a:outerShdw>
                </a:effectLst>
              </a:rPr>
              <a:t>: Refuse Consent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43475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609598" y="206774"/>
            <a:ext cx="10963707"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6: Refuse Consent</a:t>
            </a:r>
          </a:p>
        </p:txBody>
      </p:sp>
      <p:sp>
        <p:nvSpPr>
          <p:cNvPr id="57" name="Oval 56"/>
          <p:cNvSpPr/>
          <p:nvPr/>
        </p:nvSpPr>
        <p:spPr>
          <a:xfrm>
            <a:off x="10910600" y="888057"/>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58" name="TextBox 57"/>
          <p:cNvSpPr txBox="1"/>
          <p:nvPr/>
        </p:nvSpPr>
        <p:spPr>
          <a:xfrm>
            <a:off x="11203872" y="888057"/>
            <a:ext cx="702436" cy="261610"/>
          </a:xfrm>
          <a:prstGeom prst="rect">
            <a:avLst/>
          </a:prstGeom>
          <a:noFill/>
        </p:spPr>
        <p:txBody>
          <a:bodyPr wrap="none" rtlCol="0">
            <a:spAutoFit/>
          </a:bodyPr>
          <a:lstStyle/>
          <a:p>
            <a:r>
              <a:rPr lang="en-US" sz="1100" dirty="0" smtClean="0"/>
              <a:t>universal</a:t>
            </a:r>
            <a:endParaRPr lang="en-US" sz="1100" dirty="0"/>
          </a:p>
        </p:txBody>
      </p:sp>
      <p:sp>
        <p:nvSpPr>
          <p:cNvPr id="59" name="Oval 58"/>
          <p:cNvSpPr/>
          <p:nvPr/>
        </p:nvSpPr>
        <p:spPr>
          <a:xfrm>
            <a:off x="10910600" y="1256543"/>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60" name="TextBox 59"/>
          <p:cNvSpPr txBox="1"/>
          <p:nvPr/>
        </p:nvSpPr>
        <p:spPr>
          <a:xfrm>
            <a:off x="11203872" y="1273814"/>
            <a:ext cx="662361" cy="261610"/>
          </a:xfrm>
          <a:prstGeom prst="rect">
            <a:avLst/>
          </a:prstGeom>
          <a:noFill/>
        </p:spPr>
        <p:txBody>
          <a:bodyPr wrap="none" rtlCol="0">
            <a:spAutoFit/>
          </a:bodyPr>
          <a:lstStyle/>
          <a:p>
            <a:r>
              <a:rPr lang="en-US" sz="1100" dirty="0" smtClean="0"/>
              <a:t>instance</a:t>
            </a:r>
          </a:p>
        </p:txBody>
      </p:sp>
      <p:sp>
        <p:nvSpPr>
          <p:cNvPr id="20" name="Oval 19"/>
          <p:cNvSpPr/>
          <p:nvPr/>
        </p:nvSpPr>
        <p:spPr>
          <a:xfrm>
            <a:off x="2671029" y="1584515"/>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4</a:t>
            </a:r>
            <a:endParaRPr lang="en-US" sz="1400" baseline="-25000" dirty="0"/>
          </a:p>
        </p:txBody>
      </p:sp>
      <p:sp>
        <p:nvSpPr>
          <p:cNvPr id="21" name="Oval 20"/>
          <p:cNvSpPr/>
          <p:nvPr/>
        </p:nvSpPr>
        <p:spPr>
          <a:xfrm>
            <a:off x="7825365" y="1537128"/>
            <a:ext cx="1069827" cy="80282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22" name="Oval 21"/>
          <p:cNvSpPr/>
          <p:nvPr/>
        </p:nvSpPr>
        <p:spPr>
          <a:xfrm>
            <a:off x="5544783" y="2919740"/>
            <a:ext cx="1003712" cy="78548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sp>
        <p:nvSpPr>
          <p:cNvPr id="23" name="Oval 22"/>
          <p:cNvSpPr/>
          <p:nvPr/>
        </p:nvSpPr>
        <p:spPr>
          <a:xfrm>
            <a:off x="765853" y="1863226"/>
            <a:ext cx="695387" cy="48310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parent role</a:t>
            </a:r>
          </a:p>
        </p:txBody>
      </p:sp>
      <p:sp>
        <p:nvSpPr>
          <p:cNvPr id="24" name="Oval 23"/>
          <p:cNvSpPr/>
          <p:nvPr/>
        </p:nvSpPr>
        <p:spPr>
          <a:xfrm>
            <a:off x="5446757" y="1658318"/>
            <a:ext cx="1171757" cy="54497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25" name="Straight Arrow Connector 24"/>
          <p:cNvCxnSpPr>
            <a:stCxn id="70" idx="0"/>
            <a:endCxn id="23" idx="4"/>
          </p:cNvCxnSpPr>
          <p:nvPr/>
        </p:nvCxnSpPr>
        <p:spPr>
          <a:xfrm flipH="1" flipV="1">
            <a:off x="1113547" y="2346332"/>
            <a:ext cx="6083" cy="621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0" idx="6"/>
            <a:endCxn id="24" idx="2"/>
          </p:cNvCxnSpPr>
          <p:nvPr/>
        </p:nvCxnSpPr>
        <p:spPr>
          <a:xfrm flipV="1">
            <a:off x="3574598" y="1930804"/>
            <a:ext cx="1872159" cy="3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0" idx="5"/>
            <a:endCxn id="22" idx="1"/>
          </p:cNvCxnSpPr>
          <p:nvPr/>
        </p:nvCxnSpPr>
        <p:spPr>
          <a:xfrm>
            <a:off x="3442273" y="2182406"/>
            <a:ext cx="2249500" cy="852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221537" y="1688394"/>
            <a:ext cx="759695" cy="276999"/>
          </a:xfrm>
          <a:prstGeom prst="rect">
            <a:avLst/>
          </a:prstGeom>
          <a:noFill/>
        </p:spPr>
        <p:txBody>
          <a:bodyPr wrap="none" rtlCol="0">
            <a:spAutoFit/>
          </a:bodyPr>
          <a:lstStyle/>
          <a:p>
            <a:r>
              <a:rPr lang="en-US" sz="1200" dirty="0" smtClean="0"/>
              <a:t>bearer of</a:t>
            </a:r>
            <a:endParaRPr lang="en-US" sz="1200" dirty="0"/>
          </a:p>
        </p:txBody>
      </p:sp>
      <p:cxnSp>
        <p:nvCxnSpPr>
          <p:cNvPr id="29" name="Straight Arrow Connector 28"/>
          <p:cNvCxnSpPr>
            <a:stCxn id="22" idx="0"/>
            <a:endCxn id="24" idx="4"/>
          </p:cNvCxnSpPr>
          <p:nvPr/>
        </p:nvCxnSpPr>
        <p:spPr>
          <a:xfrm flipH="1" flipV="1">
            <a:off x="6032636" y="2203289"/>
            <a:ext cx="14003" cy="716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6578451" y="2269670"/>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31" name="Straight Arrow Connector 30"/>
          <p:cNvCxnSpPr>
            <a:stCxn id="21" idx="4"/>
            <a:endCxn id="35" idx="0"/>
          </p:cNvCxnSpPr>
          <p:nvPr/>
        </p:nvCxnSpPr>
        <p:spPr>
          <a:xfrm>
            <a:off x="8360279" y="2339953"/>
            <a:ext cx="2919385" cy="2080029"/>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696346" y="2285571"/>
            <a:ext cx="821956" cy="276999"/>
          </a:xfrm>
          <a:prstGeom prst="rect">
            <a:avLst/>
          </a:prstGeom>
          <a:noFill/>
        </p:spPr>
        <p:txBody>
          <a:bodyPr wrap="none" rtlCol="0">
            <a:spAutoFit/>
          </a:bodyPr>
          <a:lstStyle/>
          <a:p>
            <a:r>
              <a:rPr lang="en-US" sz="1200" dirty="0" smtClean="0"/>
              <a:t>realized in</a:t>
            </a:r>
            <a:endParaRPr lang="en-US" sz="1200" dirty="0"/>
          </a:p>
        </p:txBody>
      </p:sp>
      <p:cxnSp>
        <p:nvCxnSpPr>
          <p:cNvPr id="33" name="Straight Arrow Connector 32"/>
          <p:cNvCxnSpPr>
            <a:stCxn id="22" idx="7"/>
            <a:endCxn id="21" idx="3"/>
          </p:cNvCxnSpPr>
          <p:nvPr/>
        </p:nvCxnSpPr>
        <p:spPr>
          <a:xfrm flipV="1">
            <a:off x="6401505" y="2222382"/>
            <a:ext cx="1580533" cy="812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1" idx="4"/>
            <a:endCxn id="54" idx="1"/>
          </p:cNvCxnSpPr>
          <p:nvPr/>
        </p:nvCxnSpPr>
        <p:spPr>
          <a:xfrm>
            <a:off x="8360279" y="2339953"/>
            <a:ext cx="2900028" cy="1075046"/>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35" name="Oval 34"/>
          <p:cNvSpPr/>
          <p:nvPr/>
        </p:nvSpPr>
        <p:spPr>
          <a:xfrm>
            <a:off x="10483289" y="4419982"/>
            <a:ext cx="1592750" cy="76877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a:t>
            </a:r>
            <a:r>
              <a:rPr lang="en-US" sz="1100" dirty="0" smtClean="0"/>
              <a:t>diphtheria, tetanus, and pertussis vaccination</a:t>
            </a:r>
            <a:endParaRPr lang="en-US" sz="1100" baseline="-25000" dirty="0"/>
          </a:p>
        </p:txBody>
      </p:sp>
      <p:sp>
        <p:nvSpPr>
          <p:cNvPr id="36" name="TextBox 35"/>
          <p:cNvSpPr txBox="1"/>
          <p:nvPr/>
        </p:nvSpPr>
        <p:spPr>
          <a:xfrm>
            <a:off x="1081392" y="2646842"/>
            <a:ext cx="759695" cy="276999"/>
          </a:xfrm>
          <a:prstGeom prst="rect">
            <a:avLst/>
          </a:prstGeom>
          <a:noFill/>
        </p:spPr>
        <p:txBody>
          <a:bodyPr wrap="none" rtlCol="0">
            <a:spAutoFit/>
          </a:bodyPr>
          <a:lstStyle/>
          <a:p>
            <a:r>
              <a:rPr lang="en-US" sz="1200" dirty="0" smtClean="0"/>
              <a:t>bearer of</a:t>
            </a:r>
            <a:endParaRPr lang="en-US" sz="1200" dirty="0"/>
          </a:p>
        </p:txBody>
      </p:sp>
      <p:sp>
        <p:nvSpPr>
          <p:cNvPr id="37" name="Oval 36"/>
          <p:cNvSpPr/>
          <p:nvPr/>
        </p:nvSpPr>
        <p:spPr>
          <a:xfrm>
            <a:off x="2529120" y="3004427"/>
            <a:ext cx="1144804" cy="62013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declining to consent</a:t>
            </a:r>
            <a:endParaRPr lang="en-US" sz="1400" dirty="0"/>
          </a:p>
        </p:txBody>
      </p:sp>
      <p:cxnSp>
        <p:nvCxnSpPr>
          <p:cNvPr id="38" name="Straight Arrow Connector 37"/>
          <p:cNvCxnSpPr>
            <a:stCxn id="70" idx="6"/>
            <a:endCxn id="37" idx="2"/>
          </p:cNvCxnSpPr>
          <p:nvPr/>
        </p:nvCxnSpPr>
        <p:spPr>
          <a:xfrm flipV="1">
            <a:off x="1571414" y="3314496"/>
            <a:ext cx="957706" cy="3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1752673" y="3043842"/>
            <a:ext cx="686919" cy="276999"/>
          </a:xfrm>
          <a:prstGeom prst="rect">
            <a:avLst/>
          </a:prstGeom>
          <a:noFill/>
        </p:spPr>
        <p:txBody>
          <a:bodyPr wrap="none" rtlCol="0">
            <a:spAutoFit/>
          </a:bodyPr>
          <a:lstStyle/>
          <a:p>
            <a:r>
              <a:rPr lang="en-US" sz="1200" dirty="0" smtClean="0"/>
              <a:t>agent in</a:t>
            </a:r>
            <a:endParaRPr lang="en-US" sz="1200" dirty="0"/>
          </a:p>
        </p:txBody>
      </p:sp>
      <p:sp>
        <p:nvSpPr>
          <p:cNvPr id="40" name="TextBox 39"/>
          <p:cNvSpPr txBox="1"/>
          <p:nvPr/>
        </p:nvSpPr>
        <p:spPr>
          <a:xfrm>
            <a:off x="3630356" y="3742598"/>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41" name="Straight Arrow Connector 40"/>
          <p:cNvCxnSpPr>
            <a:stCxn id="22" idx="2"/>
            <a:endCxn id="37" idx="6"/>
          </p:cNvCxnSpPr>
          <p:nvPr/>
        </p:nvCxnSpPr>
        <p:spPr>
          <a:xfrm flipH="1">
            <a:off x="3673924" y="3312483"/>
            <a:ext cx="1870859" cy="2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Oval 45"/>
          <p:cNvSpPr/>
          <p:nvPr/>
        </p:nvSpPr>
        <p:spPr>
          <a:xfrm>
            <a:off x="5345432" y="4036802"/>
            <a:ext cx="1273082" cy="60046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description of liability</a:t>
            </a:r>
            <a:endParaRPr lang="en-US" sz="1400" dirty="0"/>
          </a:p>
        </p:txBody>
      </p:sp>
      <p:cxnSp>
        <p:nvCxnSpPr>
          <p:cNvPr id="48" name="Straight Arrow Connector 47"/>
          <p:cNvCxnSpPr>
            <a:stCxn id="21" idx="4"/>
            <a:endCxn id="46" idx="7"/>
          </p:cNvCxnSpPr>
          <p:nvPr/>
        </p:nvCxnSpPr>
        <p:spPr>
          <a:xfrm flipH="1">
            <a:off x="6432075" y="2339953"/>
            <a:ext cx="1928204" cy="1784785"/>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6821520" y="1628073"/>
            <a:ext cx="825419" cy="276999"/>
          </a:xfrm>
          <a:prstGeom prst="rect">
            <a:avLst/>
          </a:prstGeom>
          <a:noFill/>
        </p:spPr>
        <p:txBody>
          <a:bodyPr wrap="none" rtlCol="0">
            <a:spAutoFit/>
          </a:bodyPr>
          <a:lstStyle/>
          <a:p>
            <a:r>
              <a:rPr lang="en-US" sz="1200" dirty="0" smtClean="0"/>
              <a:t>prescribes</a:t>
            </a:r>
            <a:endParaRPr lang="en-US" sz="1200" dirty="0"/>
          </a:p>
        </p:txBody>
      </p:sp>
      <p:sp>
        <p:nvSpPr>
          <p:cNvPr id="50" name="TextBox 49"/>
          <p:cNvSpPr txBox="1"/>
          <p:nvPr/>
        </p:nvSpPr>
        <p:spPr>
          <a:xfrm>
            <a:off x="5122303" y="2311165"/>
            <a:ext cx="859531" cy="276999"/>
          </a:xfrm>
          <a:prstGeom prst="rect">
            <a:avLst/>
          </a:prstGeom>
          <a:noFill/>
        </p:spPr>
        <p:txBody>
          <a:bodyPr wrap="none" rtlCol="0">
            <a:spAutoFit/>
          </a:bodyPr>
          <a:lstStyle/>
          <a:p>
            <a:r>
              <a:rPr lang="en-US" sz="1200" dirty="0" smtClean="0"/>
              <a:t>has output</a:t>
            </a:r>
            <a:endParaRPr lang="en-US" sz="1200" dirty="0"/>
          </a:p>
        </p:txBody>
      </p:sp>
      <p:sp>
        <p:nvSpPr>
          <p:cNvPr id="54" name="Oval 53"/>
          <p:cNvSpPr/>
          <p:nvPr/>
        </p:nvSpPr>
        <p:spPr>
          <a:xfrm>
            <a:off x="11120350" y="3286154"/>
            <a:ext cx="955689" cy="87980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a:t>
            </a:r>
            <a:r>
              <a:rPr lang="en-US" sz="1100" dirty="0" smtClean="0"/>
              <a:t>rotavirus vaccination</a:t>
            </a:r>
            <a:endParaRPr lang="en-US" sz="1100" baseline="-25000" dirty="0"/>
          </a:p>
        </p:txBody>
      </p:sp>
      <p:cxnSp>
        <p:nvCxnSpPr>
          <p:cNvPr id="55" name="Straight Arrow Connector 54"/>
          <p:cNvCxnSpPr>
            <a:stCxn id="21" idx="2"/>
            <a:endCxn id="24" idx="6"/>
          </p:cNvCxnSpPr>
          <p:nvPr/>
        </p:nvCxnSpPr>
        <p:spPr>
          <a:xfrm flipH="1" flipV="1">
            <a:off x="6618514" y="1930804"/>
            <a:ext cx="1206851" cy="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Oval 60"/>
          <p:cNvSpPr/>
          <p:nvPr/>
        </p:nvSpPr>
        <p:spPr>
          <a:xfrm>
            <a:off x="11120350" y="2226709"/>
            <a:ext cx="1004306" cy="80806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hepatitis </a:t>
            </a:r>
            <a:r>
              <a:rPr lang="en-US" sz="1100" dirty="0"/>
              <a:t>B </a:t>
            </a:r>
            <a:r>
              <a:rPr lang="en-US" sz="1100" dirty="0" smtClean="0"/>
              <a:t>vaccination</a:t>
            </a:r>
            <a:endParaRPr lang="en-US" sz="1100" baseline="-25000" dirty="0"/>
          </a:p>
        </p:txBody>
      </p:sp>
      <p:cxnSp>
        <p:nvCxnSpPr>
          <p:cNvPr id="63" name="Straight Arrow Connector 62"/>
          <p:cNvCxnSpPr>
            <a:stCxn id="21" idx="4"/>
            <a:endCxn id="61" idx="2"/>
          </p:cNvCxnSpPr>
          <p:nvPr/>
        </p:nvCxnSpPr>
        <p:spPr>
          <a:xfrm>
            <a:off x="8360279" y="2339953"/>
            <a:ext cx="2760071" cy="290788"/>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64" name="Oval 63"/>
          <p:cNvSpPr/>
          <p:nvPr/>
        </p:nvSpPr>
        <p:spPr>
          <a:xfrm>
            <a:off x="10006385" y="5397025"/>
            <a:ext cx="1326833" cy="100875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a:t>directive regarding </a:t>
            </a:r>
            <a:r>
              <a:rPr lang="en-US" sz="1100" dirty="0" err="1"/>
              <a:t>haemophilus</a:t>
            </a:r>
            <a:r>
              <a:rPr lang="en-US" sz="1100" dirty="0"/>
              <a:t> </a:t>
            </a:r>
            <a:r>
              <a:rPr lang="en-US" sz="1100" dirty="0" err="1"/>
              <a:t>influenzae</a:t>
            </a:r>
            <a:r>
              <a:rPr lang="en-US" sz="1100" dirty="0"/>
              <a:t> type </a:t>
            </a:r>
            <a:r>
              <a:rPr lang="en-US" sz="1100" dirty="0" smtClean="0"/>
              <a:t>b </a:t>
            </a:r>
            <a:r>
              <a:rPr lang="en-US" sz="1100" dirty="0"/>
              <a:t>vaccination</a:t>
            </a:r>
            <a:endParaRPr lang="en-US" sz="1100" baseline="-25000" dirty="0"/>
          </a:p>
        </p:txBody>
      </p:sp>
      <p:cxnSp>
        <p:nvCxnSpPr>
          <p:cNvPr id="65" name="Straight Arrow Connector 64"/>
          <p:cNvCxnSpPr>
            <a:stCxn id="21" idx="4"/>
            <a:endCxn id="64" idx="0"/>
          </p:cNvCxnSpPr>
          <p:nvPr/>
        </p:nvCxnSpPr>
        <p:spPr>
          <a:xfrm>
            <a:off x="8360279" y="2339953"/>
            <a:ext cx="2309523" cy="3057072"/>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66" name="Oval 65"/>
          <p:cNvSpPr/>
          <p:nvPr/>
        </p:nvSpPr>
        <p:spPr>
          <a:xfrm>
            <a:off x="3954113" y="5519623"/>
            <a:ext cx="803821" cy="42744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cxnSp>
        <p:nvCxnSpPr>
          <p:cNvPr id="67" name="Straight Arrow Connector 66"/>
          <p:cNvCxnSpPr>
            <a:stCxn id="66" idx="6"/>
            <a:endCxn id="71" idx="2"/>
          </p:cNvCxnSpPr>
          <p:nvPr/>
        </p:nvCxnSpPr>
        <p:spPr>
          <a:xfrm flipV="1">
            <a:off x="4757934" y="5732635"/>
            <a:ext cx="822915" cy="712"/>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8" name="TextBox 67"/>
          <p:cNvSpPr txBox="1"/>
          <p:nvPr/>
        </p:nvSpPr>
        <p:spPr>
          <a:xfrm>
            <a:off x="4768026" y="5455636"/>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69" name="TextBox 68"/>
          <p:cNvSpPr txBox="1"/>
          <p:nvPr/>
        </p:nvSpPr>
        <p:spPr>
          <a:xfrm>
            <a:off x="3313232" y="6093264"/>
            <a:ext cx="2194832" cy="261610"/>
          </a:xfrm>
          <a:prstGeom prst="rect">
            <a:avLst/>
          </a:prstGeom>
          <a:noFill/>
        </p:spPr>
        <p:txBody>
          <a:bodyPr wrap="none" rtlCol="0">
            <a:spAutoFit/>
          </a:bodyPr>
          <a:lstStyle/>
          <a:p>
            <a:r>
              <a:rPr lang="en-US" sz="1100" dirty="0" smtClean="0"/>
              <a:t>(age datum has string value ‘2 </a:t>
            </a:r>
            <a:r>
              <a:rPr lang="en-US" sz="1100" dirty="0" err="1" smtClean="0"/>
              <a:t>mo</a:t>
            </a:r>
            <a:r>
              <a:rPr lang="en-US" sz="1100" dirty="0" smtClean="0"/>
              <a:t>’)</a:t>
            </a:r>
            <a:endParaRPr lang="en-US" sz="1100" dirty="0"/>
          </a:p>
        </p:txBody>
      </p:sp>
      <p:sp>
        <p:nvSpPr>
          <p:cNvPr id="70" name="Oval 69"/>
          <p:cNvSpPr/>
          <p:nvPr/>
        </p:nvSpPr>
        <p:spPr>
          <a:xfrm>
            <a:off x="667845" y="2967471"/>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3</a:t>
            </a:r>
            <a:endParaRPr lang="en-US" sz="1400" baseline="-25000" dirty="0"/>
          </a:p>
        </p:txBody>
      </p:sp>
      <p:sp>
        <p:nvSpPr>
          <p:cNvPr id="71" name="Oval 70"/>
          <p:cNvSpPr/>
          <p:nvPr/>
        </p:nvSpPr>
        <p:spPr>
          <a:xfrm>
            <a:off x="5580849" y="5382398"/>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endParaRPr lang="en-US" sz="1400" baseline="-25000" dirty="0"/>
          </a:p>
        </p:txBody>
      </p:sp>
      <p:sp>
        <p:nvSpPr>
          <p:cNvPr id="72" name="Oval 71"/>
          <p:cNvSpPr/>
          <p:nvPr/>
        </p:nvSpPr>
        <p:spPr>
          <a:xfrm>
            <a:off x="741074" y="5389938"/>
            <a:ext cx="765204" cy="55713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parent role</a:t>
            </a:r>
            <a:endParaRPr lang="en-US" sz="1400" dirty="0"/>
          </a:p>
        </p:txBody>
      </p:sp>
      <p:cxnSp>
        <p:nvCxnSpPr>
          <p:cNvPr id="73" name="Straight Arrow Connector 72"/>
          <p:cNvCxnSpPr>
            <a:stCxn id="81" idx="4"/>
            <a:endCxn id="72" idx="0"/>
          </p:cNvCxnSpPr>
          <p:nvPr/>
        </p:nvCxnSpPr>
        <p:spPr>
          <a:xfrm>
            <a:off x="1119630" y="4768799"/>
            <a:ext cx="4046" cy="621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1106971" y="4756967"/>
            <a:ext cx="759695" cy="276999"/>
          </a:xfrm>
          <a:prstGeom prst="rect">
            <a:avLst/>
          </a:prstGeom>
          <a:noFill/>
        </p:spPr>
        <p:txBody>
          <a:bodyPr wrap="none" rtlCol="0">
            <a:spAutoFit/>
          </a:bodyPr>
          <a:lstStyle/>
          <a:p>
            <a:r>
              <a:rPr lang="en-US" sz="1200" dirty="0" smtClean="0"/>
              <a:t>bearer of</a:t>
            </a:r>
            <a:endParaRPr lang="en-US" sz="1200" dirty="0"/>
          </a:p>
        </p:txBody>
      </p:sp>
      <p:sp>
        <p:nvSpPr>
          <p:cNvPr id="76" name="Oval 75"/>
          <p:cNvSpPr/>
          <p:nvPr/>
        </p:nvSpPr>
        <p:spPr>
          <a:xfrm>
            <a:off x="2529120" y="4099795"/>
            <a:ext cx="1144804" cy="62013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declining to consent</a:t>
            </a:r>
          </a:p>
        </p:txBody>
      </p:sp>
      <p:sp>
        <p:nvSpPr>
          <p:cNvPr id="78" name="TextBox 77"/>
          <p:cNvSpPr txBox="1"/>
          <p:nvPr/>
        </p:nvSpPr>
        <p:spPr>
          <a:xfrm>
            <a:off x="1744538" y="4156643"/>
            <a:ext cx="686919" cy="276999"/>
          </a:xfrm>
          <a:prstGeom prst="rect">
            <a:avLst/>
          </a:prstGeom>
          <a:noFill/>
        </p:spPr>
        <p:txBody>
          <a:bodyPr wrap="none" rtlCol="0">
            <a:spAutoFit/>
          </a:bodyPr>
          <a:lstStyle/>
          <a:p>
            <a:r>
              <a:rPr lang="en-US" sz="1200" dirty="0" smtClean="0"/>
              <a:t>agent in</a:t>
            </a:r>
            <a:endParaRPr lang="en-US" sz="1200" dirty="0"/>
          </a:p>
        </p:txBody>
      </p:sp>
      <p:sp>
        <p:nvSpPr>
          <p:cNvPr id="79" name="TextBox 78"/>
          <p:cNvSpPr txBox="1"/>
          <p:nvPr/>
        </p:nvSpPr>
        <p:spPr>
          <a:xfrm>
            <a:off x="3699203" y="3043842"/>
            <a:ext cx="1204882" cy="276999"/>
          </a:xfrm>
          <a:prstGeom prst="rect">
            <a:avLst/>
          </a:prstGeom>
          <a:noFill/>
        </p:spPr>
        <p:txBody>
          <a:bodyPr wrap="none" rtlCol="0">
            <a:spAutoFit/>
          </a:bodyPr>
          <a:lstStyle/>
          <a:p>
            <a:r>
              <a:rPr lang="en-US" sz="1200" dirty="0" smtClean="0"/>
              <a:t>has process part</a:t>
            </a:r>
            <a:endParaRPr lang="en-US" sz="1200" dirty="0"/>
          </a:p>
        </p:txBody>
      </p:sp>
      <p:cxnSp>
        <p:nvCxnSpPr>
          <p:cNvPr id="80" name="Straight Arrow Connector 79"/>
          <p:cNvCxnSpPr>
            <a:stCxn id="22" idx="3"/>
            <a:endCxn id="76" idx="6"/>
          </p:cNvCxnSpPr>
          <p:nvPr/>
        </p:nvCxnSpPr>
        <p:spPr>
          <a:xfrm flipH="1">
            <a:off x="3673924" y="3590194"/>
            <a:ext cx="2017849" cy="819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Oval 80"/>
          <p:cNvSpPr/>
          <p:nvPr/>
        </p:nvSpPr>
        <p:spPr>
          <a:xfrm>
            <a:off x="667845" y="4068326"/>
            <a:ext cx="903569" cy="70047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2</a:t>
            </a:r>
            <a:endParaRPr lang="en-US" sz="1400" baseline="-25000" dirty="0"/>
          </a:p>
        </p:txBody>
      </p:sp>
      <p:cxnSp>
        <p:nvCxnSpPr>
          <p:cNvPr id="101" name="Straight Arrow Connector 100"/>
          <p:cNvCxnSpPr>
            <a:stCxn id="81" idx="6"/>
            <a:endCxn id="76" idx="2"/>
          </p:cNvCxnSpPr>
          <p:nvPr/>
        </p:nvCxnSpPr>
        <p:spPr>
          <a:xfrm flipV="1">
            <a:off x="1571414" y="4409864"/>
            <a:ext cx="957706" cy="8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Oval 126"/>
          <p:cNvSpPr/>
          <p:nvPr/>
        </p:nvSpPr>
        <p:spPr>
          <a:xfrm>
            <a:off x="8519494" y="5424158"/>
            <a:ext cx="1300477" cy="113476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200" dirty="0"/>
              <a:t>directive regarding </a:t>
            </a:r>
            <a:r>
              <a:rPr lang="en-US" sz="1200" dirty="0" smtClean="0"/>
              <a:t>pneumococcal conjugate vaccination</a:t>
            </a:r>
            <a:endParaRPr lang="en-US" sz="1200" baseline="-25000" dirty="0"/>
          </a:p>
        </p:txBody>
      </p:sp>
      <p:cxnSp>
        <p:nvCxnSpPr>
          <p:cNvPr id="128" name="Straight Arrow Connector 127"/>
          <p:cNvCxnSpPr>
            <a:stCxn id="21" idx="4"/>
            <a:endCxn id="127" idx="0"/>
          </p:cNvCxnSpPr>
          <p:nvPr/>
        </p:nvCxnSpPr>
        <p:spPr>
          <a:xfrm>
            <a:off x="8360279" y="2339953"/>
            <a:ext cx="809454" cy="3084205"/>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45" name="Oval 144"/>
          <p:cNvSpPr/>
          <p:nvPr/>
        </p:nvSpPr>
        <p:spPr>
          <a:xfrm>
            <a:off x="7323682" y="5515317"/>
            <a:ext cx="1003366" cy="91980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200" dirty="0"/>
              <a:t>directive regarding </a:t>
            </a:r>
            <a:r>
              <a:rPr lang="en-US" sz="1200" dirty="0" smtClean="0"/>
              <a:t>polio vaccination</a:t>
            </a:r>
            <a:endParaRPr lang="en-US" sz="1200" baseline="-25000" dirty="0"/>
          </a:p>
        </p:txBody>
      </p:sp>
      <p:cxnSp>
        <p:nvCxnSpPr>
          <p:cNvPr id="146" name="Straight Arrow Connector 145"/>
          <p:cNvCxnSpPr>
            <a:stCxn id="21" idx="4"/>
            <a:endCxn id="145" idx="0"/>
          </p:cNvCxnSpPr>
          <p:nvPr/>
        </p:nvCxnSpPr>
        <p:spPr>
          <a:xfrm flipH="1">
            <a:off x="7825365" y="2339953"/>
            <a:ext cx="534914" cy="3175364"/>
          </a:xfrm>
          <a:prstGeom prst="straightConnector1">
            <a:avLst/>
          </a:prstGeom>
          <a:ln w="28575">
            <a:solidFill>
              <a:srgbClr val="92D050"/>
            </a:solidFill>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p:nvPr/>
        </p:nvCxnSpPr>
        <p:spPr>
          <a:xfrm>
            <a:off x="10518234" y="1727736"/>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54" name="TextBox 153"/>
          <p:cNvSpPr txBox="1"/>
          <p:nvPr/>
        </p:nvSpPr>
        <p:spPr>
          <a:xfrm>
            <a:off x="10893861" y="1571178"/>
            <a:ext cx="1294200" cy="276999"/>
          </a:xfrm>
          <a:prstGeom prst="rect">
            <a:avLst/>
          </a:prstGeom>
          <a:noFill/>
        </p:spPr>
        <p:txBody>
          <a:bodyPr wrap="none" rtlCol="0">
            <a:spAutoFit/>
          </a:bodyPr>
          <a:lstStyle/>
          <a:p>
            <a:r>
              <a:rPr lang="en-US" sz="1200" dirty="0" smtClean="0"/>
              <a:t>‘has part’ relation</a:t>
            </a:r>
            <a:endParaRPr lang="en-US" sz="1200" dirty="0"/>
          </a:p>
        </p:txBody>
      </p:sp>
      <p:cxnSp>
        <p:nvCxnSpPr>
          <p:cNvPr id="157" name="Straight Arrow Connector 156"/>
          <p:cNvCxnSpPr>
            <a:stCxn id="21" idx="4"/>
            <a:endCxn id="71" idx="7"/>
          </p:cNvCxnSpPr>
          <p:nvPr/>
        </p:nvCxnSpPr>
        <p:spPr>
          <a:xfrm flipH="1">
            <a:off x="6352093" y="2339953"/>
            <a:ext cx="2008186" cy="3145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TextBox 159"/>
          <p:cNvSpPr txBox="1"/>
          <p:nvPr/>
        </p:nvSpPr>
        <p:spPr>
          <a:xfrm>
            <a:off x="6658987" y="4911758"/>
            <a:ext cx="683200" cy="276999"/>
          </a:xfrm>
          <a:prstGeom prst="rect">
            <a:avLst/>
          </a:prstGeom>
          <a:noFill/>
        </p:spPr>
        <p:txBody>
          <a:bodyPr wrap="none" rtlCol="0">
            <a:spAutoFit/>
          </a:bodyPr>
          <a:lstStyle/>
          <a:p>
            <a:r>
              <a:rPr lang="en-US" sz="1200" dirty="0" smtClean="0"/>
              <a:t>is about</a:t>
            </a:r>
            <a:endParaRPr lang="en-US" sz="1200" dirty="0"/>
          </a:p>
        </p:txBody>
      </p:sp>
      <p:cxnSp>
        <p:nvCxnSpPr>
          <p:cNvPr id="74" name="Straight Arrow Connector 73"/>
          <p:cNvCxnSpPr>
            <a:stCxn id="23" idx="5"/>
            <a:endCxn id="37" idx="1"/>
          </p:cNvCxnSpPr>
          <p:nvPr/>
        </p:nvCxnSpPr>
        <p:spPr>
          <a:xfrm>
            <a:off x="1359403" y="2275583"/>
            <a:ext cx="1337370" cy="819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2" idx="7"/>
            <a:endCxn id="76" idx="3"/>
          </p:cNvCxnSpPr>
          <p:nvPr/>
        </p:nvCxnSpPr>
        <p:spPr>
          <a:xfrm flipV="1">
            <a:off x="1394216" y="4629116"/>
            <a:ext cx="1302557" cy="842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1743758" y="5105399"/>
            <a:ext cx="821956" cy="276999"/>
          </a:xfrm>
          <a:prstGeom prst="rect">
            <a:avLst/>
          </a:prstGeom>
          <a:noFill/>
        </p:spPr>
        <p:txBody>
          <a:bodyPr wrap="none" rtlCol="0">
            <a:spAutoFit/>
          </a:bodyPr>
          <a:lstStyle/>
          <a:p>
            <a:r>
              <a:rPr lang="en-US" sz="1200" dirty="0" smtClean="0"/>
              <a:t>realized in</a:t>
            </a:r>
            <a:endParaRPr lang="en-US" sz="1200" dirty="0"/>
          </a:p>
        </p:txBody>
      </p:sp>
    </p:spTree>
    <p:extLst>
      <p:ext uri="{BB962C8B-B14F-4D97-AF65-F5344CB8AC3E}">
        <p14:creationId xmlns:p14="http://schemas.microsoft.com/office/powerpoint/2010/main" val="1090715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Oval 89"/>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91" name="TextBox 90"/>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110" name="Oval 109"/>
          <p:cNvSpPr/>
          <p:nvPr/>
        </p:nvSpPr>
        <p:spPr>
          <a:xfrm>
            <a:off x="5282622" y="5484938"/>
            <a:ext cx="1022334" cy="696774"/>
          </a:xfrm>
          <a:prstGeom prst="ellipse">
            <a:avLst/>
          </a:prstGeom>
          <a:gradFill>
            <a:gsLst>
              <a:gs pos="0">
                <a:schemeClr val="accent1">
                  <a:lumMod val="110000"/>
                  <a:satMod val="105000"/>
                  <a:tint val="67000"/>
                  <a:alpha val="60000"/>
                </a:schemeClr>
              </a:gs>
              <a:gs pos="50000">
                <a:schemeClr val="accent1">
                  <a:lumMod val="105000"/>
                  <a:satMod val="103000"/>
                  <a:tint val="73000"/>
                  <a:alpha val="60000"/>
                </a:schemeClr>
              </a:gs>
              <a:gs pos="100000">
                <a:schemeClr val="accent1">
                  <a:lumMod val="105000"/>
                  <a:satMod val="109000"/>
                  <a:tint val="81000"/>
                  <a:alpha val="60000"/>
                </a:schemeClr>
              </a:gs>
            </a:gsLst>
          </a:gradFill>
          <a:ln>
            <a:solidFill>
              <a:schemeClr val="accent1">
                <a:alpha val="6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solidFill>
                  <a:schemeClr val="bg1">
                    <a:lumMod val="50000"/>
                  </a:schemeClr>
                </a:solidFill>
              </a:rPr>
              <a:t>informed consent form</a:t>
            </a:r>
            <a:endParaRPr lang="en-US" sz="1400" dirty="0">
              <a:solidFill>
                <a:schemeClr val="bg1">
                  <a:lumMod val="50000"/>
                </a:schemeClr>
              </a:solidFill>
            </a:endParaRPr>
          </a:p>
        </p:txBody>
      </p:sp>
      <p:sp>
        <p:nvSpPr>
          <p:cNvPr id="135" name="TextBox 134"/>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137" name="Oval 136"/>
          <p:cNvSpPr/>
          <p:nvPr/>
        </p:nvSpPr>
        <p:spPr>
          <a:xfrm>
            <a:off x="6771137" y="3321822"/>
            <a:ext cx="1164160" cy="537407"/>
          </a:xfrm>
          <a:prstGeom prst="ellipse">
            <a:avLst/>
          </a:prstGeom>
          <a:gradFill>
            <a:gsLst>
              <a:gs pos="0">
                <a:schemeClr val="accent1">
                  <a:lumMod val="110000"/>
                  <a:satMod val="105000"/>
                  <a:tint val="67000"/>
                  <a:alpha val="60000"/>
                </a:schemeClr>
              </a:gs>
              <a:gs pos="50000">
                <a:schemeClr val="accent1">
                  <a:lumMod val="105000"/>
                  <a:satMod val="103000"/>
                  <a:tint val="73000"/>
                  <a:alpha val="60000"/>
                </a:schemeClr>
              </a:gs>
              <a:gs pos="100000">
                <a:schemeClr val="accent1">
                  <a:lumMod val="105000"/>
                  <a:satMod val="109000"/>
                  <a:tint val="81000"/>
                  <a:alpha val="60000"/>
                </a:schemeClr>
              </a:gs>
            </a:gsLst>
          </a:gradFill>
          <a:ln>
            <a:solidFill>
              <a:schemeClr val="accent1">
                <a:alpha val="6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solidFill>
                  <a:schemeClr val="bg1">
                    <a:lumMod val="50000"/>
                  </a:schemeClr>
                </a:solidFill>
              </a:rPr>
              <a:t>homo sapiens</a:t>
            </a:r>
            <a:endParaRPr lang="en-US" sz="1400" baseline="-25000" dirty="0">
              <a:solidFill>
                <a:schemeClr val="bg1">
                  <a:lumMod val="50000"/>
                </a:schemeClr>
              </a:solidFill>
            </a:endParaRPr>
          </a:p>
        </p:txBody>
      </p:sp>
      <p:sp>
        <p:nvSpPr>
          <p:cNvPr id="142" name="Oval 141"/>
          <p:cNvSpPr/>
          <p:nvPr/>
        </p:nvSpPr>
        <p:spPr>
          <a:xfrm>
            <a:off x="6766105" y="4713425"/>
            <a:ext cx="1167177" cy="576407"/>
          </a:xfrm>
          <a:prstGeom prst="ellipse">
            <a:avLst/>
          </a:prstGeom>
          <a:gradFill>
            <a:gsLst>
              <a:gs pos="0">
                <a:schemeClr val="accent1">
                  <a:lumMod val="110000"/>
                  <a:satMod val="105000"/>
                  <a:tint val="67000"/>
                  <a:alpha val="60000"/>
                </a:schemeClr>
              </a:gs>
              <a:gs pos="50000">
                <a:schemeClr val="accent1">
                  <a:lumMod val="105000"/>
                  <a:satMod val="103000"/>
                  <a:tint val="73000"/>
                  <a:alpha val="60000"/>
                </a:schemeClr>
              </a:gs>
              <a:gs pos="100000">
                <a:schemeClr val="accent1">
                  <a:lumMod val="105000"/>
                  <a:satMod val="109000"/>
                  <a:tint val="81000"/>
                  <a:alpha val="60000"/>
                </a:schemeClr>
              </a:gs>
            </a:gsLst>
          </a:gradFill>
          <a:ln>
            <a:solidFill>
              <a:schemeClr val="accent1">
                <a:alpha val="6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solidFill>
                  <a:schemeClr val="bg1">
                    <a:lumMod val="50000"/>
                  </a:schemeClr>
                </a:solidFill>
              </a:rPr>
              <a:t>permission role</a:t>
            </a:r>
            <a:endParaRPr lang="en-US" sz="1400" dirty="0">
              <a:solidFill>
                <a:schemeClr val="bg1">
                  <a:lumMod val="50000"/>
                </a:schemeClr>
              </a:solidFill>
            </a:endParaRPr>
          </a:p>
        </p:txBody>
      </p:sp>
      <p:sp>
        <p:nvSpPr>
          <p:cNvPr id="145" name="TextBox 144"/>
          <p:cNvSpPr txBox="1"/>
          <p:nvPr/>
        </p:nvSpPr>
        <p:spPr>
          <a:xfrm>
            <a:off x="8382200" y="4408157"/>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146" name="Straight Arrow Connector 145"/>
          <p:cNvCxnSpPr>
            <a:stCxn id="142" idx="7"/>
            <a:endCxn id="151" idx="3"/>
          </p:cNvCxnSpPr>
          <p:nvPr/>
        </p:nvCxnSpPr>
        <p:spPr>
          <a:xfrm flipV="1">
            <a:off x="7762353" y="3812818"/>
            <a:ext cx="1633363" cy="985020"/>
          </a:xfrm>
          <a:prstGeom prst="straightConnector1">
            <a:avLst/>
          </a:prstGeom>
          <a:ln w="9525">
            <a:solidFill>
              <a:schemeClr val="tx1">
                <a:alpha val="60000"/>
              </a:schemeClr>
            </a:solidFill>
            <a:tailEnd type="triangle"/>
          </a:ln>
        </p:spPr>
        <p:style>
          <a:lnRef idx="1">
            <a:schemeClr val="accent1"/>
          </a:lnRef>
          <a:fillRef idx="2">
            <a:schemeClr val="accent1"/>
          </a:fillRef>
          <a:effectRef idx="1">
            <a:schemeClr val="accent1"/>
          </a:effectRef>
          <a:fontRef idx="minor">
            <a:schemeClr val="dk1"/>
          </a:fontRef>
        </p:style>
      </p:cxnSp>
      <p:sp>
        <p:nvSpPr>
          <p:cNvPr id="147" name="TextBox 146"/>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148" name="Straight Arrow Connector 147"/>
          <p:cNvCxnSpPr>
            <a:stCxn id="137" idx="4"/>
            <a:endCxn id="142" idx="0"/>
          </p:cNvCxnSpPr>
          <p:nvPr/>
        </p:nvCxnSpPr>
        <p:spPr>
          <a:xfrm flipH="1">
            <a:off x="7349694" y="3859229"/>
            <a:ext cx="3523" cy="854196"/>
          </a:xfrm>
          <a:prstGeom prst="straightConnector1">
            <a:avLst/>
          </a:prstGeom>
          <a:ln w="9525">
            <a:solidFill>
              <a:schemeClr val="tx1">
                <a:alpha val="60000"/>
              </a:schemeClr>
            </a:solidFill>
            <a:tailEnd type="triangle"/>
          </a:ln>
        </p:spPr>
        <p:style>
          <a:lnRef idx="1">
            <a:schemeClr val="accent1"/>
          </a:lnRef>
          <a:fillRef idx="2">
            <a:schemeClr val="accent1"/>
          </a:fillRef>
          <a:effectRef idx="1">
            <a:schemeClr val="accent1"/>
          </a:effectRef>
          <a:fontRef idx="minor">
            <a:schemeClr val="dk1"/>
          </a:fontRef>
        </p:style>
      </p:cxnSp>
      <p:sp>
        <p:nvSpPr>
          <p:cNvPr id="151" name="Oval 150"/>
          <p:cNvSpPr/>
          <p:nvPr/>
        </p:nvSpPr>
        <p:spPr>
          <a:xfrm>
            <a:off x="9195082" y="3303565"/>
            <a:ext cx="1370013" cy="596627"/>
          </a:xfrm>
          <a:prstGeom prst="ellipse">
            <a:avLst/>
          </a:prstGeom>
          <a:gradFill>
            <a:gsLst>
              <a:gs pos="0">
                <a:schemeClr val="accent1">
                  <a:lumMod val="110000"/>
                  <a:satMod val="105000"/>
                  <a:tint val="67000"/>
                  <a:alpha val="60000"/>
                </a:schemeClr>
              </a:gs>
              <a:gs pos="50000">
                <a:schemeClr val="accent1">
                  <a:lumMod val="105000"/>
                  <a:satMod val="103000"/>
                  <a:tint val="73000"/>
                  <a:alpha val="60000"/>
                </a:schemeClr>
              </a:gs>
              <a:gs pos="100000">
                <a:schemeClr val="accent1">
                  <a:lumMod val="105000"/>
                  <a:satMod val="109000"/>
                  <a:tint val="81000"/>
                  <a:alpha val="60000"/>
                </a:schemeClr>
              </a:gs>
            </a:gsLst>
          </a:gradFill>
          <a:ln>
            <a:solidFill>
              <a:schemeClr val="accent1">
                <a:alpha val="6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solidFill>
                  <a:schemeClr val="bg1">
                    <a:lumMod val="50000"/>
                  </a:schemeClr>
                </a:solidFill>
              </a:rPr>
              <a:t>investigation</a:t>
            </a:r>
            <a:endParaRPr lang="en-US" sz="1400" dirty="0">
              <a:solidFill>
                <a:schemeClr val="bg1">
                  <a:lumMod val="50000"/>
                </a:schemeClr>
              </a:solidFill>
            </a:endParaRPr>
          </a:p>
        </p:txBody>
      </p:sp>
      <p:cxnSp>
        <p:nvCxnSpPr>
          <p:cNvPr id="153" name="Straight Arrow Connector 152"/>
          <p:cNvCxnSpPr>
            <a:stCxn id="110" idx="7"/>
            <a:endCxn id="142" idx="3"/>
          </p:cNvCxnSpPr>
          <p:nvPr/>
        </p:nvCxnSpPr>
        <p:spPr>
          <a:xfrm flipV="1">
            <a:off x="6155239" y="5205419"/>
            <a:ext cx="781795" cy="381559"/>
          </a:xfrm>
          <a:prstGeom prst="straightConnector1">
            <a:avLst/>
          </a:prstGeom>
          <a:ln w="9525">
            <a:solidFill>
              <a:schemeClr val="tx1">
                <a:alpha val="60000"/>
              </a:schemeClr>
            </a:solidFill>
            <a:tailEnd type="triangle"/>
          </a:ln>
        </p:spPr>
        <p:style>
          <a:lnRef idx="1">
            <a:schemeClr val="accent1"/>
          </a:lnRef>
          <a:fillRef idx="2">
            <a:schemeClr val="accent1"/>
          </a:fillRef>
          <a:effectRef idx="1">
            <a:schemeClr val="accent1"/>
          </a:effectRef>
          <a:fontRef idx="minor">
            <a:schemeClr val="dk1"/>
          </a:fontRef>
        </p:style>
      </p:cxnSp>
      <p:cxnSp>
        <p:nvCxnSpPr>
          <p:cNvPr id="157" name="Straight Arrow Connector 156"/>
          <p:cNvCxnSpPr>
            <a:stCxn id="137" idx="6"/>
            <a:endCxn id="151" idx="2"/>
          </p:cNvCxnSpPr>
          <p:nvPr/>
        </p:nvCxnSpPr>
        <p:spPr>
          <a:xfrm>
            <a:off x="7935297" y="3590526"/>
            <a:ext cx="1259785" cy="11353"/>
          </a:xfrm>
          <a:prstGeom prst="straightConnector1">
            <a:avLst/>
          </a:prstGeom>
          <a:ln w="9525">
            <a:solidFill>
              <a:schemeClr val="tx1">
                <a:alpha val="60000"/>
              </a:schemeClr>
            </a:solidFill>
            <a:tailEnd type="triangle"/>
          </a:ln>
        </p:spPr>
        <p:style>
          <a:lnRef idx="1">
            <a:schemeClr val="accent1"/>
          </a:lnRef>
          <a:fillRef idx="2">
            <a:schemeClr val="accent1"/>
          </a:fillRef>
          <a:effectRef idx="1">
            <a:schemeClr val="accent1"/>
          </a:effectRef>
          <a:fontRef idx="minor">
            <a:schemeClr val="dk1"/>
          </a:fontRef>
        </p:style>
      </p:cxnSp>
      <p:sp>
        <p:nvSpPr>
          <p:cNvPr id="214" name="TextBox 213"/>
          <p:cNvSpPr txBox="1"/>
          <p:nvPr/>
        </p:nvSpPr>
        <p:spPr>
          <a:xfrm>
            <a:off x="6346954" y="5460718"/>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41" name="Oval 40"/>
          <p:cNvSpPr/>
          <p:nvPr/>
        </p:nvSpPr>
        <p:spPr>
          <a:xfrm>
            <a:off x="3820949" y="2778193"/>
            <a:ext cx="1252218" cy="51353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deontic role</a:t>
            </a:r>
            <a:endParaRPr lang="en-US" sz="1400" dirty="0"/>
          </a:p>
        </p:txBody>
      </p:sp>
      <p:sp>
        <p:nvSpPr>
          <p:cNvPr id="42" name="Oval 41"/>
          <p:cNvSpPr/>
          <p:nvPr/>
        </p:nvSpPr>
        <p:spPr>
          <a:xfrm>
            <a:off x="5294896" y="2363633"/>
            <a:ext cx="1232563"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homo sapiens</a:t>
            </a:r>
            <a:endParaRPr lang="en-US" sz="1400" dirty="0"/>
          </a:p>
        </p:txBody>
      </p:sp>
      <p:sp>
        <p:nvSpPr>
          <p:cNvPr id="43" name="Oval 42"/>
          <p:cNvSpPr/>
          <p:nvPr/>
        </p:nvSpPr>
        <p:spPr>
          <a:xfrm>
            <a:off x="3449594" y="4607966"/>
            <a:ext cx="1434474" cy="68186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4" name="Oval 43"/>
          <p:cNvSpPr/>
          <p:nvPr/>
        </p:nvSpPr>
        <p:spPr>
          <a:xfrm>
            <a:off x="7695561" y="1944847"/>
            <a:ext cx="1373277"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investigation</a:t>
            </a:r>
            <a:endParaRPr lang="en-US" sz="1400" dirty="0"/>
          </a:p>
        </p:txBody>
      </p:sp>
      <p:sp>
        <p:nvSpPr>
          <p:cNvPr id="62" name="Oval 61"/>
          <p:cNvSpPr/>
          <p:nvPr/>
        </p:nvSpPr>
        <p:spPr>
          <a:xfrm>
            <a:off x="858431" y="2456625"/>
            <a:ext cx="1710043" cy="68186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IAO: information content entity</a:t>
            </a:r>
            <a:endParaRPr lang="en-US" sz="1400" dirty="0"/>
          </a:p>
        </p:txBody>
      </p:sp>
      <p:sp>
        <p:nvSpPr>
          <p:cNvPr id="63" name="Oval 62"/>
          <p:cNvSpPr/>
          <p:nvPr/>
        </p:nvSpPr>
        <p:spPr>
          <a:xfrm>
            <a:off x="3085662" y="1961611"/>
            <a:ext cx="1232563"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BFO: role</a:t>
            </a:r>
            <a:endParaRPr lang="en-US" sz="1400" dirty="0"/>
          </a:p>
        </p:txBody>
      </p:sp>
      <p:sp>
        <p:nvSpPr>
          <p:cNvPr id="64" name="Oval 63"/>
          <p:cNvSpPr/>
          <p:nvPr/>
        </p:nvSpPr>
        <p:spPr>
          <a:xfrm>
            <a:off x="1995337" y="3397017"/>
            <a:ext cx="1710043" cy="68186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D-Acts: document act input document</a:t>
            </a:r>
            <a:endParaRPr lang="en-US" sz="1400" dirty="0"/>
          </a:p>
        </p:txBody>
      </p:sp>
      <p:sp>
        <p:nvSpPr>
          <p:cNvPr id="98" name="Oval 97"/>
          <p:cNvSpPr/>
          <p:nvPr/>
        </p:nvSpPr>
        <p:spPr>
          <a:xfrm>
            <a:off x="4528898" y="1552611"/>
            <a:ext cx="1232563"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OBI: organism</a:t>
            </a:r>
            <a:endParaRPr lang="en-US" sz="1400" dirty="0"/>
          </a:p>
        </p:txBody>
      </p:sp>
      <p:sp>
        <p:nvSpPr>
          <p:cNvPr id="118" name="Oval 117"/>
          <p:cNvSpPr/>
          <p:nvPr/>
        </p:nvSpPr>
        <p:spPr>
          <a:xfrm>
            <a:off x="6491091" y="836575"/>
            <a:ext cx="1484614"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OBI: investigation</a:t>
            </a:r>
            <a:endParaRPr lang="en-US" sz="1400" dirty="0"/>
          </a:p>
        </p:txBody>
      </p:sp>
      <p:cxnSp>
        <p:nvCxnSpPr>
          <p:cNvPr id="89" name="Straight Arrow Connector 88"/>
          <p:cNvCxnSpPr>
            <a:stCxn id="151" idx="1"/>
            <a:endCxn id="44" idx="4"/>
          </p:cNvCxnSpPr>
          <p:nvPr/>
        </p:nvCxnSpPr>
        <p:spPr>
          <a:xfrm flipH="1" flipV="1">
            <a:off x="8382200" y="2579836"/>
            <a:ext cx="1013516" cy="81110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37" idx="1"/>
            <a:endCxn id="42" idx="5"/>
          </p:cNvCxnSpPr>
          <p:nvPr/>
        </p:nvCxnSpPr>
        <p:spPr>
          <a:xfrm flipH="1" flipV="1">
            <a:off x="6346954" y="2905630"/>
            <a:ext cx="594670" cy="49489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42" idx="1"/>
            <a:endCxn id="45" idx="5"/>
          </p:cNvCxnSpPr>
          <p:nvPr/>
        </p:nvCxnSpPr>
        <p:spPr>
          <a:xfrm flipH="1" flipV="1">
            <a:off x="5671964" y="4038871"/>
            <a:ext cx="1265070" cy="758967"/>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0" idx="1"/>
            <a:endCxn id="43" idx="5"/>
          </p:cNvCxnSpPr>
          <p:nvPr/>
        </p:nvCxnSpPr>
        <p:spPr>
          <a:xfrm flipH="1" flipV="1">
            <a:off x="4673994" y="5189975"/>
            <a:ext cx="758345" cy="39700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140" name="TextBox 139"/>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150" name="Straight Arrow Connector 149"/>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163" name="TextBox 162"/>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164" name="Straight Arrow Connector 163"/>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44" idx="1"/>
            <a:endCxn id="118" idx="4"/>
          </p:cNvCxnSpPr>
          <p:nvPr/>
        </p:nvCxnSpPr>
        <p:spPr>
          <a:xfrm flipH="1" flipV="1">
            <a:off x="7233398" y="1471564"/>
            <a:ext cx="663275" cy="566275"/>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42" idx="1"/>
            <a:endCxn id="98" idx="4"/>
          </p:cNvCxnSpPr>
          <p:nvPr/>
        </p:nvCxnSpPr>
        <p:spPr>
          <a:xfrm flipH="1" flipV="1">
            <a:off x="5145180" y="2187600"/>
            <a:ext cx="330221" cy="269025"/>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41" idx="1"/>
            <a:endCxn id="63" idx="4"/>
          </p:cNvCxnSpPr>
          <p:nvPr/>
        </p:nvCxnSpPr>
        <p:spPr>
          <a:xfrm flipH="1" flipV="1">
            <a:off x="3701944" y="2596600"/>
            <a:ext cx="302388" cy="25679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64" idx="1"/>
            <a:endCxn id="62" idx="4"/>
          </p:cNvCxnSpPr>
          <p:nvPr/>
        </p:nvCxnSpPr>
        <p:spPr>
          <a:xfrm flipH="1" flipV="1">
            <a:off x="1713453" y="3138491"/>
            <a:ext cx="532314" cy="35838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43" idx="1"/>
            <a:endCxn id="64" idx="4"/>
          </p:cNvCxnSpPr>
          <p:nvPr/>
        </p:nvCxnSpPr>
        <p:spPr>
          <a:xfrm flipH="1" flipV="1">
            <a:off x="2850359" y="4078883"/>
            <a:ext cx="809309" cy="62894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619906" y="3496874"/>
            <a:ext cx="1232563" cy="63498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48" name="Straight Arrow Connector 47"/>
          <p:cNvCxnSpPr>
            <a:stCxn id="45" idx="1"/>
            <a:endCxn id="41" idx="4"/>
          </p:cNvCxnSpPr>
          <p:nvPr/>
        </p:nvCxnSpPr>
        <p:spPr>
          <a:xfrm flipH="1" flipV="1">
            <a:off x="4447058" y="3291723"/>
            <a:ext cx="353353" cy="29814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424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110"/>
            <a:ext cx="10515600" cy="4469040"/>
          </a:xfrm>
        </p:spPr>
        <p:txBody>
          <a:bodyPr>
            <a:noAutofit/>
          </a:bodyPr>
          <a:lstStyle/>
          <a:p>
            <a:pPr marL="0" indent="0">
              <a:buNone/>
            </a:pPr>
            <a:r>
              <a:rPr lang="en-US" dirty="0"/>
              <a:t>Identify all cases that grant permission for blood transfusion, regardless of type of clinical consent form (i.e., may be specified in surgical consent, transfusion consent, procedural consent, etc.).</a:t>
            </a:r>
          </a:p>
        </p:txBody>
      </p:sp>
      <p:sp>
        <p:nvSpPr>
          <p:cNvPr id="7" name="Rectangle 6"/>
          <p:cNvSpPr/>
          <p:nvPr/>
        </p:nvSpPr>
        <p:spPr>
          <a:xfrm>
            <a:off x="609597" y="206774"/>
            <a:ext cx="10744203"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Clinical Use Case 7</a:t>
            </a:r>
            <a:r>
              <a:rPr lang="en-US" sz="5400" dirty="0" smtClean="0">
                <a:ln w="0"/>
                <a:solidFill>
                  <a:schemeClr val="accent1"/>
                </a:solidFill>
                <a:effectLst>
                  <a:outerShdw blurRad="38100" dist="25400" dir="5400000" algn="ctr" rotWithShape="0">
                    <a:srgbClr val="6E747A">
                      <a:alpha val="43000"/>
                    </a:srgbClr>
                  </a:outerShdw>
                </a:effectLst>
              </a:rPr>
              <a:t>: Any Consent Type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62961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609598" y="206774"/>
            <a:ext cx="10963707" cy="923330"/>
          </a:xfrm>
          <a:prstGeom prst="rect">
            <a:avLst/>
          </a:prstGeom>
          <a:noFill/>
        </p:spPr>
        <p:txBody>
          <a:bodyPr wrap="squar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Clinical Use Case </a:t>
            </a:r>
            <a:r>
              <a:rPr lang="en-US" sz="5400" dirty="0" smtClean="0">
                <a:ln w="0"/>
                <a:solidFill>
                  <a:schemeClr val="accent1"/>
                </a:solidFill>
                <a:effectLst>
                  <a:outerShdw blurRad="38100" dist="25400" dir="5400000" algn="ctr" rotWithShape="0">
                    <a:srgbClr val="6E747A">
                      <a:alpha val="43000"/>
                    </a:srgbClr>
                  </a:outerShdw>
                </a:effectLst>
              </a:rPr>
              <a:t>7: Any Consent Type</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57" name="Oval 56"/>
          <p:cNvSpPr/>
          <p:nvPr/>
        </p:nvSpPr>
        <p:spPr>
          <a:xfrm>
            <a:off x="10577597" y="1358229"/>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58" name="TextBox 57"/>
          <p:cNvSpPr txBox="1"/>
          <p:nvPr/>
        </p:nvSpPr>
        <p:spPr>
          <a:xfrm>
            <a:off x="10870869" y="1358229"/>
            <a:ext cx="702436" cy="261610"/>
          </a:xfrm>
          <a:prstGeom prst="rect">
            <a:avLst/>
          </a:prstGeom>
          <a:noFill/>
        </p:spPr>
        <p:txBody>
          <a:bodyPr wrap="none" rtlCol="0">
            <a:spAutoFit/>
          </a:bodyPr>
          <a:lstStyle/>
          <a:p>
            <a:r>
              <a:rPr lang="en-US" sz="1100" dirty="0" smtClean="0"/>
              <a:t>universal</a:t>
            </a:r>
            <a:endParaRPr lang="en-US" sz="1100" dirty="0"/>
          </a:p>
        </p:txBody>
      </p:sp>
      <p:sp>
        <p:nvSpPr>
          <p:cNvPr id="59" name="Oval 58"/>
          <p:cNvSpPr/>
          <p:nvPr/>
        </p:nvSpPr>
        <p:spPr>
          <a:xfrm>
            <a:off x="10577597" y="1726715"/>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60" name="TextBox 59"/>
          <p:cNvSpPr txBox="1"/>
          <p:nvPr/>
        </p:nvSpPr>
        <p:spPr>
          <a:xfrm>
            <a:off x="10870869" y="1743986"/>
            <a:ext cx="662361" cy="261610"/>
          </a:xfrm>
          <a:prstGeom prst="rect">
            <a:avLst/>
          </a:prstGeom>
          <a:noFill/>
        </p:spPr>
        <p:txBody>
          <a:bodyPr wrap="none" rtlCol="0">
            <a:spAutoFit/>
          </a:bodyPr>
          <a:lstStyle/>
          <a:p>
            <a:r>
              <a:rPr lang="en-US" sz="1100" dirty="0" smtClean="0"/>
              <a:t>instance</a:t>
            </a:r>
          </a:p>
        </p:txBody>
      </p:sp>
      <p:sp>
        <p:nvSpPr>
          <p:cNvPr id="62" name="Oval 61"/>
          <p:cNvSpPr/>
          <p:nvPr/>
        </p:nvSpPr>
        <p:spPr>
          <a:xfrm>
            <a:off x="4935643" y="4731111"/>
            <a:ext cx="1298832" cy="70519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100" dirty="0" smtClean="0"/>
              <a:t>directive regarding blood transfusion</a:t>
            </a:r>
            <a:endParaRPr lang="en-US" sz="1100" baseline="-25000" dirty="0"/>
          </a:p>
        </p:txBody>
      </p:sp>
      <p:sp>
        <p:nvSpPr>
          <p:cNvPr id="74" name="Oval 73"/>
          <p:cNvSpPr/>
          <p:nvPr/>
        </p:nvSpPr>
        <p:spPr>
          <a:xfrm>
            <a:off x="4996662" y="3071718"/>
            <a:ext cx="1176793" cy="899845"/>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 surgery</a:t>
            </a:r>
            <a:endParaRPr lang="en-US" sz="1400" dirty="0"/>
          </a:p>
        </p:txBody>
      </p:sp>
      <p:sp>
        <p:nvSpPr>
          <p:cNvPr id="77" name="Oval 76"/>
          <p:cNvSpPr/>
          <p:nvPr/>
        </p:nvSpPr>
        <p:spPr>
          <a:xfrm>
            <a:off x="5015445" y="1725157"/>
            <a:ext cx="1139228" cy="52663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103" name="Straight Arrow Connector 102"/>
          <p:cNvCxnSpPr>
            <a:stCxn id="74" idx="0"/>
            <a:endCxn id="77" idx="4"/>
          </p:cNvCxnSpPr>
          <p:nvPr/>
        </p:nvCxnSpPr>
        <p:spPr>
          <a:xfrm flipV="1">
            <a:off x="5585059" y="2251796"/>
            <a:ext cx="0" cy="819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4803969" y="2539299"/>
            <a:ext cx="825419" cy="276999"/>
          </a:xfrm>
          <a:prstGeom prst="rect">
            <a:avLst/>
          </a:prstGeom>
          <a:noFill/>
        </p:spPr>
        <p:txBody>
          <a:bodyPr wrap="none" rtlCol="0">
            <a:spAutoFit/>
          </a:bodyPr>
          <a:lstStyle/>
          <a:p>
            <a:r>
              <a:rPr lang="en-US" sz="1200" dirty="0" smtClean="0"/>
              <a:t>prescribes</a:t>
            </a:r>
            <a:endParaRPr lang="en-US" sz="1200" dirty="0"/>
          </a:p>
        </p:txBody>
      </p:sp>
      <p:sp>
        <p:nvSpPr>
          <p:cNvPr id="113" name="Oval 112"/>
          <p:cNvSpPr/>
          <p:nvPr/>
        </p:nvSpPr>
        <p:spPr>
          <a:xfrm>
            <a:off x="7675731" y="1724860"/>
            <a:ext cx="1371512" cy="50795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blood transfusion</a:t>
            </a:r>
            <a:endParaRPr lang="en-US" sz="1400" dirty="0"/>
          </a:p>
        </p:txBody>
      </p:sp>
      <p:sp>
        <p:nvSpPr>
          <p:cNvPr id="114" name="TextBox 113"/>
          <p:cNvSpPr txBox="1"/>
          <p:nvPr/>
        </p:nvSpPr>
        <p:spPr>
          <a:xfrm>
            <a:off x="6628334" y="1701840"/>
            <a:ext cx="665567" cy="276999"/>
          </a:xfrm>
          <a:prstGeom prst="rect">
            <a:avLst/>
          </a:prstGeom>
          <a:noFill/>
        </p:spPr>
        <p:txBody>
          <a:bodyPr wrap="none" rtlCol="0">
            <a:spAutoFit/>
          </a:bodyPr>
          <a:lstStyle/>
          <a:p>
            <a:r>
              <a:rPr lang="en-US" sz="1200" dirty="0" smtClean="0"/>
              <a:t>permits</a:t>
            </a:r>
            <a:endParaRPr lang="en-US" sz="1200" dirty="0"/>
          </a:p>
        </p:txBody>
      </p:sp>
      <p:cxnSp>
        <p:nvCxnSpPr>
          <p:cNvPr id="115" name="Straight Arrow Connector 114"/>
          <p:cNvCxnSpPr>
            <a:stCxn id="77" idx="6"/>
            <a:endCxn id="113" idx="2"/>
          </p:cNvCxnSpPr>
          <p:nvPr/>
        </p:nvCxnSpPr>
        <p:spPr>
          <a:xfrm flipV="1">
            <a:off x="6154673" y="1978839"/>
            <a:ext cx="1521058" cy="9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p:cNvCxnSpPr>
            <a:stCxn id="74" idx="4"/>
            <a:endCxn id="62" idx="0"/>
          </p:cNvCxnSpPr>
          <p:nvPr/>
        </p:nvCxnSpPr>
        <p:spPr>
          <a:xfrm>
            <a:off x="5585059" y="3971563"/>
            <a:ext cx="0" cy="759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TextBox 137"/>
          <p:cNvSpPr txBox="1"/>
          <p:nvPr/>
        </p:nvSpPr>
        <p:spPr>
          <a:xfrm>
            <a:off x="4911561" y="4226984"/>
            <a:ext cx="692818" cy="276999"/>
          </a:xfrm>
          <a:prstGeom prst="rect">
            <a:avLst/>
          </a:prstGeom>
          <a:noFill/>
        </p:spPr>
        <p:txBody>
          <a:bodyPr wrap="none" rtlCol="0">
            <a:spAutoFit/>
          </a:bodyPr>
          <a:lstStyle/>
          <a:p>
            <a:r>
              <a:rPr lang="en-US" sz="1200" dirty="0" smtClean="0"/>
              <a:t>has part</a:t>
            </a:r>
            <a:endParaRPr lang="en-US" sz="1200" dirty="0"/>
          </a:p>
        </p:txBody>
      </p:sp>
      <p:sp>
        <p:nvSpPr>
          <p:cNvPr id="143" name="Oval 142"/>
          <p:cNvSpPr/>
          <p:nvPr/>
        </p:nvSpPr>
        <p:spPr>
          <a:xfrm>
            <a:off x="2652797" y="3103994"/>
            <a:ext cx="1164461" cy="835292"/>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t>informed consent form</a:t>
            </a:r>
            <a:endParaRPr lang="en-US" sz="1400" dirty="0"/>
          </a:p>
        </p:txBody>
      </p:sp>
      <p:cxnSp>
        <p:nvCxnSpPr>
          <p:cNvPr id="144" name="Straight Arrow Connector 143"/>
          <p:cNvCxnSpPr>
            <a:stCxn id="74" idx="2"/>
            <a:endCxn id="143" idx="6"/>
          </p:cNvCxnSpPr>
          <p:nvPr/>
        </p:nvCxnSpPr>
        <p:spPr>
          <a:xfrm flipH="1" flipV="1">
            <a:off x="3817258" y="3521640"/>
            <a:ext cx="117940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4008125" y="3244641"/>
            <a:ext cx="868764" cy="276999"/>
          </a:xfrm>
          <a:prstGeom prst="rect">
            <a:avLst/>
          </a:prstGeom>
          <a:noFill/>
        </p:spPr>
        <p:txBody>
          <a:bodyPr wrap="none" rtlCol="0">
            <a:spAutoFit/>
          </a:bodyPr>
          <a:lstStyle/>
          <a:p>
            <a:r>
              <a:rPr lang="en-US" sz="1200" dirty="0" smtClean="0"/>
              <a:t>instance of</a:t>
            </a:r>
            <a:endParaRPr lang="en-US" sz="1200" dirty="0"/>
          </a:p>
        </p:txBody>
      </p:sp>
    </p:spTree>
    <p:extLst>
      <p:ext uri="{BB962C8B-B14F-4D97-AF65-F5344CB8AC3E}">
        <p14:creationId xmlns:p14="http://schemas.microsoft.com/office/powerpoint/2010/main" val="4068961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46" name="TextBox 45"/>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47" name="Oval 46"/>
          <p:cNvSpPr/>
          <p:nvPr/>
        </p:nvSpPr>
        <p:spPr>
          <a:xfrm>
            <a:off x="5282622" y="5484938"/>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8" name="TextBox 47"/>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49" name="Oval 48"/>
          <p:cNvSpPr/>
          <p:nvPr/>
        </p:nvSpPr>
        <p:spPr>
          <a:xfrm>
            <a:off x="6771137" y="332182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baseline="-25000" dirty="0"/>
          </a:p>
        </p:txBody>
      </p:sp>
      <p:sp>
        <p:nvSpPr>
          <p:cNvPr id="50" name="Oval 49"/>
          <p:cNvSpPr/>
          <p:nvPr/>
        </p:nvSpPr>
        <p:spPr>
          <a:xfrm>
            <a:off x="6766105" y="4713425"/>
            <a:ext cx="1167177" cy="576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51" name="TextBox 50"/>
          <p:cNvSpPr txBox="1"/>
          <p:nvPr/>
        </p:nvSpPr>
        <p:spPr>
          <a:xfrm>
            <a:off x="8382200" y="4408157"/>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52" name="Straight Arrow Connector 51"/>
          <p:cNvCxnSpPr>
            <a:stCxn id="50" idx="7"/>
            <a:endCxn id="55" idx="3"/>
          </p:cNvCxnSpPr>
          <p:nvPr/>
        </p:nvCxnSpPr>
        <p:spPr>
          <a:xfrm flipV="1">
            <a:off x="7762353" y="3812818"/>
            <a:ext cx="1633363" cy="98502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3" name="TextBox 52"/>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54" name="Straight Arrow Connector 53"/>
          <p:cNvCxnSpPr>
            <a:stCxn id="49" idx="4"/>
            <a:endCxn id="50" idx="0"/>
          </p:cNvCxnSpPr>
          <p:nvPr/>
        </p:nvCxnSpPr>
        <p:spPr>
          <a:xfrm flipH="1">
            <a:off x="7349694" y="3859229"/>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5" name="Oval 54"/>
          <p:cNvSpPr/>
          <p:nvPr/>
        </p:nvSpPr>
        <p:spPr>
          <a:xfrm>
            <a:off x="9195082" y="3303565"/>
            <a:ext cx="1370013" cy="5966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investigation</a:t>
            </a:r>
            <a:endParaRPr lang="en-US" sz="1400" dirty="0"/>
          </a:p>
        </p:txBody>
      </p:sp>
      <p:cxnSp>
        <p:nvCxnSpPr>
          <p:cNvPr id="56" name="Straight Arrow Connector 55"/>
          <p:cNvCxnSpPr>
            <a:stCxn id="47" idx="7"/>
            <a:endCxn id="50" idx="3"/>
          </p:cNvCxnSpPr>
          <p:nvPr/>
        </p:nvCxnSpPr>
        <p:spPr>
          <a:xfrm flipV="1">
            <a:off x="6155239" y="5205419"/>
            <a:ext cx="781795" cy="38155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57" name="Straight Arrow Connector 56"/>
          <p:cNvCxnSpPr>
            <a:stCxn id="49" idx="6"/>
            <a:endCxn id="55" idx="2"/>
          </p:cNvCxnSpPr>
          <p:nvPr/>
        </p:nvCxnSpPr>
        <p:spPr>
          <a:xfrm>
            <a:off x="7935297" y="3590526"/>
            <a:ext cx="1259785" cy="113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TextBox 57"/>
          <p:cNvSpPr txBox="1"/>
          <p:nvPr/>
        </p:nvSpPr>
        <p:spPr>
          <a:xfrm>
            <a:off x="6346954" y="5460718"/>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60" name="Oval 59"/>
          <p:cNvSpPr/>
          <p:nvPr/>
        </p:nvSpPr>
        <p:spPr>
          <a:xfrm>
            <a:off x="5294896" y="2363633"/>
            <a:ext cx="1232563"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homo sapiens</a:t>
            </a:r>
            <a:endParaRPr lang="en-US" sz="1400" dirty="0">
              <a:solidFill>
                <a:schemeClr val="bg1">
                  <a:lumMod val="50000"/>
                </a:schemeClr>
              </a:solidFill>
            </a:endParaRPr>
          </a:p>
        </p:txBody>
      </p:sp>
      <p:sp>
        <p:nvSpPr>
          <p:cNvPr id="61" name="Oval 60"/>
          <p:cNvSpPr/>
          <p:nvPr/>
        </p:nvSpPr>
        <p:spPr>
          <a:xfrm>
            <a:off x="3449594" y="4607966"/>
            <a:ext cx="1434474" cy="681866"/>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informed consent form</a:t>
            </a:r>
            <a:endParaRPr lang="en-US" sz="1400" dirty="0">
              <a:solidFill>
                <a:schemeClr val="bg1">
                  <a:lumMod val="50000"/>
                </a:schemeClr>
              </a:solidFill>
            </a:endParaRPr>
          </a:p>
        </p:txBody>
      </p:sp>
      <p:sp>
        <p:nvSpPr>
          <p:cNvPr id="66" name="Oval 65"/>
          <p:cNvSpPr/>
          <p:nvPr/>
        </p:nvSpPr>
        <p:spPr>
          <a:xfrm>
            <a:off x="7695561" y="1944847"/>
            <a:ext cx="1373277"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investigation</a:t>
            </a:r>
            <a:endParaRPr lang="en-US" sz="1400" dirty="0">
              <a:solidFill>
                <a:schemeClr val="bg1">
                  <a:lumMod val="50000"/>
                </a:schemeClr>
              </a:solidFill>
            </a:endParaRPr>
          </a:p>
        </p:txBody>
      </p:sp>
      <p:sp>
        <p:nvSpPr>
          <p:cNvPr id="67" name="Oval 66"/>
          <p:cNvSpPr/>
          <p:nvPr/>
        </p:nvSpPr>
        <p:spPr>
          <a:xfrm>
            <a:off x="858431" y="2456625"/>
            <a:ext cx="1710043" cy="681866"/>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IAO: information content entity</a:t>
            </a:r>
            <a:endParaRPr lang="en-US" sz="1400" dirty="0">
              <a:solidFill>
                <a:schemeClr val="bg1">
                  <a:lumMod val="50000"/>
                </a:schemeClr>
              </a:solidFill>
            </a:endParaRPr>
          </a:p>
        </p:txBody>
      </p:sp>
      <p:sp>
        <p:nvSpPr>
          <p:cNvPr id="68" name="Oval 67"/>
          <p:cNvSpPr/>
          <p:nvPr/>
        </p:nvSpPr>
        <p:spPr>
          <a:xfrm>
            <a:off x="3085662" y="1961611"/>
            <a:ext cx="1232563"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BFO: role</a:t>
            </a:r>
            <a:endParaRPr lang="en-US" sz="1400" dirty="0">
              <a:solidFill>
                <a:schemeClr val="bg1">
                  <a:lumMod val="50000"/>
                </a:schemeClr>
              </a:solidFill>
            </a:endParaRPr>
          </a:p>
        </p:txBody>
      </p:sp>
      <p:sp>
        <p:nvSpPr>
          <p:cNvPr id="69" name="Oval 68"/>
          <p:cNvSpPr/>
          <p:nvPr/>
        </p:nvSpPr>
        <p:spPr>
          <a:xfrm>
            <a:off x="1995337" y="3397017"/>
            <a:ext cx="1710043" cy="681866"/>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D-Acts: document act input document</a:t>
            </a:r>
            <a:endParaRPr lang="en-US" sz="1400" dirty="0">
              <a:solidFill>
                <a:schemeClr val="bg1">
                  <a:lumMod val="50000"/>
                </a:schemeClr>
              </a:solidFill>
            </a:endParaRPr>
          </a:p>
        </p:txBody>
      </p:sp>
      <p:sp>
        <p:nvSpPr>
          <p:cNvPr id="71" name="Oval 70"/>
          <p:cNvSpPr/>
          <p:nvPr/>
        </p:nvSpPr>
        <p:spPr>
          <a:xfrm>
            <a:off x="4528898" y="1552611"/>
            <a:ext cx="1232563"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OBI: organism</a:t>
            </a:r>
            <a:endParaRPr lang="en-US" sz="1400" dirty="0">
              <a:solidFill>
                <a:schemeClr val="bg1">
                  <a:lumMod val="50000"/>
                </a:schemeClr>
              </a:solidFill>
            </a:endParaRPr>
          </a:p>
        </p:txBody>
      </p:sp>
      <p:sp>
        <p:nvSpPr>
          <p:cNvPr id="72" name="Oval 71"/>
          <p:cNvSpPr/>
          <p:nvPr/>
        </p:nvSpPr>
        <p:spPr>
          <a:xfrm>
            <a:off x="6491091" y="836575"/>
            <a:ext cx="1484614"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a:ln>
            <a:solidFill>
              <a:schemeClr val="accent1">
                <a:alpha val="60000"/>
              </a:schemeClr>
            </a:solidFill>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OBI: investigation</a:t>
            </a:r>
            <a:endParaRPr lang="en-US" sz="1400" dirty="0">
              <a:solidFill>
                <a:schemeClr val="bg1">
                  <a:lumMod val="50000"/>
                </a:schemeClr>
              </a:solidFill>
            </a:endParaRPr>
          </a:p>
        </p:txBody>
      </p:sp>
      <p:cxnSp>
        <p:nvCxnSpPr>
          <p:cNvPr id="73" name="Straight Arrow Connector 72"/>
          <p:cNvCxnSpPr>
            <a:stCxn id="55" idx="1"/>
            <a:endCxn id="66" idx="4"/>
          </p:cNvCxnSpPr>
          <p:nvPr/>
        </p:nvCxnSpPr>
        <p:spPr>
          <a:xfrm flipH="1" flipV="1">
            <a:off x="8382200" y="2579836"/>
            <a:ext cx="1013516" cy="81110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9" idx="1"/>
            <a:endCxn id="60" idx="5"/>
          </p:cNvCxnSpPr>
          <p:nvPr/>
        </p:nvCxnSpPr>
        <p:spPr>
          <a:xfrm flipH="1" flipV="1">
            <a:off x="6346954" y="2905630"/>
            <a:ext cx="594670" cy="49489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0" idx="1"/>
            <a:endCxn id="42" idx="5"/>
          </p:cNvCxnSpPr>
          <p:nvPr/>
        </p:nvCxnSpPr>
        <p:spPr>
          <a:xfrm flipH="1" flipV="1">
            <a:off x="5671964" y="4038871"/>
            <a:ext cx="1265070" cy="758967"/>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7" idx="1"/>
            <a:endCxn id="61" idx="5"/>
          </p:cNvCxnSpPr>
          <p:nvPr/>
        </p:nvCxnSpPr>
        <p:spPr>
          <a:xfrm flipH="1" flipV="1">
            <a:off x="4673994" y="5189975"/>
            <a:ext cx="758345" cy="397003"/>
          </a:xfrm>
          <a:prstGeom prst="straightConnector1">
            <a:avLst/>
          </a:prstGeom>
          <a:ln w="19050">
            <a:solidFill>
              <a:schemeClr val="tx1">
                <a:alpha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78" name="TextBox 77"/>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79" name="Straight Arrow Connector 78"/>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81" name="TextBox 80"/>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82" name="Straight Arrow Connector 81"/>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1"/>
            <a:endCxn id="72" idx="4"/>
          </p:cNvCxnSpPr>
          <p:nvPr/>
        </p:nvCxnSpPr>
        <p:spPr>
          <a:xfrm flipH="1" flipV="1">
            <a:off x="7233398" y="1471564"/>
            <a:ext cx="663275" cy="566275"/>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1"/>
            <a:endCxn id="71" idx="4"/>
          </p:cNvCxnSpPr>
          <p:nvPr/>
        </p:nvCxnSpPr>
        <p:spPr>
          <a:xfrm flipH="1" flipV="1">
            <a:off x="5145180" y="2187600"/>
            <a:ext cx="330221" cy="269025"/>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68" idx="4"/>
          </p:cNvCxnSpPr>
          <p:nvPr/>
        </p:nvCxnSpPr>
        <p:spPr>
          <a:xfrm flipH="1" flipV="1">
            <a:off x="3701944" y="2596600"/>
            <a:ext cx="354120" cy="310418"/>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9" idx="1"/>
            <a:endCxn id="67" idx="4"/>
          </p:cNvCxnSpPr>
          <p:nvPr/>
        </p:nvCxnSpPr>
        <p:spPr>
          <a:xfrm flipH="1" flipV="1">
            <a:off x="1713453" y="3138491"/>
            <a:ext cx="532314" cy="358383"/>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1" idx="1"/>
            <a:endCxn id="69" idx="4"/>
          </p:cNvCxnSpPr>
          <p:nvPr/>
        </p:nvCxnSpPr>
        <p:spPr>
          <a:xfrm flipH="1" flipV="1">
            <a:off x="2850359" y="4078883"/>
            <a:ext cx="809309" cy="628940"/>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820949" y="2778193"/>
            <a:ext cx="1252218" cy="513530"/>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deontic role</a:t>
            </a:r>
            <a:endParaRPr lang="en-US" sz="1400" dirty="0">
              <a:solidFill>
                <a:schemeClr val="bg1">
                  <a:lumMod val="50000"/>
                </a:schemeClr>
              </a:solidFill>
            </a:endParaRPr>
          </a:p>
        </p:txBody>
      </p:sp>
      <p:sp>
        <p:nvSpPr>
          <p:cNvPr id="42" name="Oval 41"/>
          <p:cNvSpPr/>
          <p:nvPr/>
        </p:nvSpPr>
        <p:spPr>
          <a:xfrm>
            <a:off x="4619906" y="3496874"/>
            <a:ext cx="1232563" cy="634989"/>
          </a:xfrm>
          <a:prstGeom prst="ellipse">
            <a:avLst/>
          </a:prstGeom>
          <a:gradFill>
            <a:gsLst>
              <a:gs pos="0">
                <a:schemeClr val="accent4">
                  <a:lumMod val="110000"/>
                  <a:satMod val="105000"/>
                  <a:tint val="67000"/>
                  <a:alpha val="60000"/>
                </a:schemeClr>
              </a:gs>
              <a:gs pos="50000">
                <a:schemeClr val="accent4">
                  <a:lumMod val="105000"/>
                  <a:satMod val="103000"/>
                  <a:tint val="73000"/>
                  <a:alpha val="60000"/>
                </a:schemeClr>
              </a:gs>
              <a:gs pos="100000">
                <a:schemeClr val="accent4">
                  <a:lumMod val="105000"/>
                  <a:satMod val="109000"/>
                  <a:tint val="81000"/>
                  <a:alpha val="60000"/>
                </a:schemeClr>
              </a:gs>
            </a:gsLst>
          </a:gradFill>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400" dirty="0" smtClean="0">
                <a:solidFill>
                  <a:schemeClr val="bg1">
                    <a:lumMod val="50000"/>
                  </a:schemeClr>
                </a:solidFill>
              </a:rPr>
              <a:t>permission role</a:t>
            </a:r>
            <a:endParaRPr lang="en-US" sz="1400" dirty="0">
              <a:solidFill>
                <a:schemeClr val="bg1">
                  <a:lumMod val="50000"/>
                </a:schemeClr>
              </a:solidFill>
            </a:endParaRPr>
          </a:p>
        </p:txBody>
      </p:sp>
      <p:cxnSp>
        <p:nvCxnSpPr>
          <p:cNvPr id="43" name="Straight Arrow Connector 42"/>
          <p:cNvCxnSpPr>
            <a:stCxn id="42" idx="1"/>
            <a:endCxn id="41" idx="4"/>
          </p:cNvCxnSpPr>
          <p:nvPr/>
        </p:nvCxnSpPr>
        <p:spPr>
          <a:xfrm flipH="1" flipV="1">
            <a:off x="4447058" y="3291723"/>
            <a:ext cx="353353" cy="298143"/>
          </a:xfrm>
          <a:prstGeom prst="straightConnector1">
            <a:avLst/>
          </a:prstGeom>
          <a:ln w="28575">
            <a:solidFill>
              <a:schemeClr val="accent1">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538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p:cNvSpPr/>
          <p:nvPr/>
        </p:nvSpPr>
        <p:spPr>
          <a:xfrm>
            <a:off x="10398079" y="87426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46" name="TextBox 45"/>
          <p:cNvSpPr txBox="1"/>
          <p:nvPr/>
        </p:nvSpPr>
        <p:spPr>
          <a:xfrm>
            <a:off x="10691351" y="891538"/>
            <a:ext cx="662361" cy="261610"/>
          </a:xfrm>
          <a:prstGeom prst="rect">
            <a:avLst/>
          </a:prstGeom>
          <a:noFill/>
        </p:spPr>
        <p:txBody>
          <a:bodyPr wrap="none" rtlCol="0">
            <a:spAutoFit/>
          </a:bodyPr>
          <a:lstStyle/>
          <a:p>
            <a:r>
              <a:rPr lang="en-US" sz="1100" dirty="0" smtClean="0"/>
              <a:t>instance</a:t>
            </a:r>
          </a:p>
        </p:txBody>
      </p:sp>
      <p:sp>
        <p:nvSpPr>
          <p:cNvPr id="47" name="Oval 46"/>
          <p:cNvSpPr/>
          <p:nvPr/>
        </p:nvSpPr>
        <p:spPr>
          <a:xfrm>
            <a:off x="5282622" y="5484938"/>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48" name="TextBox 47"/>
          <p:cNvSpPr txBox="1"/>
          <p:nvPr/>
        </p:nvSpPr>
        <p:spPr>
          <a:xfrm>
            <a:off x="7997208" y="3313526"/>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49" name="Oval 48"/>
          <p:cNvSpPr/>
          <p:nvPr/>
        </p:nvSpPr>
        <p:spPr>
          <a:xfrm>
            <a:off x="6771137" y="332182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2</a:t>
            </a:r>
            <a:endParaRPr lang="en-US" sz="1400" baseline="-25000" dirty="0"/>
          </a:p>
        </p:txBody>
      </p:sp>
      <p:sp>
        <p:nvSpPr>
          <p:cNvPr id="50" name="Oval 49"/>
          <p:cNvSpPr/>
          <p:nvPr/>
        </p:nvSpPr>
        <p:spPr>
          <a:xfrm>
            <a:off x="6766105" y="4713425"/>
            <a:ext cx="1167177" cy="576407"/>
          </a:xfrm>
          <a:prstGeom prst="ellipse">
            <a:avLst/>
          </a:prstGeom>
          <a:ln w="19050">
            <a:solidFill>
              <a:srgbClr val="FF0000"/>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51" name="TextBox 50"/>
          <p:cNvSpPr txBox="1"/>
          <p:nvPr/>
        </p:nvSpPr>
        <p:spPr>
          <a:xfrm>
            <a:off x="8382200" y="4408157"/>
            <a:ext cx="67678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b="1" dirty="0" smtClean="0">
                <a:solidFill>
                  <a:srgbClr val="C00000"/>
                </a:solidFill>
              </a:rPr>
              <a:t>permits</a:t>
            </a:r>
            <a:endParaRPr lang="en-US" sz="1200" b="1" dirty="0">
              <a:solidFill>
                <a:srgbClr val="C00000"/>
              </a:solidFill>
            </a:endParaRPr>
          </a:p>
        </p:txBody>
      </p:sp>
      <p:cxnSp>
        <p:nvCxnSpPr>
          <p:cNvPr id="52" name="Straight Arrow Connector 51"/>
          <p:cNvCxnSpPr>
            <a:stCxn id="50" idx="7"/>
            <a:endCxn id="55" idx="3"/>
          </p:cNvCxnSpPr>
          <p:nvPr/>
        </p:nvCxnSpPr>
        <p:spPr>
          <a:xfrm flipV="1">
            <a:off x="7762353" y="3812818"/>
            <a:ext cx="1633363" cy="98502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3" name="TextBox 52"/>
          <p:cNvSpPr txBox="1"/>
          <p:nvPr/>
        </p:nvSpPr>
        <p:spPr>
          <a:xfrm>
            <a:off x="6634349" y="4173294"/>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54" name="Straight Arrow Connector 53"/>
          <p:cNvCxnSpPr>
            <a:stCxn id="49" idx="4"/>
            <a:endCxn id="50" idx="0"/>
          </p:cNvCxnSpPr>
          <p:nvPr/>
        </p:nvCxnSpPr>
        <p:spPr>
          <a:xfrm flipH="1">
            <a:off x="7349694" y="3859229"/>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5" name="Oval 54"/>
          <p:cNvSpPr/>
          <p:nvPr/>
        </p:nvSpPr>
        <p:spPr>
          <a:xfrm>
            <a:off x="9195082" y="3303565"/>
            <a:ext cx="1370013" cy="59662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investigation</a:t>
            </a:r>
            <a:endParaRPr lang="en-US" sz="1400" dirty="0"/>
          </a:p>
        </p:txBody>
      </p:sp>
      <p:cxnSp>
        <p:nvCxnSpPr>
          <p:cNvPr id="56" name="Straight Arrow Connector 55"/>
          <p:cNvCxnSpPr>
            <a:stCxn id="47" idx="7"/>
            <a:endCxn id="50" idx="3"/>
          </p:cNvCxnSpPr>
          <p:nvPr/>
        </p:nvCxnSpPr>
        <p:spPr>
          <a:xfrm flipV="1">
            <a:off x="6155239" y="5205419"/>
            <a:ext cx="781795" cy="38155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57" name="Straight Arrow Connector 56"/>
          <p:cNvCxnSpPr>
            <a:stCxn id="49" idx="6"/>
            <a:endCxn id="55" idx="2"/>
          </p:cNvCxnSpPr>
          <p:nvPr/>
        </p:nvCxnSpPr>
        <p:spPr>
          <a:xfrm>
            <a:off x="7935297" y="3590526"/>
            <a:ext cx="1259785" cy="1135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8" name="TextBox 57"/>
          <p:cNvSpPr txBox="1"/>
          <p:nvPr/>
        </p:nvSpPr>
        <p:spPr>
          <a:xfrm>
            <a:off x="6346954" y="5460718"/>
            <a:ext cx="83696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b="1" dirty="0" smtClean="0">
                <a:solidFill>
                  <a:srgbClr val="C00000"/>
                </a:solidFill>
              </a:rPr>
              <a:t>prescribes</a:t>
            </a:r>
            <a:endParaRPr lang="en-US" sz="1200" b="1" dirty="0">
              <a:solidFill>
                <a:srgbClr val="C00000"/>
              </a:solidFill>
            </a:endParaRPr>
          </a:p>
        </p:txBody>
      </p:sp>
      <p:sp>
        <p:nvSpPr>
          <p:cNvPr id="77" name="Oval 76"/>
          <p:cNvSpPr/>
          <p:nvPr/>
        </p:nvSpPr>
        <p:spPr>
          <a:xfrm>
            <a:off x="10398079" y="486843"/>
            <a:ext cx="278947" cy="259896"/>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endParaRPr lang="en-US" sz="1400" dirty="0"/>
          </a:p>
        </p:txBody>
      </p:sp>
      <p:sp>
        <p:nvSpPr>
          <p:cNvPr id="78" name="TextBox 77"/>
          <p:cNvSpPr txBox="1"/>
          <p:nvPr/>
        </p:nvSpPr>
        <p:spPr>
          <a:xfrm>
            <a:off x="10691351" y="486843"/>
            <a:ext cx="702436" cy="261610"/>
          </a:xfrm>
          <a:prstGeom prst="rect">
            <a:avLst/>
          </a:prstGeom>
          <a:noFill/>
        </p:spPr>
        <p:txBody>
          <a:bodyPr wrap="none" rtlCol="0">
            <a:spAutoFit/>
          </a:bodyPr>
          <a:lstStyle/>
          <a:p>
            <a:r>
              <a:rPr lang="en-US" sz="1100" dirty="0" smtClean="0"/>
              <a:t>universal</a:t>
            </a:r>
            <a:endParaRPr lang="en-US" sz="1100" dirty="0"/>
          </a:p>
        </p:txBody>
      </p:sp>
      <p:cxnSp>
        <p:nvCxnSpPr>
          <p:cNvPr id="79" name="Straight Arrow Connector 78"/>
          <p:cNvCxnSpPr/>
          <p:nvPr/>
        </p:nvCxnSpPr>
        <p:spPr>
          <a:xfrm flipH="1">
            <a:off x="10149985" y="1645603"/>
            <a:ext cx="54136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677026" y="1240438"/>
            <a:ext cx="1359668" cy="261610"/>
          </a:xfrm>
          <a:prstGeom prst="rect">
            <a:avLst/>
          </a:prstGeom>
          <a:noFill/>
        </p:spPr>
        <p:txBody>
          <a:bodyPr wrap="none" rtlCol="0">
            <a:spAutoFit/>
          </a:bodyPr>
          <a:lstStyle/>
          <a:p>
            <a:r>
              <a:rPr lang="en-US" sz="1100" dirty="0" smtClean="0"/>
              <a:t>‘instance of’ relation</a:t>
            </a:r>
          </a:p>
        </p:txBody>
      </p:sp>
      <p:sp>
        <p:nvSpPr>
          <p:cNvPr id="81" name="TextBox 80"/>
          <p:cNvSpPr txBox="1"/>
          <p:nvPr/>
        </p:nvSpPr>
        <p:spPr>
          <a:xfrm>
            <a:off x="10677026" y="1543115"/>
            <a:ext cx="918841" cy="261610"/>
          </a:xfrm>
          <a:prstGeom prst="rect">
            <a:avLst/>
          </a:prstGeom>
          <a:noFill/>
        </p:spPr>
        <p:txBody>
          <a:bodyPr wrap="none" rtlCol="0">
            <a:spAutoFit/>
          </a:bodyPr>
          <a:lstStyle/>
          <a:p>
            <a:r>
              <a:rPr lang="en-US" sz="1100" dirty="0" smtClean="0"/>
              <a:t>‘is a’ relation</a:t>
            </a:r>
            <a:endParaRPr lang="en-US" sz="1100" dirty="0"/>
          </a:p>
        </p:txBody>
      </p:sp>
      <p:cxnSp>
        <p:nvCxnSpPr>
          <p:cNvPr id="82" name="Straight Arrow Connector 81"/>
          <p:cNvCxnSpPr/>
          <p:nvPr/>
        </p:nvCxnSpPr>
        <p:spPr>
          <a:xfrm flipH="1">
            <a:off x="10149985" y="1331942"/>
            <a:ext cx="5413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9927" y="947436"/>
            <a:ext cx="9461355" cy="400110"/>
          </a:xfrm>
          <a:prstGeom prst="rect">
            <a:avLst/>
          </a:prstGeom>
          <a:noFill/>
        </p:spPr>
        <p:txBody>
          <a:bodyPr wrap="square" rtlCol="0">
            <a:spAutoFit/>
          </a:bodyPr>
          <a:lstStyle/>
          <a:p>
            <a:endParaRPr lang="en-US" sz="2000" dirty="0" smtClean="0"/>
          </a:p>
        </p:txBody>
      </p:sp>
      <p:sp>
        <p:nvSpPr>
          <p:cNvPr id="41" name="TextBox 40"/>
          <p:cNvSpPr txBox="1"/>
          <p:nvPr/>
        </p:nvSpPr>
        <p:spPr>
          <a:xfrm>
            <a:off x="497456" y="3075156"/>
            <a:ext cx="4766880" cy="400110"/>
          </a:xfrm>
          <a:prstGeom prst="rect">
            <a:avLst/>
          </a:prstGeom>
          <a:noFill/>
        </p:spPr>
        <p:txBody>
          <a:bodyPr wrap="square" rtlCol="0">
            <a:spAutoFit/>
          </a:bodyPr>
          <a:lstStyle/>
          <a:p>
            <a:endParaRPr lang="en-US" sz="2000" dirty="0"/>
          </a:p>
        </p:txBody>
      </p:sp>
      <p:sp>
        <p:nvSpPr>
          <p:cNvPr id="26" name="Oval 25"/>
          <p:cNvSpPr/>
          <p:nvPr/>
        </p:nvSpPr>
        <p:spPr>
          <a:xfrm>
            <a:off x="3122214" y="5578432"/>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endParaRPr lang="en-US" sz="1400" baseline="-25000" dirty="0"/>
          </a:p>
        </p:txBody>
      </p:sp>
      <p:sp>
        <p:nvSpPr>
          <p:cNvPr id="27" name="Oval 26"/>
          <p:cNvSpPr/>
          <p:nvPr/>
        </p:nvSpPr>
        <p:spPr>
          <a:xfrm>
            <a:off x="1170121" y="5578432"/>
            <a:ext cx="1164160" cy="537407"/>
          </a:xfrm>
          <a:prstGeom prst="ellipse">
            <a:avLst/>
          </a:prstGeom>
          <a:ln w="19050">
            <a:solidFill>
              <a:srgbClr val="FF0000"/>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deontic power role</a:t>
            </a:r>
            <a:endParaRPr lang="en-US" sz="1400" baseline="-25000" dirty="0"/>
          </a:p>
        </p:txBody>
      </p:sp>
      <p:cxnSp>
        <p:nvCxnSpPr>
          <p:cNvPr id="28" name="Straight Arrow Connector 27"/>
          <p:cNvCxnSpPr>
            <a:stCxn id="26" idx="0"/>
            <a:endCxn id="42" idx="4"/>
          </p:cNvCxnSpPr>
          <p:nvPr/>
        </p:nvCxnSpPr>
        <p:spPr>
          <a:xfrm flipV="1">
            <a:off x="3704294" y="4834672"/>
            <a:ext cx="0" cy="74376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29" name="Straight Arrow Connector 28"/>
          <p:cNvCxnSpPr>
            <a:stCxn id="26" idx="2"/>
            <a:endCxn id="27" idx="6"/>
          </p:cNvCxnSpPr>
          <p:nvPr/>
        </p:nvCxnSpPr>
        <p:spPr>
          <a:xfrm flipH="1">
            <a:off x="2334281" y="5847136"/>
            <a:ext cx="787933" cy="0"/>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8" name="TextBox 7"/>
          <p:cNvSpPr txBox="1"/>
          <p:nvPr/>
        </p:nvSpPr>
        <p:spPr>
          <a:xfrm>
            <a:off x="383352" y="3601879"/>
            <a:ext cx="2345805" cy="1323439"/>
          </a:xfrm>
          <a:prstGeom prst="rect">
            <a:avLst/>
          </a:prstGeom>
          <a:noFill/>
          <a:ln>
            <a:solidFill>
              <a:schemeClr val="accent1"/>
            </a:solidFill>
          </a:ln>
        </p:spPr>
        <p:txBody>
          <a:bodyPr wrap="square" rtlCol="0">
            <a:spAutoFit/>
          </a:bodyPr>
          <a:lstStyle/>
          <a:p>
            <a:pPr algn="ctr"/>
            <a:r>
              <a:rPr lang="en-US" sz="1600" i="1" dirty="0" smtClean="0"/>
              <a:t>Def: A deontic role that, if realized, is realized in the creation, modification, or </a:t>
            </a:r>
            <a:r>
              <a:rPr lang="en-US" sz="1600" i="1" dirty="0" smtClean="0"/>
              <a:t>revocation of </a:t>
            </a:r>
            <a:r>
              <a:rPr lang="en-US" sz="1600" i="1" dirty="0" smtClean="0"/>
              <a:t>deontic roles</a:t>
            </a:r>
            <a:endParaRPr lang="en-US" sz="1600" i="1" dirty="0"/>
          </a:p>
        </p:txBody>
      </p:sp>
      <p:sp>
        <p:nvSpPr>
          <p:cNvPr id="42" name="Oval 41"/>
          <p:cNvSpPr/>
          <p:nvPr/>
        </p:nvSpPr>
        <p:spPr>
          <a:xfrm>
            <a:off x="3212676" y="4065913"/>
            <a:ext cx="983236" cy="76875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44" name="Straight Arrow Connector 43"/>
          <p:cNvCxnSpPr>
            <a:stCxn id="42" idx="5"/>
            <a:endCxn id="47" idx="1"/>
          </p:cNvCxnSpPr>
          <p:nvPr/>
        </p:nvCxnSpPr>
        <p:spPr>
          <a:xfrm>
            <a:off x="4051920" y="4722090"/>
            <a:ext cx="1380419" cy="86488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5" name="TextBox 64"/>
          <p:cNvSpPr txBox="1"/>
          <p:nvPr/>
        </p:nvSpPr>
        <p:spPr>
          <a:xfrm>
            <a:off x="2687690" y="5197950"/>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66" name="TextBox 65"/>
          <p:cNvSpPr txBox="1"/>
          <p:nvPr/>
        </p:nvSpPr>
        <p:spPr>
          <a:xfrm>
            <a:off x="2404517" y="5622116"/>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sp>
        <p:nvSpPr>
          <p:cNvPr id="72" name="TextBox 71"/>
          <p:cNvSpPr txBox="1"/>
          <p:nvPr/>
        </p:nvSpPr>
        <p:spPr>
          <a:xfrm>
            <a:off x="4572808" y="4888777"/>
            <a:ext cx="85953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73" name="TextBox 72"/>
          <p:cNvSpPr txBox="1"/>
          <p:nvPr/>
        </p:nvSpPr>
        <p:spPr>
          <a:xfrm>
            <a:off x="8332271" y="5288834"/>
            <a:ext cx="2126889" cy="1077218"/>
          </a:xfrm>
          <a:prstGeom prst="rect">
            <a:avLst/>
          </a:prstGeom>
          <a:noFill/>
          <a:ln>
            <a:solidFill>
              <a:schemeClr val="accent1"/>
            </a:solidFill>
          </a:ln>
        </p:spPr>
        <p:txBody>
          <a:bodyPr wrap="square" rtlCol="0">
            <a:spAutoFit/>
          </a:bodyPr>
          <a:lstStyle/>
          <a:p>
            <a:pPr algn="ctr"/>
            <a:r>
              <a:rPr lang="en-US" sz="1600" i="1" dirty="0" smtClean="0"/>
              <a:t>Def: A deontic role that inheres in an agent and which permits certain actions</a:t>
            </a:r>
            <a:endParaRPr lang="en-US" sz="1600" i="1" dirty="0"/>
          </a:p>
        </p:txBody>
      </p:sp>
      <p:cxnSp>
        <p:nvCxnSpPr>
          <p:cNvPr id="67" name="Straight Arrow Connector 66"/>
          <p:cNvCxnSpPr>
            <a:stCxn id="8" idx="2"/>
          </p:cNvCxnSpPr>
          <p:nvPr/>
        </p:nvCxnSpPr>
        <p:spPr>
          <a:xfrm>
            <a:off x="1556255" y="4925318"/>
            <a:ext cx="73427" cy="363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7997208" y="5578432"/>
            <a:ext cx="335064" cy="33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742129" y="4314078"/>
            <a:ext cx="85953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cxnSp>
        <p:nvCxnSpPr>
          <p:cNvPr id="86" name="Straight Arrow Connector 85"/>
          <p:cNvCxnSpPr>
            <a:stCxn id="42" idx="6"/>
            <a:endCxn id="50" idx="1"/>
          </p:cNvCxnSpPr>
          <p:nvPr/>
        </p:nvCxnSpPr>
        <p:spPr>
          <a:xfrm>
            <a:off x="4195912" y="4450293"/>
            <a:ext cx="2741122" cy="34754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89" name="Straight Arrow Connector 88"/>
          <p:cNvCxnSpPr>
            <a:stCxn id="27" idx="7"/>
            <a:endCxn id="42" idx="3"/>
          </p:cNvCxnSpPr>
          <p:nvPr/>
        </p:nvCxnSpPr>
        <p:spPr>
          <a:xfrm flipV="1">
            <a:off x="2163794" y="4722090"/>
            <a:ext cx="1192874" cy="93504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92" name="TextBox 91"/>
          <p:cNvSpPr txBox="1"/>
          <p:nvPr/>
        </p:nvSpPr>
        <p:spPr>
          <a:xfrm>
            <a:off x="2007969" y="5015767"/>
            <a:ext cx="821956"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realized in</a:t>
            </a:r>
            <a:endParaRPr lang="en-US" sz="1200" dirty="0"/>
          </a:p>
        </p:txBody>
      </p:sp>
      <p:pic>
        <p:nvPicPr>
          <p:cNvPr id="134" name="Picture 133"/>
          <p:cNvPicPr>
            <a:picLocks noChangeAspect="1"/>
          </p:cNvPicPr>
          <p:nvPr/>
        </p:nvPicPr>
        <p:blipFill>
          <a:blip r:embed="rId3"/>
          <a:stretch>
            <a:fillRect/>
          </a:stretch>
        </p:blipFill>
        <p:spPr>
          <a:xfrm>
            <a:off x="703036" y="564310"/>
            <a:ext cx="2848651" cy="2243032"/>
          </a:xfrm>
          <a:prstGeom prst="rect">
            <a:avLst/>
          </a:prstGeom>
          <a:ln>
            <a:solidFill>
              <a:schemeClr val="tx1"/>
            </a:solidFill>
          </a:ln>
        </p:spPr>
      </p:pic>
      <p:sp>
        <p:nvSpPr>
          <p:cNvPr id="140" name="TextBox 139"/>
          <p:cNvSpPr txBox="1"/>
          <p:nvPr/>
        </p:nvSpPr>
        <p:spPr>
          <a:xfrm>
            <a:off x="2687690" y="6433075"/>
            <a:ext cx="4078415" cy="338554"/>
          </a:xfrm>
          <a:prstGeom prst="rect">
            <a:avLst/>
          </a:prstGeom>
          <a:noFill/>
          <a:ln>
            <a:solidFill>
              <a:schemeClr val="accent1"/>
            </a:solidFill>
          </a:ln>
        </p:spPr>
        <p:txBody>
          <a:bodyPr wrap="square" rtlCol="0">
            <a:spAutoFit/>
          </a:bodyPr>
          <a:lstStyle/>
          <a:p>
            <a:pPr algn="ctr"/>
            <a:r>
              <a:rPr lang="en-US" sz="1600" i="1" dirty="0" smtClean="0"/>
              <a:t>Note: the means of performing a document act</a:t>
            </a:r>
            <a:endParaRPr lang="en-US" sz="1600" i="1" dirty="0"/>
          </a:p>
        </p:txBody>
      </p:sp>
      <p:cxnSp>
        <p:nvCxnSpPr>
          <p:cNvPr id="142" name="Straight Arrow Connector 141"/>
          <p:cNvCxnSpPr>
            <a:stCxn id="140" idx="0"/>
          </p:cNvCxnSpPr>
          <p:nvPr/>
        </p:nvCxnSpPr>
        <p:spPr>
          <a:xfrm flipV="1">
            <a:off x="4726898" y="6181713"/>
            <a:ext cx="444996" cy="251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663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609599" y="206774"/>
            <a:ext cx="803801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1: Penn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9" name="Content Placeholder 2"/>
          <p:cNvSpPr>
            <a:spLocks noGrp="1"/>
          </p:cNvSpPr>
          <p:nvPr>
            <p:ph idx="1"/>
          </p:nvPr>
        </p:nvSpPr>
        <p:spPr>
          <a:xfrm>
            <a:off x="1186876" y="1375090"/>
            <a:ext cx="9719249" cy="3215960"/>
          </a:xfrm>
        </p:spPr>
        <p:txBody>
          <a:bodyPr>
            <a:noAutofit/>
          </a:bodyPr>
          <a:lstStyle/>
          <a:p>
            <a:pPr marL="0" indent="0" algn="just">
              <a:buNone/>
            </a:pPr>
            <a:r>
              <a:rPr lang="en-US" dirty="0"/>
              <a:t>Identify cases and controls from a population of patients that have EDTA blood or DNA specimen available who have consented to be </a:t>
            </a:r>
            <a:r>
              <a:rPr lang="en-US" dirty="0" err="1"/>
              <a:t>recontacted</a:t>
            </a:r>
            <a:r>
              <a:rPr lang="en-US" dirty="0"/>
              <a:t>. Match these based on blood pressure prescription and diagnosis data from the patient’s EHR. Also match basic demographic data (age, weight, gender, race) collected at the time of recruitment.</a:t>
            </a:r>
          </a:p>
        </p:txBody>
      </p:sp>
    </p:spTree>
    <p:extLst>
      <p:ext uri="{BB962C8B-B14F-4D97-AF65-F5344CB8AC3E}">
        <p14:creationId xmlns:p14="http://schemas.microsoft.com/office/powerpoint/2010/main" val="612821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609599" y="206774"/>
            <a:ext cx="803801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1: Penn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1" name="Oval 120"/>
          <p:cNvSpPr/>
          <p:nvPr/>
        </p:nvSpPr>
        <p:spPr>
          <a:xfrm>
            <a:off x="810266" y="3785623"/>
            <a:ext cx="960656" cy="80978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process</a:t>
            </a:r>
            <a:endParaRPr lang="en-US" sz="1400" dirty="0"/>
          </a:p>
        </p:txBody>
      </p:sp>
      <p:cxnSp>
        <p:nvCxnSpPr>
          <p:cNvPr id="133" name="Straight Arrow Connector 132"/>
          <p:cNvCxnSpPr>
            <a:stCxn id="121" idx="5"/>
            <a:endCxn id="134" idx="1"/>
          </p:cNvCxnSpPr>
          <p:nvPr/>
        </p:nvCxnSpPr>
        <p:spPr>
          <a:xfrm>
            <a:off x="1630237" y="4476816"/>
            <a:ext cx="667826" cy="89762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34" name="Oval 133"/>
          <p:cNvSpPr/>
          <p:nvPr/>
        </p:nvSpPr>
        <p:spPr>
          <a:xfrm>
            <a:off x="2150493" y="5271707"/>
            <a:ext cx="1007668" cy="70148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40" name="TextBox 139"/>
          <p:cNvSpPr txBox="1"/>
          <p:nvPr/>
        </p:nvSpPr>
        <p:spPr>
          <a:xfrm>
            <a:off x="1113640" y="4994708"/>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cxnSp>
        <p:nvCxnSpPr>
          <p:cNvPr id="144" name="Straight Arrow Connector 143"/>
          <p:cNvCxnSpPr/>
          <p:nvPr/>
        </p:nvCxnSpPr>
        <p:spPr>
          <a:xfrm>
            <a:off x="10085620" y="1497678"/>
            <a:ext cx="375627" cy="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53" name="Oval 152"/>
          <p:cNvSpPr/>
          <p:nvPr/>
        </p:nvSpPr>
        <p:spPr>
          <a:xfrm>
            <a:off x="719624" y="1592959"/>
            <a:ext cx="1141940" cy="477109"/>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t>research </a:t>
            </a:r>
            <a:r>
              <a:rPr lang="en-US" sz="1400" dirty="0" smtClean="0"/>
              <a:t>institution</a:t>
            </a:r>
            <a:endParaRPr lang="en-US" sz="1400" dirty="0"/>
          </a:p>
        </p:txBody>
      </p:sp>
      <p:sp>
        <p:nvSpPr>
          <p:cNvPr id="166" name="Oval 165"/>
          <p:cNvSpPr/>
          <p:nvPr/>
        </p:nvSpPr>
        <p:spPr>
          <a:xfrm>
            <a:off x="8033545" y="5237823"/>
            <a:ext cx="1051398" cy="7464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electronic health record</a:t>
            </a:r>
            <a:endParaRPr lang="en-US" sz="1400" dirty="0"/>
          </a:p>
        </p:txBody>
      </p:sp>
      <p:sp>
        <p:nvSpPr>
          <p:cNvPr id="172" name="TextBox 171"/>
          <p:cNvSpPr txBox="1"/>
          <p:nvPr/>
        </p:nvSpPr>
        <p:spPr>
          <a:xfrm>
            <a:off x="3324241" y="2352049"/>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173" name="Straight Arrow Connector 172"/>
          <p:cNvCxnSpPr>
            <a:stCxn id="244" idx="7"/>
            <a:endCxn id="180" idx="3"/>
          </p:cNvCxnSpPr>
          <p:nvPr/>
        </p:nvCxnSpPr>
        <p:spPr>
          <a:xfrm flipV="1">
            <a:off x="3074661" y="1999284"/>
            <a:ext cx="404909" cy="7955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74" name="TextBox 173"/>
          <p:cNvSpPr txBox="1"/>
          <p:nvPr/>
        </p:nvSpPr>
        <p:spPr>
          <a:xfrm>
            <a:off x="1996281" y="2333786"/>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175" name="Straight Arrow Connector 174"/>
          <p:cNvCxnSpPr>
            <a:stCxn id="153" idx="4"/>
            <a:endCxn id="121" idx="0"/>
          </p:cNvCxnSpPr>
          <p:nvPr/>
        </p:nvCxnSpPr>
        <p:spPr>
          <a:xfrm>
            <a:off x="1290594" y="2070068"/>
            <a:ext cx="0" cy="171555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80" name="Oval 179"/>
          <p:cNvSpPr/>
          <p:nvPr/>
        </p:nvSpPr>
        <p:spPr>
          <a:xfrm>
            <a:off x="3281033" y="1586725"/>
            <a:ext cx="1355697" cy="48334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research investigation</a:t>
            </a:r>
            <a:endParaRPr lang="en-US" sz="1400" dirty="0"/>
          </a:p>
        </p:txBody>
      </p:sp>
      <p:sp>
        <p:nvSpPr>
          <p:cNvPr id="181" name="Oval 180"/>
          <p:cNvSpPr/>
          <p:nvPr/>
        </p:nvSpPr>
        <p:spPr>
          <a:xfrm>
            <a:off x="3098063" y="3491702"/>
            <a:ext cx="1028896" cy="74892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recontact method directive</a:t>
            </a:r>
            <a:endParaRPr lang="en-US" sz="1400" dirty="0"/>
          </a:p>
        </p:txBody>
      </p:sp>
      <p:cxnSp>
        <p:nvCxnSpPr>
          <p:cNvPr id="182" name="Straight Arrow Connector 181"/>
          <p:cNvCxnSpPr>
            <a:stCxn id="134" idx="7"/>
            <a:endCxn id="181" idx="4"/>
          </p:cNvCxnSpPr>
          <p:nvPr/>
        </p:nvCxnSpPr>
        <p:spPr>
          <a:xfrm flipV="1">
            <a:off x="3010591" y="4240623"/>
            <a:ext cx="601920" cy="1133814"/>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187" name="Oval 186"/>
          <p:cNvSpPr/>
          <p:nvPr/>
        </p:nvSpPr>
        <p:spPr>
          <a:xfrm>
            <a:off x="10057278" y="3639627"/>
            <a:ext cx="1158137" cy="44750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DNA specimen</a:t>
            </a:r>
            <a:endParaRPr lang="en-US" sz="1400" dirty="0"/>
          </a:p>
        </p:txBody>
      </p:sp>
      <p:sp>
        <p:nvSpPr>
          <p:cNvPr id="197" name="Oval 196"/>
          <p:cNvSpPr/>
          <p:nvPr/>
        </p:nvSpPr>
        <p:spPr>
          <a:xfrm>
            <a:off x="10203936" y="1005898"/>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198" name="TextBox 197"/>
          <p:cNvSpPr txBox="1"/>
          <p:nvPr/>
        </p:nvSpPr>
        <p:spPr>
          <a:xfrm>
            <a:off x="10497208" y="1023169"/>
            <a:ext cx="662361" cy="261610"/>
          </a:xfrm>
          <a:prstGeom prst="rect">
            <a:avLst/>
          </a:prstGeom>
          <a:noFill/>
        </p:spPr>
        <p:txBody>
          <a:bodyPr wrap="none" rtlCol="0">
            <a:spAutoFit/>
          </a:bodyPr>
          <a:lstStyle/>
          <a:p>
            <a:r>
              <a:rPr lang="en-US" sz="1100" dirty="0" smtClean="0"/>
              <a:t>instance</a:t>
            </a:r>
          </a:p>
        </p:txBody>
      </p:sp>
      <p:sp>
        <p:nvSpPr>
          <p:cNvPr id="199" name="Oval 198"/>
          <p:cNvSpPr/>
          <p:nvPr/>
        </p:nvSpPr>
        <p:spPr>
          <a:xfrm>
            <a:off x="10192415" y="5757823"/>
            <a:ext cx="894505" cy="55313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r>
              <a:rPr lang="en-US" sz="1400" baseline="-25000" dirty="0" smtClean="0"/>
              <a:t>1</a:t>
            </a:r>
            <a:endParaRPr lang="en-US" sz="1400" baseline="-25000" dirty="0"/>
          </a:p>
        </p:txBody>
      </p:sp>
      <p:cxnSp>
        <p:nvCxnSpPr>
          <p:cNvPr id="201" name="Elbow Connector 200"/>
          <p:cNvCxnSpPr>
            <a:stCxn id="199" idx="4"/>
            <a:endCxn id="121" idx="3"/>
          </p:cNvCxnSpPr>
          <p:nvPr/>
        </p:nvCxnSpPr>
        <p:spPr>
          <a:xfrm rot="5400000" flipH="1">
            <a:off x="4878238" y="549530"/>
            <a:ext cx="1834144" cy="9688717"/>
          </a:xfrm>
          <a:prstGeom prst="bentConnector3">
            <a:avLst>
              <a:gd name="adj1" fmla="val -124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Oval 201"/>
          <p:cNvSpPr/>
          <p:nvPr/>
        </p:nvSpPr>
        <p:spPr>
          <a:xfrm>
            <a:off x="5469542" y="4750905"/>
            <a:ext cx="145653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age datum</a:t>
            </a:r>
          </a:p>
        </p:txBody>
      </p:sp>
      <p:sp>
        <p:nvSpPr>
          <p:cNvPr id="208" name="TextBox 207"/>
          <p:cNvSpPr txBox="1"/>
          <p:nvPr/>
        </p:nvSpPr>
        <p:spPr>
          <a:xfrm>
            <a:off x="9435153" y="6269139"/>
            <a:ext cx="686919" cy="276999"/>
          </a:xfrm>
          <a:prstGeom prst="rect">
            <a:avLst/>
          </a:prstGeom>
          <a:noFill/>
          <a:ln>
            <a:noFill/>
          </a:ln>
        </p:spPr>
        <p:txBody>
          <a:bodyPr wrap="none" rtlCol="0">
            <a:spAutoFit/>
          </a:bodyPr>
          <a:lstStyle/>
          <a:p>
            <a:r>
              <a:rPr lang="en-US" sz="1200" dirty="0" smtClean="0"/>
              <a:t>agent in</a:t>
            </a:r>
            <a:endParaRPr lang="en-US" sz="1200" dirty="0"/>
          </a:p>
        </p:txBody>
      </p:sp>
      <p:sp>
        <p:nvSpPr>
          <p:cNvPr id="210" name="Oval 209"/>
          <p:cNvSpPr/>
          <p:nvPr/>
        </p:nvSpPr>
        <p:spPr>
          <a:xfrm>
            <a:off x="5450584" y="5211256"/>
            <a:ext cx="1431524"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weight datum</a:t>
            </a:r>
          </a:p>
        </p:txBody>
      </p:sp>
      <p:sp>
        <p:nvSpPr>
          <p:cNvPr id="212" name="Oval 211"/>
          <p:cNvSpPr/>
          <p:nvPr/>
        </p:nvSpPr>
        <p:spPr>
          <a:xfrm>
            <a:off x="5450584" y="5669184"/>
            <a:ext cx="145755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gender datum</a:t>
            </a:r>
          </a:p>
        </p:txBody>
      </p:sp>
      <p:sp>
        <p:nvSpPr>
          <p:cNvPr id="214" name="Oval 213"/>
          <p:cNvSpPr/>
          <p:nvPr/>
        </p:nvSpPr>
        <p:spPr>
          <a:xfrm>
            <a:off x="5452172" y="6123717"/>
            <a:ext cx="1457551" cy="37448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race datum</a:t>
            </a:r>
          </a:p>
        </p:txBody>
      </p:sp>
      <p:sp>
        <p:nvSpPr>
          <p:cNvPr id="232" name="TextBox 231"/>
          <p:cNvSpPr txBox="1"/>
          <p:nvPr/>
        </p:nvSpPr>
        <p:spPr>
          <a:xfrm>
            <a:off x="9285679" y="5480824"/>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233" name="Straight Arrow Connector 232"/>
          <p:cNvCxnSpPr>
            <a:stCxn id="166" idx="6"/>
            <a:endCxn id="199" idx="2"/>
          </p:cNvCxnSpPr>
          <p:nvPr/>
        </p:nvCxnSpPr>
        <p:spPr>
          <a:xfrm>
            <a:off x="9084943" y="5611070"/>
            <a:ext cx="1107472" cy="423322"/>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236" name="Straight Arrow Connector 235"/>
          <p:cNvCxnSpPr>
            <a:stCxn id="166" idx="2"/>
            <a:endCxn id="202" idx="6"/>
          </p:cNvCxnSpPr>
          <p:nvPr/>
        </p:nvCxnSpPr>
        <p:spPr>
          <a:xfrm flipH="1" flipV="1">
            <a:off x="6926073" y="4938149"/>
            <a:ext cx="1107472" cy="67292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37" name="TextBox 236"/>
          <p:cNvSpPr txBox="1"/>
          <p:nvPr/>
        </p:nvSpPr>
        <p:spPr>
          <a:xfrm>
            <a:off x="10461247" y="1341120"/>
            <a:ext cx="1294200" cy="276999"/>
          </a:xfrm>
          <a:prstGeom prst="rect">
            <a:avLst/>
          </a:prstGeom>
          <a:noFill/>
        </p:spPr>
        <p:txBody>
          <a:bodyPr wrap="none" rtlCol="0">
            <a:spAutoFit/>
          </a:bodyPr>
          <a:lstStyle/>
          <a:p>
            <a:r>
              <a:rPr lang="en-US" sz="1200" dirty="0" smtClean="0"/>
              <a:t>‘has part’ relation</a:t>
            </a:r>
            <a:endParaRPr lang="en-US" sz="1200" dirty="0"/>
          </a:p>
        </p:txBody>
      </p:sp>
      <p:cxnSp>
        <p:nvCxnSpPr>
          <p:cNvPr id="238" name="Straight Arrow Connector 237"/>
          <p:cNvCxnSpPr>
            <a:stCxn id="166" idx="2"/>
            <a:endCxn id="210" idx="6"/>
          </p:cNvCxnSpPr>
          <p:nvPr/>
        </p:nvCxnSpPr>
        <p:spPr>
          <a:xfrm flipH="1" flipV="1">
            <a:off x="6882108" y="5398500"/>
            <a:ext cx="1151437" cy="212570"/>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239" name="Straight Arrow Connector 238"/>
          <p:cNvCxnSpPr>
            <a:stCxn id="166" idx="2"/>
            <a:endCxn id="212" idx="6"/>
          </p:cNvCxnSpPr>
          <p:nvPr/>
        </p:nvCxnSpPr>
        <p:spPr>
          <a:xfrm flipH="1">
            <a:off x="6908135" y="5611070"/>
            <a:ext cx="1125410" cy="24535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242" name="Straight Arrow Connector 241"/>
          <p:cNvCxnSpPr>
            <a:stCxn id="166" idx="2"/>
            <a:endCxn id="214" idx="6"/>
          </p:cNvCxnSpPr>
          <p:nvPr/>
        </p:nvCxnSpPr>
        <p:spPr>
          <a:xfrm flipH="1">
            <a:off x="6909723" y="5611070"/>
            <a:ext cx="1123822" cy="69989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44" name="Oval 243"/>
          <p:cNvSpPr/>
          <p:nvPr/>
        </p:nvSpPr>
        <p:spPr>
          <a:xfrm>
            <a:off x="2051282" y="2723703"/>
            <a:ext cx="1198963" cy="48583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cxnSp>
        <p:nvCxnSpPr>
          <p:cNvPr id="245" name="Straight Arrow Connector 244"/>
          <p:cNvCxnSpPr>
            <a:stCxn id="134" idx="0"/>
            <a:endCxn id="244" idx="4"/>
          </p:cNvCxnSpPr>
          <p:nvPr/>
        </p:nvCxnSpPr>
        <p:spPr>
          <a:xfrm flipH="1" flipV="1">
            <a:off x="2650764" y="3209539"/>
            <a:ext cx="3563" cy="206216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68" name="TextBox 267"/>
          <p:cNvSpPr txBox="1"/>
          <p:nvPr/>
        </p:nvSpPr>
        <p:spPr>
          <a:xfrm>
            <a:off x="1848746" y="3913094"/>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86" name="Oval 85"/>
          <p:cNvSpPr/>
          <p:nvPr/>
        </p:nvSpPr>
        <p:spPr>
          <a:xfrm>
            <a:off x="4776521" y="3026023"/>
            <a:ext cx="1018789" cy="98102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regarding DNA specimen</a:t>
            </a:r>
            <a:endParaRPr lang="en-US" sz="1400" dirty="0"/>
          </a:p>
        </p:txBody>
      </p:sp>
      <p:sp>
        <p:nvSpPr>
          <p:cNvPr id="97" name="TextBox 96"/>
          <p:cNvSpPr txBox="1"/>
          <p:nvPr/>
        </p:nvSpPr>
        <p:spPr>
          <a:xfrm>
            <a:off x="7138209" y="3568826"/>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cxnSp>
        <p:nvCxnSpPr>
          <p:cNvPr id="98" name="Straight Arrow Connector 97"/>
          <p:cNvCxnSpPr>
            <a:stCxn id="86" idx="5"/>
            <a:endCxn id="187" idx="2"/>
          </p:cNvCxnSpPr>
          <p:nvPr/>
        </p:nvCxnSpPr>
        <p:spPr>
          <a:xfrm>
            <a:off x="5646112" y="3863379"/>
            <a:ext cx="4411166" cy="0"/>
          </a:xfrm>
          <a:prstGeom prst="straightConnector1">
            <a:avLst/>
          </a:prstGeom>
          <a:ln w="9525">
            <a:solidFill>
              <a:schemeClr val="tx1"/>
            </a:solidFill>
            <a:prstDash val="solid"/>
            <a:tailEnd type="triangle"/>
          </a:ln>
        </p:spPr>
        <p:style>
          <a:lnRef idx="1">
            <a:schemeClr val="accent1"/>
          </a:lnRef>
          <a:fillRef idx="2">
            <a:schemeClr val="accent1"/>
          </a:fillRef>
          <a:effectRef idx="1">
            <a:schemeClr val="accent1"/>
          </a:effectRef>
          <a:fontRef idx="minor">
            <a:schemeClr val="dk1"/>
          </a:fontRef>
        </p:style>
      </p:cxnSp>
      <p:cxnSp>
        <p:nvCxnSpPr>
          <p:cNvPr id="139" name="Straight Arrow Connector 138"/>
          <p:cNvCxnSpPr>
            <a:stCxn id="134" idx="7"/>
            <a:endCxn id="86" idx="3"/>
          </p:cNvCxnSpPr>
          <p:nvPr/>
        </p:nvCxnSpPr>
        <p:spPr>
          <a:xfrm flipV="1">
            <a:off x="3010591" y="3863379"/>
            <a:ext cx="1915128" cy="1511058"/>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34" name="Oval 233"/>
          <p:cNvSpPr/>
          <p:nvPr/>
        </p:nvSpPr>
        <p:spPr>
          <a:xfrm>
            <a:off x="5421313" y="4157317"/>
            <a:ext cx="1584626" cy="4708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blood pressure prescription</a:t>
            </a:r>
          </a:p>
        </p:txBody>
      </p:sp>
      <p:cxnSp>
        <p:nvCxnSpPr>
          <p:cNvPr id="235" name="Straight Arrow Connector 234"/>
          <p:cNvCxnSpPr>
            <a:stCxn id="166" idx="2"/>
            <a:endCxn id="234" idx="6"/>
          </p:cNvCxnSpPr>
          <p:nvPr/>
        </p:nvCxnSpPr>
        <p:spPr>
          <a:xfrm flipH="1" flipV="1">
            <a:off x="7005939" y="4392764"/>
            <a:ext cx="1027606" cy="1218306"/>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52" name="Oval 251"/>
          <p:cNvSpPr/>
          <p:nvPr/>
        </p:nvSpPr>
        <p:spPr>
          <a:xfrm>
            <a:off x="7161588" y="4020195"/>
            <a:ext cx="1584626" cy="47089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diagnosis data</a:t>
            </a:r>
          </a:p>
        </p:txBody>
      </p:sp>
      <p:cxnSp>
        <p:nvCxnSpPr>
          <p:cNvPr id="253" name="Straight Arrow Connector 252"/>
          <p:cNvCxnSpPr>
            <a:stCxn id="166" idx="2"/>
            <a:endCxn id="252" idx="4"/>
          </p:cNvCxnSpPr>
          <p:nvPr/>
        </p:nvCxnSpPr>
        <p:spPr>
          <a:xfrm flipH="1" flipV="1">
            <a:off x="7953901" y="4491089"/>
            <a:ext cx="79644" cy="1119981"/>
          </a:xfrm>
          <a:prstGeom prst="straightConnector1">
            <a:avLst/>
          </a:prstGeom>
          <a:ln w="28575">
            <a:solidFill>
              <a:schemeClr val="accent6"/>
            </a:solidFill>
            <a:prstDash val="solid"/>
            <a:tailEnd type="triangle"/>
          </a:ln>
        </p:spPr>
        <p:style>
          <a:lnRef idx="1">
            <a:schemeClr val="accent1"/>
          </a:lnRef>
          <a:fillRef idx="2">
            <a:schemeClr val="accent1"/>
          </a:fillRef>
          <a:effectRef idx="1">
            <a:schemeClr val="accent1"/>
          </a:effectRef>
          <a:fontRef idx="minor">
            <a:schemeClr val="dk1"/>
          </a:fontRef>
        </p:style>
      </p:cxnSp>
      <p:sp>
        <p:nvSpPr>
          <p:cNvPr id="278" name="TextBox 277"/>
          <p:cNvSpPr txBox="1"/>
          <p:nvPr/>
        </p:nvSpPr>
        <p:spPr>
          <a:xfrm>
            <a:off x="275440" y="2510474"/>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cxnSp>
        <p:nvCxnSpPr>
          <p:cNvPr id="285" name="Straight Arrow Connector 284"/>
          <p:cNvCxnSpPr>
            <a:stCxn id="153" idx="5"/>
            <a:endCxn id="244" idx="1"/>
          </p:cNvCxnSpPr>
          <p:nvPr/>
        </p:nvCxnSpPr>
        <p:spPr>
          <a:xfrm>
            <a:off x="1694331" y="2000197"/>
            <a:ext cx="532535" cy="79465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296" name="Straight Arrow Connector 295"/>
          <p:cNvCxnSpPr>
            <a:stCxn id="121" idx="7"/>
            <a:endCxn id="244" idx="3"/>
          </p:cNvCxnSpPr>
          <p:nvPr/>
        </p:nvCxnSpPr>
        <p:spPr>
          <a:xfrm flipV="1">
            <a:off x="1630237" y="3138390"/>
            <a:ext cx="596629" cy="76582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299" name="TextBox 298"/>
          <p:cNvSpPr txBox="1"/>
          <p:nvPr/>
        </p:nvSpPr>
        <p:spPr>
          <a:xfrm>
            <a:off x="1274932" y="3111406"/>
            <a:ext cx="87556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output</a:t>
            </a:r>
            <a:endParaRPr lang="en-US" sz="1200" dirty="0"/>
          </a:p>
        </p:txBody>
      </p:sp>
      <p:sp>
        <p:nvSpPr>
          <p:cNvPr id="57" name="TextBox 56"/>
          <p:cNvSpPr txBox="1"/>
          <p:nvPr/>
        </p:nvSpPr>
        <p:spPr>
          <a:xfrm>
            <a:off x="10633701" y="4215364"/>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58" name="Straight Arrow Connector 57"/>
          <p:cNvCxnSpPr>
            <a:stCxn id="199" idx="0"/>
            <a:endCxn id="59" idx="4"/>
          </p:cNvCxnSpPr>
          <p:nvPr/>
        </p:nvCxnSpPr>
        <p:spPr>
          <a:xfrm flipH="1" flipV="1">
            <a:off x="10639487" y="5191201"/>
            <a:ext cx="181" cy="566622"/>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59" name="Oval 58"/>
          <p:cNvSpPr/>
          <p:nvPr/>
        </p:nvSpPr>
        <p:spPr>
          <a:xfrm>
            <a:off x="10100371" y="4606739"/>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cxnSp>
        <p:nvCxnSpPr>
          <p:cNvPr id="60" name="Straight Arrow Connector 59"/>
          <p:cNvCxnSpPr>
            <a:stCxn id="59" idx="0"/>
            <a:endCxn id="187" idx="4"/>
          </p:cNvCxnSpPr>
          <p:nvPr/>
        </p:nvCxnSpPr>
        <p:spPr>
          <a:xfrm flipH="1" flipV="1">
            <a:off x="10636347" y="4087130"/>
            <a:ext cx="3140" cy="51960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61" name="TextBox 60"/>
          <p:cNvSpPr txBox="1"/>
          <p:nvPr/>
        </p:nvSpPr>
        <p:spPr>
          <a:xfrm>
            <a:off x="10634425" y="5327384"/>
            <a:ext cx="1069652" cy="276999"/>
          </a:xfrm>
          <a:prstGeom prst="rect">
            <a:avLst/>
          </a:prstGeom>
          <a:noFill/>
        </p:spPr>
        <p:txBody>
          <a:bodyPr wrap="none" rtlCol="0">
            <a:spAutoFit/>
          </a:bodyPr>
          <a:lstStyle/>
          <a:p>
            <a:r>
              <a:rPr lang="en-US" sz="1200" dirty="0" smtClean="0"/>
              <a:t>participates in</a:t>
            </a:r>
            <a:endParaRPr lang="en-US" sz="1200" dirty="0"/>
          </a:p>
        </p:txBody>
      </p:sp>
    </p:spTree>
    <p:extLst>
      <p:ext uri="{BB962C8B-B14F-4D97-AF65-F5344CB8AC3E}">
        <p14:creationId xmlns:p14="http://schemas.microsoft.com/office/powerpoint/2010/main" val="3118944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609599" y="206774"/>
            <a:ext cx="8038012"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2: Duke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9" name="Content Placeholder 2"/>
          <p:cNvSpPr>
            <a:spLocks noGrp="1"/>
          </p:cNvSpPr>
          <p:nvPr>
            <p:ph idx="1"/>
          </p:nvPr>
        </p:nvSpPr>
        <p:spPr>
          <a:xfrm>
            <a:off x="1186876" y="1375090"/>
            <a:ext cx="9719249" cy="3215960"/>
          </a:xfrm>
        </p:spPr>
        <p:txBody>
          <a:bodyPr>
            <a:noAutofit/>
          </a:bodyPr>
          <a:lstStyle/>
          <a:p>
            <a:pPr marL="0" indent="0" algn="just">
              <a:buNone/>
            </a:pPr>
            <a:r>
              <a:rPr lang="en-US" dirty="0" smtClean="0"/>
              <a:t>Identify </a:t>
            </a:r>
            <a:r>
              <a:rPr lang="en-US" dirty="0"/>
              <a:t>large or small, normal tissue, intestine samples –from the Pathology paraffin archives, from patients with Parkinson’s disease who have consented to a Broad Consent protocol (e.g., one from Duke that allows access to retrospective as well as prospective excess </a:t>
            </a:r>
            <a:r>
              <a:rPr lang="en-US" dirty="0" smtClean="0"/>
              <a:t>tissue)</a:t>
            </a:r>
            <a:endParaRPr lang="en-US" dirty="0"/>
          </a:p>
        </p:txBody>
      </p:sp>
    </p:spTree>
    <p:extLst>
      <p:ext uri="{BB962C8B-B14F-4D97-AF65-F5344CB8AC3E}">
        <p14:creationId xmlns:p14="http://schemas.microsoft.com/office/powerpoint/2010/main" val="2933933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a:xfrm>
            <a:off x="8544071" y="3133616"/>
            <a:ext cx="1237017" cy="70503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biological specimen of intestine</a:t>
            </a:r>
            <a:endParaRPr lang="en-US" sz="1400" dirty="0"/>
          </a:p>
        </p:txBody>
      </p:sp>
      <p:sp>
        <p:nvSpPr>
          <p:cNvPr id="90" name="Oval 89"/>
          <p:cNvSpPr/>
          <p:nvPr/>
        </p:nvSpPr>
        <p:spPr>
          <a:xfrm>
            <a:off x="10565095" y="901837"/>
            <a:ext cx="278947" cy="25989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endParaRPr lang="en-US" sz="1400" dirty="0"/>
          </a:p>
        </p:txBody>
      </p:sp>
      <p:sp>
        <p:nvSpPr>
          <p:cNvPr id="91" name="TextBox 90"/>
          <p:cNvSpPr txBox="1"/>
          <p:nvPr/>
        </p:nvSpPr>
        <p:spPr>
          <a:xfrm>
            <a:off x="10858367" y="919108"/>
            <a:ext cx="662361" cy="261610"/>
          </a:xfrm>
          <a:prstGeom prst="rect">
            <a:avLst/>
          </a:prstGeom>
          <a:noFill/>
        </p:spPr>
        <p:txBody>
          <a:bodyPr wrap="none" rtlCol="0">
            <a:spAutoFit/>
          </a:bodyPr>
          <a:lstStyle/>
          <a:p>
            <a:r>
              <a:rPr lang="en-US" sz="1100" dirty="0" smtClean="0"/>
              <a:t>instance</a:t>
            </a:r>
          </a:p>
        </p:txBody>
      </p:sp>
      <p:cxnSp>
        <p:nvCxnSpPr>
          <p:cNvPr id="71" name="Straight Arrow Connector 70"/>
          <p:cNvCxnSpPr>
            <a:stCxn id="55" idx="1"/>
            <a:endCxn id="77" idx="5"/>
          </p:cNvCxnSpPr>
          <p:nvPr/>
        </p:nvCxnSpPr>
        <p:spPr>
          <a:xfrm flipH="1" flipV="1">
            <a:off x="7393026" y="2311624"/>
            <a:ext cx="1332202" cy="92524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77" name="Oval 76"/>
          <p:cNvSpPr/>
          <p:nvPr/>
        </p:nvSpPr>
        <p:spPr>
          <a:xfrm>
            <a:off x="6511290" y="1790365"/>
            <a:ext cx="1033018" cy="610693"/>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pathology archives</a:t>
            </a:r>
            <a:endParaRPr lang="en-US" sz="1400" dirty="0"/>
          </a:p>
        </p:txBody>
      </p:sp>
      <p:sp>
        <p:nvSpPr>
          <p:cNvPr id="78" name="TextBox 77"/>
          <p:cNvSpPr txBox="1"/>
          <p:nvPr/>
        </p:nvSpPr>
        <p:spPr>
          <a:xfrm>
            <a:off x="7314875" y="2733332"/>
            <a:ext cx="795859" cy="276999"/>
          </a:xfrm>
          <a:prstGeom prst="rect">
            <a:avLst/>
          </a:prstGeom>
          <a:noFill/>
        </p:spPr>
        <p:txBody>
          <a:bodyPr wrap="none" rtlCol="0">
            <a:spAutoFit/>
          </a:bodyPr>
          <a:lstStyle/>
          <a:p>
            <a:r>
              <a:rPr lang="en-US" sz="1200" dirty="0" smtClean="0"/>
              <a:t>located in</a:t>
            </a:r>
            <a:endParaRPr lang="en-US" sz="1200" dirty="0"/>
          </a:p>
        </p:txBody>
      </p:sp>
      <p:sp>
        <p:nvSpPr>
          <p:cNvPr id="79" name="Oval 78"/>
          <p:cNvSpPr/>
          <p:nvPr/>
        </p:nvSpPr>
        <p:spPr>
          <a:xfrm>
            <a:off x="6434695" y="5508595"/>
            <a:ext cx="1186205" cy="566288"/>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Parkinson’s disease</a:t>
            </a:r>
          </a:p>
        </p:txBody>
      </p:sp>
      <p:sp>
        <p:nvSpPr>
          <p:cNvPr id="123" name="Rectangle 122"/>
          <p:cNvSpPr/>
          <p:nvPr/>
        </p:nvSpPr>
        <p:spPr>
          <a:xfrm>
            <a:off x="609599" y="206774"/>
            <a:ext cx="7663544" cy="923330"/>
          </a:xfrm>
          <a:prstGeom prst="rect">
            <a:avLst/>
          </a:prstGeom>
          <a:noFill/>
        </p:spPr>
        <p:txBody>
          <a:bodyPr wrap="square" lIns="91440" tIns="45720" rIns="91440" bIns="45720">
            <a:spAutoFit/>
          </a:bodyPr>
          <a:lstStyle/>
          <a:p>
            <a:r>
              <a:rPr lang="en-US" sz="5400" b="0" cap="none" spc="0" dirty="0" smtClean="0">
                <a:ln w="0"/>
                <a:solidFill>
                  <a:schemeClr val="accent1"/>
                </a:solidFill>
                <a:effectLst>
                  <a:outerShdw blurRad="38100" dist="25400" dir="5400000" algn="ctr" rotWithShape="0">
                    <a:srgbClr val="6E747A">
                      <a:alpha val="43000"/>
                    </a:srgbClr>
                  </a:outerShdw>
                </a:effectLst>
              </a:rPr>
              <a:t>Biobank Use Case 2: Duke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0" name="Oval 109"/>
          <p:cNvSpPr/>
          <p:nvPr/>
        </p:nvSpPr>
        <p:spPr>
          <a:xfrm>
            <a:off x="2096091" y="5443352"/>
            <a:ext cx="1022334" cy="696774"/>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informed consent form</a:t>
            </a:r>
            <a:endParaRPr lang="en-US" sz="1400" dirty="0"/>
          </a:p>
        </p:txBody>
      </p:sp>
      <p:sp>
        <p:nvSpPr>
          <p:cNvPr id="135" name="TextBox 134"/>
          <p:cNvSpPr txBox="1"/>
          <p:nvPr/>
        </p:nvSpPr>
        <p:spPr>
          <a:xfrm>
            <a:off x="5421191" y="2316312"/>
            <a:ext cx="1069652"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participates in</a:t>
            </a:r>
            <a:endParaRPr lang="en-US" sz="1200" dirty="0"/>
          </a:p>
        </p:txBody>
      </p:sp>
      <p:sp>
        <p:nvSpPr>
          <p:cNvPr id="137" name="Oval 136"/>
          <p:cNvSpPr/>
          <p:nvPr/>
        </p:nvSpPr>
        <p:spPr>
          <a:xfrm>
            <a:off x="3998172" y="1810210"/>
            <a:ext cx="1164160" cy="537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research institution</a:t>
            </a:r>
            <a:endParaRPr lang="en-US" sz="1400" baseline="-25000" dirty="0"/>
          </a:p>
        </p:txBody>
      </p:sp>
      <p:sp>
        <p:nvSpPr>
          <p:cNvPr id="142" name="Oval 141"/>
          <p:cNvSpPr/>
          <p:nvPr/>
        </p:nvSpPr>
        <p:spPr>
          <a:xfrm>
            <a:off x="3993140" y="3201813"/>
            <a:ext cx="1167177" cy="576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permission role</a:t>
            </a:r>
            <a:endParaRPr lang="en-US" sz="1400" dirty="0"/>
          </a:p>
        </p:txBody>
      </p:sp>
      <p:sp>
        <p:nvSpPr>
          <p:cNvPr id="145" name="TextBox 144"/>
          <p:cNvSpPr txBox="1"/>
          <p:nvPr/>
        </p:nvSpPr>
        <p:spPr>
          <a:xfrm>
            <a:off x="5337074" y="3184366"/>
            <a:ext cx="665567"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permits</a:t>
            </a:r>
            <a:endParaRPr lang="en-US" sz="1200" dirty="0"/>
          </a:p>
        </p:txBody>
      </p:sp>
      <p:cxnSp>
        <p:nvCxnSpPr>
          <p:cNvPr id="146" name="Straight Arrow Connector 145"/>
          <p:cNvCxnSpPr>
            <a:stCxn id="142" idx="6"/>
            <a:endCxn id="151" idx="2"/>
          </p:cNvCxnSpPr>
          <p:nvPr/>
        </p:nvCxnSpPr>
        <p:spPr>
          <a:xfrm flipV="1">
            <a:off x="5160317" y="3486131"/>
            <a:ext cx="1182475" cy="388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47" name="TextBox 146"/>
          <p:cNvSpPr txBox="1"/>
          <p:nvPr/>
        </p:nvSpPr>
        <p:spPr>
          <a:xfrm>
            <a:off x="3861384" y="2661682"/>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148" name="Straight Arrow Connector 147"/>
          <p:cNvCxnSpPr>
            <a:stCxn id="137" idx="4"/>
            <a:endCxn id="142" idx="0"/>
          </p:cNvCxnSpPr>
          <p:nvPr/>
        </p:nvCxnSpPr>
        <p:spPr>
          <a:xfrm flipH="1">
            <a:off x="4576729" y="2347617"/>
            <a:ext cx="3523" cy="85419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49" name="TextBox 148"/>
          <p:cNvSpPr txBox="1"/>
          <p:nvPr/>
        </p:nvSpPr>
        <p:spPr>
          <a:xfrm>
            <a:off x="3089646" y="3236865"/>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151" name="Oval 150"/>
          <p:cNvSpPr/>
          <p:nvPr/>
        </p:nvSpPr>
        <p:spPr>
          <a:xfrm>
            <a:off x="6342792" y="3133616"/>
            <a:ext cx="1370013" cy="705030"/>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human research investigation</a:t>
            </a:r>
            <a:endParaRPr lang="en-US" sz="1400" dirty="0"/>
          </a:p>
        </p:txBody>
      </p:sp>
      <p:sp>
        <p:nvSpPr>
          <p:cNvPr id="152" name="Oval 151"/>
          <p:cNvSpPr/>
          <p:nvPr/>
        </p:nvSpPr>
        <p:spPr>
          <a:xfrm>
            <a:off x="2153783" y="3078027"/>
            <a:ext cx="906949" cy="8162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broad consent protocol</a:t>
            </a:r>
            <a:endParaRPr lang="en-US" sz="1400" dirty="0"/>
          </a:p>
        </p:txBody>
      </p:sp>
      <p:cxnSp>
        <p:nvCxnSpPr>
          <p:cNvPr id="153" name="Straight Arrow Connector 152"/>
          <p:cNvCxnSpPr>
            <a:stCxn id="110" idx="0"/>
            <a:endCxn id="152" idx="4"/>
          </p:cNvCxnSpPr>
          <p:nvPr/>
        </p:nvCxnSpPr>
        <p:spPr>
          <a:xfrm flipV="1">
            <a:off x="2607258" y="3894234"/>
            <a:ext cx="0" cy="1549118"/>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54" name="TextBox 153"/>
          <p:cNvSpPr txBox="1"/>
          <p:nvPr/>
        </p:nvSpPr>
        <p:spPr>
          <a:xfrm>
            <a:off x="3188299" y="5509895"/>
            <a:ext cx="69281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part</a:t>
            </a:r>
            <a:endParaRPr lang="en-US" sz="1200" dirty="0"/>
          </a:p>
        </p:txBody>
      </p:sp>
      <p:cxnSp>
        <p:nvCxnSpPr>
          <p:cNvPr id="156" name="Straight Arrow Connector 155"/>
          <p:cNvCxnSpPr>
            <a:stCxn id="152" idx="6"/>
            <a:endCxn id="142" idx="2"/>
          </p:cNvCxnSpPr>
          <p:nvPr/>
        </p:nvCxnSpPr>
        <p:spPr>
          <a:xfrm>
            <a:off x="3060732" y="3486131"/>
            <a:ext cx="932408" cy="388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157" name="Straight Arrow Connector 156"/>
          <p:cNvCxnSpPr>
            <a:stCxn id="137" idx="5"/>
            <a:endCxn id="151" idx="1"/>
          </p:cNvCxnSpPr>
          <p:nvPr/>
        </p:nvCxnSpPr>
        <p:spPr>
          <a:xfrm>
            <a:off x="4991845" y="2268916"/>
            <a:ext cx="1551581" cy="967949"/>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69" name="Oval 168"/>
          <p:cNvSpPr/>
          <p:nvPr/>
        </p:nvSpPr>
        <p:spPr>
          <a:xfrm>
            <a:off x="8730320" y="5517269"/>
            <a:ext cx="864518" cy="548941"/>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homo sapiens</a:t>
            </a:r>
            <a:endParaRPr lang="en-US" sz="1400" dirty="0"/>
          </a:p>
        </p:txBody>
      </p:sp>
      <p:sp>
        <p:nvSpPr>
          <p:cNvPr id="170" name="TextBox 169"/>
          <p:cNvSpPr txBox="1"/>
          <p:nvPr/>
        </p:nvSpPr>
        <p:spPr>
          <a:xfrm>
            <a:off x="9156793" y="3992066"/>
            <a:ext cx="859531" cy="276999"/>
          </a:xfrm>
          <a:prstGeom prst="rect">
            <a:avLst/>
          </a:prstGeom>
          <a:noFill/>
        </p:spPr>
        <p:txBody>
          <a:bodyPr wrap="none" rtlCol="0">
            <a:spAutoFit/>
          </a:bodyPr>
          <a:lstStyle/>
          <a:p>
            <a:r>
              <a:rPr lang="en-US" sz="1200" dirty="0" smtClean="0"/>
              <a:t>has output</a:t>
            </a:r>
            <a:endParaRPr lang="en-US" sz="1200" dirty="0"/>
          </a:p>
        </p:txBody>
      </p:sp>
      <p:cxnSp>
        <p:nvCxnSpPr>
          <p:cNvPr id="171" name="Straight Arrow Connector 170"/>
          <p:cNvCxnSpPr>
            <a:stCxn id="169" idx="0"/>
            <a:endCxn id="44" idx="4"/>
          </p:cNvCxnSpPr>
          <p:nvPr/>
        </p:nvCxnSpPr>
        <p:spPr>
          <a:xfrm flipV="1">
            <a:off x="9162579" y="4967903"/>
            <a:ext cx="0" cy="54936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79" name="TextBox 178"/>
          <p:cNvSpPr txBox="1"/>
          <p:nvPr/>
        </p:nvSpPr>
        <p:spPr>
          <a:xfrm>
            <a:off x="7658422" y="5517269"/>
            <a:ext cx="1117614"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disposition</a:t>
            </a:r>
            <a:endParaRPr lang="en-US" sz="1200" dirty="0"/>
          </a:p>
        </p:txBody>
      </p:sp>
      <p:cxnSp>
        <p:nvCxnSpPr>
          <p:cNvPr id="180" name="Straight Arrow Connector 179"/>
          <p:cNvCxnSpPr>
            <a:stCxn id="169" idx="2"/>
            <a:endCxn id="79" idx="6"/>
          </p:cNvCxnSpPr>
          <p:nvPr/>
        </p:nvCxnSpPr>
        <p:spPr>
          <a:xfrm flipH="1" flipV="1">
            <a:off x="7620900" y="5791739"/>
            <a:ext cx="1109420"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88" name="Oval 87"/>
          <p:cNvSpPr/>
          <p:nvPr/>
        </p:nvSpPr>
        <p:spPr>
          <a:xfrm>
            <a:off x="4058012" y="5308332"/>
            <a:ext cx="1037432" cy="966816"/>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directive about biological specimen</a:t>
            </a:r>
            <a:endParaRPr lang="en-US" sz="1400" dirty="0"/>
          </a:p>
        </p:txBody>
      </p:sp>
      <p:sp>
        <p:nvSpPr>
          <p:cNvPr id="96" name="TextBox 95"/>
          <p:cNvSpPr txBox="1"/>
          <p:nvPr/>
        </p:nvSpPr>
        <p:spPr>
          <a:xfrm>
            <a:off x="1914439" y="4664681"/>
            <a:ext cx="692818"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has part</a:t>
            </a:r>
            <a:endParaRPr lang="en-US" sz="1200" dirty="0"/>
          </a:p>
        </p:txBody>
      </p:sp>
      <p:cxnSp>
        <p:nvCxnSpPr>
          <p:cNvPr id="97" name="Straight Arrow Connector 96"/>
          <p:cNvCxnSpPr>
            <a:stCxn id="110" idx="6"/>
            <a:endCxn id="88" idx="2"/>
          </p:cNvCxnSpPr>
          <p:nvPr/>
        </p:nvCxnSpPr>
        <p:spPr>
          <a:xfrm>
            <a:off x="3118425" y="5791739"/>
            <a:ext cx="939587" cy="1"/>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111" name="Straight Arrow Connector 110"/>
          <p:cNvCxnSpPr>
            <a:stCxn id="88" idx="0"/>
            <a:endCxn id="142" idx="4"/>
          </p:cNvCxnSpPr>
          <p:nvPr/>
        </p:nvCxnSpPr>
        <p:spPr>
          <a:xfrm flipV="1">
            <a:off x="4576728" y="3778220"/>
            <a:ext cx="1" cy="1530112"/>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cxnSp>
        <p:nvCxnSpPr>
          <p:cNvPr id="117" name="Straight Arrow Connector 116"/>
          <p:cNvCxnSpPr>
            <a:stCxn id="88" idx="6"/>
            <a:endCxn id="55" idx="3"/>
          </p:cNvCxnSpPr>
          <p:nvPr/>
        </p:nvCxnSpPr>
        <p:spPr>
          <a:xfrm flipV="1">
            <a:off x="5095444" y="3735397"/>
            <a:ext cx="3629784" cy="2056343"/>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120" name="TextBox 119"/>
          <p:cNvSpPr txBox="1"/>
          <p:nvPr/>
        </p:nvSpPr>
        <p:spPr>
          <a:xfrm>
            <a:off x="5409525" y="5031333"/>
            <a:ext cx="683200"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is about</a:t>
            </a:r>
            <a:endParaRPr lang="en-US" sz="1200" dirty="0"/>
          </a:p>
        </p:txBody>
      </p:sp>
      <p:sp>
        <p:nvSpPr>
          <p:cNvPr id="214" name="TextBox 213"/>
          <p:cNvSpPr txBox="1"/>
          <p:nvPr/>
        </p:nvSpPr>
        <p:spPr>
          <a:xfrm>
            <a:off x="3795660" y="3976027"/>
            <a:ext cx="825419"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prescribes</a:t>
            </a:r>
            <a:endParaRPr lang="en-US" sz="1200" dirty="0"/>
          </a:p>
        </p:txBody>
      </p:sp>
      <p:sp>
        <p:nvSpPr>
          <p:cNvPr id="44" name="Oval 43"/>
          <p:cNvSpPr/>
          <p:nvPr/>
        </p:nvSpPr>
        <p:spPr>
          <a:xfrm>
            <a:off x="8623463" y="4383441"/>
            <a:ext cx="1078231" cy="584462"/>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medical procedure</a:t>
            </a:r>
            <a:endParaRPr lang="en-US" sz="1400" dirty="0"/>
          </a:p>
        </p:txBody>
      </p:sp>
      <p:cxnSp>
        <p:nvCxnSpPr>
          <p:cNvPr id="46" name="Straight Arrow Connector 45"/>
          <p:cNvCxnSpPr>
            <a:stCxn id="44" idx="0"/>
            <a:endCxn id="55" idx="4"/>
          </p:cNvCxnSpPr>
          <p:nvPr/>
        </p:nvCxnSpPr>
        <p:spPr>
          <a:xfrm flipV="1">
            <a:off x="9162579" y="3838646"/>
            <a:ext cx="1" cy="544795"/>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
        <p:nvSpPr>
          <p:cNvPr id="49" name="TextBox 48"/>
          <p:cNvSpPr txBox="1"/>
          <p:nvPr/>
        </p:nvSpPr>
        <p:spPr>
          <a:xfrm>
            <a:off x="9157517" y="5104086"/>
            <a:ext cx="1069652" cy="276999"/>
          </a:xfrm>
          <a:prstGeom prst="rect">
            <a:avLst/>
          </a:prstGeom>
          <a:noFill/>
        </p:spPr>
        <p:txBody>
          <a:bodyPr wrap="none" rtlCol="0">
            <a:spAutoFit/>
          </a:bodyPr>
          <a:lstStyle/>
          <a:p>
            <a:r>
              <a:rPr lang="en-US" sz="1200" dirty="0" smtClean="0"/>
              <a:t>participates in</a:t>
            </a:r>
            <a:endParaRPr lang="en-US" sz="1200" dirty="0"/>
          </a:p>
        </p:txBody>
      </p:sp>
      <p:sp>
        <p:nvSpPr>
          <p:cNvPr id="45" name="Oval 44"/>
          <p:cNvSpPr/>
          <p:nvPr/>
        </p:nvSpPr>
        <p:spPr>
          <a:xfrm>
            <a:off x="10526862" y="5519162"/>
            <a:ext cx="812306" cy="576407"/>
          </a:xfrm>
          <a:prstGeom prst="ellipse">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smtClean="0"/>
              <a:t>patient role</a:t>
            </a:r>
            <a:endParaRPr lang="en-US" sz="1400" dirty="0"/>
          </a:p>
        </p:txBody>
      </p:sp>
      <p:sp>
        <p:nvSpPr>
          <p:cNvPr id="47" name="TextBox 46"/>
          <p:cNvSpPr txBox="1"/>
          <p:nvPr/>
        </p:nvSpPr>
        <p:spPr>
          <a:xfrm>
            <a:off x="9623839" y="5535969"/>
            <a:ext cx="759695"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bearer of</a:t>
            </a:r>
            <a:endParaRPr lang="en-US" sz="1200" dirty="0"/>
          </a:p>
        </p:txBody>
      </p:sp>
      <p:cxnSp>
        <p:nvCxnSpPr>
          <p:cNvPr id="48" name="Straight Arrow Connector 47"/>
          <p:cNvCxnSpPr>
            <a:stCxn id="169" idx="6"/>
            <a:endCxn id="45" idx="2"/>
          </p:cNvCxnSpPr>
          <p:nvPr/>
        </p:nvCxnSpPr>
        <p:spPr>
          <a:xfrm>
            <a:off x="9594838" y="5791740"/>
            <a:ext cx="932024" cy="15626"/>
          </a:xfrm>
          <a:prstGeom prst="straightConnector1">
            <a:avLst/>
          </a:prstGeom>
          <a:ln w="9525">
            <a:solidFill>
              <a:schemeClr val="tx1"/>
            </a:solidFill>
            <a:tailEnd type="triangle"/>
          </a:ln>
        </p:spPr>
        <p:style>
          <a:lnRef idx="1">
            <a:schemeClr val="accent1"/>
          </a:lnRef>
          <a:fillRef idx="2">
            <a:schemeClr val="accent1"/>
          </a:fillRef>
          <a:effectRef idx="1">
            <a:schemeClr val="accent1"/>
          </a:effectRef>
          <a:fontRef idx="minor">
            <a:schemeClr val="dk1"/>
          </a:fontRef>
        </p:style>
      </p:cxnSp>
    </p:spTree>
    <p:extLst>
      <p:ext uri="{BB962C8B-B14F-4D97-AF65-F5344CB8AC3E}">
        <p14:creationId xmlns:p14="http://schemas.microsoft.com/office/powerpoint/2010/main" val="2611941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4276</TotalTime>
  <Words>4260</Words>
  <Application>Microsoft Office PowerPoint</Application>
  <PresentationFormat>Widescreen</PresentationFormat>
  <Paragraphs>641</Paragraphs>
  <Slides>31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 Vajda</dc:creator>
  <cp:lastModifiedBy>Jonathan Vajda</cp:lastModifiedBy>
  <cp:revision>208</cp:revision>
  <dcterms:created xsi:type="dcterms:W3CDTF">2018-07-07T18:31:02Z</dcterms:created>
  <dcterms:modified xsi:type="dcterms:W3CDTF">2018-09-06T20:26:33Z</dcterms:modified>
</cp:coreProperties>
</file>