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4" r:id="rId4"/>
    <p:sldId id="305" r:id="rId5"/>
    <p:sldId id="275" r:id="rId6"/>
    <p:sldId id="290" r:id="rId7"/>
    <p:sldId id="291" r:id="rId8"/>
    <p:sldId id="292" r:id="rId9"/>
    <p:sldId id="259" r:id="rId10"/>
    <p:sldId id="257" r:id="rId11"/>
    <p:sldId id="277" r:id="rId12"/>
    <p:sldId id="288" r:id="rId13"/>
    <p:sldId id="30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2407-E693-4189-941F-24A4F0A308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jpe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392"/>
            <a:ext cx="9553303" cy="1002528"/>
          </a:xfrm>
        </p:spPr>
        <p:txBody>
          <a:bodyPr/>
          <a:lstStyle/>
          <a:p>
            <a:r>
              <a:rPr lang="fr-FR" altLang="en-GB" dirty="0" smtClean="0"/>
              <a:t>Introduction « informatique »</a:t>
            </a:r>
            <a:endParaRPr lang="en-GB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dirty="0" err="1" smtClean="0"/>
              <a:t>Pr</a:t>
            </a:r>
            <a:r>
              <a:rPr lang="en-GB" altLang="en-US" dirty="0" smtClean="0"/>
              <a:t> Pascal BONNET</a:t>
            </a:r>
          </a:p>
          <a:p>
            <a:r>
              <a:rPr lang="en-GB" altLang="en-US" dirty="0" smtClean="0"/>
              <a:t>Pierre-Yves LIBOUBAN</a:t>
            </a:r>
          </a:p>
          <a:p>
            <a:r>
              <a:rPr lang="fr-FR" altLang="en-US" dirty="0" err="1" smtClean="0"/>
              <a:t>XiaoJun</a:t>
            </a:r>
            <a:r>
              <a:rPr lang="fr-FR" altLang="en-US" smtClean="0"/>
              <a:t> Mao</a:t>
            </a:r>
            <a:endParaRPr lang="en-GB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GB"/>
              <a:t>Anaconda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885315"/>
            <a:ext cx="5325110" cy="181991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48660" y="4710430"/>
            <a:ext cx="2294255" cy="1139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55" y="4699000"/>
            <a:ext cx="1543050" cy="15430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2575" y="4307840"/>
            <a:ext cx="166306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altLang="en-US"/>
              <a:t>/bin/python</a:t>
            </a:r>
          </a:p>
        </p:txBody>
      </p:sp>
      <p:cxnSp>
        <p:nvCxnSpPr>
          <p:cNvPr id="13" name="Elbow Connector 12"/>
          <p:cNvCxnSpPr>
            <a:stCxn id="6" idx="1"/>
            <a:endCxn id="11" idx="0"/>
          </p:cNvCxnSpPr>
          <p:nvPr/>
        </p:nvCxnSpPr>
        <p:spPr>
          <a:xfrm rot="10800000" flipH="1" flipV="1">
            <a:off x="542925" y="2795270"/>
            <a:ext cx="571500" cy="1512570"/>
          </a:xfrm>
          <a:prstGeom prst="bentConnector4">
            <a:avLst>
              <a:gd name="adj1" fmla="val -87222"/>
              <a:gd name="adj2" fmla="val 80101"/>
            </a:avLst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endCxn id="4" idx="1"/>
          </p:cNvCxnSpPr>
          <p:nvPr/>
        </p:nvCxnSpPr>
        <p:spPr>
          <a:xfrm rot="5400000" flipV="1">
            <a:off x="2286635" y="3347085"/>
            <a:ext cx="1564640" cy="668020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402965" y="4279265"/>
            <a:ext cx="1968500" cy="367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en-GB"/>
              <a:t>/opt/anaconda3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2195195" y="4667885"/>
            <a:ext cx="5703570" cy="178371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GB"/>
              <a:t>Anaconda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85315"/>
            <a:ext cx="5325110" cy="181991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rcRect t="64457"/>
          <a:stretch>
            <a:fillRect/>
          </a:stretch>
        </p:blipFill>
        <p:spPr>
          <a:xfrm>
            <a:off x="3954145" y="4209415"/>
            <a:ext cx="2294255" cy="4051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35" y="4718685"/>
            <a:ext cx="1543050" cy="15430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2575" y="4307840"/>
            <a:ext cx="166306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altLang="en-US"/>
              <a:t>/bin/python</a:t>
            </a:r>
          </a:p>
        </p:txBody>
      </p:sp>
      <p:cxnSp>
        <p:nvCxnSpPr>
          <p:cNvPr id="13" name="Elbow Connector 12"/>
          <p:cNvCxnSpPr>
            <a:stCxn id="6" idx="1"/>
            <a:endCxn id="11" idx="0"/>
          </p:cNvCxnSpPr>
          <p:nvPr/>
        </p:nvCxnSpPr>
        <p:spPr>
          <a:xfrm rot="10800000" flipH="1" flipV="1">
            <a:off x="533400" y="2795270"/>
            <a:ext cx="581025" cy="1512570"/>
          </a:xfrm>
          <a:prstGeom prst="bentConnector4">
            <a:avLst>
              <a:gd name="adj1" fmla="val -84153"/>
              <a:gd name="adj2" fmla="val 80101"/>
            </a:avLst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endCxn id="4" idx="1"/>
          </p:cNvCxnSpPr>
          <p:nvPr/>
        </p:nvCxnSpPr>
        <p:spPr>
          <a:xfrm>
            <a:off x="2724150" y="2903855"/>
            <a:ext cx="6256020" cy="295275"/>
          </a:xfrm>
          <a:prstGeom prst="bentConnector3">
            <a:avLst>
              <a:gd name="adj1" fmla="val 345"/>
            </a:avLst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980170" y="3014980"/>
            <a:ext cx="1968500" cy="367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en-GB"/>
              <a:t>/opt/anaconda3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08675" y="4944745"/>
            <a:ext cx="752475" cy="367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en-GB"/>
              <a:t>py3.5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175" y="5297170"/>
            <a:ext cx="807720" cy="850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185" y="5287010"/>
            <a:ext cx="807720" cy="850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900" y="5403850"/>
            <a:ext cx="807720" cy="8077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190" y="5414010"/>
            <a:ext cx="807720" cy="8077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11950" y="4925060"/>
            <a:ext cx="752475" cy="367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en-GB"/>
              <a:t>py2.7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45715" y="4963160"/>
            <a:ext cx="752475" cy="367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en-GB"/>
              <a:t>py3.4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30065" y="4923790"/>
            <a:ext cx="752475" cy="367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en-GB"/>
              <a:t>py2.7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439035" y="4892675"/>
            <a:ext cx="1009650" cy="1313180"/>
          </a:xfrm>
          <a:prstGeom prst="round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20" name="Rounded Rectangle 19"/>
          <p:cNvSpPr/>
          <p:nvPr/>
        </p:nvSpPr>
        <p:spPr>
          <a:xfrm>
            <a:off x="4193540" y="4883785"/>
            <a:ext cx="1009650" cy="1313180"/>
          </a:xfrm>
          <a:prstGeom prst="round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21" name="Rounded Rectangle 20"/>
          <p:cNvSpPr/>
          <p:nvPr/>
        </p:nvSpPr>
        <p:spPr>
          <a:xfrm>
            <a:off x="5830570" y="4883150"/>
            <a:ext cx="1734820" cy="1313180"/>
          </a:xfrm>
          <a:prstGeom prst="round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cxnSp>
        <p:nvCxnSpPr>
          <p:cNvPr id="28" name="Straight Arrow Connector 27"/>
          <p:cNvCxnSpPr>
            <a:endCxn id="19" idx="0"/>
          </p:cNvCxnSpPr>
          <p:nvPr/>
        </p:nvCxnSpPr>
        <p:spPr>
          <a:xfrm>
            <a:off x="1126490" y="3570605"/>
            <a:ext cx="1817370" cy="13220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0" idx="0"/>
          </p:cNvCxnSpPr>
          <p:nvPr/>
        </p:nvCxnSpPr>
        <p:spPr>
          <a:xfrm>
            <a:off x="1773555" y="3560445"/>
            <a:ext cx="2924810" cy="13233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1" idx="0"/>
          </p:cNvCxnSpPr>
          <p:nvPr/>
        </p:nvCxnSpPr>
        <p:spPr>
          <a:xfrm>
            <a:off x="2469515" y="3570605"/>
            <a:ext cx="4228465" cy="13125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4015"/>
            <a:ext cx="10515600" cy="1325563"/>
          </a:xfrm>
        </p:spPr>
        <p:txBody>
          <a:bodyPr/>
          <a:lstStyle/>
          <a:p>
            <a:r>
              <a:rPr lang="fr-FR" altLang="en-GB" dirty="0" smtClean="0">
                <a:sym typeface="+mn-ea"/>
              </a:rPr>
              <a:t>Pour les cours GSON</a:t>
            </a:r>
            <a:endParaRPr lang="x-none" altLang="en-GB" dirty="0">
              <a:sym typeface="+mn-ea"/>
            </a:endParaRPr>
          </a:p>
        </p:txBody>
      </p:sp>
      <p:sp>
        <p:nvSpPr>
          <p:cNvPr id="9" name="Espace réservé du contenu 1"/>
          <p:cNvSpPr>
            <a:spLocks noGrp="1"/>
          </p:cNvSpPr>
          <p:nvPr>
            <p:ph idx="1"/>
          </p:nvPr>
        </p:nvSpPr>
        <p:spPr>
          <a:xfrm>
            <a:off x="402772" y="2552058"/>
            <a:ext cx="5447897" cy="3408226"/>
          </a:xfrm>
        </p:spPr>
        <p:txBody>
          <a:bodyPr/>
          <a:lstStyle/>
          <a:p>
            <a:r>
              <a:rPr lang="fr-FR" dirty="0"/>
              <a:t>E</a:t>
            </a:r>
            <a:r>
              <a:rPr lang="fr-FR" dirty="0" smtClean="0"/>
              <a:t>nvironnement de travail déjà configuré</a:t>
            </a:r>
          </a:p>
          <a:p>
            <a:r>
              <a:rPr lang="fr-FR" dirty="0" smtClean="0"/>
              <a:t>En utilisant GitHub, Anaconda, Docker et Binder, les notebooks sont accessibles via un navigateur internet à l’adresse : </a:t>
            </a:r>
          </a:p>
          <a:p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669" y="1442342"/>
            <a:ext cx="6269363" cy="38019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9337" y="5244307"/>
            <a:ext cx="6827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https://mybinder.org/v2/gh/ICOA-SBC/GSON-cheminformatics/master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Remerciements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Dr Fabrice Carles</a:t>
            </a:r>
          </a:p>
          <a:p>
            <a:r>
              <a:rPr lang="fr-FR" dirty="0" smtClean="0"/>
              <a:t>Dr Colin </a:t>
            </a:r>
            <a:r>
              <a:rPr lang="fr-FR" dirty="0" err="1" smtClean="0"/>
              <a:t>Bournez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8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Technologies </a:t>
            </a:r>
            <a:r>
              <a:rPr lang="en-GB" altLang="en-US" dirty="0" err="1" smtClean="0"/>
              <a:t>utilisées</a:t>
            </a:r>
            <a:r>
              <a:rPr lang="en-GB" altLang="en-US" dirty="0" smtClean="0"/>
              <a:t> pour les </a:t>
            </a:r>
            <a:r>
              <a:rPr lang="en-GB" altLang="en-US" dirty="0" err="1" smtClean="0"/>
              <a:t>cours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Chimie-informatique</a:t>
            </a:r>
            <a:r>
              <a:rPr lang="en-GB" altLang="en-US" dirty="0" smtClean="0"/>
              <a:t> sous Python</a:t>
            </a:r>
            <a:endParaRPr lang="en-GB" altLang="en-US" dirty="0"/>
          </a:p>
        </p:txBody>
      </p:sp>
      <p:pic>
        <p:nvPicPr>
          <p:cNvPr id="8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203" y="2785659"/>
            <a:ext cx="2294255" cy="1139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788" y="2308071"/>
            <a:ext cx="1719580" cy="171958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85659"/>
            <a:ext cx="2717710" cy="91449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310" y="2308071"/>
            <a:ext cx="1890334" cy="1617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051" y="2089932"/>
            <a:ext cx="4713949" cy="4351338"/>
          </a:xfrm>
        </p:spPr>
      </p:pic>
      <p:sp>
        <p:nvSpPr>
          <p:cNvPr id="6" name="Rectangle 5"/>
          <p:cNvSpPr/>
          <p:nvPr/>
        </p:nvSpPr>
        <p:spPr>
          <a:xfrm>
            <a:off x="7659993" y="6018694"/>
            <a:ext cx="3174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https://youtu.be/Og847HVwRSI</a:t>
            </a:r>
          </a:p>
        </p:txBody>
      </p:sp>
      <p:sp>
        <p:nvSpPr>
          <p:cNvPr id="7" name="Rectangle 6"/>
          <p:cNvSpPr/>
          <p:nvPr/>
        </p:nvSpPr>
        <p:spPr>
          <a:xfrm>
            <a:off x="586772" y="6441270"/>
            <a:ext cx="6599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/>
              <a:t>https://www.kdnuggets.com/2019/06/data-science-jobs-report.html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4547" y="1535934"/>
            <a:ext cx="5764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Number of data science jobs for the more popular software.</a:t>
            </a:r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926" y="2354529"/>
            <a:ext cx="5220975" cy="34229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86" y="471555"/>
            <a:ext cx="2717710" cy="914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86" y="471555"/>
            <a:ext cx="2717710" cy="914490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68889"/>
          </a:xfrm>
        </p:spPr>
        <p:txBody>
          <a:bodyPr/>
          <a:lstStyle/>
          <a:p>
            <a:r>
              <a:rPr lang="fr-FR" dirty="0" smtClean="0"/>
              <a:t>Langage de programmation orienté objet</a:t>
            </a:r>
          </a:p>
          <a:p>
            <a:r>
              <a:rPr lang="fr-FR" dirty="0" smtClean="0"/>
              <a:t>Langage de haut niveau </a:t>
            </a:r>
          </a:p>
          <a:p>
            <a:pPr lvl="1"/>
            <a:r>
              <a:rPr lang="fr-FR" dirty="0" smtClean="0"/>
              <a:t>facilement compréhensible par les humains</a:t>
            </a:r>
          </a:p>
          <a:p>
            <a:r>
              <a:rPr lang="fr-FR" dirty="0" smtClean="0"/>
              <a:t>Langage interprété </a:t>
            </a:r>
          </a:p>
          <a:p>
            <a:pPr lvl="1"/>
            <a:r>
              <a:rPr lang="fr-FR" dirty="0" smtClean="0"/>
              <a:t>pas besoin de compiler le code avant son exécution</a:t>
            </a:r>
          </a:p>
          <a:p>
            <a:r>
              <a:rPr lang="fr-FR" dirty="0"/>
              <a:t>Très utilisé en </a:t>
            </a:r>
            <a:r>
              <a:rPr lang="fr-FR" dirty="0" err="1" smtClean="0"/>
              <a:t>datascience</a:t>
            </a:r>
            <a:endParaRPr lang="fr-FR" dirty="0" smtClean="0"/>
          </a:p>
          <a:p>
            <a:endParaRPr lang="fr-FR" dirty="0" smtClean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33396" y="328635"/>
            <a:ext cx="321113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Beautiful is better than ugly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xplicit is better than implicit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is better than complex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Readability counts</a:t>
            </a:r>
          </a:p>
        </p:txBody>
      </p:sp>
    </p:spTree>
    <p:extLst>
      <p:ext uri="{BB962C8B-B14F-4D97-AF65-F5344CB8AC3E}">
        <p14:creationId xmlns:p14="http://schemas.microsoft.com/office/powerpoint/2010/main" val="132429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394335"/>
            <a:ext cx="10515600" cy="1325563"/>
          </a:xfrm>
        </p:spPr>
        <p:txBody>
          <a:bodyPr/>
          <a:lstStyle/>
          <a:p>
            <a:r>
              <a:rPr lang="x-none" altLang="en-GB"/>
              <a:t>Jupyter notebook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700" y="1765935"/>
            <a:ext cx="6290310" cy="4351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865" y="485775"/>
            <a:ext cx="1719580" cy="17195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0095" y="2944495"/>
            <a:ext cx="2576195" cy="367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x-none" altLang="en-GB"/>
              <a:t>or R, julia, ect ...</a:t>
            </a:r>
          </a:p>
        </p:txBody>
      </p:sp>
      <p:cxnSp>
        <p:nvCxnSpPr>
          <p:cNvPr id="7" name="Straight Arrow Connector 6"/>
          <p:cNvCxnSpPr>
            <a:endCxn id="6" idx="1"/>
          </p:cNvCxnSpPr>
          <p:nvPr/>
        </p:nvCxnSpPr>
        <p:spPr>
          <a:xfrm>
            <a:off x="6781800" y="2277110"/>
            <a:ext cx="1598295" cy="8515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2690" y="3784600"/>
            <a:ext cx="2284095" cy="2670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990" y="1859280"/>
            <a:ext cx="705485" cy="47688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rcRect t="18696"/>
          <a:stretch>
            <a:fillRect/>
          </a:stretch>
        </p:blipFill>
        <p:spPr>
          <a:xfrm>
            <a:off x="6054090" y="3604895"/>
            <a:ext cx="1626870" cy="744220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9322435" y="6406515"/>
            <a:ext cx="2743200" cy="365125"/>
          </a:xfrm>
        </p:spPr>
        <p:txBody>
          <a:bodyPr/>
          <a:lstStyle/>
          <a:p>
            <a:fld id="{D1652407-E693-4189-941F-24A4F0A30847}" type="slidenum">
              <a:rPr lang="fr-FR" smtClean="0"/>
              <a:t>6</a:t>
            </a:fld>
            <a:endParaRPr lang="fr-FR"/>
          </a:p>
        </p:txBody>
      </p:sp>
      <p:pic>
        <p:nvPicPr>
          <p:cNvPr id="13318" name="Picture 6" descr="Résultat de recherche d'images pour &quot;Python language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885" y="2840355"/>
            <a:ext cx="1866900" cy="126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Logo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18"/>
          <a:stretch>
            <a:fillRect/>
          </a:stretch>
        </p:blipFill>
        <p:spPr bwMode="auto">
          <a:xfrm>
            <a:off x="5878850" y="4661993"/>
            <a:ext cx="1918198" cy="98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 descr="Résultat de recherche d'images pour &quot;rdkit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770" y="1450340"/>
            <a:ext cx="648335" cy="69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4" name="Picture 12" descr="Résultat de recherche d'images pour &quot;biopython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335" y="2180590"/>
            <a:ext cx="1468120" cy="41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37" name="Picture 2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716" y="3754387"/>
            <a:ext cx="2130423" cy="52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9" name="Picture 27" descr="Résultat de recherche d'images pour &quot;scikit learn&quot;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577" y="5264223"/>
            <a:ext cx="1230245" cy="123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43" name="Picture 31" descr="Résultat de recherche d'images pour &quot;jupyter notebook&quot;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993" y="4276377"/>
            <a:ext cx="1156270" cy="115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45" name="Picture 33" descr="TensorFlow deep learning Framework 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005" y="4395470"/>
            <a:ext cx="859790" cy="70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llipse 7"/>
          <p:cNvSpPr/>
          <p:nvPr/>
        </p:nvSpPr>
        <p:spPr>
          <a:xfrm>
            <a:off x="3716655" y="4329430"/>
            <a:ext cx="1896110" cy="195707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9" name="Ellipse 8"/>
          <p:cNvSpPr/>
          <p:nvPr/>
        </p:nvSpPr>
        <p:spPr>
          <a:xfrm>
            <a:off x="5576570" y="1111250"/>
            <a:ext cx="2476500" cy="247523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10" name="Ellipse 9"/>
          <p:cNvSpPr/>
          <p:nvPr/>
        </p:nvSpPr>
        <p:spPr>
          <a:xfrm>
            <a:off x="5405755" y="3295650"/>
            <a:ext cx="2595880" cy="247459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24980" y="1452880"/>
            <a:ext cx="675005" cy="67500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00775" y="4282440"/>
            <a:ext cx="1499870" cy="5207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41170" y="4279265"/>
            <a:ext cx="1000760" cy="3803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x-none" altLang="fr-FR"/>
              <a:t>Seaborn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4"/>
          <a:srcRect l="21885" t="10647" r="22488" b="16343"/>
          <a:stretch>
            <a:fillRect/>
          </a:stretch>
        </p:blipFill>
        <p:spPr>
          <a:xfrm>
            <a:off x="1677035" y="4718050"/>
            <a:ext cx="1087120" cy="80581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914640" y="5032375"/>
            <a:ext cx="1410970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Scientific Computing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6535" y="712470"/>
            <a:ext cx="1228725" cy="54419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88435" y="1886585"/>
            <a:ext cx="1154430" cy="526415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67150" y="1260475"/>
            <a:ext cx="1637665" cy="5588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511550" y="6372225"/>
            <a:ext cx="2136775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Machine Learning</a:t>
            </a:r>
          </a:p>
        </p:txBody>
      </p:sp>
      <p:sp>
        <p:nvSpPr>
          <p:cNvPr id="24" name="Ellipse 23"/>
          <p:cNvSpPr/>
          <p:nvPr/>
        </p:nvSpPr>
        <p:spPr>
          <a:xfrm>
            <a:off x="1810385" y="1353820"/>
            <a:ext cx="2074545" cy="207391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028305" y="1192530"/>
            <a:ext cx="1810385" cy="65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Bio &amp; Chemo-informatics</a:t>
            </a: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18"/>
          <a:srcRect l="10103" t="19647" r="10912" b="18510"/>
          <a:stretch>
            <a:fillRect/>
          </a:stretch>
        </p:blipFill>
        <p:spPr>
          <a:xfrm>
            <a:off x="2223770" y="2559050"/>
            <a:ext cx="1202690" cy="53911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62305" y="1567180"/>
            <a:ext cx="1209040" cy="65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&amp; Storage</a:t>
            </a: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825115" y="1989455"/>
            <a:ext cx="810895" cy="381635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96515" y="1513205"/>
            <a:ext cx="579120" cy="32448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814955" y="108585"/>
            <a:ext cx="4233545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Integration of heterogeneous data</a:t>
            </a:r>
          </a:p>
        </p:txBody>
      </p:sp>
      <p:sp>
        <p:nvSpPr>
          <p:cNvPr id="33" name="Ellipse 32"/>
          <p:cNvSpPr/>
          <p:nvPr/>
        </p:nvSpPr>
        <p:spPr>
          <a:xfrm>
            <a:off x="3677920" y="636905"/>
            <a:ext cx="2136775" cy="2155190"/>
          </a:xfrm>
          <a:prstGeom prst="ellipse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fr-FR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876415" y="2675255"/>
            <a:ext cx="721360" cy="605155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973445" y="2724785"/>
            <a:ext cx="773430" cy="421640"/>
          </a:xfrm>
          <a:prstGeom prst="rect">
            <a:avLst/>
          </a:prstGeom>
        </p:spPr>
      </p:pic>
      <p:sp>
        <p:nvSpPr>
          <p:cNvPr id="37" name="Ellipse 36"/>
          <p:cNvSpPr/>
          <p:nvPr/>
        </p:nvSpPr>
        <p:spPr>
          <a:xfrm>
            <a:off x="1425575" y="3354070"/>
            <a:ext cx="2506345" cy="25146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7950" y="5078730"/>
            <a:ext cx="1694180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Visualisation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52310" y="2219325"/>
            <a:ext cx="924560" cy="3486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x-none" altLang="fr-FR" sz="1600"/>
              <a:t>BLAST+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19855" y="5139690"/>
            <a:ext cx="1453515" cy="421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9322435" y="6406515"/>
            <a:ext cx="2743200" cy="365125"/>
          </a:xfrm>
        </p:spPr>
        <p:txBody>
          <a:bodyPr/>
          <a:lstStyle/>
          <a:p>
            <a:fld id="{D1652407-E693-4189-941F-24A4F0A30847}" type="slidenum">
              <a:rPr lang="fr-FR" smtClean="0"/>
              <a:t>7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3716655" y="4329430"/>
            <a:ext cx="1896110" cy="195707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9" name="Ellipse 8"/>
          <p:cNvSpPr/>
          <p:nvPr/>
        </p:nvSpPr>
        <p:spPr>
          <a:xfrm>
            <a:off x="5576570" y="1111250"/>
            <a:ext cx="2437130" cy="247523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10" name="Ellipse 9"/>
          <p:cNvSpPr/>
          <p:nvPr/>
        </p:nvSpPr>
        <p:spPr>
          <a:xfrm>
            <a:off x="5405755" y="3295650"/>
            <a:ext cx="2595880" cy="247459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914640" y="5032375"/>
            <a:ext cx="1400810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Scientific Computing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11550" y="6372225"/>
            <a:ext cx="2136775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Machine Learning</a:t>
            </a:r>
          </a:p>
        </p:txBody>
      </p:sp>
      <p:sp>
        <p:nvSpPr>
          <p:cNvPr id="24" name="Ellipse 23"/>
          <p:cNvSpPr/>
          <p:nvPr/>
        </p:nvSpPr>
        <p:spPr>
          <a:xfrm>
            <a:off x="1810385" y="1353820"/>
            <a:ext cx="2074545" cy="207391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028305" y="1192530"/>
            <a:ext cx="1810385" cy="65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Bio &amp; Chemo-informatics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83640" y="1146175"/>
            <a:ext cx="1209040" cy="65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&amp; Storage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14955" y="108585"/>
            <a:ext cx="4233545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Integration of heterogeneous data</a:t>
            </a:r>
          </a:p>
        </p:txBody>
      </p:sp>
      <p:sp>
        <p:nvSpPr>
          <p:cNvPr id="33" name="Ellipse 32"/>
          <p:cNvSpPr/>
          <p:nvPr/>
        </p:nvSpPr>
        <p:spPr>
          <a:xfrm>
            <a:off x="3677920" y="636905"/>
            <a:ext cx="2136775" cy="2155190"/>
          </a:xfrm>
          <a:prstGeom prst="ellipse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fr-FR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7" name="Ellipse 36"/>
          <p:cNvSpPr/>
          <p:nvPr/>
        </p:nvSpPr>
        <p:spPr>
          <a:xfrm>
            <a:off x="1425575" y="3354070"/>
            <a:ext cx="2506345" cy="25146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7950" y="5078730"/>
            <a:ext cx="1694180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Visualisation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26865" y="1103630"/>
            <a:ext cx="908050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fr-FR"/>
              <a:t>mySQL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20080" y="2256155"/>
            <a:ext cx="2266950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fr-FR"/>
              <a:t>C C++ Perl Python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97245" y="4227830"/>
            <a:ext cx="1885315" cy="65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/>
              <a:t>C C++ Fortran Python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49805" y="4250055"/>
            <a:ext cx="899160" cy="3803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fr-FR">
                <a:sym typeface="+mn-ea"/>
              </a:rPr>
              <a:t>Python</a:t>
            </a:r>
            <a:endParaRPr lang="fr-F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394200" y="1550670"/>
            <a:ext cx="725805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fr-FR"/>
              <a:t>sqlite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527935" y="2278380"/>
            <a:ext cx="725805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fr-FR"/>
              <a:t>sqlite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430780" y="1931670"/>
            <a:ext cx="908050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fr-FR"/>
              <a:t>mySQL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86885" y="5482590"/>
            <a:ext cx="904875" cy="3803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fr-FR">
                <a:sym typeface="+mn-ea"/>
              </a:rPr>
              <a:t>CUDA </a:t>
            </a:r>
            <a:endParaRPr lang="fr-F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765" y="824230"/>
            <a:ext cx="5658485" cy="5658485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9322435" y="6406515"/>
            <a:ext cx="2743200" cy="365125"/>
          </a:xfrm>
        </p:spPr>
        <p:txBody>
          <a:bodyPr/>
          <a:lstStyle/>
          <a:p>
            <a:fld id="{D1652407-E693-4189-941F-24A4F0A30847}" type="slidenum">
              <a:rPr lang="fr-FR" smtClean="0"/>
              <a:t>8</a:t>
            </a:fld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4126865" y="1103630"/>
            <a:ext cx="908050" cy="3803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x-none" altLang="fr-FR"/>
              <a:t>mySQL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20080" y="2256155"/>
            <a:ext cx="2266950" cy="3803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x-none" altLang="fr-FR"/>
              <a:t>C C++ Perl Python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97880" y="4228465"/>
            <a:ext cx="2586355" cy="3803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x-none" altLang="fr-FR"/>
              <a:t>C C++ Fortran Python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49805" y="4250055"/>
            <a:ext cx="899160" cy="380365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t">
            <a:spAutoFit/>
          </a:bodyPr>
          <a:lstStyle/>
          <a:p>
            <a:r>
              <a:rPr lang="x-none" altLang="fr-FR">
                <a:sym typeface="+mn-ea"/>
              </a:rPr>
              <a:t>Python</a:t>
            </a:r>
            <a:endParaRPr lang="fr-F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394200" y="1550670"/>
            <a:ext cx="725805" cy="3803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x-none" altLang="fr-FR"/>
              <a:t>sqlite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527935" y="2278380"/>
            <a:ext cx="725805" cy="3803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x-none" altLang="fr-FR"/>
              <a:t>sqlite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430780" y="1931670"/>
            <a:ext cx="908050" cy="3803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x-none" altLang="fr-FR"/>
              <a:t>mySQL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366895" y="5762625"/>
            <a:ext cx="904875" cy="380365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t">
            <a:spAutoFit/>
          </a:bodyPr>
          <a:lstStyle/>
          <a:p>
            <a:r>
              <a:rPr lang="x-none" altLang="fr-FR">
                <a:sym typeface="+mn-ea"/>
              </a:rPr>
              <a:t>CUDA </a:t>
            </a:r>
            <a:endParaRPr lang="fr-FR" altLang="en-US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345" y="2715895"/>
            <a:ext cx="2745105" cy="159766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9109709" y="2942327"/>
            <a:ext cx="659130" cy="3657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.</a:t>
            </a:r>
            <a:r>
              <a:rPr lang="fr-FR" dirty="0" err="1" smtClean="0"/>
              <a:t>exe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8691392" y="4277516"/>
            <a:ext cx="927100" cy="3657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/>
              <a:t>Freeze</a:t>
            </a:r>
          </a:p>
        </p:txBody>
      </p:sp>
      <p:cxnSp>
        <p:nvCxnSpPr>
          <p:cNvPr id="4" name="Connecteur droit 3"/>
          <p:cNvCxnSpPr/>
          <p:nvPr/>
        </p:nvCxnSpPr>
        <p:spPr>
          <a:xfrm flipH="1" flipV="1">
            <a:off x="8669076" y="4125826"/>
            <a:ext cx="905391" cy="75679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 flipV="1">
            <a:off x="8794241" y="4093039"/>
            <a:ext cx="637826" cy="73828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Flèche droite 5"/>
          <p:cNvSpPr/>
          <p:nvPr/>
        </p:nvSpPr>
        <p:spPr>
          <a:xfrm>
            <a:off x="8660085" y="3055942"/>
            <a:ext cx="308525" cy="26467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 droite 10"/>
          <p:cNvSpPr/>
          <p:nvPr/>
        </p:nvSpPr>
        <p:spPr>
          <a:xfrm>
            <a:off x="8666435" y="3503617"/>
            <a:ext cx="308525" cy="26467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ZoneTexte 18"/>
          <p:cNvSpPr txBox="1"/>
          <p:nvPr/>
        </p:nvSpPr>
        <p:spPr>
          <a:xfrm>
            <a:off x="9116059" y="3470012"/>
            <a:ext cx="477520" cy="3803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.</a:t>
            </a:r>
            <a:r>
              <a:rPr lang="x-none" dirty="0" err="1" smtClean="0"/>
              <a:t>sh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226695" y="147955"/>
            <a:ext cx="7239000" cy="367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x-none" altLang="fr-FR">
                <a:sym typeface="+mn-ea"/>
              </a:rPr>
              <a:t>... And anaconda allow portability, reproductibility, and sustainability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" y="374650"/>
            <a:ext cx="10515600" cy="1325563"/>
          </a:xfrm>
        </p:spPr>
        <p:txBody>
          <a:bodyPr/>
          <a:lstStyle/>
          <a:p>
            <a:r>
              <a:rPr lang="x-none" altLang="en-GB"/>
              <a:t>Anaconda - </a:t>
            </a:r>
            <a:r>
              <a:rPr lang="en-GB" altLang="en-US">
                <a:sym typeface="+mn-ea"/>
              </a:rPr>
              <a:t>virtual environment</a:t>
            </a:r>
            <a:endParaRPr lang="x-none" alt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87880"/>
            <a:ext cx="7242175" cy="37572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25180" y="1389380"/>
            <a:ext cx="3321685" cy="4754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altLang="en-US" dirty="0"/>
              <a:t>A virtual environment is a named, isolated, working </a:t>
            </a:r>
            <a:r>
              <a:rPr lang="en-GB" altLang="en-US" b="1" dirty="0"/>
              <a:t>copy of Python</a:t>
            </a:r>
            <a:r>
              <a:rPr lang="en-GB" altLang="en-US" dirty="0"/>
              <a:t> that maintains its </a:t>
            </a:r>
            <a:r>
              <a:rPr lang="en-GB" altLang="en-US" b="1" dirty="0"/>
              <a:t>own</a:t>
            </a:r>
            <a:r>
              <a:rPr lang="en-GB" altLang="en-US" dirty="0"/>
              <a:t> files, directories, and paths so that you can work with specific versions of libraries or Python itself </a:t>
            </a:r>
            <a:r>
              <a:rPr lang="en-GB" altLang="en-US" b="1" dirty="0"/>
              <a:t>without affecting other Python projects</a:t>
            </a:r>
          </a:p>
          <a:p>
            <a:r>
              <a:rPr lang="en-GB" altLang="en-US" dirty="0"/>
              <a:t>Virtual </a:t>
            </a:r>
            <a:r>
              <a:rPr lang="en-GB" altLang="en-US" dirty="0" err="1"/>
              <a:t>environmets</a:t>
            </a:r>
            <a:r>
              <a:rPr lang="en-GB" altLang="en-US" dirty="0"/>
              <a:t> make it easy to cleanly separate different projects and avoid problems with different dependencies and version </a:t>
            </a:r>
            <a:r>
              <a:rPr lang="en-GB" altLang="en-US" dirty="0" err="1"/>
              <a:t>requiremetns</a:t>
            </a:r>
            <a:r>
              <a:rPr lang="en-GB" altLang="en-US" dirty="0"/>
              <a:t> across components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296</Words>
  <Application>Microsoft Office PowerPoint</Application>
  <PresentationFormat>Grand écran</PresentationFormat>
  <Paragraphs>77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Introduction « informatique »</vt:lpstr>
      <vt:lpstr>Technologies utilisées pour les cours Chimie-informatique sous Python</vt:lpstr>
      <vt:lpstr>Présentation PowerPoint</vt:lpstr>
      <vt:lpstr>Présentation PowerPoint</vt:lpstr>
      <vt:lpstr>Jupyter notebook</vt:lpstr>
      <vt:lpstr>Présentation PowerPoint</vt:lpstr>
      <vt:lpstr>Présentation PowerPoint</vt:lpstr>
      <vt:lpstr>Présentation PowerPoint</vt:lpstr>
      <vt:lpstr>Anaconda - virtual environment</vt:lpstr>
      <vt:lpstr>Anaconda </vt:lpstr>
      <vt:lpstr>Anaconda </vt:lpstr>
      <vt:lpstr>Pour les cours GSON</vt:lpstr>
      <vt:lpstr>Remerciements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carles</dc:creator>
  <cp:lastModifiedBy>Pierre-Yves Libouban</cp:lastModifiedBy>
  <cp:revision>38</cp:revision>
  <dcterms:created xsi:type="dcterms:W3CDTF">2018-01-19T21:30:13Z</dcterms:created>
  <dcterms:modified xsi:type="dcterms:W3CDTF">2022-01-13T14:36:08Z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1036-10.1.0.5672</vt:lpwstr>
  </property>
</Properties>
</file>