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71" r:id="rId3"/>
    <p:sldId id="272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Modifiez le style du titre</a:t>
            </a:r>
            <a:endParaRPr lang="en-US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F5A6189-899B-4ECA-BC90-60548E7286D1}" type="datetime">
              <a:rPr lang="fr-F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>
                <a:lnSpc>
                  <a:spcPct val="100000"/>
                </a:lnSpc>
              </a:pPr>
              <a:t>11/01/2021</a:t>
            </a:fld>
            <a:endParaRPr lang="fr-F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8B1D249-ECC5-471D-86AE-2DFE786FBAC0}" type="slidenum">
              <a:rPr lang="fr-FR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‹N°›</a:t>
            </a:fld>
            <a:endParaRPr lang="fr-FR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nalyse_en_composantes_principales" TargetMode="External"/><Relationship Id="rId2" Type="http://schemas.openxmlformats.org/officeDocument/2006/relationships/hyperlink" Target="http://iml.univ-mrs.fr/~reboul/ADD3-MAB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ths.cnam.fr/IMG/pdf/A-C-P-.pdf" TargetMode="External"/><Relationship Id="rId4" Type="http://schemas.openxmlformats.org/officeDocument/2006/relationships/hyperlink" Target="http://www.math.u-bordeaux.fr/~mchave100p/wordpress/wp-content/uploads/2013/10/Exemple_interpret_ACP.pd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818720"/>
            <a:ext cx="9143640" cy="118152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Visualisation</a:t>
            </a:r>
            <a:r>
              <a:rPr lang="en-US" sz="6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de </a:t>
            </a:r>
            <a:r>
              <a:rPr lang="en-US" sz="6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données</a:t>
            </a:r>
            <a:r>
              <a:rPr lang="en-US" sz="6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en </a:t>
            </a:r>
            <a:r>
              <a:rPr lang="en-US" sz="60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chémo-informatique</a:t>
            </a:r>
            <a:endParaRPr lang="en-US" sz="6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936000" y="4271082"/>
            <a:ext cx="1800000" cy="576000"/>
          </a:xfrm>
          <a:custGeom>
            <a:avLst/>
            <a:gdLst/>
            <a:ahLst/>
            <a:cxnLst/>
            <a:rect l="0" t="0" r="r" b="b"/>
            <a:pathLst>
              <a:path w="5002" h="1601">
                <a:moveTo>
                  <a:pt x="0" y="400"/>
                </a:moveTo>
                <a:lnTo>
                  <a:pt x="3750" y="400"/>
                </a:lnTo>
                <a:lnTo>
                  <a:pt x="3750" y="0"/>
                </a:lnTo>
                <a:lnTo>
                  <a:pt x="5001" y="800"/>
                </a:lnTo>
                <a:lnTo>
                  <a:pt x="3750" y="1600"/>
                </a:lnTo>
                <a:lnTo>
                  <a:pt x="3750" y="1200"/>
                </a:lnTo>
                <a:lnTo>
                  <a:pt x="0" y="1200"/>
                </a:lnTo>
                <a:lnTo>
                  <a:pt x="0" y="4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TextShape 3"/>
          <p:cNvSpPr txBox="1"/>
          <p:nvPr/>
        </p:nvSpPr>
        <p:spPr>
          <a:xfrm>
            <a:off x="3096000" y="4343082"/>
            <a:ext cx="1428364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Univarié</a:t>
            </a:r>
            <a:endParaRPr lang="fr-F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936000" y="5639082"/>
            <a:ext cx="1800000" cy="576000"/>
          </a:xfrm>
          <a:custGeom>
            <a:avLst/>
            <a:gdLst/>
            <a:ahLst/>
            <a:cxnLst/>
            <a:rect l="0" t="0" r="r" b="b"/>
            <a:pathLst>
              <a:path w="5002" h="1601">
                <a:moveTo>
                  <a:pt x="0" y="400"/>
                </a:moveTo>
                <a:lnTo>
                  <a:pt x="3750" y="400"/>
                </a:lnTo>
                <a:lnTo>
                  <a:pt x="3750" y="0"/>
                </a:lnTo>
                <a:lnTo>
                  <a:pt x="5001" y="800"/>
                </a:lnTo>
                <a:lnTo>
                  <a:pt x="3750" y="1600"/>
                </a:lnTo>
                <a:lnTo>
                  <a:pt x="3750" y="1200"/>
                </a:lnTo>
                <a:lnTo>
                  <a:pt x="0" y="1200"/>
                </a:lnTo>
                <a:lnTo>
                  <a:pt x="0" y="4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TextShape 5"/>
          <p:cNvSpPr txBox="1"/>
          <p:nvPr/>
        </p:nvSpPr>
        <p:spPr>
          <a:xfrm>
            <a:off x="3096000" y="5711082"/>
            <a:ext cx="1642678" cy="43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fr-FR" sz="2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Multivarié</a:t>
            </a:r>
            <a:endParaRPr lang="fr-FR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Sous-titre 2"/>
          <p:cNvSpPr>
            <a:spLocks noGrp="1"/>
          </p:cNvSpPr>
          <p:nvPr>
            <p:ph type="subTitle" idx="4294967295"/>
          </p:nvPr>
        </p:nvSpPr>
        <p:spPr>
          <a:xfrm>
            <a:off x="1523968" y="2643182"/>
            <a:ext cx="9144064" cy="121447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GB" sz="1400" dirty="0" smtClean="0">
                <a:hlinkClick r:id="rId2"/>
              </a:rPr>
              <a:t>http</a:t>
            </a:r>
            <a:r>
              <a:rPr lang="en-GB" sz="1400" dirty="0">
                <a:hlinkClick r:id="rId2"/>
              </a:rPr>
              <a:t>://iml.univ-mrs.fr/~</a:t>
            </a:r>
            <a:r>
              <a:rPr lang="en-GB" sz="1400" dirty="0" smtClean="0">
                <a:hlinkClick r:id="rId2"/>
              </a:rPr>
              <a:t>reboul/ADD3-MAB.pdf</a:t>
            </a:r>
            <a:endParaRPr lang="en-GB" sz="1400" dirty="0" smtClean="0"/>
          </a:p>
          <a:p>
            <a:pPr algn="l"/>
            <a:r>
              <a:rPr lang="en-GB" sz="1400" dirty="0">
                <a:hlinkClick r:id="rId3"/>
              </a:rPr>
              <a:t>https://</a:t>
            </a:r>
            <a:r>
              <a:rPr lang="en-GB" sz="1400" dirty="0" smtClean="0">
                <a:hlinkClick r:id="rId3"/>
              </a:rPr>
              <a:t>fr.wikipedia.org/wiki/Analyse_en_composantes_principales</a:t>
            </a:r>
            <a:endParaRPr lang="en-GB" sz="1400" dirty="0" smtClean="0"/>
          </a:p>
          <a:p>
            <a:pPr algn="l"/>
            <a:r>
              <a:rPr lang="en-GB" sz="1400" dirty="0">
                <a:hlinkClick r:id="rId4"/>
              </a:rPr>
              <a:t>http://www.math.u-bordeaux.fr/~</a:t>
            </a:r>
            <a:r>
              <a:rPr lang="en-GB" sz="1400" dirty="0" smtClean="0">
                <a:hlinkClick r:id="rId4"/>
              </a:rPr>
              <a:t>mchave100p/wordpress/wp-content/uploads/2013/10/Exemple_interpret_ACP.pdf</a:t>
            </a:r>
            <a:endParaRPr lang="en-GB" sz="1400" dirty="0" smtClean="0"/>
          </a:p>
          <a:p>
            <a:pPr algn="l"/>
            <a:r>
              <a:rPr lang="en-GB" sz="1400" dirty="0">
                <a:hlinkClick r:id="rId5"/>
              </a:rPr>
              <a:t>http://maths.cnam.fr/IMG/pdf/A-C-P-.</a:t>
            </a:r>
            <a:r>
              <a:rPr lang="en-GB" sz="1400" dirty="0" smtClean="0">
                <a:hlinkClick r:id="rId5"/>
              </a:rPr>
              <a:t>pdf</a:t>
            </a:r>
            <a:endParaRPr lang="en-GB" sz="1400" dirty="0" smtClean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1523968" y="228599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Sources :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 4"/>
          <p:cNvPicPr/>
          <p:nvPr/>
        </p:nvPicPr>
        <p:blipFill>
          <a:blip r:embed="rId2"/>
          <a:stretch/>
        </p:blipFill>
        <p:spPr>
          <a:xfrm>
            <a:off x="2574720" y="3769200"/>
            <a:ext cx="4438440" cy="990360"/>
          </a:xfrm>
          <a:prstGeom prst="rect">
            <a:avLst/>
          </a:prstGeom>
          <a:ln>
            <a:noFill/>
          </a:ln>
        </p:spPr>
      </p:pic>
      <p:pic>
        <p:nvPicPr>
          <p:cNvPr id="110" name="Image 3"/>
          <p:cNvPicPr/>
          <p:nvPr/>
        </p:nvPicPr>
        <p:blipFill>
          <a:blip r:embed="rId3"/>
          <a:stretch/>
        </p:blipFill>
        <p:spPr>
          <a:xfrm>
            <a:off x="3146040" y="2123640"/>
            <a:ext cx="3971520" cy="1218960"/>
          </a:xfrm>
          <a:prstGeom prst="rect">
            <a:avLst/>
          </a:prstGeom>
          <a:ln>
            <a:noFill/>
          </a:ln>
        </p:spPr>
      </p:pic>
      <p:sp>
        <p:nvSpPr>
          <p:cNvPr id="1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Centrer, réduire, standardiser</a:t>
            </a:r>
            <a:r>
              <a:t/>
            </a:r>
            <a:br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Centrer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c’est enlever la valeur de la moyenne de la variable 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Réduire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c’est diviser par l’écart-type de la variable 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Standardiser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c’est centrer et réduire :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3" name="Image 5"/>
          <p:cNvPicPr/>
          <p:nvPr/>
        </p:nvPicPr>
        <p:blipFill>
          <a:blip r:embed="rId4"/>
          <a:stretch/>
        </p:blipFill>
        <p:spPr>
          <a:xfrm>
            <a:off x="3874680" y="5634360"/>
            <a:ext cx="1837800" cy="999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Résultats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Visualisation des individus (Notion de distances entre individus)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Visualisation des variables (en fonction de leurs corrélations)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0" name="Image 3"/>
          <p:cNvPicPr/>
          <p:nvPr/>
        </p:nvPicPr>
        <p:blipFill>
          <a:blip r:embed="rId2"/>
          <a:stretch/>
        </p:blipFill>
        <p:spPr>
          <a:xfrm>
            <a:off x="7282440" y="2619720"/>
            <a:ext cx="4285800" cy="4066920"/>
          </a:xfrm>
          <a:prstGeom prst="rect">
            <a:avLst/>
          </a:prstGeom>
          <a:ln>
            <a:noFill/>
          </a:ln>
        </p:spPr>
      </p:pic>
      <p:pic>
        <p:nvPicPr>
          <p:cNvPr id="121" name="Image 4"/>
          <p:cNvPicPr/>
          <p:nvPr/>
        </p:nvPicPr>
        <p:blipFill>
          <a:blip r:embed="rId3"/>
          <a:stretch/>
        </p:blipFill>
        <p:spPr>
          <a:xfrm>
            <a:off x="718920" y="2557800"/>
            <a:ext cx="4285800" cy="4190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Exemple de données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Consommation de protéines en Europe : pour chacun des 25 pays de l’union européenne, relevé de la consommation moyenne journalière des 9 types de protéines.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Les individus (en ligne) sont les pays de l’union européenne et les variables sont la consommation journalière (en colonne) des 9 types de protéines.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Image 3"/>
          <p:cNvPicPr/>
          <p:nvPr/>
        </p:nvPicPr>
        <p:blipFill>
          <a:blip r:embed="rId2"/>
          <a:stretch/>
        </p:blipFill>
        <p:spPr>
          <a:xfrm>
            <a:off x="1756800" y="4042440"/>
            <a:ext cx="9006120" cy="260424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1440000" y="4608000"/>
            <a:ext cx="216000" cy="1728000"/>
          </a:xfrm>
          <a:custGeom>
            <a:avLst/>
            <a:gdLst/>
            <a:ahLst/>
            <a:cxnLst/>
            <a:rect l="0" t="0" r="r" b="b"/>
            <a:pathLst>
              <a:path w="602" h="4802">
                <a:moveTo>
                  <a:pt x="601" y="0"/>
                </a:moveTo>
                <a:cubicBezTo>
                  <a:pt x="450" y="0"/>
                  <a:pt x="300" y="200"/>
                  <a:pt x="300" y="400"/>
                </a:cubicBezTo>
                <a:lnTo>
                  <a:pt x="300" y="2000"/>
                </a:lnTo>
                <a:cubicBezTo>
                  <a:pt x="300" y="2200"/>
                  <a:pt x="150" y="2400"/>
                  <a:pt x="0" y="2400"/>
                </a:cubicBezTo>
                <a:cubicBezTo>
                  <a:pt x="150" y="2400"/>
                  <a:pt x="300" y="2600"/>
                  <a:pt x="300" y="2800"/>
                </a:cubicBezTo>
                <a:lnTo>
                  <a:pt x="300" y="4400"/>
                </a:lnTo>
                <a:cubicBezTo>
                  <a:pt x="300" y="4600"/>
                  <a:pt x="450" y="4801"/>
                  <a:pt x="601" y="48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TextShape 4"/>
          <p:cNvSpPr txBox="1"/>
          <p:nvPr/>
        </p:nvSpPr>
        <p:spPr>
          <a:xfrm>
            <a:off x="432000" y="5292000"/>
            <a:ext cx="1104120" cy="34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individus</a:t>
            </a:r>
          </a:p>
        </p:txBody>
      </p:sp>
      <p:sp>
        <p:nvSpPr>
          <p:cNvPr id="92" name="CustomShape 5"/>
          <p:cNvSpPr/>
          <p:nvPr/>
        </p:nvSpPr>
        <p:spPr>
          <a:xfrm rot="5400000">
            <a:off x="6762600" y="426600"/>
            <a:ext cx="432000" cy="6922440"/>
          </a:xfrm>
          <a:custGeom>
            <a:avLst/>
            <a:gdLst/>
            <a:ahLst/>
            <a:cxnLst/>
            <a:rect l="0" t="0" r="r" b="b"/>
            <a:pathLst>
              <a:path w="1202" h="19231">
                <a:moveTo>
                  <a:pt x="1201" y="0"/>
                </a:moveTo>
                <a:cubicBezTo>
                  <a:pt x="900" y="0"/>
                  <a:pt x="600" y="801"/>
                  <a:pt x="600" y="1602"/>
                </a:cubicBezTo>
                <a:lnTo>
                  <a:pt x="600" y="8012"/>
                </a:lnTo>
                <a:cubicBezTo>
                  <a:pt x="600" y="8813"/>
                  <a:pt x="300" y="9615"/>
                  <a:pt x="0" y="9615"/>
                </a:cubicBezTo>
                <a:cubicBezTo>
                  <a:pt x="300" y="9615"/>
                  <a:pt x="600" y="10416"/>
                  <a:pt x="600" y="11217"/>
                </a:cubicBezTo>
                <a:lnTo>
                  <a:pt x="600" y="17627"/>
                </a:lnTo>
                <a:cubicBezTo>
                  <a:pt x="600" y="18428"/>
                  <a:pt x="900" y="19230"/>
                  <a:pt x="1201" y="1923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TextShape 6"/>
          <p:cNvSpPr txBox="1"/>
          <p:nvPr/>
        </p:nvSpPr>
        <p:spPr>
          <a:xfrm>
            <a:off x="6516000" y="3312000"/>
            <a:ext cx="1099800" cy="34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512000" y="276840"/>
            <a:ext cx="9143640" cy="87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Univarié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66646" y="1357298"/>
            <a:ext cx="5500726" cy="51435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 plus simple à </a:t>
            </a:r>
            <a:r>
              <a:rPr lang="fr-F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réaliser.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Permet de comparer </a:t>
            </a:r>
            <a:r>
              <a:rPr lang="fr-F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(ou +) 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populations pour </a:t>
            </a:r>
            <a:r>
              <a:rPr lang="fr-F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une (voire 2 ou 3) 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caractéristique </a:t>
            </a:r>
            <a:r>
              <a:rPr lang="fr-F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commune.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Peut être couplé à un test statistique (obtention de 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p-value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pour évaluer la significativité des différences entre les 2 </a:t>
            </a:r>
            <a:r>
              <a:rPr lang="fr-F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populations.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nombreux type de représentation : graphique, histogrammes, boîte à moustaches (</a:t>
            </a:r>
            <a:r>
              <a:rPr lang="fr-FR" sz="2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boxplots</a:t>
            </a:r>
            <a:r>
              <a:rPr lang="fr-FR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), </a:t>
            </a:r>
            <a:r>
              <a:rPr lang="fr-FR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camembert...</a:t>
            </a:r>
            <a:endParaRPr lang="en-US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8704" y="3143248"/>
            <a:ext cx="6013296" cy="3384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Image 3"/>
          <p:cNvPicPr/>
          <p:nvPr/>
        </p:nvPicPr>
        <p:blipFill>
          <a:blip r:embed="rId3"/>
          <a:stretch/>
        </p:blipFill>
        <p:spPr>
          <a:xfrm>
            <a:off x="6042952" y="1222293"/>
            <a:ext cx="6149048" cy="1778079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7239008" y="1285860"/>
            <a:ext cx="648000" cy="1375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288000" y="1368000"/>
            <a:ext cx="11594478" cy="44898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Limite des visualisations </a:t>
            </a:r>
            <a:r>
              <a:rPr lang="fr-FR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univariées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: comparaison d’un nombre limité d’individus 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pour un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nombre limité de variable.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Intérêt du </a:t>
            </a:r>
            <a:r>
              <a:rPr lang="fr-FR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multivarié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: permet de saisir la répartition des individus au sein du jeu de données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Dans un tableau de données à j variables, les individus se trouvent dans un espace à j dimensions → impossibilité de se représenter cet espace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Recours à </a:t>
            </a:r>
            <a:r>
              <a:rPr lang="fr-FR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l’u</a:t>
            </a:r>
            <a:r>
              <a:rPr lang="fr-FR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tilisation </a:t>
            </a: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d’outils de réduction de dimension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Plusieurs méthodes 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: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Auto-encoders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(AE) / Self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Organized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Maps</a:t>
            </a:r>
            <a:r>
              <a:rPr lang="fr-FR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(SOM)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t-distributed stochastic neighbor embedding (t-SNE)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Analyse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en </a:t>
            </a:r>
            <a:r>
              <a:rPr lang="fr-F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composante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fr-FR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principale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(ACP)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512360" y="277200"/>
            <a:ext cx="9143640" cy="87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Multivarié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66712" y="142852"/>
            <a:ext cx="10515240" cy="85725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fr-FR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Analyse en Composante Principal (ACP)</a:t>
            </a:r>
            <a:endParaRPr lang="fr-FR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95208" y="1214422"/>
            <a:ext cx="7000924" cy="542928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L’ ACP est une méthode descriptive.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Objectif : représenter sous forme graphique l’essentiel de l’information contenue dans un tableau de données quantitatif.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Lorsqu’on projette ces données sur un plan, on obtient un graphique déformé de la réalité.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 rôle de l’ACP est de trouver des espaces de dimensions plus petits minimisant ces déformations.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fr-FR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 général, on projette sur un espace à 2 dimensions. Ce plan est appelé le plan principal.</a:t>
            </a:r>
            <a:endParaRPr lang="fr-FR" sz="20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" name="Image 3" descr="Dimensionality-reduction-from-3D-to-2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6" y="2428868"/>
            <a:ext cx="5061890" cy="236221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953256" y="4857760"/>
            <a:ext cx="500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Kaitin</a:t>
            </a:r>
            <a:r>
              <a:rPr lang="en-US" sz="1200" dirty="0" smtClean="0"/>
              <a:t> KI. Deconstructing the drug development process: the new face of innovation. </a:t>
            </a:r>
            <a:r>
              <a:rPr lang="en-US" sz="1200" dirty="0" err="1" smtClean="0"/>
              <a:t>Clin</a:t>
            </a:r>
            <a:r>
              <a:rPr lang="en-US" sz="1200" dirty="0" smtClean="0"/>
              <a:t> </a:t>
            </a:r>
            <a:r>
              <a:rPr lang="en-US" sz="1200" dirty="0" err="1" smtClean="0"/>
              <a:t>Pharmacol</a:t>
            </a:r>
            <a:r>
              <a:rPr lang="en-US" sz="1200" dirty="0" smtClean="0"/>
              <a:t> </a:t>
            </a:r>
            <a:r>
              <a:rPr lang="en-US" sz="1200" dirty="0" err="1" smtClean="0"/>
              <a:t>Ther</a:t>
            </a:r>
            <a:r>
              <a:rPr lang="en-US" sz="1200" dirty="0" smtClean="0"/>
              <a:t>. 2010;87(3):356-61.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But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cherche à représenter le nuage des individus.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chaque individu noté e</a:t>
            </a:r>
            <a:r>
              <a:rPr lang="en-US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on peut associer un point dans R</a:t>
            </a:r>
            <a:r>
              <a:rPr lang="en-US" sz="20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 espace des individus. 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chaque variable du tableau X est associé un axe de R</a:t>
            </a:r>
            <a:r>
              <a:rPr lang="en-US" sz="20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4" name="Image 4"/>
          <p:cNvPicPr/>
          <p:nvPr/>
        </p:nvPicPr>
        <p:blipFill>
          <a:blip r:embed="rId2"/>
          <a:stretch/>
        </p:blipFill>
        <p:spPr>
          <a:xfrm>
            <a:off x="2768400" y="3568320"/>
            <a:ext cx="6226200" cy="307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 4"/>
          <p:cNvPicPr/>
          <p:nvPr/>
        </p:nvPicPr>
        <p:blipFill>
          <a:blip r:embed="rId2"/>
          <a:stretch/>
        </p:blipFill>
        <p:spPr>
          <a:xfrm>
            <a:off x="84600" y="3016080"/>
            <a:ext cx="6196320" cy="3837600"/>
          </a:xfrm>
          <a:prstGeom prst="rect">
            <a:avLst/>
          </a:prstGeom>
          <a:ln>
            <a:noFill/>
          </a:ln>
        </p:spPr>
      </p:pic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Principe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cherche une représentation des n individus , dans un sous-espace F</a:t>
            </a:r>
            <a:r>
              <a:rPr lang="en-US" sz="2000" b="0" strike="noStrike" spc="-1" baseline="-25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R</a:t>
            </a:r>
            <a:r>
              <a:rPr lang="en-US" sz="20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dimension k ( k petit 2, 3 ...; par exemple un plan)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on cherche à définir k nouvelles variables combinaisons linéaires des p variables initiales qui feront perdre le moins d’information possible.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6665760" y="4222080"/>
            <a:ext cx="609552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Ces variables sont appelées «composantes principales»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Les axes qu’elles déterminent : «axes principaux»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Les formes linéaires associées : «facteurs principaux»</a:t>
            </a:r>
            <a:endParaRPr lang="fr-FR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Principe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690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cherche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représentation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des n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individus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,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sous-espace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lang="en-US" sz="2000" b="0" strike="noStrike" spc="-1" baseline="-25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</a:t>
            </a:r>
            <a:r>
              <a:rPr lang="en-US" sz="2000" b="0" strike="noStrike" spc="-1" baseline="-25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lang="en-US" sz="2000" b="0" strike="noStrike" spc="-1" baseline="3000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</a:t>
            </a:r>
            <a:r>
              <a:rPr lang="en-US" sz="2000" b="0" strike="noStrike" spc="-1" baseline="30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 dimension k ( k petit 2, 3 ...; par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exemple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 plan)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=&gt; on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cherche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à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définir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k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nouvelles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variables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combinaisons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linéaires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des p variables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initiales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qui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feront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perdre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le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moins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d’information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possible.</a:t>
            </a: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" name="Image 5" descr="P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2" y="3429000"/>
            <a:ext cx="7497796" cy="3324218"/>
          </a:xfrm>
          <a:prstGeom prst="rect">
            <a:avLst/>
          </a:prstGeom>
        </p:spPr>
      </p:pic>
      <p:pic>
        <p:nvPicPr>
          <p:cNvPr id="7" name="Image 6" descr="PCA_fish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322" y="4143380"/>
            <a:ext cx="4555677" cy="27146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Choix des composantes 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Image 3"/>
          <p:cNvPicPr/>
          <p:nvPr/>
        </p:nvPicPr>
        <p:blipFill>
          <a:blip r:embed="rId2"/>
          <a:stretch/>
        </p:blipFill>
        <p:spPr>
          <a:xfrm>
            <a:off x="142560" y="4532760"/>
            <a:ext cx="6695640" cy="1837800"/>
          </a:xfrm>
          <a:prstGeom prst="rect">
            <a:avLst/>
          </a:prstGeom>
          <a:ln>
            <a:noFill/>
          </a:ln>
        </p:spPr>
      </p:pic>
      <p:pic>
        <p:nvPicPr>
          <p:cNvPr id="116" name="Image 4"/>
          <p:cNvPicPr/>
          <p:nvPr/>
        </p:nvPicPr>
        <p:blipFill>
          <a:blip r:embed="rId3"/>
          <a:stretch/>
        </p:blipFill>
        <p:spPr>
          <a:xfrm>
            <a:off x="6805080" y="2867400"/>
            <a:ext cx="5244120" cy="3963600"/>
          </a:xfrm>
          <a:prstGeom prst="rect">
            <a:avLst/>
          </a:prstGeom>
          <a:ln>
            <a:noFill/>
          </a:ln>
        </p:spPr>
      </p:pic>
      <p:sp>
        <p:nvSpPr>
          <p:cNvPr id="117" name="TextShape 2"/>
          <p:cNvSpPr txBox="1"/>
          <p:nvPr/>
        </p:nvSpPr>
        <p:spPr>
          <a:xfrm>
            <a:off x="838080" y="14223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chaque composante est associée une valeur propre à partir de laquelle on peut trouver une variance associée.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 variance reflète le taux d’information transposable à la composante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Une variance de 60% d’une composante équivaut à dire que cette composante contient 60% des données initiales.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647</Words>
  <Application>Microsoft Office PowerPoint</Application>
  <PresentationFormat>Grand écran</PresentationFormat>
  <Paragraphs>73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Analyses en Composantes Principales (ACP)</dc:title>
  <dc:subject/>
  <dc:creator>colin bournez</dc:creator>
  <dc:description/>
  <cp:lastModifiedBy>PIERRE-YVES LIBOUBAN</cp:lastModifiedBy>
  <cp:revision>24</cp:revision>
  <dcterms:created xsi:type="dcterms:W3CDTF">2019-01-15T08:35:25Z</dcterms:created>
  <dcterms:modified xsi:type="dcterms:W3CDTF">2021-01-11T22:51:04Z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