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A454EF-99FE-444C-B12F-CAD678BC8569}" type="datetimeFigureOut">
              <a:rPr lang="en-US" smtClean="0"/>
              <a:t>1/13/2022</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D1A75-5081-4C2D-8A17-F46B8BF458DF}" type="slidenum">
              <a:rPr lang="en-US" smtClean="0"/>
              <a:t>‹N°›</a:t>
            </a:fld>
            <a:endParaRPr lang="en-US"/>
          </a:p>
        </p:txBody>
      </p:sp>
    </p:spTree>
    <p:extLst>
      <p:ext uri="{BB962C8B-B14F-4D97-AF65-F5344CB8AC3E}">
        <p14:creationId xmlns:p14="http://schemas.microsoft.com/office/powerpoint/2010/main" val="43097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854ABD76-BFC9-4FEB-B841-2B366C7D723C}" type="datetime1">
              <a:rPr lang="fr-FR" smtClean="0"/>
              <a:t>13/01/2022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43844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7C146EE-25DB-47A5-952A-D4EAB384574C}" type="datetime1">
              <a:rPr lang="fr-FR" smtClean="0"/>
              <a:t>13/01/2022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50421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1B481A7-D80F-4BC2-99A9-BB4396FBF100}" type="datetime1">
              <a:rPr lang="fr-FR" smtClean="0"/>
              <a:t>13/01/2022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394428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123B0F74-60AB-4736-BF2A-C5B66B4DC0F4}" type="datetime1">
              <a:rPr lang="fr-FR" smtClean="0"/>
              <a:t>13/01/2022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261552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1C74C50-D31C-4D04-B014-5CB5B5438CA6}" type="datetime1">
              <a:rPr lang="fr-FR" smtClean="0"/>
              <a:t>13/01/2022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124800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2AB4CF9F-5063-4945-BF9C-BE4A7821F85A}" type="datetime1">
              <a:rPr lang="fr-FR" smtClean="0"/>
              <a:t>13/01/2022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371938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83B31E1C-DFBE-461A-94A9-9A1FD2555EDA}" type="datetime1">
              <a:rPr lang="fr-FR" smtClean="0"/>
              <a:t>13/01/2022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2949747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A042D359-99FD-4E99-AD0C-BD65168830D9}" type="datetime1">
              <a:rPr lang="fr-FR" smtClean="0"/>
              <a:t>13/01/2022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11834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252B8EA-41B3-4254-8840-8DFABBBD36A2}" type="datetime1">
              <a:rPr lang="fr-FR" smtClean="0"/>
              <a:t>13/01/2022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210137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DEDC6BB7-E33A-4F46-BA1F-251341356E01}" type="datetime1">
              <a:rPr lang="fr-FR" smtClean="0"/>
              <a:t>13/01/2022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270432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CC3FDA3-AA63-473C-BC00-72B8C18D7C6F}" type="datetime1">
              <a:rPr lang="fr-FR" smtClean="0"/>
              <a:t>13/01/2022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823AB408-533D-4CF2-8BC3-149584E9987B}" type="slidenum">
              <a:rPr lang="en-US" smtClean="0"/>
              <a:t>‹N°›</a:t>
            </a:fld>
            <a:endParaRPr lang="en-US"/>
          </a:p>
        </p:txBody>
      </p:sp>
    </p:spTree>
    <p:extLst>
      <p:ext uri="{BB962C8B-B14F-4D97-AF65-F5344CB8AC3E}">
        <p14:creationId xmlns:p14="http://schemas.microsoft.com/office/powerpoint/2010/main" val="186472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163B9-5614-45A2-A913-A61A8D7DC2B3}" type="datetime1">
              <a:rPr lang="fr-FR" smtClean="0"/>
              <a:t>13/01/2022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AB408-533D-4CF2-8BC3-149584E9987B}" type="slidenum">
              <a:rPr lang="en-US" smtClean="0"/>
              <a:t>‹N°›</a:t>
            </a:fld>
            <a:endParaRPr lang="en-US"/>
          </a:p>
        </p:txBody>
      </p:sp>
    </p:spTree>
    <p:extLst>
      <p:ext uri="{BB962C8B-B14F-4D97-AF65-F5344CB8AC3E}">
        <p14:creationId xmlns:p14="http://schemas.microsoft.com/office/powerpoint/2010/main" val="1344774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3.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smtClean="0">
                <a:cs typeface="Times New Roman" pitchFamily="18" charset="0"/>
              </a:rPr>
              <a:t>De la molécule aux </a:t>
            </a:r>
            <a:br>
              <a:rPr lang="fr-FR" b="1" dirty="0" smtClean="0">
                <a:cs typeface="Times New Roman" pitchFamily="18" charset="0"/>
              </a:rPr>
            </a:br>
            <a:r>
              <a:rPr lang="fr-FR" b="1" dirty="0" smtClean="0">
                <a:cs typeface="Times New Roman" pitchFamily="18" charset="0"/>
              </a:rPr>
              <a:t>descripteurs moléculaires</a:t>
            </a:r>
            <a:r>
              <a:rPr lang="fr-FR" dirty="0" smtClean="0"/>
              <a:t> </a:t>
            </a:r>
            <a:endParaRPr lang="en-US" dirty="0"/>
          </a:p>
        </p:txBody>
      </p:sp>
      <p:sp>
        <p:nvSpPr>
          <p:cNvPr id="3" name="Sous-titre 2"/>
          <p:cNvSpPr>
            <a:spLocks noGrp="1"/>
          </p:cNvSpPr>
          <p:nvPr>
            <p:ph type="subTitle" idx="1"/>
          </p:nvPr>
        </p:nvSpPr>
        <p:spPr/>
        <p:txBody>
          <a:bodyPr/>
          <a:lstStyle/>
          <a:p>
            <a:r>
              <a:rPr lang="en-US" dirty="0" smtClean="0"/>
              <a:t>Module </a:t>
            </a:r>
            <a:r>
              <a:rPr lang="en-US" dirty="0" err="1" smtClean="0"/>
              <a:t>Chimie</a:t>
            </a:r>
            <a:r>
              <a:rPr lang="en-US" dirty="0" smtClean="0"/>
              <a:t> </a:t>
            </a:r>
            <a:r>
              <a:rPr lang="en-US" dirty="0" err="1" smtClean="0"/>
              <a:t>informatique</a:t>
            </a:r>
            <a:r>
              <a:rPr lang="en-US" dirty="0" smtClean="0"/>
              <a:t> GSON </a:t>
            </a:r>
          </a:p>
          <a:p>
            <a:r>
              <a:rPr lang="en-US" dirty="0" smtClean="0"/>
              <a:t>(Graduate School </a:t>
            </a:r>
            <a:r>
              <a:rPr lang="en-US" dirty="0" err="1" smtClean="0"/>
              <a:t>Orléans</a:t>
            </a:r>
            <a:r>
              <a:rPr lang="en-US" dirty="0" smtClean="0"/>
              <a:t> </a:t>
            </a:r>
            <a:r>
              <a:rPr lang="en-US" dirty="0" err="1" smtClean="0"/>
              <a:t>Numérique</a:t>
            </a:r>
            <a:r>
              <a:rPr lang="en-US" dirty="0" smtClean="0"/>
              <a:t>)</a:t>
            </a:r>
          </a:p>
          <a:p>
            <a:r>
              <a:rPr lang="en-US" dirty="0" smtClean="0"/>
              <a:t>Pierre-Yves </a:t>
            </a:r>
            <a:r>
              <a:rPr lang="en-US" dirty="0" smtClean="0"/>
              <a:t>Libouban</a:t>
            </a:r>
            <a:r>
              <a:rPr lang="en-US" dirty="0" smtClean="0"/>
              <a:t>, </a:t>
            </a:r>
            <a:r>
              <a:rPr lang="en-US" dirty="0" err="1" smtClean="0"/>
              <a:t>XiaoJun</a:t>
            </a:r>
            <a:r>
              <a:rPr lang="en-US" dirty="0"/>
              <a:t> </a:t>
            </a:r>
            <a:r>
              <a:rPr lang="en-US" dirty="0" smtClean="0"/>
              <a:t>Mao,</a:t>
            </a:r>
            <a:r>
              <a:rPr lang="en-US" dirty="0" smtClean="0"/>
              <a:t> </a:t>
            </a:r>
            <a:r>
              <a:rPr lang="en-US" dirty="0" smtClean="0"/>
              <a:t>Pascal Bonnet</a:t>
            </a:r>
            <a:endParaRPr lang="en-US" dirty="0"/>
          </a:p>
        </p:txBody>
      </p:sp>
      <p:sp>
        <p:nvSpPr>
          <p:cNvPr id="4" name="Espace réservé de la date 3"/>
          <p:cNvSpPr>
            <a:spLocks noGrp="1"/>
          </p:cNvSpPr>
          <p:nvPr>
            <p:ph type="dt" sz="half" idx="10"/>
          </p:nvPr>
        </p:nvSpPr>
        <p:spPr/>
        <p:txBody>
          <a:bodyPr/>
          <a:lstStyle/>
          <a:p>
            <a:fld id="{912E86D0-78E4-4EF5-8377-7811EBE92D3E}" type="datetime1">
              <a:rPr lang="fr-FR" smtClean="0"/>
              <a:t>13/01/2022</a:t>
            </a:fld>
            <a:endParaRPr lang="en-US"/>
          </a:p>
        </p:txBody>
      </p:sp>
      <p:sp>
        <p:nvSpPr>
          <p:cNvPr id="5" name="Espace réservé du numéro de diapositive 4"/>
          <p:cNvSpPr>
            <a:spLocks noGrp="1"/>
          </p:cNvSpPr>
          <p:nvPr>
            <p:ph type="sldNum" sz="quarter" idx="12"/>
          </p:nvPr>
        </p:nvSpPr>
        <p:spPr/>
        <p:txBody>
          <a:bodyPr/>
          <a:lstStyle/>
          <a:p>
            <a:fld id="{823AB408-533D-4CF2-8BC3-149584E9987B}" type="slidenum">
              <a:rPr lang="en-US" smtClean="0"/>
              <a:t>1</a:t>
            </a:fld>
            <a:endParaRPr lang="en-US"/>
          </a:p>
        </p:txBody>
      </p:sp>
    </p:spTree>
    <p:extLst>
      <p:ext uri="{BB962C8B-B14F-4D97-AF65-F5344CB8AC3E}">
        <p14:creationId xmlns:p14="http://schemas.microsoft.com/office/powerpoint/2010/main" val="5633437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Fingerprints</a:t>
            </a:r>
            <a:r>
              <a:rPr lang="fr-FR" dirty="0" smtClean="0"/>
              <a:t> moléculaire</a:t>
            </a:r>
            <a:endParaRPr lang="fr-FR" dirty="0"/>
          </a:p>
        </p:txBody>
      </p:sp>
      <p:sp>
        <p:nvSpPr>
          <p:cNvPr id="4" name="Rectangle 3"/>
          <p:cNvSpPr/>
          <p:nvPr/>
        </p:nvSpPr>
        <p:spPr>
          <a:xfrm>
            <a:off x="4809207" y="5531922"/>
            <a:ext cx="762038" cy="9361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5" name="Objet 4"/>
          <p:cNvGraphicFramePr>
            <a:graphicFrameLocks noChangeAspect="1"/>
          </p:cNvGraphicFramePr>
          <p:nvPr>
            <p:extLst/>
          </p:nvPr>
        </p:nvGraphicFramePr>
        <p:xfrm>
          <a:off x="82062" y="3816487"/>
          <a:ext cx="2843808" cy="1884977"/>
        </p:xfrm>
        <a:graphic>
          <a:graphicData uri="http://schemas.openxmlformats.org/presentationml/2006/ole">
            <mc:AlternateContent xmlns:mc="http://schemas.openxmlformats.org/markup-compatibility/2006">
              <mc:Choice xmlns:v="urn:schemas-microsoft-com:vml" Requires="v">
                <p:oleObj spid="_x0000_s2098" name="MDLDrawObject Class" r:id="rId3" imgW="4972067" imgH="3295785" progId="MDLDrawOLE.MDLDrawObject.1">
                  <p:embed/>
                </p:oleObj>
              </mc:Choice>
              <mc:Fallback>
                <p:oleObj name="MDLDrawObject Class" r:id="rId3" imgW="4972067" imgH="3295785" progId="MDLDrawOLE.MDLDrawObject.1">
                  <p:embed/>
                  <p:pic>
                    <p:nvPicPr>
                      <p:cNvPr id="5" name="Obje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2" y="3816487"/>
                        <a:ext cx="2843808" cy="1884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Tableau 5"/>
          <p:cNvGraphicFramePr>
            <a:graphicFrameLocks noGrp="1"/>
          </p:cNvGraphicFramePr>
          <p:nvPr>
            <p:extLst/>
          </p:nvPr>
        </p:nvGraphicFramePr>
        <p:xfrm>
          <a:off x="4598629" y="2498343"/>
          <a:ext cx="4536504" cy="2225040"/>
        </p:xfrm>
        <a:graphic>
          <a:graphicData uri="http://schemas.openxmlformats.org/drawingml/2006/table">
            <a:tbl>
              <a:tblPr/>
              <a:tblGrid>
                <a:gridCol w="4536504">
                  <a:extLst>
                    <a:ext uri="{9D8B030D-6E8A-4147-A177-3AD203B41FA5}">
                      <a16:colId xmlns:a16="http://schemas.microsoft.com/office/drawing/2014/main" val="20000"/>
                    </a:ext>
                  </a:extLst>
                </a:gridCol>
              </a:tblGrid>
              <a:tr h="0">
                <a:tc>
                  <a:txBody>
                    <a:bodyPr/>
                    <a:lstStyle/>
                    <a:p>
                      <a:r>
                        <a:rPr lang="en-US" sz="2800" b="1" dirty="0" smtClean="0"/>
                        <a:t>0010001010000001000100...</a:t>
                      </a:r>
                    </a:p>
                    <a:p>
                      <a:endParaRPr lang="en-US" sz="2800" b="1" dirty="0" smtClean="0"/>
                    </a:p>
                    <a:p>
                      <a:endParaRPr lang="en-US" sz="2800" b="1" dirty="0" smtClean="0"/>
                    </a:p>
                    <a:p>
                      <a:endParaRPr lang="en-US" sz="28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0010100100000010001000...</a:t>
                      </a: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cxnSp>
        <p:nvCxnSpPr>
          <p:cNvPr id="7" name="Connecteur droit avec flèche 6"/>
          <p:cNvCxnSpPr/>
          <p:nvPr/>
        </p:nvCxnSpPr>
        <p:spPr>
          <a:xfrm>
            <a:off x="5146997" y="4811842"/>
            <a:ext cx="1"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ZoneTexte 7"/>
          <p:cNvSpPr txBox="1"/>
          <p:nvPr/>
        </p:nvSpPr>
        <p:spPr>
          <a:xfrm>
            <a:off x="5146997" y="1525801"/>
            <a:ext cx="3637727" cy="646331"/>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err="1" smtClean="0"/>
              <a:t>Fingerprints</a:t>
            </a:r>
            <a:r>
              <a:rPr lang="fr-FR" dirty="0" smtClean="0"/>
              <a:t>, encodage binaire :</a:t>
            </a:r>
          </a:p>
          <a:p>
            <a:r>
              <a:rPr lang="fr-FR" dirty="0" smtClean="0"/>
              <a:t>Présence / absence de fragment 0/1 </a:t>
            </a:r>
            <a:endParaRPr lang="fr-FR" dirty="0"/>
          </a:p>
        </p:txBody>
      </p:sp>
      <p:sp>
        <p:nvSpPr>
          <p:cNvPr id="9" name="Rectangle 8"/>
          <p:cNvSpPr/>
          <p:nvPr/>
        </p:nvSpPr>
        <p:spPr>
          <a:xfrm>
            <a:off x="5031184" y="2527114"/>
            <a:ext cx="216024" cy="2140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555731" y="4608575"/>
            <a:ext cx="319158" cy="596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3411005" y="5766696"/>
            <a:ext cx="129255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dirty="0" smtClean="0"/>
              <a:t>Fragment en commun</a:t>
            </a:r>
            <a:endParaRPr lang="fr-FR" dirty="0"/>
          </a:p>
        </p:txBody>
      </p:sp>
      <p:cxnSp>
        <p:nvCxnSpPr>
          <p:cNvPr id="12" name="Connecteur droit avec flèche 11"/>
          <p:cNvCxnSpPr/>
          <p:nvPr/>
        </p:nvCxnSpPr>
        <p:spPr>
          <a:xfrm>
            <a:off x="2906949" y="2723610"/>
            <a:ext cx="16192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2978957" y="4451802"/>
            <a:ext cx="154721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ZoneTexte 13"/>
          <p:cNvSpPr txBox="1"/>
          <p:nvPr/>
        </p:nvSpPr>
        <p:spPr>
          <a:xfrm>
            <a:off x="962733" y="1705230"/>
            <a:ext cx="1149674"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dirty="0" smtClean="0"/>
              <a:t>Molécules</a:t>
            </a:r>
          </a:p>
        </p:txBody>
      </p:sp>
      <p:graphicFrame>
        <p:nvGraphicFramePr>
          <p:cNvPr id="15" name="Objet 14"/>
          <p:cNvGraphicFramePr>
            <a:graphicFrameLocks noChangeAspect="1"/>
          </p:cNvGraphicFramePr>
          <p:nvPr>
            <p:extLst/>
          </p:nvPr>
        </p:nvGraphicFramePr>
        <p:xfrm>
          <a:off x="554696" y="2414221"/>
          <a:ext cx="2320925" cy="1152525"/>
        </p:xfrm>
        <a:graphic>
          <a:graphicData uri="http://schemas.openxmlformats.org/presentationml/2006/ole">
            <mc:AlternateContent xmlns:mc="http://schemas.openxmlformats.org/markup-compatibility/2006">
              <mc:Choice xmlns:v="urn:schemas-microsoft-com:vml" Requires="v">
                <p:oleObj spid="_x0000_s2099" name="MDLDrawObject Class" r:id="rId5" imgW="3114578" imgH="1542940" progId="MDLDrawOLE.MDLDrawObject.1">
                  <p:embed/>
                </p:oleObj>
              </mc:Choice>
              <mc:Fallback>
                <p:oleObj name="MDLDrawObject Class" r:id="rId5" imgW="3114578" imgH="1542940" progId="MDLDrawOLE.MDLDrawObject.1">
                  <p:embed/>
                  <p:pic>
                    <p:nvPicPr>
                      <p:cNvPr id="15" name="Objet 14"/>
                      <p:cNvPicPr>
                        <a:picLocks noChangeAspect="1" noChangeArrowheads="1"/>
                      </p:cNvPicPr>
                      <p:nvPr/>
                    </p:nvPicPr>
                    <p:blipFill>
                      <a:blip r:embed="rId6"/>
                      <a:srcRect/>
                      <a:stretch>
                        <a:fillRect/>
                      </a:stretch>
                    </p:blipFill>
                    <p:spPr bwMode="auto">
                      <a:xfrm>
                        <a:off x="554696" y="2414221"/>
                        <a:ext cx="2320925" cy="1152525"/>
                      </a:xfrm>
                      <a:prstGeom prst="rect">
                        <a:avLst/>
                      </a:prstGeom>
                      <a:noFill/>
                      <a:ln>
                        <a:noFill/>
                      </a:ln>
                    </p:spPr>
                  </p:pic>
                </p:oleObj>
              </mc:Fallback>
            </mc:AlternateContent>
          </a:graphicData>
        </a:graphic>
      </p:graphicFrame>
      <p:sp>
        <p:nvSpPr>
          <p:cNvPr id="16" name="Rectangle 15"/>
          <p:cNvSpPr/>
          <p:nvPr/>
        </p:nvSpPr>
        <p:spPr>
          <a:xfrm>
            <a:off x="1034741" y="2548121"/>
            <a:ext cx="488265" cy="6429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17" name="Objet 16"/>
          <p:cNvGraphicFramePr>
            <a:graphicFrameLocks noChangeAspect="1"/>
          </p:cNvGraphicFramePr>
          <p:nvPr>
            <p:extLst/>
          </p:nvPr>
        </p:nvGraphicFramePr>
        <p:xfrm>
          <a:off x="4779972" y="5521929"/>
          <a:ext cx="719265" cy="1013509"/>
        </p:xfrm>
        <a:graphic>
          <a:graphicData uri="http://schemas.openxmlformats.org/presentationml/2006/ole">
            <mc:AlternateContent xmlns:mc="http://schemas.openxmlformats.org/markup-compatibility/2006">
              <mc:Choice xmlns:v="urn:schemas-microsoft-com:vml" Requires="v">
                <p:oleObj spid="_x0000_s2100" name="MDLDrawObject Class" r:id="rId7" imgW="609526" imgH="857309" progId="MDLDrawOLE.MDLDrawObject.1">
                  <p:embed/>
                </p:oleObj>
              </mc:Choice>
              <mc:Fallback>
                <p:oleObj name="MDLDrawObject Class" r:id="rId7" imgW="609526" imgH="857309" progId="MDLDrawOLE.MDLDrawObject.1">
                  <p:embed/>
                  <p:pic>
                    <p:nvPicPr>
                      <p:cNvPr id="17" name="Objet 16"/>
                      <p:cNvPicPr>
                        <a:picLocks noChangeAspect="1" noChangeArrowheads="1"/>
                      </p:cNvPicPr>
                      <p:nvPr/>
                    </p:nvPicPr>
                    <p:blipFill>
                      <a:blip r:embed="rId8"/>
                      <a:srcRect/>
                      <a:stretch>
                        <a:fillRect/>
                      </a:stretch>
                    </p:blipFill>
                    <p:spPr bwMode="auto">
                      <a:xfrm>
                        <a:off x="4779972" y="5521929"/>
                        <a:ext cx="719265" cy="1013509"/>
                      </a:xfrm>
                      <a:prstGeom prst="rect">
                        <a:avLst/>
                      </a:prstGeom>
                      <a:noFill/>
                      <a:ln>
                        <a:noFill/>
                      </a:ln>
                    </p:spPr>
                  </p:pic>
                </p:oleObj>
              </mc:Fallback>
            </mc:AlternateContent>
          </a:graphicData>
        </a:graphic>
      </p:graphicFrame>
      <p:cxnSp>
        <p:nvCxnSpPr>
          <p:cNvPr id="18" name="Connecteur droit avec flèche 17"/>
          <p:cNvCxnSpPr/>
          <p:nvPr/>
        </p:nvCxnSpPr>
        <p:spPr>
          <a:xfrm>
            <a:off x="2906949" y="1889896"/>
            <a:ext cx="1619224"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Rectangle 18"/>
          <p:cNvSpPr/>
          <p:nvPr/>
        </p:nvSpPr>
        <p:spPr>
          <a:xfrm>
            <a:off x="1874889" y="5315898"/>
            <a:ext cx="6000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0" name="Rectangle 19"/>
          <p:cNvSpPr/>
          <p:nvPr/>
        </p:nvSpPr>
        <p:spPr>
          <a:xfrm>
            <a:off x="7964198" y="2548121"/>
            <a:ext cx="198828" cy="21197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1" name="ZoneTexte 20"/>
          <p:cNvSpPr txBox="1"/>
          <p:nvPr/>
        </p:nvSpPr>
        <p:spPr>
          <a:xfrm>
            <a:off x="6219317" y="5531435"/>
            <a:ext cx="125797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dirty="0" smtClean="0"/>
              <a:t>Fragment non commun</a:t>
            </a:r>
            <a:endParaRPr lang="fr-FR" dirty="0"/>
          </a:p>
        </p:txBody>
      </p:sp>
      <p:cxnSp>
        <p:nvCxnSpPr>
          <p:cNvPr id="22" name="Connecteur droit avec flèche 21"/>
          <p:cNvCxnSpPr/>
          <p:nvPr/>
        </p:nvCxnSpPr>
        <p:spPr>
          <a:xfrm>
            <a:off x="8063612" y="4811842"/>
            <a:ext cx="1" cy="64294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aphicFrame>
        <p:nvGraphicFramePr>
          <p:cNvPr id="23" name="Objet 22"/>
          <p:cNvGraphicFramePr>
            <a:graphicFrameLocks noChangeAspect="1"/>
          </p:cNvGraphicFramePr>
          <p:nvPr>
            <p:extLst/>
          </p:nvPr>
        </p:nvGraphicFramePr>
        <p:xfrm>
          <a:off x="7766750" y="5530941"/>
          <a:ext cx="900839" cy="587713"/>
        </p:xfrm>
        <a:graphic>
          <a:graphicData uri="http://schemas.openxmlformats.org/presentationml/2006/ole">
            <mc:AlternateContent xmlns:mc="http://schemas.openxmlformats.org/markup-compatibility/2006">
              <mc:Choice xmlns:v="urn:schemas-microsoft-com:vml" Requires="v">
                <p:oleObj spid="_x0000_s2101" name="MDLDrawObject Class" r:id="rId9" imgW="1038193" imgH="676184" progId="MDLDrawOLE.MDLDrawObject.1">
                  <p:embed/>
                </p:oleObj>
              </mc:Choice>
              <mc:Fallback>
                <p:oleObj name="MDLDrawObject Class" r:id="rId9" imgW="1038193" imgH="676184" progId="MDLDrawOLE.MDLDrawObject.1">
                  <p:embed/>
                  <p:pic>
                    <p:nvPicPr>
                      <p:cNvPr id="23" name="Objet 22"/>
                      <p:cNvPicPr>
                        <a:picLocks noChangeAspect="1" noChangeArrowheads="1"/>
                      </p:cNvPicPr>
                      <p:nvPr/>
                    </p:nvPicPr>
                    <p:blipFill>
                      <a:blip r:embed="rId10"/>
                      <a:srcRect/>
                      <a:stretch>
                        <a:fillRect/>
                      </a:stretch>
                    </p:blipFill>
                    <p:spPr bwMode="auto">
                      <a:xfrm>
                        <a:off x="7766750" y="5530941"/>
                        <a:ext cx="900839" cy="587713"/>
                      </a:xfrm>
                      <a:prstGeom prst="rect">
                        <a:avLst/>
                      </a:prstGeom>
                      <a:noFill/>
                      <a:ln>
                        <a:noFill/>
                      </a:ln>
                    </p:spPr>
                  </p:pic>
                </p:oleObj>
              </mc:Fallback>
            </mc:AlternateContent>
          </a:graphicData>
        </a:graphic>
      </p:graphicFrame>
      <p:sp>
        <p:nvSpPr>
          <p:cNvPr id="24" name="Rectangle 23"/>
          <p:cNvSpPr/>
          <p:nvPr/>
        </p:nvSpPr>
        <p:spPr>
          <a:xfrm>
            <a:off x="7746917" y="5531921"/>
            <a:ext cx="920672" cy="557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3" name="Rectangle 2"/>
          <p:cNvSpPr/>
          <p:nvPr/>
        </p:nvSpPr>
        <p:spPr>
          <a:xfrm>
            <a:off x="9567044" y="5307322"/>
            <a:ext cx="1368058"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fr-FR" dirty="0"/>
              <a:t>Longueur </a:t>
            </a:r>
            <a:r>
              <a:rPr lang="fr-FR" dirty="0" err="1"/>
              <a:t>fingerprint</a:t>
            </a:r>
            <a:r>
              <a:rPr lang="fr-FR" dirty="0"/>
              <a:t> : 1K-4K bits</a:t>
            </a:r>
          </a:p>
        </p:txBody>
      </p:sp>
      <p:sp>
        <p:nvSpPr>
          <p:cNvPr id="25" name="Espace réservé de la date 24"/>
          <p:cNvSpPr>
            <a:spLocks noGrp="1"/>
          </p:cNvSpPr>
          <p:nvPr>
            <p:ph type="dt" sz="half" idx="10"/>
          </p:nvPr>
        </p:nvSpPr>
        <p:spPr/>
        <p:txBody>
          <a:bodyPr/>
          <a:lstStyle/>
          <a:p>
            <a:fld id="{74A46B8E-5B4B-423E-BE80-00E0531075D3}" type="datetime1">
              <a:rPr lang="fr-FR" smtClean="0"/>
              <a:t>13/01/2022</a:t>
            </a:fld>
            <a:endParaRPr lang="en-US"/>
          </a:p>
        </p:txBody>
      </p:sp>
      <p:sp>
        <p:nvSpPr>
          <p:cNvPr id="26" name="Espace réservé du numéro de diapositive 25"/>
          <p:cNvSpPr>
            <a:spLocks noGrp="1"/>
          </p:cNvSpPr>
          <p:nvPr>
            <p:ph type="sldNum" sz="quarter" idx="12"/>
          </p:nvPr>
        </p:nvSpPr>
        <p:spPr/>
        <p:txBody>
          <a:bodyPr/>
          <a:lstStyle/>
          <a:p>
            <a:fld id="{823AB408-533D-4CF2-8BC3-149584E9987B}" type="slidenum">
              <a:rPr lang="en-US" smtClean="0"/>
              <a:t>10</a:t>
            </a:fld>
            <a:endParaRPr lang="en-US"/>
          </a:p>
        </p:txBody>
      </p:sp>
    </p:spTree>
    <p:extLst>
      <p:ext uri="{BB962C8B-B14F-4D97-AF65-F5344CB8AC3E}">
        <p14:creationId xmlns:p14="http://schemas.microsoft.com/office/powerpoint/2010/main" val="135168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P spid="11" grpId="0" animBg="1"/>
      <p:bldP spid="16" grpId="0" animBg="1"/>
      <p:bldP spid="19" grpId="0" animBg="1"/>
      <p:bldP spid="20" grpId="0" animBg="1"/>
      <p:bldP spid="21"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a:xfrm>
            <a:off x="518196" y="81581"/>
            <a:ext cx="10515600" cy="1325563"/>
          </a:xfrm>
        </p:spPr>
        <p:txBody>
          <a:bodyPr/>
          <a:lstStyle/>
          <a:p>
            <a:r>
              <a:rPr lang="fr-FR" dirty="0" smtClean="0"/>
              <a:t>De nombreux </a:t>
            </a:r>
            <a:r>
              <a:rPr lang="fr-FR" dirty="0" err="1" smtClean="0"/>
              <a:t>fingerprints</a:t>
            </a:r>
            <a:r>
              <a:rPr lang="fr-FR" dirty="0" smtClean="0"/>
              <a:t>… </a:t>
            </a:r>
            <a:endParaRPr lang="fr-FR" dirty="0"/>
          </a:p>
        </p:txBody>
      </p:sp>
      <p:sp>
        <p:nvSpPr>
          <p:cNvPr id="3" name="Espace réservé du contenu 2"/>
          <p:cNvSpPr>
            <a:spLocks noGrp="1"/>
          </p:cNvSpPr>
          <p:nvPr>
            <p:ph idx="1"/>
          </p:nvPr>
        </p:nvSpPr>
        <p:spPr>
          <a:xfrm>
            <a:off x="198192" y="4325816"/>
            <a:ext cx="6893488" cy="2318824"/>
          </a:xfrm>
        </p:spPr>
        <p:txBody>
          <a:bodyPr>
            <a:normAutofit fontScale="62500" lnSpcReduction="20000"/>
          </a:bodyPr>
          <a:lstStyle/>
          <a:p>
            <a:r>
              <a:rPr lang="fr-FR" dirty="0" smtClean="0"/>
              <a:t>Des applications différentes (recherche par sous structure, recherche par similarité, </a:t>
            </a:r>
            <a:r>
              <a:rPr lang="fr-FR" dirty="0" err="1" smtClean="0"/>
              <a:t>clustering</a:t>
            </a:r>
            <a:r>
              <a:rPr lang="fr-FR" dirty="0" smtClean="0"/>
              <a:t> …</a:t>
            </a:r>
          </a:p>
          <a:p>
            <a:r>
              <a:rPr lang="fr-FR" dirty="0" err="1" smtClean="0"/>
              <a:t>Fingerprint</a:t>
            </a:r>
            <a:r>
              <a:rPr lang="fr-FR" dirty="0" smtClean="0"/>
              <a:t> Morgan/circulaire très populaire en machine </a:t>
            </a:r>
            <a:r>
              <a:rPr lang="fr-FR" dirty="0" err="1" smtClean="0"/>
              <a:t>learning</a:t>
            </a:r>
            <a:r>
              <a:rPr lang="fr-FR" dirty="0" smtClean="0"/>
              <a:t>.</a:t>
            </a:r>
          </a:p>
          <a:p>
            <a:r>
              <a:rPr lang="fr-FR" dirty="0" smtClean="0"/>
              <a:t>Il encode dans le voisinage de chaque atome :</a:t>
            </a:r>
          </a:p>
          <a:p>
            <a:pPr lvl="1"/>
            <a:r>
              <a:rPr lang="fr-FR" dirty="0" smtClean="0"/>
              <a:t>La connectivité : (</a:t>
            </a:r>
            <a:r>
              <a:rPr lang="en-GB" dirty="0"/>
              <a:t>Element, #heavy </a:t>
            </a:r>
            <a:r>
              <a:rPr lang="en-GB" dirty="0" err="1"/>
              <a:t>neighbors</a:t>
            </a:r>
            <a:r>
              <a:rPr lang="en-GB" dirty="0"/>
              <a:t>, #Hs, charge, isotope, </a:t>
            </a:r>
            <a:r>
              <a:rPr lang="en-GB" dirty="0" err="1" smtClean="0"/>
              <a:t>inRing</a:t>
            </a:r>
            <a:r>
              <a:rPr lang="en-GB" dirty="0" smtClean="0"/>
              <a:t>)</a:t>
            </a:r>
            <a:endParaRPr lang="fr-FR" dirty="0" smtClean="0"/>
          </a:p>
          <a:p>
            <a:pPr lvl="1"/>
            <a:r>
              <a:rPr lang="fr-FR" dirty="0" smtClean="0"/>
              <a:t>Les caractéristiques des atomes :  (</a:t>
            </a:r>
            <a:r>
              <a:rPr lang="en-GB" dirty="0"/>
              <a:t>Donor, Acceptor, Aromatic, Halogen, Basic, </a:t>
            </a:r>
            <a:r>
              <a:rPr lang="en-GB" dirty="0" smtClean="0"/>
              <a:t>Acidic)</a:t>
            </a:r>
            <a:endParaRPr lang="fr-FR" dirty="0" smtClean="0"/>
          </a:p>
          <a:p>
            <a:r>
              <a:rPr lang="fr-FR" dirty="0" smtClean="0"/>
              <a:t>Rayon 0 à 3. Rayon de 2 </a:t>
            </a:r>
            <a:r>
              <a:rPr lang="fr-FR" dirty="0" smtClean="0">
                <a:sym typeface="Wingdings" panose="05000000000000000000" pitchFamily="2" charset="2"/>
              </a:rPr>
              <a:t> ECFP4</a:t>
            </a:r>
            <a:r>
              <a:rPr lang="fr-FR" dirty="0" smtClean="0"/>
              <a:t> </a:t>
            </a:r>
          </a:p>
          <a:p>
            <a:endParaRPr lang="fr-FR" dirty="0" smtClean="0"/>
          </a:p>
          <a:p>
            <a:endParaRPr lang="fr-FR" dirty="0"/>
          </a:p>
        </p:txBody>
      </p:sp>
      <p:pic>
        <p:nvPicPr>
          <p:cNvPr id="4" name="Image 3"/>
          <p:cNvPicPr>
            <a:picLocks noChangeAspect="1"/>
          </p:cNvPicPr>
          <p:nvPr/>
        </p:nvPicPr>
        <p:blipFill>
          <a:blip r:embed="rId2"/>
          <a:stretch>
            <a:fillRect/>
          </a:stretch>
        </p:blipFill>
        <p:spPr>
          <a:xfrm>
            <a:off x="198192" y="1040057"/>
            <a:ext cx="11155607" cy="3029590"/>
          </a:xfrm>
          <a:prstGeom prst="rect">
            <a:avLst/>
          </a:prstGeom>
        </p:spPr>
      </p:pic>
      <p:pic>
        <p:nvPicPr>
          <p:cNvPr id="6" name="Image 5"/>
          <p:cNvPicPr>
            <a:picLocks noChangeAspect="1"/>
          </p:cNvPicPr>
          <p:nvPr/>
        </p:nvPicPr>
        <p:blipFill>
          <a:blip r:embed="rId3"/>
          <a:stretch>
            <a:fillRect/>
          </a:stretch>
        </p:blipFill>
        <p:spPr>
          <a:xfrm>
            <a:off x="6928337" y="4875295"/>
            <a:ext cx="4245219" cy="1540253"/>
          </a:xfrm>
          <a:prstGeom prst="rect">
            <a:avLst/>
          </a:prstGeom>
        </p:spPr>
      </p:pic>
      <p:sp>
        <p:nvSpPr>
          <p:cNvPr id="5" name="Espace réservé de la date 4"/>
          <p:cNvSpPr>
            <a:spLocks noGrp="1"/>
          </p:cNvSpPr>
          <p:nvPr>
            <p:ph type="dt" sz="half" idx="10"/>
          </p:nvPr>
        </p:nvSpPr>
        <p:spPr/>
        <p:txBody>
          <a:bodyPr/>
          <a:lstStyle/>
          <a:p>
            <a:fld id="{95A437A7-2913-4BAD-9CC8-242350DD8B42}" type="datetime1">
              <a:rPr lang="fr-FR" smtClean="0"/>
              <a:t>13/01/2022</a:t>
            </a:fld>
            <a:endParaRPr lang="en-US"/>
          </a:p>
        </p:txBody>
      </p:sp>
      <p:sp>
        <p:nvSpPr>
          <p:cNvPr id="7" name="Espace réservé du numéro de diapositive 6"/>
          <p:cNvSpPr>
            <a:spLocks noGrp="1"/>
          </p:cNvSpPr>
          <p:nvPr>
            <p:ph type="sldNum" sz="quarter" idx="12"/>
          </p:nvPr>
        </p:nvSpPr>
        <p:spPr/>
        <p:txBody>
          <a:bodyPr/>
          <a:lstStyle/>
          <a:p>
            <a:fld id="{823AB408-533D-4CF2-8BC3-149584E9987B}" type="slidenum">
              <a:rPr lang="en-US" smtClean="0"/>
              <a:t>11</a:t>
            </a:fld>
            <a:endParaRPr lang="en-US"/>
          </a:p>
        </p:txBody>
      </p:sp>
    </p:spTree>
    <p:extLst>
      <p:ext uri="{BB962C8B-B14F-4D97-AF65-F5344CB8AC3E}">
        <p14:creationId xmlns:p14="http://schemas.microsoft.com/office/powerpoint/2010/main" val="2812404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Remerciements</a:t>
            </a:r>
            <a:endParaRPr lang="en-US" dirty="0"/>
          </a:p>
        </p:txBody>
      </p:sp>
      <p:sp>
        <p:nvSpPr>
          <p:cNvPr id="3" name="Espace réservé du contenu 2"/>
          <p:cNvSpPr>
            <a:spLocks noGrp="1"/>
          </p:cNvSpPr>
          <p:nvPr>
            <p:ph idx="1"/>
          </p:nvPr>
        </p:nvSpPr>
        <p:spPr/>
        <p:txBody>
          <a:bodyPr/>
          <a:lstStyle/>
          <a:p>
            <a:r>
              <a:rPr lang="en-US" dirty="0" err="1" smtClean="0"/>
              <a:t>Dr</a:t>
            </a:r>
            <a:r>
              <a:rPr lang="en-US" dirty="0" smtClean="0"/>
              <a:t> </a:t>
            </a:r>
            <a:r>
              <a:rPr lang="en-US" dirty="0" err="1" smtClean="0"/>
              <a:t>Fabrice</a:t>
            </a:r>
            <a:r>
              <a:rPr lang="en-US" dirty="0" smtClean="0"/>
              <a:t> </a:t>
            </a:r>
            <a:r>
              <a:rPr lang="en-US" dirty="0" err="1" smtClean="0"/>
              <a:t>Carles</a:t>
            </a:r>
            <a:endParaRPr lang="en-US" dirty="0" smtClean="0"/>
          </a:p>
          <a:p>
            <a:r>
              <a:rPr lang="en-US" dirty="0" err="1" smtClean="0"/>
              <a:t>Dr</a:t>
            </a:r>
            <a:r>
              <a:rPr lang="en-US" dirty="0" smtClean="0"/>
              <a:t> Colin </a:t>
            </a:r>
            <a:r>
              <a:rPr lang="en-US" dirty="0" err="1" smtClean="0"/>
              <a:t>Bournez</a:t>
            </a:r>
            <a:endParaRPr lang="en-US" dirty="0"/>
          </a:p>
        </p:txBody>
      </p:sp>
      <p:sp>
        <p:nvSpPr>
          <p:cNvPr id="4" name="Espace réservé de la date 3"/>
          <p:cNvSpPr>
            <a:spLocks noGrp="1"/>
          </p:cNvSpPr>
          <p:nvPr>
            <p:ph type="dt" sz="half" idx="10"/>
          </p:nvPr>
        </p:nvSpPr>
        <p:spPr/>
        <p:txBody>
          <a:bodyPr/>
          <a:lstStyle/>
          <a:p>
            <a:fld id="{123B0F74-60AB-4736-BF2A-C5B66B4DC0F4}" type="datetime1">
              <a:rPr lang="fr-FR" smtClean="0"/>
              <a:t>13/01/2022</a:t>
            </a:fld>
            <a:endParaRPr lang="en-US"/>
          </a:p>
        </p:txBody>
      </p:sp>
      <p:sp>
        <p:nvSpPr>
          <p:cNvPr id="5" name="Espace réservé du numéro de diapositive 4"/>
          <p:cNvSpPr>
            <a:spLocks noGrp="1"/>
          </p:cNvSpPr>
          <p:nvPr>
            <p:ph type="sldNum" sz="quarter" idx="12"/>
          </p:nvPr>
        </p:nvSpPr>
        <p:spPr/>
        <p:txBody>
          <a:bodyPr/>
          <a:lstStyle/>
          <a:p>
            <a:fld id="{823AB408-533D-4CF2-8BC3-149584E9987B}" type="slidenum">
              <a:rPr lang="en-US" smtClean="0"/>
              <a:t>12</a:t>
            </a:fld>
            <a:endParaRPr lang="en-US"/>
          </a:p>
        </p:txBody>
      </p:sp>
    </p:spTree>
    <p:extLst>
      <p:ext uri="{BB962C8B-B14F-4D97-AF65-F5344CB8AC3E}">
        <p14:creationId xmlns:p14="http://schemas.microsoft.com/office/powerpoint/2010/main" val="185193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a:xfrm>
            <a:off x="413240" y="536330"/>
            <a:ext cx="10709030" cy="1424354"/>
          </a:xfrm>
        </p:spPr>
        <p:txBody>
          <a:bodyPr>
            <a:normAutofit fontScale="90000"/>
          </a:bodyPr>
          <a:lstStyle/>
          <a:p>
            <a:pPr eaLnBrk="1" hangingPunct="1">
              <a:defRPr/>
            </a:pPr>
            <a:r>
              <a:rPr lang="fr-FR" b="1" dirty="0" smtClean="0">
                <a:cs typeface="Times New Roman" pitchFamily="18" charset="0"/>
              </a:rPr>
              <a:t>De la molécule aux </a:t>
            </a:r>
            <a:br>
              <a:rPr lang="fr-FR" b="1" dirty="0" smtClean="0">
                <a:cs typeface="Times New Roman" pitchFamily="18" charset="0"/>
              </a:rPr>
            </a:br>
            <a:r>
              <a:rPr lang="fr-FR" b="1" dirty="0" smtClean="0">
                <a:cs typeface="Times New Roman" pitchFamily="18" charset="0"/>
              </a:rPr>
              <a:t>descripteurs moléculaires</a:t>
            </a:r>
            <a:r>
              <a:rPr lang="fr-FR" dirty="0" smtClean="0"/>
              <a:t> </a:t>
            </a:r>
          </a:p>
        </p:txBody>
      </p:sp>
      <p:sp>
        <p:nvSpPr>
          <p:cNvPr id="39939" name="Rectangle 3"/>
          <p:cNvSpPr>
            <a:spLocks noGrp="1" noChangeArrowheads="1"/>
          </p:cNvSpPr>
          <p:nvPr>
            <p:ph type="subTitle" idx="1"/>
          </p:nvPr>
        </p:nvSpPr>
        <p:spPr>
          <a:xfrm>
            <a:off x="2057400" y="2511669"/>
            <a:ext cx="7772400" cy="2895600"/>
          </a:xfrm>
        </p:spPr>
        <p:txBody>
          <a:bodyPr/>
          <a:lstStyle/>
          <a:p>
            <a:pPr algn="l" eaLnBrk="1" hangingPunct="1">
              <a:defRPr/>
            </a:pPr>
            <a:r>
              <a:rPr lang="fr-FR" b="1" dirty="0" smtClean="0">
                <a:cs typeface="Times New Roman" pitchFamily="18" charset="0"/>
              </a:rPr>
              <a:t>Notion de descripteur</a:t>
            </a:r>
          </a:p>
          <a:p>
            <a:pPr algn="l" eaLnBrk="1" hangingPunct="1">
              <a:defRPr/>
            </a:pPr>
            <a:r>
              <a:rPr lang="fr-FR" b="1" dirty="0" smtClean="0">
                <a:cs typeface="Times New Roman" pitchFamily="18" charset="0"/>
              </a:rPr>
              <a:t>Descripteurs structuraux 0,1 et 2D</a:t>
            </a:r>
          </a:p>
          <a:p>
            <a:pPr algn="l" eaLnBrk="1" hangingPunct="1">
              <a:defRPr/>
            </a:pPr>
            <a:r>
              <a:rPr lang="fr-FR" b="1" dirty="0" smtClean="0">
                <a:cs typeface="Times New Roman" pitchFamily="18" charset="0"/>
              </a:rPr>
              <a:t>Descripteurs 3D</a:t>
            </a:r>
          </a:p>
          <a:p>
            <a:pPr algn="l">
              <a:defRPr/>
            </a:pPr>
            <a:r>
              <a:rPr lang="fr-FR" b="1" dirty="0" smtClean="0">
                <a:cs typeface="Times New Roman" pitchFamily="18" charset="0"/>
              </a:rPr>
              <a:t>Exemple d’application</a:t>
            </a:r>
          </a:p>
          <a:p>
            <a:pPr algn="l">
              <a:defRPr/>
            </a:pPr>
            <a:r>
              <a:rPr lang="fr-FR" b="1" dirty="0" err="1" smtClean="0">
                <a:cs typeface="Times New Roman" pitchFamily="18" charset="0"/>
              </a:rPr>
              <a:t>Fingerprint</a:t>
            </a:r>
            <a:r>
              <a:rPr lang="fr-FR" b="1" dirty="0" err="1">
                <a:cs typeface="Times New Roman" pitchFamily="18" charset="0"/>
              </a:rPr>
              <a:t>s</a:t>
            </a:r>
            <a:endParaRPr lang="fr-FR" b="1" dirty="0" smtClean="0">
              <a:cs typeface="Times New Roman" pitchFamily="18" charset="0"/>
            </a:endParaRPr>
          </a:p>
        </p:txBody>
      </p:sp>
      <p:sp>
        <p:nvSpPr>
          <p:cNvPr id="2" name="Espace réservé de la date 1"/>
          <p:cNvSpPr>
            <a:spLocks noGrp="1"/>
          </p:cNvSpPr>
          <p:nvPr>
            <p:ph type="dt" sz="half" idx="10"/>
          </p:nvPr>
        </p:nvSpPr>
        <p:spPr/>
        <p:txBody>
          <a:bodyPr/>
          <a:lstStyle/>
          <a:p>
            <a:fld id="{F98F5E7E-2B77-4395-9994-0F446626FA9D}" type="datetime1">
              <a:rPr lang="fr-FR" smtClean="0"/>
              <a:t>13/01/2022</a:t>
            </a:fld>
            <a:endParaRPr lang="en-US"/>
          </a:p>
        </p:txBody>
      </p:sp>
      <p:sp>
        <p:nvSpPr>
          <p:cNvPr id="3" name="Espace réservé du numéro de diapositive 2"/>
          <p:cNvSpPr>
            <a:spLocks noGrp="1"/>
          </p:cNvSpPr>
          <p:nvPr>
            <p:ph type="sldNum" sz="quarter" idx="12"/>
          </p:nvPr>
        </p:nvSpPr>
        <p:spPr/>
        <p:txBody>
          <a:bodyPr/>
          <a:lstStyle/>
          <a:p>
            <a:fld id="{823AB408-533D-4CF2-8BC3-149584E9987B}" type="slidenum">
              <a:rPr lang="en-US" smtClean="0"/>
              <a:t>2</a:t>
            </a:fld>
            <a:endParaRPr lang="en-US"/>
          </a:p>
        </p:txBody>
      </p:sp>
    </p:spTree>
    <p:extLst>
      <p:ext uri="{BB962C8B-B14F-4D97-AF65-F5344CB8AC3E}">
        <p14:creationId xmlns:p14="http://schemas.microsoft.com/office/powerpoint/2010/main" val="1739162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numéro de diapositive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tx1"/>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fld id="{2CEA9EE9-49A4-477C-AE32-6F0B2D962469}" type="slidenum">
              <a:rPr lang="fr-FR" altLang="en-US" sz="1400"/>
              <a:pPr eaLnBrk="1" hangingPunct="1">
                <a:spcBef>
                  <a:spcPct val="50000"/>
                </a:spcBef>
                <a:buClrTx/>
                <a:buSzTx/>
                <a:buFontTx/>
                <a:buNone/>
              </a:pPr>
              <a:t>3</a:t>
            </a:fld>
            <a:endParaRPr lang="fr-FR" altLang="en-US" sz="1400"/>
          </a:p>
        </p:txBody>
      </p:sp>
      <p:sp>
        <p:nvSpPr>
          <p:cNvPr id="40962" name="Rectangle 2"/>
          <p:cNvSpPr>
            <a:spLocks noGrp="1" noChangeArrowheads="1"/>
          </p:cNvSpPr>
          <p:nvPr>
            <p:ph type="title"/>
          </p:nvPr>
        </p:nvSpPr>
        <p:spPr/>
        <p:txBody>
          <a:bodyPr/>
          <a:lstStyle/>
          <a:p>
            <a:pPr eaLnBrk="1" hangingPunct="1">
              <a:defRPr/>
            </a:pPr>
            <a:r>
              <a:rPr lang="fr-FR" smtClean="0"/>
              <a:t>Définition</a:t>
            </a:r>
          </a:p>
        </p:txBody>
      </p:sp>
      <p:sp>
        <p:nvSpPr>
          <p:cNvPr id="40963" name="Rectangle 3"/>
          <p:cNvSpPr>
            <a:spLocks noGrp="1" noChangeArrowheads="1"/>
          </p:cNvSpPr>
          <p:nvPr>
            <p:ph type="body" idx="1"/>
          </p:nvPr>
        </p:nvSpPr>
        <p:spPr>
          <a:xfrm>
            <a:off x="2209800" y="1641476"/>
            <a:ext cx="8077200" cy="4454525"/>
          </a:xfrm>
        </p:spPr>
        <p:txBody>
          <a:bodyPr/>
          <a:lstStyle/>
          <a:p>
            <a:pPr eaLnBrk="1" hangingPunct="1">
              <a:lnSpc>
                <a:spcPct val="90000"/>
              </a:lnSpc>
              <a:defRPr/>
            </a:pPr>
            <a:r>
              <a:rPr lang="fr-FR" smtClean="0"/>
              <a:t>Un descripteur moléculaire est le résultat final d’une procédure mathématique et logique qui transforme l’information chimique encodée dans la représentation symbolique d’une molécule en une valeur numérique utile ou en un résultat d’une expérience standardisée.</a:t>
            </a:r>
            <a:br>
              <a:rPr lang="fr-FR" smtClean="0"/>
            </a:br>
            <a:r>
              <a:rPr lang="fr-FR" smtClean="0"/>
              <a:t/>
            </a:r>
            <a:br>
              <a:rPr lang="fr-FR" smtClean="0"/>
            </a:br>
            <a:r>
              <a:rPr lang="fr-FR" smtClean="0">
                <a:solidFill>
                  <a:schemeClr val="tx2"/>
                </a:solidFill>
              </a:rPr>
              <a:t>(Todeschini et Consonni, Handbook of molecular descriptors , Wiley-VCH, 2000)</a:t>
            </a:r>
          </a:p>
          <a:p>
            <a:pPr eaLnBrk="1" hangingPunct="1">
              <a:lnSpc>
                <a:spcPct val="90000"/>
              </a:lnSpc>
              <a:defRPr/>
            </a:pPr>
            <a:endParaRPr lang="fr-FR" smtClean="0"/>
          </a:p>
        </p:txBody>
      </p:sp>
      <p:sp>
        <p:nvSpPr>
          <p:cNvPr id="2" name="Espace réservé de la date 1"/>
          <p:cNvSpPr>
            <a:spLocks noGrp="1"/>
          </p:cNvSpPr>
          <p:nvPr>
            <p:ph type="dt" sz="half" idx="10"/>
          </p:nvPr>
        </p:nvSpPr>
        <p:spPr/>
        <p:txBody>
          <a:bodyPr/>
          <a:lstStyle/>
          <a:p>
            <a:fld id="{81CFBB58-4F2E-4221-A92B-FECBA10AAA21}" type="datetime1">
              <a:rPr lang="fr-FR" smtClean="0"/>
              <a:t>13/01/2022</a:t>
            </a:fld>
            <a:endParaRPr lang="en-US"/>
          </a:p>
        </p:txBody>
      </p:sp>
    </p:spTree>
    <p:extLst>
      <p:ext uri="{BB962C8B-B14F-4D97-AF65-F5344CB8AC3E}">
        <p14:creationId xmlns:p14="http://schemas.microsoft.com/office/powerpoint/2010/main" val="586454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u numéro de diapositive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tx1"/>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fld id="{87932220-2CF3-4F2A-916A-D4FADA92B8CF}" type="slidenum">
              <a:rPr lang="fr-FR" altLang="en-US" sz="1400"/>
              <a:pPr eaLnBrk="1" hangingPunct="1">
                <a:spcBef>
                  <a:spcPct val="50000"/>
                </a:spcBef>
                <a:buClrTx/>
                <a:buSzTx/>
                <a:buFontTx/>
                <a:buNone/>
              </a:pPr>
              <a:t>4</a:t>
            </a:fld>
            <a:endParaRPr lang="fr-FR" altLang="en-US" sz="1400"/>
          </a:p>
        </p:txBody>
      </p:sp>
      <p:sp>
        <p:nvSpPr>
          <p:cNvPr id="43010" name="Rectangle 2"/>
          <p:cNvSpPr>
            <a:spLocks noGrp="1" noChangeArrowheads="1"/>
          </p:cNvSpPr>
          <p:nvPr>
            <p:ph type="title"/>
          </p:nvPr>
        </p:nvSpPr>
        <p:spPr>
          <a:xfrm>
            <a:off x="635977" y="259617"/>
            <a:ext cx="10515600" cy="1325563"/>
          </a:xfrm>
        </p:spPr>
        <p:txBody>
          <a:bodyPr/>
          <a:lstStyle/>
          <a:p>
            <a:pPr eaLnBrk="1" hangingPunct="1">
              <a:defRPr/>
            </a:pPr>
            <a:r>
              <a:rPr lang="fr-FR" dirty="0" smtClean="0"/>
              <a:t>Différents types de descripteurs</a:t>
            </a:r>
          </a:p>
        </p:txBody>
      </p:sp>
      <p:sp>
        <p:nvSpPr>
          <p:cNvPr id="43011" name="Rectangle 3"/>
          <p:cNvSpPr>
            <a:spLocks noGrp="1" noChangeArrowheads="1"/>
          </p:cNvSpPr>
          <p:nvPr>
            <p:ph type="body" idx="1"/>
          </p:nvPr>
        </p:nvSpPr>
        <p:spPr>
          <a:xfrm>
            <a:off x="363415" y="1690688"/>
            <a:ext cx="6679223" cy="3758642"/>
          </a:xfrm>
        </p:spPr>
        <p:txBody>
          <a:bodyPr>
            <a:normAutofit fontScale="70000" lnSpcReduction="20000"/>
          </a:bodyPr>
          <a:lstStyle/>
          <a:p>
            <a:pPr eaLnBrk="1" hangingPunct="1">
              <a:defRPr/>
            </a:pPr>
            <a:r>
              <a:rPr lang="fr-FR" dirty="0"/>
              <a:t>Descripteurs calculés à partir des formules brute, semi </a:t>
            </a:r>
            <a:r>
              <a:rPr lang="fr-FR" dirty="0" smtClean="0"/>
              <a:t>développée </a:t>
            </a:r>
            <a:r>
              <a:rPr lang="fr-FR" dirty="0"/>
              <a:t>ou développée de la molécule ( 0D, 1D et 2D</a:t>
            </a:r>
            <a:r>
              <a:rPr lang="fr-FR" dirty="0" smtClean="0"/>
              <a:t>)</a:t>
            </a:r>
          </a:p>
          <a:p>
            <a:pPr>
              <a:defRPr/>
            </a:pPr>
            <a:r>
              <a:rPr lang="fr-FR" dirty="0"/>
              <a:t>Les descripteurs 0D n’utilisent que la formule brute de la molécule</a:t>
            </a:r>
          </a:p>
          <a:p>
            <a:pPr>
              <a:defRPr/>
            </a:pPr>
            <a:r>
              <a:rPr lang="fr-FR" dirty="0"/>
              <a:t>Les descripteurs 1D n’utilisent que la formule semi développée de la molécule</a:t>
            </a:r>
          </a:p>
          <a:p>
            <a:pPr>
              <a:defRPr/>
            </a:pPr>
            <a:r>
              <a:rPr lang="fr-FR" dirty="0"/>
              <a:t>Les descripteurs 2D utilisent la formule développée de la </a:t>
            </a:r>
            <a:r>
              <a:rPr lang="fr-FR" dirty="0" smtClean="0"/>
              <a:t>molécule ou des </a:t>
            </a:r>
            <a:r>
              <a:rPr lang="fr-FR" dirty="0"/>
              <a:t>représentations similaires (ex: code SMILES</a:t>
            </a:r>
            <a:r>
              <a:rPr lang="fr-FR" dirty="0" smtClean="0"/>
              <a:t>)</a:t>
            </a:r>
            <a:endParaRPr lang="fr-FR" dirty="0"/>
          </a:p>
          <a:p>
            <a:pPr eaLnBrk="1" hangingPunct="1">
              <a:defRPr/>
            </a:pPr>
            <a:r>
              <a:rPr lang="fr-FR" dirty="0"/>
              <a:t>Descripteurs calculés à partir de structure 3D soit expérimentale (RX) soit calculée </a:t>
            </a:r>
            <a:r>
              <a:rPr lang="fr-FR" dirty="0" smtClean="0"/>
              <a:t>(analyse </a:t>
            </a:r>
            <a:r>
              <a:rPr lang="fr-FR" dirty="0" err="1"/>
              <a:t>conformationnelle</a:t>
            </a:r>
            <a:r>
              <a:rPr lang="fr-FR" dirty="0"/>
              <a:t>)</a:t>
            </a:r>
          </a:p>
          <a:p>
            <a:pPr lvl="1" eaLnBrk="1" hangingPunct="1">
              <a:defRPr/>
            </a:pPr>
            <a:r>
              <a:rPr lang="fr-FR" dirty="0"/>
              <a:t>Certains ne sont qu’internes à la molécule (invariants à la rotation) 3D ou 3D</a:t>
            </a:r>
            <a:r>
              <a:rPr lang="fr-FR" baseline="-25000" dirty="0"/>
              <a:t>i</a:t>
            </a:r>
          </a:p>
          <a:p>
            <a:pPr lvl="1" eaLnBrk="1" hangingPunct="1">
              <a:defRPr/>
            </a:pPr>
            <a:r>
              <a:rPr lang="fr-FR" dirty="0" smtClean="0"/>
              <a:t>D’autres nécessitent </a:t>
            </a:r>
            <a:r>
              <a:rPr lang="fr-FR" dirty="0"/>
              <a:t>un référentiel extérieur (3D</a:t>
            </a:r>
            <a:r>
              <a:rPr lang="fr-FR" baseline="-25000" dirty="0"/>
              <a:t>x</a:t>
            </a:r>
            <a:r>
              <a:rPr lang="fr-FR" dirty="0"/>
              <a:t> ou 4D)</a:t>
            </a:r>
          </a:p>
        </p:txBody>
      </p:sp>
      <p:sp>
        <p:nvSpPr>
          <p:cNvPr id="2" name="Rectangle 1"/>
          <p:cNvSpPr/>
          <p:nvPr/>
        </p:nvSpPr>
        <p:spPr>
          <a:xfrm>
            <a:off x="9698849" y="841136"/>
            <a:ext cx="1210588" cy="369332"/>
          </a:xfrm>
          <a:prstGeom prst="rect">
            <a:avLst/>
          </a:prstGeom>
        </p:spPr>
        <p:txBody>
          <a:bodyPr wrap="none">
            <a:spAutoFit/>
          </a:bodyPr>
          <a:lstStyle/>
          <a:p>
            <a:r>
              <a:rPr lang="en-GB" dirty="0">
                <a:solidFill>
                  <a:srgbClr val="222222"/>
                </a:solidFill>
                <a:latin typeface="arial" panose="020B0604020202020204" pitchFamily="34" charset="0"/>
              </a:rPr>
              <a:t>C6H12O6</a:t>
            </a:r>
            <a:endParaRPr lang="en-US" dirty="0"/>
          </a:p>
        </p:txBody>
      </p:sp>
      <p:pic>
        <p:nvPicPr>
          <p:cNvPr id="4" name="Image 3"/>
          <p:cNvPicPr>
            <a:picLocks noChangeAspect="1"/>
          </p:cNvPicPr>
          <p:nvPr/>
        </p:nvPicPr>
        <p:blipFill>
          <a:blip r:embed="rId3"/>
          <a:stretch>
            <a:fillRect/>
          </a:stretch>
        </p:blipFill>
        <p:spPr>
          <a:xfrm>
            <a:off x="8610600" y="1585180"/>
            <a:ext cx="3276600" cy="778193"/>
          </a:xfrm>
          <a:prstGeom prst="rect">
            <a:avLst/>
          </a:prstGeom>
        </p:spPr>
      </p:pic>
      <p:graphicFrame>
        <p:nvGraphicFramePr>
          <p:cNvPr id="6" name="Objet 5"/>
          <p:cNvGraphicFramePr>
            <a:graphicFrameLocks noChangeAspect="1"/>
          </p:cNvGraphicFramePr>
          <p:nvPr>
            <p:extLst/>
          </p:nvPr>
        </p:nvGraphicFramePr>
        <p:xfrm>
          <a:off x="9528175" y="2757488"/>
          <a:ext cx="1628775" cy="1023937"/>
        </p:xfrm>
        <a:graphic>
          <a:graphicData uri="http://schemas.openxmlformats.org/presentationml/2006/ole">
            <mc:AlternateContent xmlns:mc="http://schemas.openxmlformats.org/markup-compatibility/2006">
              <mc:Choice xmlns:v="urn:schemas-microsoft-com:vml" Requires="v">
                <p:oleObj spid="_x0000_s1038" name="CS ChemDraw Drawing" r:id="rId4" imgW="1125720" imgH="708480" progId="ChemDraw.Document.6.0">
                  <p:embed/>
                </p:oleObj>
              </mc:Choice>
              <mc:Fallback>
                <p:oleObj name="CS ChemDraw Drawing" r:id="rId4" imgW="1125720" imgH="708480" progId="ChemDraw.Document.6.0">
                  <p:embed/>
                  <p:pic>
                    <p:nvPicPr>
                      <p:cNvPr id="6" name="Objet 5"/>
                      <p:cNvPicPr/>
                      <p:nvPr/>
                    </p:nvPicPr>
                    <p:blipFill>
                      <a:blip r:embed="rId5"/>
                      <a:stretch>
                        <a:fillRect/>
                      </a:stretch>
                    </p:blipFill>
                    <p:spPr>
                      <a:xfrm>
                        <a:off x="9528175" y="2757488"/>
                        <a:ext cx="1628775" cy="1023937"/>
                      </a:xfrm>
                      <a:prstGeom prst="rect">
                        <a:avLst/>
                      </a:prstGeom>
                    </p:spPr>
                  </p:pic>
                </p:oleObj>
              </mc:Fallback>
            </mc:AlternateContent>
          </a:graphicData>
        </a:graphic>
      </p:graphicFrame>
      <p:pic>
        <p:nvPicPr>
          <p:cNvPr id="8" name="Image 7"/>
          <p:cNvPicPr>
            <a:picLocks noChangeAspect="1"/>
          </p:cNvPicPr>
          <p:nvPr/>
        </p:nvPicPr>
        <p:blipFill>
          <a:blip r:embed="rId6"/>
          <a:stretch>
            <a:fillRect/>
          </a:stretch>
        </p:blipFill>
        <p:spPr>
          <a:xfrm>
            <a:off x="8894607" y="4038367"/>
            <a:ext cx="2708585" cy="2061041"/>
          </a:xfrm>
          <a:prstGeom prst="rect">
            <a:avLst/>
          </a:prstGeom>
        </p:spPr>
      </p:pic>
      <p:sp>
        <p:nvSpPr>
          <p:cNvPr id="3" name="Espace réservé de la date 2"/>
          <p:cNvSpPr>
            <a:spLocks noGrp="1"/>
          </p:cNvSpPr>
          <p:nvPr>
            <p:ph type="dt" sz="half" idx="10"/>
          </p:nvPr>
        </p:nvSpPr>
        <p:spPr/>
        <p:txBody>
          <a:bodyPr/>
          <a:lstStyle/>
          <a:p>
            <a:fld id="{EA8371B8-A2DB-420D-BEF7-1A5FF99BA976}" type="datetime1">
              <a:rPr lang="fr-FR" smtClean="0"/>
              <a:t>13/01/2022</a:t>
            </a:fld>
            <a:endParaRPr lang="en-US"/>
          </a:p>
        </p:txBody>
      </p:sp>
    </p:spTree>
    <p:extLst>
      <p:ext uri="{BB962C8B-B14F-4D97-AF65-F5344CB8AC3E}">
        <p14:creationId xmlns:p14="http://schemas.microsoft.com/office/powerpoint/2010/main" val="1631314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Espace réservé du numéro de diapositive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tx1"/>
              </a:buClr>
              <a:buChar char="»"/>
              <a:defRPr sz="2400">
                <a:solidFill>
                  <a:schemeClr val="tx1"/>
                </a:solidFill>
                <a:latin typeface="Times New Roman" panose="02020603050405020304" pitchFamily="18" charset="0"/>
              </a:defRPr>
            </a:lvl3pPr>
            <a:lvl4pPr marL="1600200" indent="-22860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a:spcBef>
                <a:spcPct val="50000"/>
              </a:spcBef>
              <a:buClrTx/>
              <a:buSzTx/>
              <a:buFontTx/>
              <a:buNone/>
            </a:pPr>
            <a:fld id="{8F71F2BE-2B91-4844-B6DD-72708BAA86A2}" type="slidenum">
              <a:rPr lang="fr-FR" altLang="en-US" sz="1400"/>
              <a:pPr>
                <a:spcBef>
                  <a:spcPct val="50000"/>
                </a:spcBef>
                <a:buClrTx/>
                <a:buSzTx/>
                <a:buFontTx/>
                <a:buNone/>
              </a:pPr>
              <a:t>5</a:t>
            </a:fld>
            <a:endParaRPr lang="fr-FR" altLang="en-US" sz="1400"/>
          </a:p>
        </p:txBody>
      </p:sp>
      <p:sp>
        <p:nvSpPr>
          <p:cNvPr id="77826" name="Rectangle 2"/>
          <p:cNvSpPr>
            <a:spLocks noGrp="1" noChangeArrowheads="1"/>
          </p:cNvSpPr>
          <p:nvPr>
            <p:ph type="title"/>
          </p:nvPr>
        </p:nvSpPr>
        <p:spPr/>
        <p:txBody>
          <a:bodyPr/>
          <a:lstStyle/>
          <a:p>
            <a:pPr eaLnBrk="1" hangingPunct="1">
              <a:defRPr/>
            </a:pPr>
            <a:r>
              <a:rPr lang="fr-FR" dirty="0" smtClean="0"/>
              <a:t>Principe</a:t>
            </a:r>
          </a:p>
        </p:txBody>
      </p:sp>
      <p:sp>
        <p:nvSpPr>
          <p:cNvPr id="77827" name="Rectangle 3"/>
          <p:cNvSpPr>
            <a:spLocks noGrp="1" noChangeArrowheads="1"/>
          </p:cNvSpPr>
          <p:nvPr>
            <p:ph type="body" idx="1"/>
          </p:nvPr>
        </p:nvSpPr>
        <p:spPr>
          <a:xfrm>
            <a:off x="704335" y="1676401"/>
            <a:ext cx="5544065" cy="2215977"/>
          </a:xfrm>
        </p:spPr>
        <p:txBody>
          <a:bodyPr>
            <a:normAutofit fontScale="85000" lnSpcReduction="10000"/>
          </a:bodyPr>
          <a:lstStyle/>
          <a:p>
            <a:pPr eaLnBrk="1" hangingPunct="1">
              <a:lnSpc>
                <a:spcPct val="90000"/>
              </a:lnSpc>
              <a:defRPr/>
            </a:pPr>
            <a:r>
              <a:rPr lang="fr-FR" dirty="0"/>
              <a:t>On part de la formule brute, développée ou de la structure 3D de la </a:t>
            </a:r>
            <a:r>
              <a:rPr lang="fr-FR" dirty="0" smtClean="0"/>
              <a:t>molécule</a:t>
            </a:r>
          </a:p>
          <a:p>
            <a:pPr>
              <a:defRPr/>
            </a:pPr>
            <a:r>
              <a:rPr lang="fr-FR" dirty="0"/>
              <a:t>On effectue une série de calculs à partir de ces </a:t>
            </a:r>
            <a:r>
              <a:rPr lang="fr-FR" dirty="0" smtClean="0"/>
              <a:t>informations</a:t>
            </a:r>
          </a:p>
          <a:p>
            <a:pPr>
              <a:defRPr/>
            </a:pPr>
            <a:r>
              <a:rPr lang="fr-FR" dirty="0"/>
              <a:t>On obtient une valeur numérique </a:t>
            </a:r>
            <a:br>
              <a:rPr lang="fr-FR" dirty="0"/>
            </a:br>
            <a:r>
              <a:rPr lang="fr-FR" dirty="0"/>
              <a:t>( mono ou multi dimensionnelle)</a:t>
            </a:r>
          </a:p>
          <a:p>
            <a:pPr>
              <a:defRPr/>
            </a:pPr>
            <a:endParaRPr lang="fr-FR" dirty="0" smtClean="0"/>
          </a:p>
          <a:p>
            <a:pPr eaLnBrk="1" hangingPunct="1">
              <a:lnSpc>
                <a:spcPct val="90000"/>
              </a:lnSpc>
              <a:defRPr/>
            </a:pPr>
            <a:endParaRPr lang="fr-FR" dirty="0"/>
          </a:p>
        </p:txBody>
      </p:sp>
      <p:sp>
        <p:nvSpPr>
          <p:cNvPr id="7" name="Rectangle 6"/>
          <p:cNvSpPr/>
          <p:nvPr/>
        </p:nvSpPr>
        <p:spPr>
          <a:xfrm>
            <a:off x="7387422" y="172779"/>
            <a:ext cx="4759990" cy="3139321"/>
          </a:xfrm>
          <a:prstGeom prst="rect">
            <a:avLst/>
          </a:prstGeom>
        </p:spPr>
        <p:txBody>
          <a:bodyPr wrap="square">
            <a:spAutoFit/>
          </a:bodyPr>
          <a:lstStyle/>
          <a:p>
            <a:r>
              <a:rPr lang="en-US" dirty="0" err="1"/>
              <a:t>Exemple</a:t>
            </a:r>
            <a:r>
              <a:rPr lang="en-US" dirty="0"/>
              <a:t> </a:t>
            </a:r>
            <a:r>
              <a:rPr lang="en-US" dirty="0" err="1"/>
              <a:t>calcul</a:t>
            </a:r>
            <a:r>
              <a:rPr lang="en-US" dirty="0"/>
              <a:t> Masse </a:t>
            </a:r>
            <a:r>
              <a:rPr lang="en-US" dirty="0" err="1"/>
              <a:t>Molaire</a:t>
            </a:r>
            <a:r>
              <a:rPr lang="en-US" dirty="0"/>
              <a:t> glucose</a:t>
            </a:r>
          </a:p>
          <a:p>
            <a:r>
              <a:rPr lang="fr-FR" dirty="0"/>
              <a:t>formule brute </a:t>
            </a:r>
            <a:r>
              <a:rPr lang="en-GB" dirty="0">
                <a:solidFill>
                  <a:srgbClr val="000000"/>
                </a:solidFill>
                <a:latin typeface="Arial" panose="020B0604020202020204" pitchFamily="34" charset="0"/>
              </a:rPr>
              <a:t>C</a:t>
            </a:r>
            <a:r>
              <a:rPr lang="en-GB" baseline="-25000" dirty="0">
                <a:solidFill>
                  <a:srgbClr val="000000"/>
                </a:solidFill>
                <a:latin typeface="Arial" panose="020B0604020202020204" pitchFamily="34" charset="0"/>
              </a:rPr>
              <a:t>6</a:t>
            </a:r>
            <a:r>
              <a:rPr lang="en-GB" dirty="0">
                <a:solidFill>
                  <a:srgbClr val="000000"/>
                </a:solidFill>
                <a:latin typeface="Arial" panose="020B0604020202020204" pitchFamily="34" charset="0"/>
              </a:rPr>
              <a:t>H</a:t>
            </a:r>
            <a:r>
              <a:rPr lang="en-GB" baseline="-25000" dirty="0">
                <a:solidFill>
                  <a:srgbClr val="000000"/>
                </a:solidFill>
                <a:latin typeface="Arial" panose="020B0604020202020204" pitchFamily="34" charset="0"/>
              </a:rPr>
              <a:t>12</a:t>
            </a:r>
            <a:r>
              <a:rPr lang="en-GB" dirty="0">
                <a:solidFill>
                  <a:srgbClr val="000000"/>
                </a:solidFill>
                <a:latin typeface="Arial" panose="020B0604020202020204" pitchFamily="34" charset="0"/>
              </a:rPr>
              <a:t>O</a:t>
            </a:r>
            <a:r>
              <a:rPr lang="en-GB" baseline="-25000" dirty="0">
                <a:solidFill>
                  <a:srgbClr val="000000"/>
                </a:solidFill>
                <a:latin typeface="Arial" panose="020B0604020202020204" pitchFamily="34" charset="0"/>
              </a:rPr>
              <a:t>6</a:t>
            </a:r>
            <a:endParaRPr lang="en-US" dirty="0"/>
          </a:p>
          <a:p>
            <a:endParaRPr lang="en-US" dirty="0"/>
          </a:p>
          <a:p>
            <a:pPr marL="285750" indent="-285750">
              <a:buFont typeface="Arial" panose="020B0604020202020204" pitchFamily="34" charset="0"/>
              <a:buChar char="•"/>
            </a:pPr>
            <a:r>
              <a:rPr lang="fr-FR" dirty="0" smtClean="0"/>
              <a:t>Masse </a:t>
            </a:r>
            <a:r>
              <a:rPr lang="fr-FR" dirty="0"/>
              <a:t>(molaire) atomique du Carbone  = </a:t>
            </a:r>
            <a:r>
              <a:rPr lang="fr-FR" dirty="0" smtClean="0"/>
              <a:t>12</a:t>
            </a:r>
            <a:endParaRPr lang="fr-FR" dirty="0"/>
          </a:p>
          <a:p>
            <a:pPr marL="285750" indent="-285750">
              <a:buFont typeface="Arial" panose="020B0604020202020204" pitchFamily="34" charset="0"/>
              <a:buChar char="•"/>
            </a:pPr>
            <a:r>
              <a:rPr lang="fr-FR" dirty="0"/>
              <a:t>Masse (molaire) atomique de l' Oxygène  = </a:t>
            </a:r>
            <a:r>
              <a:rPr lang="fr-FR" dirty="0" smtClean="0"/>
              <a:t>16</a:t>
            </a:r>
            <a:endParaRPr lang="fr-FR" dirty="0"/>
          </a:p>
          <a:p>
            <a:pPr marL="285750" indent="-285750">
              <a:buFont typeface="Arial" panose="020B0604020202020204" pitchFamily="34" charset="0"/>
              <a:buChar char="•"/>
            </a:pPr>
            <a:r>
              <a:rPr lang="fr-FR" dirty="0"/>
              <a:t>Masse (molaire) atomique de l' Hydrogène = </a:t>
            </a:r>
            <a:r>
              <a:rPr lang="fr-FR" dirty="0" smtClean="0"/>
              <a:t>1</a:t>
            </a:r>
          </a:p>
          <a:p>
            <a:endParaRPr lang="fr-FR" dirty="0" smtClean="0"/>
          </a:p>
          <a:p>
            <a:r>
              <a:rPr lang="fr-FR" dirty="0" smtClean="0"/>
              <a:t>Masse </a:t>
            </a:r>
            <a:r>
              <a:rPr lang="fr-FR" dirty="0"/>
              <a:t>Molaire du glucose = </a:t>
            </a:r>
          </a:p>
          <a:p>
            <a:r>
              <a:rPr lang="fr-FR" dirty="0"/>
              <a:t>(6x12) + (12x1) + (6x16) </a:t>
            </a:r>
          </a:p>
          <a:p>
            <a:r>
              <a:rPr lang="fr-FR" dirty="0"/>
              <a:t>= </a:t>
            </a:r>
            <a:r>
              <a:rPr lang="en-GB" dirty="0">
                <a:solidFill>
                  <a:srgbClr val="000000"/>
                </a:solidFill>
                <a:latin typeface="Arial" panose="020B0604020202020204" pitchFamily="34" charset="0"/>
              </a:rPr>
              <a:t>180.16 g·mol</a:t>
            </a:r>
            <a:r>
              <a:rPr lang="en-GB" baseline="30000" dirty="0">
                <a:solidFill>
                  <a:srgbClr val="000000"/>
                </a:solidFill>
                <a:latin typeface="Arial" panose="020B0604020202020204" pitchFamily="34" charset="0"/>
              </a:rPr>
              <a:t>−1</a:t>
            </a:r>
            <a:endParaRPr lang="en-US" dirty="0"/>
          </a:p>
          <a:p>
            <a:endParaRPr lang="en-US" dirty="0"/>
          </a:p>
        </p:txBody>
      </p:sp>
      <p:sp>
        <p:nvSpPr>
          <p:cNvPr id="8" name="Rectangle 7"/>
          <p:cNvSpPr/>
          <p:nvPr/>
        </p:nvSpPr>
        <p:spPr>
          <a:xfrm>
            <a:off x="7387422" y="3075337"/>
            <a:ext cx="3783103" cy="923330"/>
          </a:xfrm>
          <a:prstGeom prst="rect">
            <a:avLst/>
          </a:prstGeom>
        </p:spPr>
        <p:txBody>
          <a:bodyPr wrap="square">
            <a:spAutoFit/>
          </a:bodyPr>
          <a:lstStyle/>
          <a:p>
            <a:r>
              <a:rPr lang="fr-FR" dirty="0" smtClean="0"/>
              <a:t>Donc une </a:t>
            </a:r>
            <a:r>
              <a:rPr lang="fr-FR" dirty="0"/>
              <a:t>mole de glucose soit  6,02 x 10 puissance 23 molécules de </a:t>
            </a:r>
            <a:r>
              <a:rPr lang="fr-FR" dirty="0" smtClean="0"/>
              <a:t>glucose (</a:t>
            </a:r>
            <a:r>
              <a:rPr lang="en-GB" dirty="0" err="1"/>
              <a:t>Nombre</a:t>
            </a:r>
            <a:r>
              <a:rPr lang="en-GB" dirty="0"/>
              <a:t> </a:t>
            </a:r>
            <a:r>
              <a:rPr lang="en-GB" dirty="0" err="1" smtClean="0"/>
              <a:t>d'Avogadro</a:t>
            </a:r>
            <a:r>
              <a:rPr lang="en-GB" dirty="0" smtClean="0"/>
              <a:t>) </a:t>
            </a:r>
            <a:r>
              <a:rPr lang="fr-FR" dirty="0" smtClean="0"/>
              <a:t>pèse </a:t>
            </a:r>
            <a:r>
              <a:rPr lang="en-GB" dirty="0" smtClean="0">
                <a:solidFill>
                  <a:srgbClr val="000000"/>
                </a:solidFill>
                <a:latin typeface="Arial" panose="020B0604020202020204" pitchFamily="34" charset="0"/>
              </a:rPr>
              <a:t>180.16</a:t>
            </a:r>
            <a:r>
              <a:rPr lang="en-GB" dirty="0">
                <a:solidFill>
                  <a:srgbClr val="000000"/>
                </a:solidFill>
                <a:latin typeface="Arial" panose="020B0604020202020204" pitchFamily="34" charset="0"/>
              </a:rPr>
              <a:t> g</a:t>
            </a:r>
            <a:endParaRPr lang="en-US" dirty="0"/>
          </a:p>
        </p:txBody>
      </p:sp>
      <p:pic>
        <p:nvPicPr>
          <p:cNvPr id="10" name="Image 9"/>
          <p:cNvPicPr>
            <a:picLocks noChangeAspect="1"/>
          </p:cNvPicPr>
          <p:nvPr/>
        </p:nvPicPr>
        <p:blipFill>
          <a:blip r:embed="rId2"/>
          <a:stretch>
            <a:fillRect/>
          </a:stretch>
        </p:blipFill>
        <p:spPr>
          <a:xfrm>
            <a:off x="7463269" y="4460502"/>
            <a:ext cx="2304148" cy="1761996"/>
          </a:xfrm>
          <a:prstGeom prst="rect">
            <a:avLst/>
          </a:prstGeom>
        </p:spPr>
      </p:pic>
      <p:pic>
        <p:nvPicPr>
          <p:cNvPr id="6146" name="Picture 2" descr="https://upload.wikimedia.org/wikipedia/commons/thumb/d/d3/Accessible_surface.svg/280px-Accessible_surfac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98667"/>
            <a:ext cx="2192381" cy="268566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254930" y="4780638"/>
            <a:ext cx="3776065" cy="923330"/>
          </a:xfrm>
          <a:prstGeom prst="rect">
            <a:avLst/>
          </a:prstGeom>
        </p:spPr>
        <p:txBody>
          <a:bodyPr wrap="square">
            <a:spAutoFit/>
          </a:bodyPr>
          <a:lstStyle/>
          <a:p>
            <a:pPr algn="ctr"/>
            <a:r>
              <a:rPr lang="en-GB" dirty="0"/>
              <a:t>van der Waals </a:t>
            </a:r>
            <a:r>
              <a:rPr lang="en-GB" dirty="0" smtClean="0"/>
              <a:t>surface</a:t>
            </a:r>
          </a:p>
          <a:p>
            <a:pPr algn="ctr"/>
            <a:r>
              <a:rPr lang="en-GB" dirty="0" smtClean="0"/>
              <a:t>vs</a:t>
            </a:r>
            <a:endParaRPr lang="en-GB" dirty="0"/>
          </a:p>
          <a:p>
            <a:pPr algn="ctr"/>
            <a:r>
              <a:rPr lang="en-GB" dirty="0" smtClean="0"/>
              <a:t>solvent-accessible </a:t>
            </a:r>
            <a:r>
              <a:rPr lang="en-GB" dirty="0"/>
              <a:t>surface area (SASA)</a:t>
            </a:r>
            <a:endParaRPr lang="en-US" dirty="0"/>
          </a:p>
        </p:txBody>
      </p:sp>
      <p:sp>
        <p:nvSpPr>
          <p:cNvPr id="2" name="Espace réservé de la date 1"/>
          <p:cNvSpPr>
            <a:spLocks noGrp="1"/>
          </p:cNvSpPr>
          <p:nvPr>
            <p:ph type="dt" sz="half" idx="10"/>
          </p:nvPr>
        </p:nvSpPr>
        <p:spPr/>
        <p:txBody>
          <a:bodyPr/>
          <a:lstStyle/>
          <a:p>
            <a:fld id="{023681F6-6FB1-4594-AB68-4DDC7DF1AEA5}" type="datetime1">
              <a:rPr lang="fr-FR" smtClean="0"/>
              <a:t>13/01/2022</a:t>
            </a:fld>
            <a:endParaRPr lang="en-US"/>
          </a:p>
        </p:txBody>
      </p:sp>
    </p:spTree>
    <p:extLst>
      <p:ext uri="{BB962C8B-B14F-4D97-AF65-F5344CB8AC3E}">
        <p14:creationId xmlns:p14="http://schemas.microsoft.com/office/powerpoint/2010/main" val="1566817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withEffect">
                                  <p:stCondLst>
                                    <p:cond delay="0"/>
                                  </p:stCondLst>
                                  <p:childTnLst>
                                    <p:animEffect transition="out" filter="fade">
                                      <p:cBhvr>
                                        <p:cTn id="6" dur="500"/>
                                        <p:tgtEl>
                                          <p:spTgt spid="77826"/>
                                        </p:tgtEl>
                                      </p:cBhvr>
                                    </p:animEffect>
                                    <p:animScale>
                                      <p:cBhvr>
                                        <p:cTn id="7" dur="250" autoRev="1" fill="hold"/>
                                        <p:tgtEl>
                                          <p:spTgt spid="77826"/>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checkerboard(across)">
                                      <p:cBhvr>
                                        <p:cTn id="12" dur="500"/>
                                        <p:tgtEl>
                                          <p:spTgt spid="778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7827">
                                            <p:txEl>
                                              <p:pRg st="1" end="1"/>
                                            </p:txEl>
                                          </p:spTgt>
                                        </p:tgtEl>
                                        <p:attrNameLst>
                                          <p:attrName>style.visibility</p:attrName>
                                        </p:attrNameLst>
                                      </p:cBhvr>
                                      <p:to>
                                        <p:strVal val="visible"/>
                                      </p:to>
                                    </p:set>
                                    <p:animEffect transition="in" filter="checkerboard(across)">
                                      <p:cBhvr>
                                        <p:cTn id="17" dur="500"/>
                                        <p:tgtEl>
                                          <p:spTgt spid="778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7827">
                                            <p:txEl>
                                              <p:pRg st="2" end="2"/>
                                            </p:txEl>
                                          </p:spTgt>
                                        </p:tgtEl>
                                        <p:attrNameLst>
                                          <p:attrName>style.visibility</p:attrName>
                                        </p:attrNameLst>
                                      </p:cBhvr>
                                      <p:to>
                                        <p:strVal val="visible"/>
                                      </p:to>
                                    </p:set>
                                    <p:animEffect transition="in" filter="checkerboard(across)">
                                      <p:cBhvr>
                                        <p:cTn id="22" dur="500"/>
                                        <p:tgtEl>
                                          <p:spTgt spid="77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u numéro de diapositive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tx1"/>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fld id="{ADA807C2-7CA5-4347-A161-8E55772B2E72}" type="slidenum">
              <a:rPr lang="fr-FR" altLang="en-US" sz="1400"/>
              <a:pPr eaLnBrk="1" hangingPunct="1">
                <a:spcBef>
                  <a:spcPct val="50000"/>
                </a:spcBef>
                <a:buClrTx/>
                <a:buSzTx/>
                <a:buFontTx/>
                <a:buNone/>
              </a:pPr>
              <a:t>6</a:t>
            </a:fld>
            <a:endParaRPr lang="fr-FR" altLang="en-US" sz="1400"/>
          </a:p>
        </p:txBody>
      </p:sp>
      <p:sp>
        <p:nvSpPr>
          <p:cNvPr id="44034" name="Rectangle 2"/>
          <p:cNvSpPr>
            <a:spLocks noGrp="1" noChangeArrowheads="1"/>
          </p:cNvSpPr>
          <p:nvPr>
            <p:ph type="title"/>
          </p:nvPr>
        </p:nvSpPr>
        <p:spPr/>
        <p:txBody>
          <a:bodyPr/>
          <a:lstStyle/>
          <a:p>
            <a:pPr eaLnBrk="1" hangingPunct="1">
              <a:defRPr/>
            </a:pPr>
            <a:r>
              <a:rPr lang="fr-FR" smtClean="0"/>
              <a:t>Taxinomie des descripteurs</a:t>
            </a:r>
          </a:p>
        </p:txBody>
      </p:sp>
      <p:sp>
        <p:nvSpPr>
          <p:cNvPr id="44035" name="Rectangle 3"/>
          <p:cNvSpPr>
            <a:spLocks noGrp="1" noChangeArrowheads="1"/>
          </p:cNvSpPr>
          <p:nvPr>
            <p:ph type="body" idx="1"/>
          </p:nvPr>
        </p:nvSpPr>
        <p:spPr>
          <a:xfrm>
            <a:off x="838200" y="1690688"/>
            <a:ext cx="8077200" cy="4454525"/>
          </a:xfrm>
        </p:spPr>
        <p:txBody>
          <a:bodyPr/>
          <a:lstStyle/>
          <a:p>
            <a:pPr eaLnBrk="1" hangingPunct="1">
              <a:lnSpc>
                <a:spcPct val="90000"/>
              </a:lnSpc>
              <a:defRPr/>
            </a:pPr>
            <a:r>
              <a:rPr lang="fr-FR" dirty="0" smtClean="0"/>
              <a:t>Certains sont des valeurs physico-chimiques accessibles parfois par l’expérience (MM, </a:t>
            </a:r>
            <a:r>
              <a:rPr lang="fr-FR" dirty="0" err="1" smtClean="0"/>
              <a:t>logP</a:t>
            </a:r>
            <a:r>
              <a:rPr lang="fr-FR" sz="2000" dirty="0" err="1" smtClean="0"/>
              <a:t>exp</a:t>
            </a:r>
            <a:r>
              <a:rPr lang="fr-FR" dirty="0" smtClean="0">
                <a:sym typeface="Symbol" pitchFamily="18" charset="2"/>
              </a:rPr>
              <a:t>…</a:t>
            </a:r>
            <a:r>
              <a:rPr lang="fr-FR" dirty="0" smtClean="0"/>
              <a:t>)</a:t>
            </a:r>
          </a:p>
          <a:p>
            <a:pPr eaLnBrk="1" hangingPunct="1">
              <a:lnSpc>
                <a:spcPct val="90000"/>
              </a:lnSpc>
              <a:defRPr/>
            </a:pPr>
            <a:r>
              <a:rPr lang="fr-FR" dirty="0" smtClean="0"/>
              <a:t>D’autres sont différentes approches de calcul de ces grandeurs (différents </a:t>
            </a:r>
            <a:r>
              <a:rPr lang="fr-FR" dirty="0" err="1" smtClean="0"/>
              <a:t>logP</a:t>
            </a:r>
            <a:r>
              <a:rPr lang="fr-FR" dirty="0" smtClean="0"/>
              <a:t> calculés)</a:t>
            </a:r>
          </a:p>
          <a:p>
            <a:pPr eaLnBrk="1" hangingPunct="1">
              <a:lnSpc>
                <a:spcPct val="90000"/>
              </a:lnSpc>
              <a:defRPr/>
            </a:pPr>
            <a:r>
              <a:rPr lang="fr-FR" dirty="0" smtClean="0"/>
              <a:t>D’autres sont des grandeurs empiriques facilement interprétables (charges d’atomes)</a:t>
            </a:r>
          </a:p>
          <a:p>
            <a:pPr eaLnBrk="1" hangingPunct="1">
              <a:lnSpc>
                <a:spcPct val="90000"/>
              </a:lnSpc>
              <a:defRPr/>
            </a:pPr>
            <a:r>
              <a:rPr lang="fr-FR" dirty="0" smtClean="0"/>
              <a:t>D’autres, enfin, ne sont pas directement interprétables.</a:t>
            </a:r>
          </a:p>
        </p:txBody>
      </p:sp>
      <p:sp>
        <p:nvSpPr>
          <p:cNvPr id="2" name="Espace réservé de la date 1"/>
          <p:cNvSpPr>
            <a:spLocks noGrp="1"/>
          </p:cNvSpPr>
          <p:nvPr>
            <p:ph type="dt" sz="half" idx="10"/>
          </p:nvPr>
        </p:nvSpPr>
        <p:spPr/>
        <p:txBody>
          <a:bodyPr/>
          <a:lstStyle/>
          <a:p>
            <a:fld id="{7024ED28-0D18-4A8E-B400-70EB1B390C76}" type="datetime1">
              <a:rPr lang="fr-FR" smtClean="0"/>
              <a:t>13/01/2022</a:t>
            </a:fld>
            <a:endParaRPr lang="en-US"/>
          </a:p>
        </p:txBody>
      </p:sp>
    </p:spTree>
    <p:extLst>
      <p:ext uri="{BB962C8B-B14F-4D97-AF65-F5344CB8AC3E}">
        <p14:creationId xmlns:p14="http://schemas.microsoft.com/office/powerpoint/2010/main" val="1637850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Espace réservé du numéro de diapositive 5"/>
          <p:cNvSpPr>
            <a:spLocks noGrp="1"/>
          </p:cNvSpPr>
          <p:nvPr>
            <p:ph type="sldNum" sz="quarter" idx="12"/>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20000"/>
              </a:spcBef>
              <a:buClr>
                <a:schemeClr val="tx2"/>
              </a:buClr>
              <a:buSzPct val="75000"/>
              <a:buFont typeface="Wingdings" panose="05000000000000000000" pitchFamily="2" charset="2"/>
              <a:buChar char="n"/>
              <a:defRPr sz="3200">
                <a:solidFill>
                  <a:schemeClr val="tx1"/>
                </a:solidFill>
                <a:latin typeface="Times New Roman" panose="02020603050405020304" pitchFamily="18" charset="0"/>
              </a:defRPr>
            </a:lvl1pPr>
            <a:lvl2pPr marL="742950" indent="-285750" eaLnBrk="0" hangingPunct="0">
              <a:spcBef>
                <a:spcPct val="20000"/>
              </a:spcBef>
              <a:buClr>
                <a:schemeClr val="tx1"/>
              </a:buClr>
              <a:buChar char="–"/>
              <a:defRPr sz="2800">
                <a:solidFill>
                  <a:schemeClr val="tx1"/>
                </a:solidFill>
                <a:latin typeface="Times New Roman" panose="02020603050405020304" pitchFamily="18" charset="0"/>
              </a:defRPr>
            </a:lvl2pPr>
            <a:lvl3pPr marL="1143000" indent="-228600" eaLnBrk="0" hangingPunct="0">
              <a:spcBef>
                <a:spcPct val="20000"/>
              </a:spcBef>
              <a:buClr>
                <a:schemeClr val="tx1"/>
              </a:buClr>
              <a:buChar char="»"/>
              <a:defRPr sz="2400">
                <a:solidFill>
                  <a:schemeClr val="tx1"/>
                </a:solidFill>
                <a:latin typeface="Times New Roman" panose="02020603050405020304" pitchFamily="18" charset="0"/>
              </a:defRPr>
            </a:lvl3pPr>
            <a:lvl4pPr marL="1600200" indent="-228600" eaLnBrk="0" hangingPunct="0">
              <a:spcBef>
                <a:spcPct val="20000"/>
              </a:spcBef>
              <a:buClr>
                <a:schemeClr val="tx2"/>
              </a:buClr>
              <a:buSzPct val="7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eaLnBrk="0" hangingPunct="0">
              <a:spcBef>
                <a:spcPct val="20000"/>
              </a:spcBef>
              <a:buClr>
                <a:schemeClr val="tx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fld id="{E4675D07-5BBB-4406-A7C2-FC78B60F5E67}" type="slidenum">
              <a:rPr lang="fr-FR" altLang="en-US" sz="1400"/>
              <a:pPr eaLnBrk="1" hangingPunct="1">
                <a:spcBef>
                  <a:spcPct val="50000"/>
                </a:spcBef>
                <a:buClrTx/>
                <a:buSzTx/>
                <a:buFontTx/>
                <a:buNone/>
              </a:pPr>
              <a:t>7</a:t>
            </a:fld>
            <a:endParaRPr lang="fr-FR" altLang="en-US" sz="1400"/>
          </a:p>
        </p:txBody>
      </p:sp>
      <p:sp>
        <p:nvSpPr>
          <p:cNvPr id="45058" name="Rectangle 2"/>
          <p:cNvSpPr>
            <a:spLocks noGrp="1" noChangeArrowheads="1"/>
          </p:cNvSpPr>
          <p:nvPr>
            <p:ph type="title"/>
          </p:nvPr>
        </p:nvSpPr>
        <p:spPr/>
        <p:txBody>
          <a:bodyPr/>
          <a:lstStyle/>
          <a:p>
            <a:pPr eaLnBrk="1" hangingPunct="1">
              <a:defRPr/>
            </a:pPr>
            <a:r>
              <a:rPr lang="fr-FR" smtClean="0"/>
              <a:t>Généralités sur les descripteurs</a:t>
            </a:r>
          </a:p>
        </p:txBody>
      </p:sp>
      <p:sp>
        <p:nvSpPr>
          <p:cNvPr id="45059" name="Rectangle 3"/>
          <p:cNvSpPr>
            <a:spLocks noGrp="1" noChangeArrowheads="1"/>
          </p:cNvSpPr>
          <p:nvPr>
            <p:ph type="body" idx="1"/>
          </p:nvPr>
        </p:nvSpPr>
        <p:spPr>
          <a:xfrm>
            <a:off x="1828800" y="1295401"/>
            <a:ext cx="8839200" cy="2854325"/>
          </a:xfrm>
        </p:spPr>
        <p:txBody>
          <a:bodyPr/>
          <a:lstStyle/>
          <a:p>
            <a:pPr eaLnBrk="1" hangingPunct="1">
              <a:defRPr/>
            </a:pPr>
            <a:r>
              <a:rPr lang="fr-FR" dirty="0" smtClean="0"/>
              <a:t>On recense actuellement plus de </a:t>
            </a:r>
            <a:r>
              <a:rPr lang="fr-FR" dirty="0" smtClean="0">
                <a:solidFill>
                  <a:srgbClr val="FF0000"/>
                </a:solidFill>
              </a:rPr>
              <a:t>5000</a:t>
            </a:r>
            <a:r>
              <a:rPr lang="fr-FR" dirty="0" smtClean="0"/>
              <a:t> descripteurs </a:t>
            </a:r>
          </a:p>
          <a:p>
            <a:pPr eaLnBrk="1" hangingPunct="1">
              <a:defRPr/>
            </a:pPr>
            <a:r>
              <a:rPr lang="fr-FR" dirty="0" smtClean="0"/>
              <a:t>On peut toujours en imaginer de nouveaux</a:t>
            </a:r>
          </a:p>
          <a:p>
            <a:pPr eaLnBrk="1" hangingPunct="1">
              <a:defRPr/>
            </a:pPr>
            <a:r>
              <a:rPr lang="fr-FR" dirty="0" smtClean="0"/>
              <a:t>Un descripteur est justifié si il est utile dans un modèle</a:t>
            </a:r>
          </a:p>
          <a:p>
            <a:pPr eaLnBrk="1" hangingPunct="1">
              <a:defRPr/>
            </a:pPr>
            <a:r>
              <a:rPr lang="fr-FR" dirty="0" smtClean="0"/>
              <a:t>De nombreux programmes et serveurs web …</a:t>
            </a:r>
          </a:p>
        </p:txBody>
      </p:sp>
      <p:pic>
        <p:nvPicPr>
          <p:cNvPr id="3" name="Image 2"/>
          <p:cNvPicPr>
            <a:picLocks noChangeAspect="1"/>
          </p:cNvPicPr>
          <p:nvPr/>
        </p:nvPicPr>
        <p:blipFill>
          <a:blip r:embed="rId2"/>
          <a:stretch>
            <a:fillRect/>
          </a:stretch>
        </p:blipFill>
        <p:spPr>
          <a:xfrm>
            <a:off x="527947" y="4850561"/>
            <a:ext cx="1695888" cy="1688351"/>
          </a:xfrm>
          <a:prstGeom prst="rect">
            <a:avLst/>
          </a:prstGeom>
        </p:spPr>
      </p:pic>
      <p:pic>
        <p:nvPicPr>
          <p:cNvPr id="4100" name="Picture 4" descr="Résultat de recherche d'images pour &quot;dragon descriptors&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6970" y="4393195"/>
            <a:ext cx="1608992" cy="120674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p:cNvPicPr>
            <a:picLocks noChangeAspect="1"/>
          </p:cNvPicPr>
          <p:nvPr/>
        </p:nvPicPr>
        <p:blipFill>
          <a:blip r:embed="rId4"/>
          <a:stretch>
            <a:fillRect/>
          </a:stretch>
        </p:blipFill>
        <p:spPr>
          <a:xfrm>
            <a:off x="7234032" y="4238413"/>
            <a:ext cx="1410518" cy="1516307"/>
          </a:xfrm>
          <a:prstGeom prst="rect">
            <a:avLst/>
          </a:prstGeom>
        </p:spPr>
      </p:pic>
      <p:pic>
        <p:nvPicPr>
          <p:cNvPr id="6" name="Image 5"/>
          <p:cNvPicPr>
            <a:picLocks noChangeAspect="1"/>
          </p:cNvPicPr>
          <p:nvPr/>
        </p:nvPicPr>
        <p:blipFill>
          <a:blip r:embed="rId5"/>
          <a:stretch>
            <a:fillRect/>
          </a:stretch>
        </p:blipFill>
        <p:spPr>
          <a:xfrm>
            <a:off x="4871713" y="4504229"/>
            <a:ext cx="2110520" cy="1058589"/>
          </a:xfrm>
          <a:prstGeom prst="rect">
            <a:avLst/>
          </a:prstGeom>
        </p:spPr>
      </p:pic>
      <p:pic>
        <p:nvPicPr>
          <p:cNvPr id="8" name="Image 7"/>
          <p:cNvPicPr>
            <a:picLocks noChangeAspect="1"/>
          </p:cNvPicPr>
          <p:nvPr/>
        </p:nvPicPr>
        <p:blipFill>
          <a:blip r:embed="rId6"/>
          <a:stretch>
            <a:fillRect/>
          </a:stretch>
        </p:blipFill>
        <p:spPr>
          <a:xfrm>
            <a:off x="8896350" y="4493728"/>
            <a:ext cx="2857500" cy="952500"/>
          </a:xfrm>
          <a:prstGeom prst="rect">
            <a:avLst/>
          </a:prstGeom>
        </p:spPr>
      </p:pic>
      <p:pic>
        <p:nvPicPr>
          <p:cNvPr id="4" name="Image 3"/>
          <p:cNvPicPr>
            <a:picLocks noChangeAspect="1"/>
          </p:cNvPicPr>
          <p:nvPr/>
        </p:nvPicPr>
        <p:blipFill>
          <a:blip r:embed="rId7"/>
          <a:stretch>
            <a:fillRect/>
          </a:stretch>
        </p:blipFill>
        <p:spPr>
          <a:xfrm>
            <a:off x="527947" y="3992944"/>
            <a:ext cx="1903194" cy="659375"/>
          </a:xfrm>
          <a:prstGeom prst="rect">
            <a:avLst/>
          </a:prstGeom>
        </p:spPr>
      </p:pic>
      <p:sp>
        <p:nvSpPr>
          <p:cNvPr id="2" name="Espace réservé de la date 1"/>
          <p:cNvSpPr>
            <a:spLocks noGrp="1"/>
          </p:cNvSpPr>
          <p:nvPr>
            <p:ph type="dt" sz="half" idx="10"/>
          </p:nvPr>
        </p:nvSpPr>
        <p:spPr/>
        <p:txBody>
          <a:bodyPr/>
          <a:lstStyle/>
          <a:p>
            <a:fld id="{0799CBC2-F9DB-4B28-8AF9-2A39A3810AD5}" type="datetime1">
              <a:rPr lang="fr-FR" smtClean="0"/>
              <a:t>13/01/2022</a:t>
            </a:fld>
            <a:endParaRPr lang="en-US"/>
          </a:p>
        </p:txBody>
      </p:sp>
    </p:spTree>
    <p:extLst>
      <p:ext uri="{BB962C8B-B14F-4D97-AF65-F5344CB8AC3E}">
        <p14:creationId xmlns:p14="http://schemas.microsoft.com/office/powerpoint/2010/main" val="17090012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Application : L’absorption, la distribution, le métabolisme et l’excrétion (ADME)</a:t>
            </a:r>
          </a:p>
        </p:txBody>
      </p:sp>
      <p:pic>
        <p:nvPicPr>
          <p:cNvPr id="4" name="Image 3"/>
          <p:cNvPicPr>
            <a:picLocks noChangeAspect="1"/>
          </p:cNvPicPr>
          <p:nvPr/>
        </p:nvPicPr>
        <p:blipFill>
          <a:blip r:embed="rId2"/>
          <a:stretch>
            <a:fillRect/>
          </a:stretch>
        </p:blipFill>
        <p:spPr>
          <a:xfrm>
            <a:off x="284283" y="2074985"/>
            <a:ext cx="5134707" cy="3851030"/>
          </a:xfrm>
          <a:prstGeom prst="rect">
            <a:avLst/>
          </a:prstGeom>
        </p:spPr>
      </p:pic>
      <p:sp>
        <p:nvSpPr>
          <p:cNvPr id="5" name="Rectangle 4"/>
          <p:cNvSpPr/>
          <p:nvPr/>
        </p:nvSpPr>
        <p:spPr>
          <a:xfrm>
            <a:off x="5802923" y="1988893"/>
            <a:ext cx="5615353" cy="2031325"/>
          </a:xfrm>
          <a:prstGeom prst="rect">
            <a:avLst/>
          </a:prstGeom>
        </p:spPr>
        <p:txBody>
          <a:bodyPr wrap="square">
            <a:spAutoFit/>
          </a:bodyPr>
          <a:lstStyle/>
          <a:p>
            <a:r>
              <a:rPr lang="fr-FR" b="1" dirty="0"/>
              <a:t>Les règles de </a:t>
            </a:r>
            <a:r>
              <a:rPr lang="fr-FR" b="1" dirty="0" err="1"/>
              <a:t>Lipinski</a:t>
            </a:r>
            <a:r>
              <a:rPr lang="fr-FR" b="1" dirty="0"/>
              <a:t> prédisent que l’absorption d’un médicament par voie orale sera probablement faible quand</a:t>
            </a:r>
            <a:r>
              <a:rPr lang="fr-FR" dirty="0"/>
              <a:t> :</a:t>
            </a:r>
          </a:p>
          <a:p>
            <a:pPr marL="514350" indent="-514350">
              <a:buFont typeface="+mj-lt"/>
              <a:buAutoNum type="arabicPeriod"/>
            </a:pPr>
            <a:r>
              <a:rPr lang="fr-FR" dirty="0"/>
              <a:t>Le poids moléculaire &gt; 500. </a:t>
            </a:r>
          </a:p>
          <a:p>
            <a:pPr marL="514350" indent="-514350">
              <a:buFont typeface="+mj-lt"/>
              <a:buAutoNum type="arabicPeriod"/>
            </a:pPr>
            <a:r>
              <a:rPr lang="fr-FR" dirty="0"/>
              <a:t>Le nombre de liaisons hydrogène donneur &gt; 5 </a:t>
            </a:r>
          </a:p>
          <a:p>
            <a:pPr marL="514350" indent="-514350">
              <a:buFont typeface="+mj-lt"/>
              <a:buAutoNum type="arabicPeriod"/>
            </a:pPr>
            <a:r>
              <a:rPr lang="fr-FR" dirty="0"/>
              <a:t>Le nombre de liaisons hydrogène accepteur &gt; 10</a:t>
            </a:r>
          </a:p>
          <a:p>
            <a:pPr marL="514350" indent="-514350">
              <a:buFont typeface="+mj-lt"/>
              <a:buAutoNum type="arabicPeriod"/>
            </a:pPr>
            <a:r>
              <a:rPr lang="fr-FR" dirty="0"/>
              <a:t>Le coefficient de partage [évalué par log (P)] &gt; 5</a:t>
            </a:r>
            <a:endParaRPr lang="en-US" dirty="0"/>
          </a:p>
        </p:txBody>
      </p:sp>
      <p:pic>
        <p:nvPicPr>
          <p:cNvPr id="6" name="Image 5"/>
          <p:cNvPicPr>
            <a:picLocks noChangeAspect="1"/>
          </p:cNvPicPr>
          <p:nvPr/>
        </p:nvPicPr>
        <p:blipFill>
          <a:blip r:embed="rId3"/>
          <a:stretch>
            <a:fillRect/>
          </a:stretch>
        </p:blipFill>
        <p:spPr>
          <a:xfrm>
            <a:off x="5460136" y="4378568"/>
            <a:ext cx="2538582" cy="2242039"/>
          </a:xfrm>
          <a:prstGeom prst="rect">
            <a:avLst/>
          </a:prstGeom>
        </p:spPr>
      </p:pic>
      <p:sp>
        <p:nvSpPr>
          <p:cNvPr id="7" name="Rectangle 6"/>
          <p:cNvSpPr/>
          <p:nvPr/>
        </p:nvSpPr>
        <p:spPr>
          <a:xfrm>
            <a:off x="8039864" y="4396151"/>
            <a:ext cx="3675185" cy="646331"/>
          </a:xfrm>
          <a:prstGeom prst="rect">
            <a:avLst/>
          </a:prstGeom>
        </p:spPr>
        <p:txBody>
          <a:bodyPr wrap="square">
            <a:spAutoFit/>
          </a:bodyPr>
          <a:lstStyle/>
          <a:p>
            <a:r>
              <a:rPr lang="fr-FR" dirty="0"/>
              <a:t>La morphine satisfait à toutes les règles de </a:t>
            </a:r>
            <a:r>
              <a:rPr lang="fr-FR" dirty="0" err="1"/>
              <a:t>Lipinski</a:t>
            </a:r>
            <a:endParaRPr lang="en-US" dirty="0"/>
          </a:p>
        </p:txBody>
      </p:sp>
      <p:sp>
        <p:nvSpPr>
          <p:cNvPr id="3" name="Espace réservé de la date 2"/>
          <p:cNvSpPr>
            <a:spLocks noGrp="1"/>
          </p:cNvSpPr>
          <p:nvPr>
            <p:ph type="dt" sz="half" idx="10"/>
          </p:nvPr>
        </p:nvSpPr>
        <p:spPr/>
        <p:txBody>
          <a:bodyPr/>
          <a:lstStyle/>
          <a:p>
            <a:fld id="{94D50BAB-89AB-4942-8BD6-C2D7F6A2717E}" type="datetime1">
              <a:rPr lang="fr-FR" smtClean="0"/>
              <a:t>13/01/2022</a:t>
            </a:fld>
            <a:endParaRPr lang="en-US"/>
          </a:p>
        </p:txBody>
      </p:sp>
      <p:sp>
        <p:nvSpPr>
          <p:cNvPr id="8" name="Espace réservé du numéro de diapositive 7"/>
          <p:cNvSpPr>
            <a:spLocks noGrp="1"/>
          </p:cNvSpPr>
          <p:nvPr>
            <p:ph type="sldNum" sz="quarter" idx="12"/>
          </p:nvPr>
        </p:nvSpPr>
        <p:spPr/>
        <p:txBody>
          <a:bodyPr/>
          <a:lstStyle/>
          <a:p>
            <a:fld id="{823AB408-533D-4CF2-8BC3-149584E9987B}" type="slidenum">
              <a:rPr lang="en-US" smtClean="0"/>
              <a:t>8</a:t>
            </a:fld>
            <a:endParaRPr lang="en-US"/>
          </a:p>
        </p:txBody>
      </p:sp>
    </p:spTree>
    <p:extLst>
      <p:ext uri="{BB962C8B-B14F-4D97-AF65-F5344CB8AC3E}">
        <p14:creationId xmlns:p14="http://schemas.microsoft.com/office/powerpoint/2010/main" val="3274397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 </a:t>
            </a:r>
            <a:r>
              <a:rPr lang="fr-FR" dirty="0"/>
              <a:t>règles servent de guide pour évaluer de nouveaux « candidats médicaments »</a:t>
            </a:r>
            <a:endParaRPr lang="en-US" dirty="0"/>
          </a:p>
        </p:txBody>
      </p:sp>
      <p:pic>
        <p:nvPicPr>
          <p:cNvPr id="5122" name="Picture 2" descr="Computer-aided Drug Design"/>
          <p:cNvPicPr>
            <a:picLocks noChangeAspect="1" noChangeArrowheads="1"/>
          </p:cNvPicPr>
          <p:nvPr/>
        </p:nvPicPr>
        <p:blipFill rotWithShape="1">
          <a:blip r:embed="rId2">
            <a:extLst>
              <a:ext uri="{28A0092B-C50C-407E-A947-70E740481C1C}">
                <a14:useLocalDpi xmlns:a14="http://schemas.microsoft.com/office/drawing/2010/main" val="0"/>
              </a:ext>
            </a:extLst>
          </a:blip>
          <a:srcRect t="28405"/>
          <a:stretch/>
        </p:blipFill>
        <p:spPr bwMode="auto">
          <a:xfrm>
            <a:off x="0" y="2747311"/>
            <a:ext cx="5142450" cy="3688655"/>
          </a:xfrm>
          <a:prstGeom prst="rect">
            <a:avLst/>
          </a:prstGeom>
          <a:noFill/>
          <a:extLst>
            <a:ext uri="{909E8E84-426E-40DD-AFC4-6F175D3DCCD1}">
              <a14:hiddenFill xmlns:a14="http://schemas.microsoft.com/office/drawing/2010/main">
                <a:solidFill>
                  <a:srgbClr val="FFFFFF"/>
                </a:solidFill>
              </a14:hiddenFill>
            </a:ext>
          </a:extLst>
        </p:spPr>
      </p:pic>
      <p:sp>
        <p:nvSpPr>
          <p:cNvPr id="8" name="Organigramme : Disque magnétique 7"/>
          <p:cNvSpPr/>
          <p:nvPr/>
        </p:nvSpPr>
        <p:spPr>
          <a:xfrm>
            <a:off x="1899136" y="2022230"/>
            <a:ext cx="1497623" cy="43961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candidats</a:t>
            </a:r>
            <a:endParaRPr lang="en-US" dirty="0"/>
          </a:p>
        </p:txBody>
      </p:sp>
      <p:sp>
        <p:nvSpPr>
          <p:cNvPr id="9" name="ZoneTexte 8"/>
          <p:cNvSpPr txBox="1"/>
          <p:nvPr/>
        </p:nvSpPr>
        <p:spPr>
          <a:xfrm>
            <a:off x="5600701" y="2338754"/>
            <a:ext cx="5081954" cy="1200329"/>
          </a:xfrm>
          <a:prstGeom prst="rect">
            <a:avLst/>
          </a:prstGeom>
          <a:noFill/>
        </p:spPr>
        <p:txBody>
          <a:bodyPr wrap="square" rtlCol="0">
            <a:spAutoFit/>
          </a:bodyPr>
          <a:lstStyle/>
          <a:p>
            <a:pPr marL="342900" indent="-342900">
              <a:buFont typeface="Arial" panose="020B0604020202020204" pitchFamily="34" charset="0"/>
              <a:buChar char="•"/>
            </a:pPr>
            <a:r>
              <a:rPr lang="fr-FR" sz="2400" dirty="0" smtClean="0"/>
              <a:t>Les règles peuvent servir à prioriser ou filtrer un ensemble de candidats</a:t>
            </a:r>
          </a:p>
          <a:p>
            <a:pPr marL="342900" indent="-342900">
              <a:buFont typeface="Arial" panose="020B0604020202020204" pitchFamily="34" charset="0"/>
              <a:buChar char="•"/>
            </a:pPr>
            <a:endParaRPr lang="fr-FR" sz="2400" dirty="0"/>
          </a:p>
        </p:txBody>
      </p:sp>
      <p:sp>
        <p:nvSpPr>
          <p:cNvPr id="3" name="Espace réservé de la date 2"/>
          <p:cNvSpPr>
            <a:spLocks noGrp="1"/>
          </p:cNvSpPr>
          <p:nvPr>
            <p:ph type="dt" sz="half" idx="10"/>
          </p:nvPr>
        </p:nvSpPr>
        <p:spPr/>
        <p:txBody>
          <a:bodyPr/>
          <a:lstStyle/>
          <a:p>
            <a:fld id="{31CD7C0F-CAEB-455F-ABBF-9D5C28F1FC42}" type="datetime1">
              <a:rPr lang="fr-FR" smtClean="0"/>
              <a:t>13/01/2022</a:t>
            </a:fld>
            <a:endParaRPr lang="en-US"/>
          </a:p>
        </p:txBody>
      </p:sp>
      <p:sp>
        <p:nvSpPr>
          <p:cNvPr id="4" name="Espace réservé du numéro de diapositive 3"/>
          <p:cNvSpPr>
            <a:spLocks noGrp="1"/>
          </p:cNvSpPr>
          <p:nvPr>
            <p:ph type="sldNum" sz="quarter" idx="12"/>
          </p:nvPr>
        </p:nvSpPr>
        <p:spPr/>
        <p:txBody>
          <a:bodyPr/>
          <a:lstStyle/>
          <a:p>
            <a:fld id="{823AB408-533D-4CF2-8BC3-149584E9987B}" type="slidenum">
              <a:rPr lang="en-US" smtClean="0"/>
              <a:t>9</a:t>
            </a:fld>
            <a:endParaRPr lang="en-US"/>
          </a:p>
        </p:txBody>
      </p:sp>
    </p:spTree>
    <p:extLst>
      <p:ext uri="{BB962C8B-B14F-4D97-AF65-F5344CB8AC3E}">
        <p14:creationId xmlns:p14="http://schemas.microsoft.com/office/powerpoint/2010/main" val="695522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679</Words>
  <Application>Microsoft Office PowerPoint</Application>
  <PresentationFormat>Grand écran</PresentationFormat>
  <Paragraphs>105</Paragraphs>
  <Slides>12</Slides>
  <Notes>0</Notes>
  <HiddenSlides>2</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2</vt:i4>
      </vt:variant>
      <vt:variant>
        <vt:lpstr>Titres des diapositives</vt:lpstr>
      </vt:variant>
      <vt:variant>
        <vt:i4>12</vt:i4>
      </vt:variant>
    </vt:vector>
  </HeadingPairs>
  <TitlesOfParts>
    <vt:vector size="22" baseType="lpstr">
      <vt:lpstr>arial</vt:lpstr>
      <vt:lpstr>arial</vt:lpstr>
      <vt:lpstr>Calibri</vt:lpstr>
      <vt:lpstr>Calibri Light</vt:lpstr>
      <vt:lpstr>Symbol</vt:lpstr>
      <vt:lpstr>Times New Roman</vt:lpstr>
      <vt:lpstr>Wingdings</vt:lpstr>
      <vt:lpstr>Thème Office</vt:lpstr>
      <vt:lpstr>CS ChemDraw Drawing</vt:lpstr>
      <vt:lpstr>MDLDrawObject Class</vt:lpstr>
      <vt:lpstr>De la molécule aux  descripteurs moléculaires </vt:lpstr>
      <vt:lpstr>De la molécule aux  descripteurs moléculaires </vt:lpstr>
      <vt:lpstr>Définition</vt:lpstr>
      <vt:lpstr>Différents types de descripteurs</vt:lpstr>
      <vt:lpstr>Principe</vt:lpstr>
      <vt:lpstr>Taxinomie des descripteurs</vt:lpstr>
      <vt:lpstr>Généralités sur les descripteurs</vt:lpstr>
      <vt:lpstr>Application : L’absorption, la distribution, le métabolisme et l’excrétion (ADME)</vt:lpstr>
      <vt:lpstr>Ces règles servent de guide pour évaluer de nouveaux « candidats médicaments »</vt:lpstr>
      <vt:lpstr>Fingerprints moléculaire</vt:lpstr>
      <vt:lpstr>De nombreux fingerprints… </vt:lpstr>
      <vt:lpstr>Remerciements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la molécule aux  descripteurs moléculaires </dc:title>
  <dc:creator>Carles Fabrice</dc:creator>
  <cp:lastModifiedBy>Pierre-Yves Libouban</cp:lastModifiedBy>
  <cp:revision>13</cp:revision>
  <dcterms:created xsi:type="dcterms:W3CDTF">2018-01-19T17:25:51Z</dcterms:created>
  <dcterms:modified xsi:type="dcterms:W3CDTF">2022-01-13T14:35:47Z</dcterms:modified>
</cp:coreProperties>
</file>