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5" r:id="rId10"/>
    <p:sldId id="276" r:id="rId11"/>
    <p:sldId id="279" r:id="rId12"/>
    <p:sldId id="295" r:id="rId13"/>
    <p:sldId id="277" r:id="rId14"/>
    <p:sldId id="278" r:id="rId15"/>
    <p:sldId id="296" r:id="rId16"/>
    <p:sldId id="280" r:id="rId17"/>
    <p:sldId id="293" r:id="rId18"/>
    <p:sldId id="294" r:id="rId19"/>
    <p:sldId id="286" r:id="rId20"/>
    <p:sldId id="285" r:id="rId21"/>
    <p:sldId id="284" r:id="rId22"/>
    <p:sldId id="267" r:id="rId23"/>
    <p:sldId id="270" r:id="rId24"/>
    <p:sldId id="273" r:id="rId25"/>
    <p:sldId id="274" r:id="rId26"/>
    <p:sldId id="289" r:id="rId27"/>
    <p:sldId id="290" r:id="rId28"/>
    <p:sldId id="291" r:id="rId29"/>
    <p:sldId id="292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612348-D268-4E13-80A1-F30BA4F4ABD6}" type="slidenum">
              <a:rPr lang="de-DE" altLang="en-US" sz="1200"/>
              <a:pPr eaLnBrk="1" hangingPunct="1"/>
              <a:t>17</a:t>
            </a:fld>
            <a:endParaRPr lang="de-DE" altLang="en-US" sz="1200"/>
          </a:p>
        </p:txBody>
      </p:sp>
    </p:spTree>
    <p:extLst>
      <p:ext uri="{BB962C8B-B14F-4D97-AF65-F5344CB8AC3E}">
        <p14:creationId xmlns:p14="http://schemas.microsoft.com/office/powerpoint/2010/main" val="57717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3C1F5-B197-4A2F-A55D-26FAF7B57482}" type="slidenum">
              <a:rPr lang="de-DE" altLang="en-US" sz="1200"/>
              <a:pPr eaLnBrk="1" hangingPunct="1"/>
              <a:t>18</a:t>
            </a:fld>
            <a:endParaRPr lang="de-DE" altLang="en-US" sz="1200"/>
          </a:p>
        </p:txBody>
      </p:sp>
    </p:spTree>
    <p:extLst>
      <p:ext uri="{BB962C8B-B14F-4D97-AF65-F5344CB8AC3E}">
        <p14:creationId xmlns:p14="http://schemas.microsoft.com/office/powerpoint/2010/main" val="379039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200" dirty="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2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GB" sz="1200" dirty="0">
                <a:solidFill>
                  <a:srgbClr val="898989"/>
                </a:solidFill>
              </a:rPr>
              <a:t>‹N°›</a:t>
            </a:fld>
            <a:endParaRPr lang="en-GB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0117" y="76200"/>
            <a:ext cx="11173883" cy="8382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10117" y="1066800"/>
            <a:ext cx="5484283" cy="4953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486400" cy="4953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.wmf"/><Relationship Id="rId18" Type="http://schemas.openxmlformats.org/officeDocument/2006/relationships/image" Target="../media/image15.wmf"/><Relationship Id="rId3" Type="http://schemas.openxmlformats.org/officeDocument/2006/relationships/oleObject" Target="NULL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19" Type="http://schemas.openxmlformats.org/officeDocument/2006/relationships/image" Target="../media/image16.wmf"/><Relationship Id="rId4" Type="http://schemas.openxmlformats.org/officeDocument/2006/relationships/image" Target="../media/image1.wmf"/><Relationship Id="rId9" Type="http://schemas.openxmlformats.org/officeDocument/2006/relationships/image" Target="../media/image6.wmf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.wmf"/><Relationship Id="rId18" Type="http://schemas.openxmlformats.org/officeDocument/2006/relationships/image" Target="../media/image15.wmf"/><Relationship Id="rId3" Type="http://schemas.openxmlformats.org/officeDocument/2006/relationships/oleObject" Target="NULL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19" Type="http://schemas.openxmlformats.org/officeDocument/2006/relationships/image" Target="../media/image16.wmf"/><Relationship Id="rId4" Type="http://schemas.openxmlformats.org/officeDocument/2006/relationships/image" Target="../media/image1.wmf"/><Relationship Id="rId9" Type="http://schemas.openxmlformats.org/officeDocument/2006/relationships/image" Target="../media/image6.wmf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.wmf"/><Relationship Id="rId18" Type="http://schemas.openxmlformats.org/officeDocument/2006/relationships/image" Target="../media/image15.wmf"/><Relationship Id="rId3" Type="http://schemas.openxmlformats.org/officeDocument/2006/relationships/oleObject" Target="NULL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19" Type="http://schemas.openxmlformats.org/officeDocument/2006/relationships/image" Target="../media/image16.wmf"/><Relationship Id="rId4" Type="http://schemas.openxmlformats.org/officeDocument/2006/relationships/image" Target="../media/image1.wmf"/><Relationship Id="rId9" Type="http://schemas.openxmlformats.org/officeDocument/2006/relationships/image" Target="../media/image6.wmf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>
                <a:cs typeface="Times New Roman" pitchFamily="18" charset="0"/>
              </a:rPr>
              <a:t>Molecular</a:t>
            </a:r>
            <a:r>
              <a:rPr lang="fr-FR" b="1" dirty="0">
                <a:cs typeface="Times New Roman" pitchFamily="18" charset="0"/>
              </a:rPr>
              <a:t> </a:t>
            </a:r>
            <a:r>
              <a:rPr lang="fr-FR" b="1" dirty="0" err="1">
                <a:cs typeface="Times New Roman" pitchFamily="18" charset="0"/>
              </a:rPr>
              <a:t>Similarity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03059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Chimie</a:t>
            </a:r>
            <a:r>
              <a:rPr lang="en-US" dirty="0" smtClean="0"/>
              <a:t> </a:t>
            </a:r>
            <a:r>
              <a:rPr lang="en-US" dirty="0" err="1" smtClean="0"/>
              <a:t>informatique</a:t>
            </a:r>
            <a:r>
              <a:rPr lang="en-US" dirty="0" smtClean="0"/>
              <a:t> GSON </a:t>
            </a:r>
          </a:p>
          <a:p>
            <a:r>
              <a:rPr lang="en-US" dirty="0" smtClean="0"/>
              <a:t>(Graduate School </a:t>
            </a:r>
            <a:r>
              <a:rPr lang="en-US" dirty="0" err="1" smtClean="0"/>
              <a:t>Orléans</a:t>
            </a:r>
            <a:r>
              <a:rPr lang="en-US" dirty="0" smtClean="0"/>
              <a:t> </a:t>
            </a:r>
            <a:r>
              <a:rPr lang="en-US" dirty="0" err="1" smtClean="0"/>
              <a:t>Numérique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Pierre-Yves </a:t>
            </a:r>
            <a:r>
              <a:rPr lang="en-US" dirty="0" smtClean="0"/>
              <a:t>Libouban</a:t>
            </a:r>
            <a:r>
              <a:rPr lang="en-US" dirty="0" smtClean="0"/>
              <a:t>, </a:t>
            </a:r>
            <a:r>
              <a:rPr lang="en-US" dirty="0" err="1" smtClean="0"/>
              <a:t>XiaoJun</a:t>
            </a:r>
            <a:r>
              <a:rPr lang="en-US"/>
              <a:t> </a:t>
            </a:r>
            <a:r>
              <a:rPr lang="en-US" smtClean="0"/>
              <a:t>Mao,</a:t>
            </a:r>
            <a:r>
              <a:rPr lang="en-US" smtClean="0"/>
              <a:t> </a:t>
            </a:r>
            <a:r>
              <a:rPr lang="en-US" dirty="0" smtClean="0"/>
              <a:t>Pascal Bonnet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86D0-78E4-4EF5-8377-7811EBE92D3E}" type="datetime1">
              <a:rPr lang="fr-FR" smtClean="0"/>
              <a:t>13/01/2022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B408-533D-4CF2-8BC3-149584E99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316230"/>
            <a:ext cx="10515600" cy="1325563"/>
          </a:xfrm>
        </p:spPr>
        <p:txBody>
          <a:bodyPr/>
          <a:lstStyle/>
          <a:p>
            <a:r>
              <a:rPr lang="en-GB" altLang="en-US" dirty="0"/>
              <a:t>Distance in chemical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1887220"/>
            <a:ext cx="2548255" cy="4351655"/>
          </a:xfrm>
        </p:spPr>
        <p:txBody>
          <a:bodyPr>
            <a:normAutofit fontScale="82500" lnSpcReduction="20000"/>
          </a:bodyPr>
          <a:lstStyle/>
          <a:p>
            <a:r>
              <a:rPr lang="en-GB" altLang="en-US" dirty="0"/>
              <a:t>Distance in chemical space is used as a measure of molecular “similarity“ and “dissimilarity“ </a:t>
            </a:r>
          </a:p>
          <a:p>
            <a:endParaRPr lang="en-GB" altLang="en-US" dirty="0"/>
          </a:p>
          <a:p>
            <a:r>
              <a:rPr lang="en-GB" altLang="en-US" dirty="0"/>
              <a:t>“Molecular similarity“ covers only chemical similarity but also property similarity including biological activity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grpSp>
        <p:nvGrpSpPr>
          <p:cNvPr id="40964" name="Group 4"/>
          <p:cNvGrpSpPr/>
          <p:nvPr/>
        </p:nvGrpSpPr>
        <p:grpSpPr>
          <a:xfrm>
            <a:off x="2834958" y="2239010"/>
            <a:ext cx="3878262" cy="3328988"/>
            <a:chOff x="644" y="1218"/>
            <a:chExt cx="2644" cy="2620"/>
          </a:xfrm>
        </p:grpSpPr>
        <p:sp>
          <p:nvSpPr>
            <p:cNvPr id="40971" name="Text Box 5"/>
            <p:cNvSpPr txBox="1"/>
            <p:nvPr/>
          </p:nvSpPr>
          <p:spPr>
            <a:xfrm>
              <a:off x="644" y="3622"/>
              <a:ext cx="907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/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descriptor</a:t>
              </a:r>
              <a:r>
                <a:rPr lang="en-US" altLang="zh-CN" sz="1400" baseline="-25000" dirty="0">
                  <a:latin typeface="Times New Roman" pitchFamily="18" charset="0"/>
                  <a:ea typeface="SimSun" charset="-122"/>
                </a:rPr>
                <a:t>3</a:t>
              </a:r>
              <a:endParaRPr lang="de-DE" altLang="x-none" sz="1400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0972" name="Text Box 6"/>
            <p:cNvSpPr txBox="1"/>
            <p:nvPr/>
          </p:nvSpPr>
          <p:spPr>
            <a:xfrm>
              <a:off x="2322" y="2533"/>
              <a:ext cx="830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/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descriptor</a:t>
              </a:r>
              <a:r>
                <a:rPr lang="en-US" altLang="zh-CN" sz="1400" baseline="-25000" dirty="0">
                  <a:latin typeface="Times New Roman" pitchFamily="18" charset="0"/>
                  <a:ea typeface="SimSun" charset="-122"/>
                </a:rPr>
                <a:t>2</a:t>
              </a:r>
              <a:endParaRPr lang="de-DE" altLang="x-none" sz="1400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0973" name="Text Box 7"/>
            <p:cNvSpPr txBox="1"/>
            <p:nvPr/>
          </p:nvSpPr>
          <p:spPr>
            <a:xfrm>
              <a:off x="2458" y="3304"/>
              <a:ext cx="830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/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descriptor</a:t>
              </a:r>
              <a:r>
                <a:rPr lang="en-US" altLang="zh-CN" sz="1400" baseline="-25000" dirty="0">
                  <a:latin typeface="Times New Roman" pitchFamily="18" charset="0"/>
                  <a:ea typeface="SimSun" charset="-122"/>
                </a:rPr>
                <a:t>1</a:t>
              </a:r>
              <a:endParaRPr lang="de-DE" altLang="x-none" sz="1400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0974" name="Text Box 8"/>
            <p:cNvSpPr txBox="1"/>
            <p:nvPr/>
          </p:nvSpPr>
          <p:spPr>
            <a:xfrm>
              <a:off x="1188" y="1218"/>
              <a:ext cx="817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/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descriptor</a:t>
              </a:r>
              <a:r>
                <a:rPr lang="en-US" altLang="zh-CN" sz="1400" i="1" baseline="-25000" dirty="0">
                  <a:latin typeface="Times New Roman" pitchFamily="18" charset="0"/>
                  <a:ea typeface="SimSun" charset="-122"/>
                </a:rPr>
                <a:t>n</a:t>
              </a:r>
              <a:endParaRPr lang="de-DE" altLang="x-none" sz="1400" i="1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0975" name="Line 9"/>
            <p:cNvSpPr/>
            <p:nvPr/>
          </p:nvSpPr>
          <p:spPr>
            <a:xfrm flipV="1">
              <a:off x="1235" y="1486"/>
              <a:ext cx="1" cy="1780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40976" name="Line 10"/>
            <p:cNvSpPr/>
            <p:nvPr/>
          </p:nvSpPr>
          <p:spPr>
            <a:xfrm>
              <a:off x="1235" y="3266"/>
              <a:ext cx="190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40977" name="Line 11"/>
            <p:cNvSpPr/>
            <p:nvPr/>
          </p:nvSpPr>
          <p:spPr>
            <a:xfrm flipV="1">
              <a:off x="1235" y="2791"/>
              <a:ext cx="1224" cy="474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40978" name="Line 12"/>
            <p:cNvSpPr/>
            <p:nvPr/>
          </p:nvSpPr>
          <p:spPr>
            <a:xfrm flipH="1">
              <a:off x="826" y="3266"/>
              <a:ext cx="408" cy="356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GB" altLang="en-US"/>
            </a:p>
          </p:txBody>
        </p:sp>
      </p:grpSp>
      <p:sp>
        <p:nvSpPr>
          <p:cNvPr id="40965" name="AutoShape 13"/>
          <p:cNvSpPr/>
          <p:nvPr/>
        </p:nvSpPr>
        <p:spPr>
          <a:xfrm>
            <a:off x="5055870" y="2961323"/>
            <a:ext cx="276225" cy="180975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en-US" altLang="x-none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66" name="AutoShape 14"/>
          <p:cNvSpPr/>
          <p:nvPr/>
        </p:nvSpPr>
        <p:spPr>
          <a:xfrm>
            <a:off x="3674745" y="4042410"/>
            <a:ext cx="184150" cy="180975"/>
          </a:xfrm>
          <a:prstGeom prst="rtTriangl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en-US" altLang="x-none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67" name="Text Box 15"/>
          <p:cNvSpPr txBox="1"/>
          <p:nvPr/>
        </p:nvSpPr>
        <p:spPr>
          <a:xfrm>
            <a:off x="3972243" y="3199765"/>
            <a:ext cx="7366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de-DE" altLang="zh-CN" i="1" dirty="0">
                <a:latin typeface="Times New Roman" pitchFamily="18" charset="0"/>
                <a:ea typeface="SimSun" charset="-122"/>
              </a:rPr>
              <a:t>D</a:t>
            </a:r>
            <a:r>
              <a:rPr lang="de-DE" altLang="zh-CN" i="1" baseline="-25000" dirty="0">
                <a:latin typeface="Times New Roman" pitchFamily="18" charset="0"/>
                <a:ea typeface="SimSun" charset="-122"/>
              </a:rPr>
              <a:t>AB</a:t>
            </a:r>
            <a:endParaRPr lang="de-DE" altLang="x-none" i="1" baseline="-250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68" name="Text Box 16"/>
          <p:cNvSpPr txBox="1"/>
          <p:nvPr/>
        </p:nvSpPr>
        <p:spPr>
          <a:xfrm>
            <a:off x="3492183" y="4223385"/>
            <a:ext cx="395287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de-DE" altLang="zh-CN" b="1" dirty="0">
                <a:latin typeface="Times New Roman" pitchFamily="18" charset="0"/>
                <a:ea typeface="SimSun" charset="-122"/>
              </a:rPr>
              <a:t>A</a:t>
            </a:r>
            <a:endParaRPr lang="de-DE" altLang="x-none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69" name="Text Box 17"/>
          <p:cNvSpPr txBox="1"/>
          <p:nvPr/>
        </p:nvSpPr>
        <p:spPr>
          <a:xfrm>
            <a:off x="5240020" y="3050223"/>
            <a:ext cx="46037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de-DE" altLang="zh-CN" b="1" dirty="0">
                <a:latin typeface="Times New Roman" pitchFamily="18" charset="0"/>
                <a:ea typeface="SimSun" charset="-122"/>
              </a:rPr>
              <a:t>B</a:t>
            </a:r>
            <a:endParaRPr lang="de-DE" altLang="x-none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0970" name="Line 18"/>
          <p:cNvSpPr/>
          <p:nvPr/>
        </p:nvSpPr>
        <p:spPr>
          <a:xfrm flipV="1">
            <a:off x="3766820" y="3142298"/>
            <a:ext cx="1289050" cy="992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95465" y="1502410"/>
            <a:ext cx="4577080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eaLnBrk="1" hangingPunct="1">
              <a:buFont typeface="Arial" panose="02080604020202020204" charset="0"/>
              <a:buChar char="•"/>
            </a:pPr>
            <a:r>
              <a:rPr lang="de-DE" altLang="zh-CN" dirty="0">
                <a:ea typeface="SimSun" charset="-122"/>
                <a:sym typeface="+mn-ea"/>
              </a:rPr>
              <a:t>If two molecules have comparable values in all the </a:t>
            </a:r>
            <a:r>
              <a:rPr lang="de-DE" altLang="zh-CN" i="1" dirty="0">
                <a:ea typeface="SimSun" charset="-122"/>
                <a:sym typeface="+mn-ea"/>
              </a:rPr>
              <a:t>n</a:t>
            </a:r>
            <a:r>
              <a:rPr lang="de-DE" altLang="zh-CN" dirty="0">
                <a:ea typeface="SimSun" charset="-122"/>
                <a:sym typeface="+mn-ea"/>
              </a:rPr>
              <a:t> descriptors in the space, they are located close to each other in the </a:t>
            </a:r>
            <a:r>
              <a:rPr lang="de-DE" altLang="zh-CN" i="1" dirty="0">
                <a:ea typeface="SimSun" charset="-122"/>
                <a:sym typeface="+mn-ea"/>
              </a:rPr>
              <a:t>n</a:t>
            </a:r>
            <a:r>
              <a:rPr lang="de-DE" altLang="zh-CN" dirty="0">
                <a:ea typeface="SimSun" charset="-122"/>
                <a:sym typeface="+mn-ea"/>
              </a:rPr>
              <a:t>-D space.</a:t>
            </a:r>
          </a:p>
          <a:p>
            <a:pPr indent="0" eaLnBrk="1" hangingPunct="1">
              <a:buFont typeface="Arial" panose="02080604020202020204" charset="0"/>
              <a:buNone/>
            </a:pPr>
            <a:endParaRPr lang="de-DE" altLang="zh-CN" dirty="0">
              <a:ea typeface="SimSun" charset="-122"/>
              <a:sym typeface="+mn-ea"/>
            </a:endParaRPr>
          </a:p>
          <a:p>
            <a:pPr marL="285750" indent="-285750" eaLnBrk="1" hangingPunct="1">
              <a:buFont typeface="Arial" panose="02080604020202020204" charset="0"/>
              <a:buChar char="•"/>
            </a:pPr>
            <a:r>
              <a:rPr lang="de-DE" altLang="zh-CN" dirty="0">
                <a:ea typeface="SimSun" charset="-122"/>
                <a:sym typeface="+mn-ea"/>
              </a:rPr>
              <a:t>how to define “closeness“ in space as a measure of molecular similarity? </a:t>
            </a:r>
            <a:r>
              <a:rPr lang="x-none" altLang="de-DE" dirty="0">
                <a:ea typeface="SimSun" charset="-122"/>
                <a:sym typeface="+mn-ea"/>
              </a:rPr>
              <a:t>=&gt; </a:t>
            </a:r>
            <a:r>
              <a:rPr lang="de-DE" altLang="zh-CN" b="1" dirty="0">
                <a:ea typeface="SimSun" charset="-122"/>
                <a:sym typeface="Wingdings" panose="05000000000000000000" charset="2"/>
              </a:rPr>
              <a:t>distance metrics</a:t>
            </a:r>
            <a:r>
              <a:rPr lang="de-DE" altLang="zh-CN" dirty="0">
                <a:ea typeface="SimSun" charset="-122"/>
                <a:sym typeface="Wingdings" panose="05000000000000000000" charset="2"/>
              </a:rPr>
              <a:t> </a:t>
            </a:r>
          </a:p>
          <a:p>
            <a:pPr marL="742950" lvl="1" indent="-285750" eaLnBrk="1" hangingPunct="1">
              <a:buFont typeface="Arial" panose="02080604020202020204" charset="0"/>
              <a:buChar char="•"/>
            </a:pPr>
            <a:r>
              <a:rPr lang="de-DE" altLang="zh-CN" dirty="0">
                <a:ea typeface="SimSun" charset="-122"/>
                <a:sym typeface="Wingdings" panose="05000000000000000000" charset="2"/>
              </a:rPr>
              <a:t>distance </a:t>
            </a:r>
            <a:r>
              <a:rPr lang="x-none" altLang="de-DE" dirty="0">
                <a:ea typeface="SimSun" charset="-122"/>
                <a:sym typeface="Wingdings" panose="05000000000000000000" charset="2"/>
              </a:rPr>
              <a:t>AB (DAB)</a:t>
            </a:r>
          </a:p>
          <a:p>
            <a:pPr marL="742950" lvl="1" indent="-285750" eaLnBrk="1" hangingPunct="1">
              <a:buFont typeface="Arial" panose="02080604020202020204" charset="0"/>
              <a:buChar char="•"/>
            </a:pPr>
            <a:r>
              <a:rPr lang="en-GB" altLang="en-US">
                <a:sym typeface="+mn-ea"/>
              </a:rPr>
              <a:t>The </a:t>
            </a:r>
            <a:r>
              <a:rPr lang="en-GB" altLang="en-US" b="1">
                <a:sym typeface="+mn-ea"/>
              </a:rPr>
              <a:t>similarity</a:t>
            </a:r>
            <a:r>
              <a:rPr lang="en-GB" altLang="en-US">
                <a:sym typeface="+mn-ea"/>
              </a:rPr>
              <a:t> between A and B, SAB, is negatively correlated with the distance DAB</a:t>
            </a:r>
          </a:p>
          <a:p>
            <a:pPr marL="742950" lvl="1" indent="-285750" eaLnBrk="1" hangingPunct="1">
              <a:buFont typeface="Arial" panose="02080604020202020204" charset="0"/>
              <a:buChar char="•"/>
            </a:pPr>
            <a:r>
              <a:rPr lang="en-GB" altLang="en-US">
                <a:sym typeface="+mn-ea"/>
              </a:rPr>
              <a:t>shorter distance ~ more similar molecules</a:t>
            </a:r>
          </a:p>
          <a:p>
            <a:pPr marL="742950" lvl="1" indent="-285750" eaLnBrk="1" hangingPunct="1">
              <a:buFont typeface="Arial" panose="02080604020202020204" charset="0"/>
              <a:buChar char="•"/>
            </a:pPr>
            <a:r>
              <a:rPr lang="en-GB" altLang="en-US">
                <a:sym typeface="+mn-ea"/>
              </a:rPr>
              <a:t>in the case of normalized distance (within value range [0,1]), similarity = 1 – distance</a:t>
            </a:r>
            <a:br>
              <a:rPr lang="en-GB" altLang="en-US">
                <a:sym typeface="+mn-ea"/>
              </a:rPr>
            </a:b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Popular Similarity/Distance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Distance metrics:</a:t>
            </a:r>
          </a:p>
          <a:p>
            <a:pPr lvl="1"/>
            <a:r>
              <a:rPr lang="en-GB" altLang="en-US" dirty="0"/>
              <a:t>Euclidean distance</a:t>
            </a:r>
          </a:p>
          <a:p>
            <a:pPr lvl="1"/>
            <a:r>
              <a:rPr lang="x-none" altLang="en-GB" dirty="0"/>
              <a:t>Manhattan distance</a:t>
            </a:r>
          </a:p>
          <a:p>
            <a:pPr lvl="1"/>
            <a:r>
              <a:rPr lang="en-GB" altLang="en-US" dirty="0"/>
              <a:t>Hamming distance</a:t>
            </a:r>
          </a:p>
          <a:p>
            <a:pPr lvl="1"/>
            <a:r>
              <a:rPr lang="en-GB" altLang="en-US" dirty="0" err="1"/>
              <a:t>Soergel</a:t>
            </a:r>
            <a:r>
              <a:rPr lang="en-GB" altLang="en-US" dirty="0"/>
              <a:t> distance</a:t>
            </a:r>
          </a:p>
          <a:p>
            <a:pPr lvl="1"/>
            <a:endParaRPr lang="en-GB" altLang="en-US" dirty="0"/>
          </a:p>
          <a:p>
            <a:pPr marL="342900" lvl="0" indent="-342900"/>
            <a:r>
              <a:rPr lang="en-GB" altLang="en-US" dirty="0">
                <a:sym typeface="+mn-ea"/>
              </a:rPr>
              <a:t>Similarity metrics:</a:t>
            </a:r>
            <a:endParaRPr lang="en-GB" altLang="en-US" dirty="0"/>
          </a:p>
          <a:p>
            <a:pPr lvl="1"/>
            <a:r>
              <a:rPr lang="en-GB" altLang="en-US" dirty="0" err="1">
                <a:sym typeface="+mn-ea"/>
              </a:rPr>
              <a:t>Tanimoto</a:t>
            </a:r>
            <a:r>
              <a:rPr lang="en-GB" altLang="en-US" dirty="0">
                <a:sym typeface="+mn-ea"/>
              </a:rPr>
              <a:t> coefficient</a:t>
            </a:r>
            <a:endParaRPr lang="en-GB" altLang="en-US" dirty="0"/>
          </a:p>
          <a:p>
            <a:pPr lvl="1"/>
            <a:r>
              <a:rPr lang="en-GB" altLang="en-US" dirty="0">
                <a:sym typeface="+mn-ea"/>
              </a:rPr>
              <a:t>Dice coefficient</a:t>
            </a:r>
            <a:endParaRPr lang="en-GB" altLang="en-US" dirty="0"/>
          </a:p>
          <a:p>
            <a:pPr lvl="1"/>
            <a:r>
              <a:rPr lang="en-GB" altLang="en-US" dirty="0">
                <a:sym typeface="+mn-ea"/>
              </a:rPr>
              <a:t>Cosine coefficient</a:t>
            </a:r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424" y="2633540"/>
            <a:ext cx="10515600" cy="1325563"/>
          </a:xfrm>
        </p:spPr>
        <p:txBody>
          <a:bodyPr/>
          <a:lstStyle/>
          <a:p>
            <a:r>
              <a:rPr lang="en-GB" altLang="en-US" dirty="0"/>
              <a:t>Distance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0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Euclidean Distance in n-D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1895475"/>
            <a:ext cx="5440045" cy="4351655"/>
          </a:xfrm>
        </p:spPr>
        <p:txBody>
          <a:bodyPr>
            <a:normAutofit fontScale="90000" lnSpcReduction="20000"/>
          </a:bodyPr>
          <a:lstStyle/>
          <a:p>
            <a:r>
              <a:rPr lang="en-GB" altLang="en-US" dirty="0"/>
              <a:t>Given two n-dimensional vectors, A and B</a:t>
            </a:r>
          </a:p>
          <a:p>
            <a:r>
              <a:rPr lang="en-GB" altLang="en-US" dirty="0"/>
              <a:t>A = (a1,a2,...an)</a:t>
            </a:r>
          </a:p>
          <a:p>
            <a:r>
              <a:rPr lang="en-GB" altLang="en-US" dirty="0"/>
              <a:t>B = (b1,b2,...</a:t>
            </a:r>
            <a:r>
              <a:rPr lang="en-GB" altLang="en-US" dirty="0" err="1"/>
              <a:t>bn</a:t>
            </a:r>
            <a:r>
              <a:rPr lang="en-GB" altLang="en-US" dirty="0"/>
              <a:t>)</a:t>
            </a:r>
          </a:p>
          <a:p>
            <a:r>
              <a:rPr lang="en-GB" altLang="en-US" dirty="0"/>
              <a:t>Euclidean distance DAB is defined as:</a:t>
            </a:r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Example:</a:t>
            </a:r>
          </a:p>
          <a:p>
            <a:r>
              <a:rPr lang="en-GB" altLang="en-US" dirty="0"/>
              <a:t>A = (3,0,1); B = (5,2,0)</a:t>
            </a:r>
          </a:p>
          <a:p>
            <a:endParaRPr lang="en-GB" altLang="en-US" dirty="0"/>
          </a:p>
          <a:p>
            <a:r>
              <a:rPr lang="en-GB" altLang="en-US" dirty="0" smtClean="0"/>
              <a:t>DAB =                                          = </a:t>
            </a:r>
            <a:r>
              <a:rPr lang="en-GB" altLang="en-US" dirty="0"/>
              <a:t>3</a:t>
            </a:r>
          </a:p>
        </p:txBody>
      </p:sp>
      <p:graphicFrame>
        <p:nvGraphicFramePr>
          <p:cNvPr id="5123" name="Object 3"/>
          <p:cNvGraphicFramePr/>
          <p:nvPr>
            <p:extLst>
              <p:ext uri="{D42A27DB-BD31-4B8C-83A1-F6EECF244321}">
                <p14:modId xmlns:p14="http://schemas.microsoft.com/office/powerpoint/2010/main" val="1620263874"/>
              </p:ext>
            </p:extLst>
          </p:nvPr>
        </p:nvGraphicFramePr>
        <p:xfrm>
          <a:off x="1502136" y="5626992"/>
          <a:ext cx="29527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1854200" imgH="279400" progId="Equation.3">
                  <p:embed/>
                </p:oleObj>
              </mc:Choice>
              <mc:Fallback>
                <p:oleObj r:id="rId3" imgW="1854200" imgH="279400" progId="Equation.3">
                  <p:embed/>
                  <p:pic>
                    <p:nvPicPr>
                      <p:cNvPr id="0" name="Picture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2136" y="5626992"/>
                        <a:ext cx="2952750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" name="Group 6"/>
          <p:cNvGrpSpPr/>
          <p:nvPr/>
        </p:nvGrpSpPr>
        <p:grpSpPr>
          <a:xfrm>
            <a:off x="5825173" y="2011680"/>
            <a:ext cx="3455987" cy="2952750"/>
            <a:chOff x="3515" y="1298"/>
            <a:chExt cx="2177" cy="1860"/>
          </a:xfrm>
        </p:grpSpPr>
        <p:grpSp>
          <p:nvGrpSpPr>
            <p:cNvPr id="5127" name="Group 7"/>
            <p:cNvGrpSpPr/>
            <p:nvPr/>
          </p:nvGrpSpPr>
          <p:grpSpPr>
            <a:xfrm>
              <a:off x="3515" y="1298"/>
              <a:ext cx="2177" cy="1860"/>
              <a:chOff x="644" y="1218"/>
              <a:chExt cx="2644" cy="2620"/>
            </a:xfrm>
          </p:grpSpPr>
          <p:sp>
            <p:nvSpPr>
              <p:cNvPr id="5158" name="Text Box 8"/>
              <p:cNvSpPr txBox="1"/>
              <p:nvPr/>
            </p:nvSpPr>
            <p:spPr>
              <a:xfrm>
                <a:off x="644" y="3622"/>
                <a:ext cx="907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baseline="-25000" dirty="0">
                    <a:latin typeface="Times New Roman" pitchFamily="18" charset="0"/>
                    <a:ea typeface="SimSun" charset="-122"/>
                  </a:rPr>
                  <a:t>3</a:t>
                </a:r>
                <a:endParaRPr lang="de-DE" altLang="x-none" sz="14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5159" name="Text Box 9"/>
              <p:cNvSpPr txBox="1"/>
              <p:nvPr/>
            </p:nvSpPr>
            <p:spPr>
              <a:xfrm>
                <a:off x="2322" y="2533"/>
                <a:ext cx="830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baseline="-25000" dirty="0">
                    <a:latin typeface="Times New Roman" pitchFamily="18" charset="0"/>
                    <a:ea typeface="SimSun" charset="-122"/>
                  </a:rPr>
                  <a:t>2</a:t>
                </a:r>
                <a:endParaRPr lang="de-DE" altLang="x-none" sz="14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5160" name="Text Box 10"/>
              <p:cNvSpPr txBox="1"/>
              <p:nvPr/>
            </p:nvSpPr>
            <p:spPr>
              <a:xfrm>
                <a:off x="2458" y="3304"/>
                <a:ext cx="830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baseline="-25000" dirty="0">
                    <a:latin typeface="Times New Roman" pitchFamily="18" charset="0"/>
                    <a:ea typeface="SimSun" charset="-122"/>
                  </a:rPr>
                  <a:t>1</a:t>
                </a:r>
                <a:endParaRPr lang="de-DE" altLang="x-none" sz="14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5161" name="Text Box 11"/>
              <p:cNvSpPr txBox="1"/>
              <p:nvPr/>
            </p:nvSpPr>
            <p:spPr>
              <a:xfrm>
                <a:off x="1188" y="1218"/>
                <a:ext cx="817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i="1" baseline="-25000" dirty="0">
                    <a:latin typeface="Times New Roman" pitchFamily="18" charset="0"/>
                    <a:ea typeface="SimSun" charset="-122"/>
                  </a:rPr>
                  <a:t>n</a:t>
                </a:r>
                <a:endParaRPr lang="de-DE" altLang="x-none" sz="1400" i="1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5162" name="Line 12"/>
              <p:cNvSpPr/>
              <p:nvPr/>
            </p:nvSpPr>
            <p:spPr>
              <a:xfrm flipV="1">
                <a:off x="1235" y="1486"/>
                <a:ext cx="1" cy="1780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5163" name="Line 13"/>
              <p:cNvSpPr/>
              <p:nvPr/>
            </p:nvSpPr>
            <p:spPr>
              <a:xfrm>
                <a:off x="1235" y="3266"/>
                <a:ext cx="1904" cy="1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5164" name="Line 14"/>
              <p:cNvSpPr/>
              <p:nvPr/>
            </p:nvSpPr>
            <p:spPr>
              <a:xfrm flipV="1">
                <a:off x="1235" y="2791"/>
                <a:ext cx="1224" cy="474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5165" name="Line 15"/>
              <p:cNvSpPr/>
              <p:nvPr/>
            </p:nvSpPr>
            <p:spPr>
              <a:xfrm flipH="1">
                <a:off x="826" y="3266"/>
                <a:ext cx="408" cy="356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5128" name="AutoShape 16"/>
            <p:cNvSpPr/>
            <p:nvPr/>
          </p:nvSpPr>
          <p:spPr>
            <a:xfrm>
              <a:off x="4876" y="1661"/>
              <a:ext cx="136" cy="91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29" name="AutoShape 17"/>
            <p:cNvSpPr/>
            <p:nvPr/>
          </p:nvSpPr>
          <p:spPr>
            <a:xfrm>
              <a:off x="4195" y="2205"/>
              <a:ext cx="91" cy="91"/>
            </a:xfrm>
            <a:prstGeom prst="rtTriangl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0" name="Text Box 18"/>
            <p:cNvSpPr txBox="1"/>
            <p:nvPr/>
          </p:nvSpPr>
          <p:spPr>
            <a:xfrm>
              <a:off x="4332" y="1525"/>
              <a:ext cx="363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i="1" dirty="0">
                  <a:latin typeface="Times New Roman" pitchFamily="18" charset="0"/>
                  <a:ea typeface="SimSun" charset="-122"/>
                </a:rPr>
                <a:t>D</a:t>
              </a:r>
              <a:r>
                <a:rPr lang="de-DE" altLang="zh-CN" i="1" baseline="-25000" dirty="0">
                  <a:latin typeface="Times New Roman" pitchFamily="18" charset="0"/>
                  <a:ea typeface="SimSun" charset="-122"/>
                </a:rPr>
                <a:t>AB</a:t>
              </a:r>
              <a:endParaRPr lang="de-DE" altLang="x-none" i="1" baseline="-25000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1" name="AutoShape 19"/>
            <p:cNvSpPr/>
            <p:nvPr/>
          </p:nvSpPr>
          <p:spPr>
            <a:xfrm>
              <a:off x="4241" y="2069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2" name="AutoShape 20"/>
            <p:cNvSpPr/>
            <p:nvPr/>
          </p:nvSpPr>
          <p:spPr>
            <a:xfrm>
              <a:off x="4377" y="2069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3" name="AutoShape 21"/>
            <p:cNvSpPr/>
            <p:nvPr/>
          </p:nvSpPr>
          <p:spPr>
            <a:xfrm>
              <a:off x="4513" y="2069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4" name="AutoShape 22"/>
            <p:cNvSpPr/>
            <p:nvPr/>
          </p:nvSpPr>
          <p:spPr>
            <a:xfrm>
              <a:off x="4513" y="193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5" name="AutoShape 23"/>
            <p:cNvSpPr/>
            <p:nvPr/>
          </p:nvSpPr>
          <p:spPr>
            <a:xfrm>
              <a:off x="4513" y="1797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6" name="AutoShape 24"/>
            <p:cNvSpPr/>
            <p:nvPr/>
          </p:nvSpPr>
          <p:spPr>
            <a:xfrm>
              <a:off x="4377" y="193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7" name="AutoShape 25"/>
            <p:cNvSpPr/>
            <p:nvPr/>
          </p:nvSpPr>
          <p:spPr>
            <a:xfrm>
              <a:off x="4649" y="1797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8" name="AutoShape 26"/>
            <p:cNvSpPr/>
            <p:nvPr/>
          </p:nvSpPr>
          <p:spPr>
            <a:xfrm>
              <a:off x="4649" y="193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39" name="AutoShape 27"/>
            <p:cNvSpPr/>
            <p:nvPr/>
          </p:nvSpPr>
          <p:spPr>
            <a:xfrm>
              <a:off x="4649" y="2069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0" name="AutoShape 28"/>
            <p:cNvSpPr/>
            <p:nvPr/>
          </p:nvSpPr>
          <p:spPr>
            <a:xfrm>
              <a:off x="4241" y="193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1" name="AutoShape 29"/>
            <p:cNvSpPr/>
            <p:nvPr/>
          </p:nvSpPr>
          <p:spPr>
            <a:xfrm>
              <a:off x="4377" y="1797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2" name="AutoShape 30"/>
            <p:cNvSpPr/>
            <p:nvPr/>
          </p:nvSpPr>
          <p:spPr>
            <a:xfrm>
              <a:off x="4241" y="1797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3" name="Text Box 31"/>
            <p:cNvSpPr txBox="1"/>
            <p:nvPr/>
          </p:nvSpPr>
          <p:spPr>
            <a:xfrm>
              <a:off x="4105" y="2296"/>
              <a:ext cx="195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b="1" dirty="0">
                  <a:latin typeface="Times New Roman" pitchFamily="18" charset="0"/>
                  <a:ea typeface="SimSun" charset="-122"/>
                </a:rPr>
                <a:t>A</a:t>
              </a:r>
              <a:endParaRPr lang="de-DE" altLang="x-none" b="1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4" name="Text Box 32"/>
            <p:cNvSpPr txBox="1"/>
            <p:nvPr/>
          </p:nvSpPr>
          <p:spPr>
            <a:xfrm>
              <a:off x="4966" y="1706"/>
              <a:ext cx="227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b="1" dirty="0">
                  <a:latin typeface="Times New Roman" pitchFamily="18" charset="0"/>
                  <a:ea typeface="SimSun" charset="-122"/>
                </a:rPr>
                <a:t>B</a:t>
              </a:r>
              <a:endParaRPr lang="de-DE" altLang="x-none" b="1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5" name="AutoShape 33"/>
            <p:cNvSpPr/>
            <p:nvPr/>
          </p:nvSpPr>
          <p:spPr>
            <a:xfrm>
              <a:off x="4694" y="202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6" name="AutoShape 34"/>
            <p:cNvSpPr/>
            <p:nvPr/>
          </p:nvSpPr>
          <p:spPr>
            <a:xfrm>
              <a:off x="4694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7" name="AutoShape 35"/>
            <p:cNvSpPr/>
            <p:nvPr/>
          </p:nvSpPr>
          <p:spPr>
            <a:xfrm>
              <a:off x="4694" y="1752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8" name="AutoShape 36"/>
            <p:cNvSpPr/>
            <p:nvPr/>
          </p:nvSpPr>
          <p:spPr>
            <a:xfrm>
              <a:off x="4286" y="1751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49" name="AutoShape 37"/>
            <p:cNvSpPr/>
            <p:nvPr/>
          </p:nvSpPr>
          <p:spPr>
            <a:xfrm>
              <a:off x="4423" y="1752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0" name="AutoShape 38"/>
            <p:cNvSpPr/>
            <p:nvPr/>
          </p:nvSpPr>
          <p:spPr>
            <a:xfrm>
              <a:off x="4559" y="1752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1" name="AutoShape 39"/>
            <p:cNvSpPr/>
            <p:nvPr/>
          </p:nvSpPr>
          <p:spPr>
            <a:xfrm>
              <a:off x="4287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2" name="AutoShape 40"/>
            <p:cNvSpPr/>
            <p:nvPr/>
          </p:nvSpPr>
          <p:spPr>
            <a:xfrm>
              <a:off x="4423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3" name="AutoShape 41"/>
            <p:cNvSpPr/>
            <p:nvPr/>
          </p:nvSpPr>
          <p:spPr>
            <a:xfrm>
              <a:off x="4559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4" name="AutoShape 42"/>
            <p:cNvSpPr/>
            <p:nvPr/>
          </p:nvSpPr>
          <p:spPr>
            <a:xfrm>
              <a:off x="4559" y="202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5" name="AutoShape 43"/>
            <p:cNvSpPr/>
            <p:nvPr/>
          </p:nvSpPr>
          <p:spPr>
            <a:xfrm>
              <a:off x="4423" y="202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6" name="AutoShape 44"/>
            <p:cNvSpPr/>
            <p:nvPr/>
          </p:nvSpPr>
          <p:spPr>
            <a:xfrm>
              <a:off x="4287" y="2023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57" name="Line 45"/>
            <p:cNvSpPr/>
            <p:nvPr/>
          </p:nvSpPr>
          <p:spPr>
            <a:xfrm flipV="1">
              <a:off x="4241" y="1752"/>
              <a:ext cx="635" cy="499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 alt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 r="44649"/>
          <a:stretch>
            <a:fillRect/>
          </a:stretch>
        </p:blipFill>
        <p:spPr>
          <a:xfrm>
            <a:off x="2219880" y="3834721"/>
            <a:ext cx="2028825" cy="64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Manhattan Distance in n-D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1757680"/>
            <a:ext cx="4272915" cy="4351655"/>
          </a:xfrm>
        </p:spPr>
        <p:txBody>
          <a:bodyPr>
            <a:normAutofit fontScale="72500" lnSpcReduction="20000"/>
          </a:bodyPr>
          <a:lstStyle/>
          <a:p>
            <a:r>
              <a:rPr lang="en-GB" altLang="en-US" dirty="0"/>
              <a:t>Given two n-dimensional vectors, A and B</a:t>
            </a:r>
          </a:p>
          <a:p>
            <a:r>
              <a:rPr lang="en-GB" altLang="en-US" dirty="0"/>
              <a:t>A = (a1,a2,...an)</a:t>
            </a:r>
          </a:p>
          <a:p>
            <a:r>
              <a:rPr lang="en-GB" altLang="en-US" dirty="0"/>
              <a:t>B = (b1,b2,...</a:t>
            </a:r>
            <a:r>
              <a:rPr lang="en-GB" altLang="en-US" dirty="0" err="1"/>
              <a:t>bn</a:t>
            </a:r>
            <a:r>
              <a:rPr lang="en-GB" altLang="en-US" dirty="0"/>
              <a:t>)</a:t>
            </a:r>
          </a:p>
          <a:p>
            <a:r>
              <a:rPr lang="en-GB" altLang="en-US" dirty="0"/>
              <a:t>Manhattan distance DAB is defined as </a:t>
            </a:r>
            <a:r>
              <a:rPr lang="x-none" altLang="en-GB" dirty="0"/>
              <a:t>the</a:t>
            </a:r>
            <a:r>
              <a:rPr lang="en-GB" altLang="en-US" dirty="0"/>
              <a:t> sum of the absolute differences of Cartesian coordinates </a:t>
            </a:r>
            <a:r>
              <a:rPr lang="x-none" altLang="en-GB" dirty="0"/>
              <a:t>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Example:</a:t>
            </a:r>
          </a:p>
          <a:p>
            <a:r>
              <a:rPr lang="en-GB" altLang="en-US" dirty="0"/>
              <a:t>A = (3,0,1); B = (5,2,0)</a:t>
            </a:r>
          </a:p>
          <a:p>
            <a:r>
              <a:rPr lang="en-GB" altLang="en-US" dirty="0"/>
              <a:t>DAB  = </a:t>
            </a:r>
            <a:r>
              <a:rPr lang="x-none" altLang="en-GB" dirty="0"/>
              <a:t>|3 - 5| + |0 - 2| + |1 - 0|</a:t>
            </a:r>
            <a:r>
              <a:rPr lang="en-GB" altLang="en-US" dirty="0"/>
              <a:t>  = 5</a:t>
            </a:r>
          </a:p>
          <a:p>
            <a:endParaRPr lang="en-GB" altLang="en-US" dirty="0"/>
          </a:p>
        </p:txBody>
      </p:sp>
      <p:grpSp>
        <p:nvGrpSpPr>
          <p:cNvPr id="6150" name="Group 6"/>
          <p:cNvGrpSpPr/>
          <p:nvPr/>
        </p:nvGrpSpPr>
        <p:grpSpPr>
          <a:xfrm>
            <a:off x="5580063" y="2060575"/>
            <a:ext cx="3455987" cy="2952750"/>
            <a:chOff x="3515" y="1298"/>
            <a:chExt cx="2177" cy="1860"/>
          </a:xfrm>
        </p:grpSpPr>
        <p:grpSp>
          <p:nvGrpSpPr>
            <p:cNvPr id="6151" name="Group 7"/>
            <p:cNvGrpSpPr/>
            <p:nvPr/>
          </p:nvGrpSpPr>
          <p:grpSpPr>
            <a:xfrm>
              <a:off x="3515" y="1298"/>
              <a:ext cx="2177" cy="1860"/>
              <a:chOff x="644" y="1218"/>
              <a:chExt cx="2644" cy="2620"/>
            </a:xfrm>
          </p:grpSpPr>
          <p:sp>
            <p:nvSpPr>
              <p:cNvPr id="6171" name="Text Box 8"/>
              <p:cNvSpPr txBox="1"/>
              <p:nvPr/>
            </p:nvSpPr>
            <p:spPr>
              <a:xfrm>
                <a:off x="644" y="3622"/>
                <a:ext cx="907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baseline="-25000" dirty="0">
                    <a:latin typeface="Times New Roman" pitchFamily="18" charset="0"/>
                    <a:ea typeface="SimSun" charset="-122"/>
                  </a:rPr>
                  <a:t>3</a:t>
                </a:r>
                <a:endParaRPr lang="de-DE" altLang="x-none" sz="14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6172" name="Text Box 9"/>
              <p:cNvSpPr txBox="1"/>
              <p:nvPr/>
            </p:nvSpPr>
            <p:spPr>
              <a:xfrm>
                <a:off x="2322" y="2533"/>
                <a:ext cx="830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baseline="-25000" dirty="0">
                    <a:latin typeface="Times New Roman" pitchFamily="18" charset="0"/>
                    <a:ea typeface="SimSun" charset="-122"/>
                  </a:rPr>
                  <a:t>2</a:t>
                </a:r>
                <a:endParaRPr lang="de-DE" altLang="x-none" sz="14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6173" name="Text Box 10"/>
              <p:cNvSpPr txBox="1"/>
              <p:nvPr/>
            </p:nvSpPr>
            <p:spPr>
              <a:xfrm>
                <a:off x="2458" y="3304"/>
                <a:ext cx="830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baseline="-25000" dirty="0">
                    <a:latin typeface="Times New Roman" pitchFamily="18" charset="0"/>
                    <a:ea typeface="SimSun" charset="-122"/>
                  </a:rPr>
                  <a:t>1</a:t>
                </a:r>
                <a:endParaRPr lang="de-DE" altLang="x-none" sz="14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6174" name="Text Box 11"/>
              <p:cNvSpPr txBox="1"/>
              <p:nvPr/>
            </p:nvSpPr>
            <p:spPr>
              <a:xfrm>
                <a:off x="1188" y="1218"/>
                <a:ext cx="817" cy="2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/>
              </a:ln>
            </p:spPr>
            <p:txBody>
              <a:bodyPr anchor="ctr"/>
              <a:lstStyle/>
              <a:p>
                <a:pPr lvl="0" eaLnBrk="1" hangingPunct="1"/>
                <a:r>
                  <a:rPr lang="en-US" altLang="zh-CN" sz="1400" dirty="0">
                    <a:latin typeface="Times New Roman" pitchFamily="18" charset="0"/>
                    <a:ea typeface="SimSun" charset="-122"/>
                  </a:rPr>
                  <a:t>descriptor</a:t>
                </a:r>
                <a:r>
                  <a:rPr lang="en-US" altLang="zh-CN" sz="1400" i="1" baseline="-25000" dirty="0">
                    <a:latin typeface="Times New Roman" pitchFamily="18" charset="0"/>
                    <a:ea typeface="SimSun" charset="-122"/>
                  </a:rPr>
                  <a:t>n</a:t>
                </a:r>
                <a:endParaRPr lang="de-DE" altLang="x-none" sz="1400" i="1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6175" name="Line 12"/>
              <p:cNvSpPr/>
              <p:nvPr/>
            </p:nvSpPr>
            <p:spPr>
              <a:xfrm flipV="1">
                <a:off x="1235" y="1486"/>
                <a:ext cx="1" cy="1780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6176" name="Line 13"/>
              <p:cNvSpPr/>
              <p:nvPr/>
            </p:nvSpPr>
            <p:spPr>
              <a:xfrm>
                <a:off x="1235" y="3266"/>
                <a:ext cx="1904" cy="1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6177" name="Line 14"/>
              <p:cNvSpPr/>
              <p:nvPr/>
            </p:nvSpPr>
            <p:spPr>
              <a:xfrm flipV="1">
                <a:off x="1235" y="2791"/>
                <a:ext cx="1224" cy="474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6178" name="Line 15"/>
              <p:cNvSpPr/>
              <p:nvPr/>
            </p:nvSpPr>
            <p:spPr>
              <a:xfrm flipH="1">
                <a:off x="826" y="3266"/>
                <a:ext cx="408" cy="356"/>
              </a:xfrm>
              <a:prstGeom prst="line">
                <a:avLst/>
              </a:prstGeom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6152" name="AutoShape 16"/>
            <p:cNvSpPr/>
            <p:nvPr/>
          </p:nvSpPr>
          <p:spPr>
            <a:xfrm>
              <a:off x="4876" y="1661"/>
              <a:ext cx="136" cy="91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3" name="AutoShape 17"/>
            <p:cNvSpPr/>
            <p:nvPr/>
          </p:nvSpPr>
          <p:spPr>
            <a:xfrm>
              <a:off x="4195" y="2205"/>
              <a:ext cx="91" cy="91"/>
            </a:xfrm>
            <a:prstGeom prst="rtTriangl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4" name="Text Box 18"/>
            <p:cNvSpPr txBox="1"/>
            <p:nvPr/>
          </p:nvSpPr>
          <p:spPr>
            <a:xfrm>
              <a:off x="4105" y="1706"/>
              <a:ext cx="363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i="1" dirty="0">
                  <a:latin typeface="Times New Roman" pitchFamily="18" charset="0"/>
                  <a:ea typeface="SimSun" charset="-122"/>
                </a:rPr>
                <a:t>D</a:t>
              </a:r>
              <a:r>
                <a:rPr lang="de-DE" altLang="zh-CN" i="1" baseline="-25000" dirty="0">
                  <a:latin typeface="Times New Roman" pitchFamily="18" charset="0"/>
                  <a:ea typeface="SimSun" charset="-122"/>
                </a:rPr>
                <a:t>AB</a:t>
              </a:r>
              <a:endParaRPr lang="de-DE" altLang="x-none" i="1" baseline="-25000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5" name="AutoShape 19"/>
            <p:cNvSpPr/>
            <p:nvPr/>
          </p:nvSpPr>
          <p:spPr>
            <a:xfrm>
              <a:off x="4241" y="2069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6" name="AutoShape 20"/>
            <p:cNvSpPr/>
            <p:nvPr/>
          </p:nvSpPr>
          <p:spPr>
            <a:xfrm>
              <a:off x="4422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7" name="AutoShape 21"/>
            <p:cNvSpPr/>
            <p:nvPr/>
          </p:nvSpPr>
          <p:spPr>
            <a:xfrm>
              <a:off x="4558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8" name="AutoShape 22"/>
            <p:cNvSpPr/>
            <p:nvPr/>
          </p:nvSpPr>
          <p:spPr>
            <a:xfrm>
              <a:off x="4694" y="1888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59" name="AutoShape 23"/>
            <p:cNvSpPr/>
            <p:nvPr/>
          </p:nvSpPr>
          <p:spPr>
            <a:xfrm>
              <a:off x="4694" y="1752"/>
              <a:ext cx="181" cy="182"/>
            </a:xfrm>
            <a:prstGeom prst="cube">
              <a:avLst>
                <a:gd name="adj" fmla="val 25000"/>
              </a:avLst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60" name="Line 24"/>
            <p:cNvSpPr/>
            <p:nvPr/>
          </p:nvSpPr>
          <p:spPr>
            <a:xfrm>
              <a:off x="4241" y="2251"/>
              <a:ext cx="13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1" name="Line 25"/>
            <p:cNvSpPr/>
            <p:nvPr/>
          </p:nvSpPr>
          <p:spPr>
            <a:xfrm>
              <a:off x="4377" y="2115"/>
              <a:ext cx="0" cy="13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2" name="Line 26"/>
            <p:cNvSpPr/>
            <p:nvPr/>
          </p:nvSpPr>
          <p:spPr>
            <a:xfrm flipV="1">
              <a:off x="4830" y="1888"/>
              <a:ext cx="46" cy="45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3" name="Line 27"/>
            <p:cNvSpPr/>
            <p:nvPr/>
          </p:nvSpPr>
          <p:spPr>
            <a:xfrm flipV="1">
              <a:off x="4377" y="2070"/>
              <a:ext cx="46" cy="45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4" name="Line 28"/>
            <p:cNvSpPr/>
            <p:nvPr/>
          </p:nvSpPr>
          <p:spPr>
            <a:xfrm>
              <a:off x="4422" y="1933"/>
              <a:ext cx="0" cy="13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5" name="Line 29"/>
            <p:cNvSpPr/>
            <p:nvPr/>
          </p:nvSpPr>
          <p:spPr>
            <a:xfrm>
              <a:off x="4422" y="1933"/>
              <a:ext cx="13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6" name="Line 30"/>
            <p:cNvSpPr/>
            <p:nvPr/>
          </p:nvSpPr>
          <p:spPr>
            <a:xfrm>
              <a:off x="4558" y="1933"/>
              <a:ext cx="13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7" name="Line 31"/>
            <p:cNvSpPr/>
            <p:nvPr/>
          </p:nvSpPr>
          <p:spPr>
            <a:xfrm>
              <a:off x="4694" y="1933"/>
              <a:ext cx="13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8" name="Line 32"/>
            <p:cNvSpPr/>
            <p:nvPr/>
          </p:nvSpPr>
          <p:spPr>
            <a:xfrm>
              <a:off x="4876" y="1752"/>
              <a:ext cx="0" cy="13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6169" name="Text Box 33"/>
            <p:cNvSpPr txBox="1"/>
            <p:nvPr/>
          </p:nvSpPr>
          <p:spPr>
            <a:xfrm>
              <a:off x="4105" y="2296"/>
              <a:ext cx="195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b="1" dirty="0">
                  <a:latin typeface="Times New Roman" pitchFamily="18" charset="0"/>
                  <a:ea typeface="SimSun" charset="-122"/>
                </a:rPr>
                <a:t>A</a:t>
              </a:r>
              <a:endParaRPr lang="de-DE" altLang="x-none" b="1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170" name="Text Box 34"/>
            <p:cNvSpPr txBox="1"/>
            <p:nvPr/>
          </p:nvSpPr>
          <p:spPr>
            <a:xfrm>
              <a:off x="4966" y="1706"/>
              <a:ext cx="227" cy="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b="1" dirty="0">
                  <a:latin typeface="Times New Roman" pitchFamily="18" charset="0"/>
                  <a:ea typeface="SimSun" charset="-122"/>
                </a:rPr>
                <a:t>B</a:t>
              </a:r>
              <a:endParaRPr lang="de-DE" altLang="x-none" b="1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195" y="1671320"/>
            <a:ext cx="1594485" cy="1594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767843"/>
            <a:ext cx="2005330" cy="88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424" y="2633540"/>
            <a:ext cx="10515600" cy="1325563"/>
          </a:xfrm>
        </p:spPr>
        <p:txBody>
          <a:bodyPr/>
          <a:lstStyle/>
          <a:p>
            <a:r>
              <a:rPr lang="en-GB" altLang="en-US" dirty="0">
                <a:sym typeface="+mn-ea"/>
              </a:rPr>
              <a:t>Similarity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Tanimoto Coefficient (Tc)</a:t>
            </a:r>
          </a:p>
        </p:txBody>
      </p:sp>
      <p:sp>
        <p:nvSpPr>
          <p:cNvPr id="8197" name="Rectangle 8"/>
          <p:cNvSpPr>
            <a:spLocks noGrp="1"/>
          </p:cNvSpPr>
          <p:nvPr/>
        </p:nvSpPr>
        <p:spPr>
          <a:xfrm>
            <a:off x="333693" y="1739265"/>
            <a:ext cx="8329612" cy="31543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kern="1200" dirty="0">
                <a:ea typeface="SimSun" charset="-122"/>
              </a:rPr>
              <a:t>Definition:</a:t>
            </a:r>
          </a:p>
          <a:p>
            <a:pPr marL="1828800" lvl="4" indent="0" eaLnBrk="1" hangingPunct="1"/>
            <a:endParaRPr lang="en-US" altLang="zh-CN" sz="2400" kern="1200" dirty="0">
              <a:ea typeface="SimSun" charset="-122"/>
            </a:endParaRPr>
          </a:p>
          <a:p>
            <a:pPr marL="1828800" lvl="4" indent="0" eaLnBrk="1" hangingPunct="1"/>
            <a:endParaRPr lang="en-US" altLang="zh-CN" sz="2400" kern="1200" dirty="0">
              <a:ea typeface="SimSun" charset="-122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kern="1200" dirty="0">
              <a:ea typeface="SimSun" charset="-122"/>
            </a:endParaRPr>
          </a:p>
          <a:p>
            <a:pPr marL="800100" lvl="1" indent="-342900" eaLnBrk="1" hangingPunct="1"/>
            <a:r>
              <a:rPr lang="en-US" altLang="zh-CN" sz="2000" kern="1200" dirty="0">
                <a:ea typeface="SimSun" charset="-122"/>
              </a:rPr>
              <a:t>value r</a:t>
            </a:r>
            <a:r>
              <a:rPr lang="en-US" altLang="x-none" sz="2000" kern="1200" dirty="0"/>
              <a:t>ange: [0,1]</a:t>
            </a:r>
          </a:p>
          <a:p>
            <a:pPr marL="800100" lvl="1" indent="-342900" eaLnBrk="1" hangingPunct="1"/>
            <a:r>
              <a:rPr lang="de-DE" altLang="x-none" sz="1995" dirty="0">
                <a:sym typeface="+mn-ea"/>
              </a:rPr>
              <a:t>Tc is the most popular similarity coefficient</a:t>
            </a:r>
            <a:endParaRPr lang="de-DE" altLang="x-none" sz="1995" kern="1200" dirty="0"/>
          </a:p>
          <a:p>
            <a:pPr lvl="1" eaLnBrk="1" hangingPunct="1"/>
            <a:r>
              <a:rPr lang="de-DE" altLang="x-none" sz="2000" kern="1200" dirty="0"/>
              <a:t> Tc is also known as Jaccard coefficient</a:t>
            </a:r>
          </a:p>
          <a:p>
            <a:pPr lvl="1" eaLnBrk="1" hangingPunct="1"/>
            <a:r>
              <a:rPr lang="en-US" altLang="zh-CN" sz="2000" kern="1200" dirty="0">
                <a:ea typeface="SimSun" charset="-122"/>
              </a:rPr>
              <a:t> The Jaccard similarity coefficient, J, is given as</a:t>
            </a:r>
          </a:p>
          <a:p>
            <a:pPr lvl="1" eaLnBrk="1" hangingPunct="1"/>
            <a:endParaRPr lang="en-US" altLang="zh-CN" sz="2000" i="1" kern="1200" dirty="0">
              <a:ea typeface="SimSun" charset="-122"/>
            </a:endParaRPr>
          </a:p>
          <a:p>
            <a:pPr lvl="1" eaLnBrk="1" hangingPunct="1"/>
            <a:endParaRPr lang="en-US" altLang="zh-CN" sz="2000" i="1" kern="1200" dirty="0">
              <a:ea typeface="SimSun" charset="-122"/>
            </a:endParaRPr>
          </a:p>
          <a:p>
            <a:pPr lvl="1" eaLnBrk="1" hangingPunct="1"/>
            <a:r>
              <a:rPr lang="en-US" altLang="zh-CN" sz="2000" kern="1200" dirty="0">
                <a:ea typeface="SimSun" charset="-122"/>
              </a:rPr>
              <a:t>The Jaccard distance, dJ, is given as</a:t>
            </a:r>
          </a:p>
          <a:p>
            <a:pPr marL="457200" lvl="1" indent="0" eaLnBrk="1" hangingPunct="1">
              <a:buNone/>
            </a:pPr>
            <a:endParaRPr lang="en-US" altLang="zh-CN" sz="2000" i="1" kern="1200" dirty="0">
              <a:ea typeface="SimSun" charset="-122"/>
            </a:endParaRPr>
          </a:p>
          <a:p>
            <a:pPr lvl="1" eaLnBrk="1" hangingPunct="1"/>
            <a:endParaRPr lang="en-US" altLang="zh-CN" sz="2000" i="1" kern="1200" dirty="0">
              <a:ea typeface="SimSun" charset="-122"/>
            </a:endParaRPr>
          </a:p>
          <a:p>
            <a:pPr lvl="1" eaLnBrk="1" hangingPunct="1"/>
            <a:endParaRPr lang="en-US" altLang="zh-CN" sz="2000" i="1" kern="1200" dirty="0">
              <a:ea typeface="SimSun" charset="-122"/>
            </a:endParaRPr>
          </a:p>
          <a:p>
            <a:pPr lvl="1" eaLnBrk="1" hangingPunct="1"/>
            <a:endParaRPr lang="en-US" altLang="zh-CN" sz="2000" i="1" kern="1200" dirty="0">
              <a:ea typeface="SimSun" charset="-122"/>
            </a:endParaRPr>
          </a:p>
        </p:txBody>
      </p:sp>
      <p:grpSp>
        <p:nvGrpSpPr>
          <p:cNvPr id="8198" name="Group 4"/>
          <p:cNvGrpSpPr/>
          <p:nvPr/>
        </p:nvGrpSpPr>
        <p:grpSpPr>
          <a:xfrm>
            <a:off x="4607560" y="1634490"/>
            <a:ext cx="2087563" cy="1066800"/>
            <a:chOff x="3648" y="1392"/>
            <a:chExt cx="1315" cy="672"/>
          </a:xfrm>
        </p:grpSpPr>
        <p:sp>
          <p:nvSpPr>
            <p:cNvPr id="8199" name="Oval 5"/>
            <p:cNvSpPr/>
            <p:nvPr/>
          </p:nvSpPr>
          <p:spPr>
            <a:xfrm>
              <a:off x="3855" y="1488"/>
              <a:ext cx="816" cy="576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algn="ctr" eaLnBrk="0" hangingPunct="0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8200" name="Oval 6"/>
            <p:cNvSpPr/>
            <p:nvPr/>
          </p:nvSpPr>
          <p:spPr>
            <a:xfrm>
              <a:off x="4143" y="1488"/>
              <a:ext cx="672" cy="57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8201" name="Text Box 7"/>
            <p:cNvSpPr txBox="1"/>
            <p:nvPr/>
          </p:nvSpPr>
          <p:spPr>
            <a:xfrm>
              <a:off x="3648" y="1488"/>
              <a:ext cx="255" cy="288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dirty="0">
                  <a:latin typeface="Times New Roman" pitchFamily="18" charset="0"/>
                  <a:ea typeface="Times New Roman" pitchFamily="18" charset="0"/>
                </a:rPr>
                <a:t>A</a:t>
              </a:r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8202" name="Text Box 8"/>
            <p:cNvSpPr txBox="1"/>
            <p:nvPr/>
          </p:nvSpPr>
          <p:spPr>
            <a:xfrm>
              <a:off x="4719" y="1392"/>
              <a:ext cx="244" cy="288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dirty="0">
                  <a:latin typeface="Times New Roman" pitchFamily="18" charset="0"/>
                  <a:ea typeface="Times New Roman" pitchFamily="18" charset="0"/>
                </a:rPr>
                <a:t>B</a:t>
              </a:r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8203" name="Text Box 9"/>
            <p:cNvSpPr txBox="1"/>
            <p:nvPr/>
          </p:nvSpPr>
          <p:spPr>
            <a:xfrm>
              <a:off x="4287" y="1632"/>
              <a:ext cx="244" cy="288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dirty="0">
                  <a:latin typeface="Times New Roman" pitchFamily="18" charset="0"/>
                  <a:ea typeface="Times New Roman" pitchFamily="18" charset="0"/>
                </a:rPr>
                <a:t>C</a:t>
              </a:r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  <p:grpSp>
        <p:nvGrpSpPr>
          <p:cNvPr id="9220" name="Group 127"/>
          <p:cNvGrpSpPr/>
          <p:nvPr/>
        </p:nvGrpSpPr>
        <p:grpSpPr>
          <a:xfrm>
            <a:off x="7232968" y="1395413"/>
            <a:ext cx="3914775" cy="2978150"/>
            <a:chOff x="2937" y="799"/>
            <a:chExt cx="2466" cy="1876"/>
          </a:xfrm>
        </p:grpSpPr>
        <p:sp>
          <p:nvSpPr>
            <p:cNvPr id="9221" name="Text Box 52"/>
            <p:cNvSpPr txBox="1"/>
            <p:nvPr/>
          </p:nvSpPr>
          <p:spPr>
            <a:xfrm>
              <a:off x="3220" y="2387"/>
              <a:ext cx="2149" cy="28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ctr" defTabSz="0" eaLnBrk="1" hangingPunct="1">
                <a:tabLst>
                  <a:tab pos="1170305" algn="l"/>
                </a:tabLst>
              </a:pPr>
              <a:r>
                <a:rPr lang="en-US" altLang="x-none" i="1" dirty="0">
                  <a:latin typeface="Times New Roman" pitchFamily="18" charset="0"/>
                  <a:ea typeface="Times New Roman" pitchFamily="18" charset="0"/>
                </a:rPr>
                <a:t>a</a:t>
              </a:r>
              <a:r>
                <a:rPr lang="en-US" altLang="x-none" dirty="0">
                  <a:latin typeface="Times New Roman" pitchFamily="18" charset="0"/>
                  <a:ea typeface="Times New Roman" pitchFamily="18" charset="0"/>
                </a:rPr>
                <a:t> = 4, </a:t>
              </a:r>
              <a:r>
                <a:rPr lang="en-US" altLang="x-none" i="1" dirty="0">
                  <a:latin typeface="Times New Roman" pitchFamily="18" charset="0"/>
                  <a:ea typeface="Times New Roman" pitchFamily="18" charset="0"/>
                </a:rPr>
                <a:t>b</a:t>
              </a:r>
              <a:r>
                <a:rPr lang="en-US" altLang="x-none" dirty="0">
                  <a:latin typeface="Times New Roman" pitchFamily="18" charset="0"/>
                  <a:ea typeface="Times New Roman" pitchFamily="18" charset="0"/>
                </a:rPr>
                <a:t> = 4, </a:t>
              </a:r>
              <a:r>
                <a:rPr lang="en-US" altLang="x-none" i="1" dirty="0">
                  <a:latin typeface="Times New Roman" pitchFamily="18" charset="0"/>
                  <a:ea typeface="Times New Roman" pitchFamily="18" charset="0"/>
                </a:rPr>
                <a:t>c</a:t>
              </a:r>
              <a:r>
                <a:rPr lang="en-US" altLang="x-none" dirty="0">
                  <a:latin typeface="Times New Roman" pitchFamily="18" charset="0"/>
                  <a:ea typeface="Times New Roman" pitchFamily="18" charset="0"/>
                </a:rPr>
                <a:t> = 2</a:t>
              </a:r>
            </a:p>
          </p:txBody>
        </p:sp>
        <p:grpSp>
          <p:nvGrpSpPr>
            <p:cNvPr id="9222" name="Group 113"/>
            <p:cNvGrpSpPr/>
            <p:nvPr/>
          </p:nvGrpSpPr>
          <p:grpSpPr>
            <a:xfrm>
              <a:off x="3407" y="1297"/>
              <a:ext cx="1996" cy="590"/>
              <a:chOff x="521" y="2221"/>
              <a:chExt cx="1996" cy="590"/>
            </a:xfrm>
          </p:grpSpPr>
          <p:sp>
            <p:nvSpPr>
              <p:cNvPr id="9226" name="Line 104"/>
              <p:cNvSpPr/>
              <p:nvPr/>
            </p:nvSpPr>
            <p:spPr>
              <a:xfrm>
                <a:off x="1020" y="2432"/>
                <a:ext cx="0" cy="153"/>
              </a:xfrm>
              <a:prstGeom prst="line">
                <a:avLst/>
              </a:prstGeom>
              <a:ln w="19050" cap="flat" cmpd="sng">
                <a:solidFill>
                  <a:srgbClr val="99CC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27" name="Rectangle 5"/>
              <p:cNvSpPr/>
              <p:nvPr/>
            </p:nvSpPr>
            <p:spPr>
              <a:xfrm>
                <a:off x="2317" y="2221"/>
                <a:ext cx="200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28" name="Rectangle 6"/>
              <p:cNvSpPr/>
              <p:nvPr/>
            </p:nvSpPr>
            <p:spPr>
              <a:xfrm>
                <a:off x="2118" y="2221"/>
                <a:ext cx="199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29" name="Rectangle 7"/>
              <p:cNvSpPr/>
              <p:nvPr/>
            </p:nvSpPr>
            <p:spPr>
              <a:xfrm>
                <a:off x="1918" y="2221"/>
                <a:ext cx="200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0" name="Rectangle 8"/>
              <p:cNvSpPr/>
              <p:nvPr/>
            </p:nvSpPr>
            <p:spPr>
              <a:xfrm>
                <a:off x="1719" y="2221"/>
                <a:ext cx="199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1" name="Rectangle 9"/>
              <p:cNvSpPr/>
              <p:nvPr/>
            </p:nvSpPr>
            <p:spPr>
              <a:xfrm>
                <a:off x="1519" y="2221"/>
                <a:ext cx="200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2" name="Rectangle 10"/>
              <p:cNvSpPr/>
              <p:nvPr/>
            </p:nvSpPr>
            <p:spPr>
              <a:xfrm>
                <a:off x="1319" y="2221"/>
                <a:ext cx="200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3" name="Rectangle 11"/>
              <p:cNvSpPr/>
              <p:nvPr/>
            </p:nvSpPr>
            <p:spPr>
              <a:xfrm>
                <a:off x="1120" y="2221"/>
                <a:ext cx="199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4" name="Rectangle 12"/>
              <p:cNvSpPr/>
              <p:nvPr/>
            </p:nvSpPr>
            <p:spPr>
              <a:xfrm>
                <a:off x="920" y="2221"/>
                <a:ext cx="200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5" name="Rectangle 13"/>
              <p:cNvSpPr/>
              <p:nvPr/>
            </p:nvSpPr>
            <p:spPr>
              <a:xfrm>
                <a:off x="721" y="2221"/>
                <a:ext cx="199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6" name="Rectangle 14"/>
              <p:cNvSpPr/>
              <p:nvPr/>
            </p:nvSpPr>
            <p:spPr>
              <a:xfrm>
                <a:off x="521" y="2221"/>
                <a:ext cx="200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37" name="Line 15"/>
              <p:cNvSpPr/>
              <p:nvPr/>
            </p:nvSpPr>
            <p:spPr>
              <a:xfrm>
                <a:off x="521" y="2221"/>
                <a:ext cx="199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38" name="Line 16"/>
              <p:cNvSpPr/>
              <p:nvPr/>
            </p:nvSpPr>
            <p:spPr>
              <a:xfrm>
                <a:off x="521" y="2414"/>
                <a:ext cx="199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39" name="Line 17"/>
              <p:cNvSpPr/>
              <p:nvPr/>
            </p:nvSpPr>
            <p:spPr>
              <a:xfrm>
                <a:off x="521" y="2221"/>
                <a:ext cx="0" cy="19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0" name="Line 18"/>
              <p:cNvSpPr/>
              <p:nvPr/>
            </p:nvSpPr>
            <p:spPr>
              <a:xfrm>
                <a:off x="721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1" name="Line 19"/>
              <p:cNvSpPr/>
              <p:nvPr/>
            </p:nvSpPr>
            <p:spPr>
              <a:xfrm>
                <a:off x="920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2" name="Line 20"/>
              <p:cNvSpPr/>
              <p:nvPr/>
            </p:nvSpPr>
            <p:spPr>
              <a:xfrm>
                <a:off x="1120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3" name="Line 21"/>
              <p:cNvSpPr/>
              <p:nvPr/>
            </p:nvSpPr>
            <p:spPr>
              <a:xfrm>
                <a:off x="1319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4" name="Line 22"/>
              <p:cNvSpPr/>
              <p:nvPr/>
            </p:nvSpPr>
            <p:spPr>
              <a:xfrm>
                <a:off x="1519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5" name="Line 23"/>
              <p:cNvSpPr/>
              <p:nvPr/>
            </p:nvSpPr>
            <p:spPr>
              <a:xfrm>
                <a:off x="1719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6" name="Line 24"/>
              <p:cNvSpPr/>
              <p:nvPr/>
            </p:nvSpPr>
            <p:spPr>
              <a:xfrm>
                <a:off x="1918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7" name="Line 25"/>
              <p:cNvSpPr/>
              <p:nvPr/>
            </p:nvSpPr>
            <p:spPr>
              <a:xfrm>
                <a:off x="2118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8" name="Line 26"/>
              <p:cNvSpPr/>
              <p:nvPr/>
            </p:nvSpPr>
            <p:spPr>
              <a:xfrm>
                <a:off x="2317" y="2221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49" name="Line 27"/>
              <p:cNvSpPr/>
              <p:nvPr/>
            </p:nvSpPr>
            <p:spPr>
              <a:xfrm>
                <a:off x="2517" y="2221"/>
                <a:ext cx="0" cy="19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50" name="Rectangle 28"/>
              <p:cNvSpPr/>
              <p:nvPr/>
            </p:nvSpPr>
            <p:spPr>
              <a:xfrm>
                <a:off x="2317" y="2618"/>
                <a:ext cx="200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1" name="Rectangle 29"/>
              <p:cNvSpPr/>
              <p:nvPr/>
            </p:nvSpPr>
            <p:spPr>
              <a:xfrm>
                <a:off x="2118" y="2618"/>
                <a:ext cx="199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2" name="Rectangle 30"/>
              <p:cNvSpPr/>
              <p:nvPr/>
            </p:nvSpPr>
            <p:spPr>
              <a:xfrm>
                <a:off x="1918" y="2618"/>
                <a:ext cx="200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3" name="Rectangle 31"/>
              <p:cNvSpPr/>
              <p:nvPr/>
            </p:nvSpPr>
            <p:spPr>
              <a:xfrm>
                <a:off x="1719" y="2618"/>
                <a:ext cx="199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4" name="Rectangle 32"/>
              <p:cNvSpPr/>
              <p:nvPr/>
            </p:nvSpPr>
            <p:spPr>
              <a:xfrm>
                <a:off x="1519" y="2618"/>
                <a:ext cx="200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5" name="Rectangle 33"/>
              <p:cNvSpPr/>
              <p:nvPr/>
            </p:nvSpPr>
            <p:spPr>
              <a:xfrm>
                <a:off x="1319" y="2618"/>
                <a:ext cx="200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6" name="Rectangle 34"/>
              <p:cNvSpPr/>
              <p:nvPr/>
            </p:nvSpPr>
            <p:spPr>
              <a:xfrm>
                <a:off x="1120" y="2618"/>
                <a:ext cx="199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7" name="Rectangle 35"/>
              <p:cNvSpPr/>
              <p:nvPr/>
            </p:nvSpPr>
            <p:spPr>
              <a:xfrm>
                <a:off x="920" y="2618"/>
                <a:ext cx="200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8" name="Rectangle 36"/>
              <p:cNvSpPr/>
              <p:nvPr/>
            </p:nvSpPr>
            <p:spPr>
              <a:xfrm>
                <a:off x="721" y="2618"/>
                <a:ext cx="199" cy="19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59" name="Rectangle 37"/>
              <p:cNvSpPr/>
              <p:nvPr/>
            </p:nvSpPr>
            <p:spPr>
              <a:xfrm>
                <a:off x="521" y="2618"/>
                <a:ext cx="200" cy="19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None/>
                </a:pPr>
                <a:endParaRPr lang="de-DE" altLang="x-none" sz="2500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9260" name="Line 38"/>
              <p:cNvSpPr/>
              <p:nvPr/>
            </p:nvSpPr>
            <p:spPr>
              <a:xfrm>
                <a:off x="521" y="2618"/>
                <a:ext cx="199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1" name="Line 39"/>
              <p:cNvSpPr/>
              <p:nvPr/>
            </p:nvSpPr>
            <p:spPr>
              <a:xfrm>
                <a:off x="521" y="2811"/>
                <a:ext cx="199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2" name="Line 40"/>
              <p:cNvSpPr/>
              <p:nvPr/>
            </p:nvSpPr>
            <p:spPr>
              <a:xfrm>
                <a:off x="521" y="2618"/>
                <a:ext cx="0" cy="19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3" name="Line 41"/>
              <p:cNvSpPr/>
              <p:nvPr/>
            </p:nvSpPr>
            <p:spPr>
              <a:xfrm>
                <a:off x="721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4" name="Line 42"/>
              <p:cNvSpPr/>
              <p:nvPr/>
            </p:nvSpPr>
            <p:spPr>
              <a:xfrm>
                <a:off x="920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5" name="Line 43"/>
              <p:cNvSpPr/>
              <p:nvPr/>
            </p:nvSpPr>
            <p:spPr>
              <a:xfrm>
                <a:off x="1120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6" name="Line 44"/>
              <p:cNvSpPr/>
              <p:nvPr/>
            </p:nvSpPr>
            <p:spPr>
              <a:xfrm>
                <a:off x="1319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7" name="Line 45"/>
              <p:cNvSpPr/>
              <p:nvPr/>
            </p:nvSpPr>
            <p:spPr>
              <a:xfrm>
                <a:off x="1519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8" name="Line 46"/>
              <p:cNvSpPr/>
              <p:nvPr/>
            </p:nvSpPr>
            <p:spPr>
              <a:xfrm>
                <a:off x="1719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69" name="Line 47"/>
              <p:cNvSpPr/>
              <p:nvPr/>
            </p:nvSpPr>
            <p:spPr>
              <a:xfrm>
                <a:off x="1918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70" name="Line 48"/>
              <p:cNvSpPr/>
              <p:nvPr/>
            </p:nvSpPr>
            <p:spPr>
              <a:xfrm>
                <a:off x="2118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71" name="Line 49"/>
              <p:cNvSpPr/>
              <p:nvPr/>
            </p:nvSpPr>
            <p:spPr>
              <a:xfrm>
                <a:off x="2317" y="2618"/>
                <a:ext cx="0" cy="19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72" name="Line 50"/>
              <p:cNvSpPr/>
              <p:nvPr/>
            </p:nvSpPr>
            <p:spPr>
              <a:xfrm>
                <a:off x="2517" y="2618"/>
                <a:ext cx="0" cy="19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9273" name="Line 51"/>
              <p:cNvSpPr/>
              <p:nvPr/>
            </p:nvSpPr>
            <p:spPr>
              <a:xfrm>
                <a:off x="612" y="2448"/>
                <a:ext cx="0" cy="153"/>
              </a:xfrm>
              <a:prstGeom prst="line">
                <a:avLst/>
              </a:prstGeom>
              <a:ln w="19050" cap="flat" cmpd="sng">
                <a:solidFill>
                  <a:srgbClr val="99CC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9223" name="Text Box 116"/>
            <p:cNvSpPr txBox="1"/>
            <p:nvPr/>
          </p:nvSpPr>
          <p:spPr>
            <a:xfrm>
              <a:off x="2937" y="1241"/>
              <a:ext cx="318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dirty="0">
                  <a:latin typeface="Times New Roman" pitchFamily="18" charset="0"/>
                  <a:ea typeface="Times New Roman" pitchFamily="18" charset="0"/>
                </a:rPr>
                <a:t>A</a:t>
              </a:r>
              <a:endParaRPr lang="de-DE" altLang="x-none" b="1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9224" name="Text Box 117"/>
            <p:cNvSpPr txBox="1"/>
            <p:nvPr/>
          </p:nvSpPr>
          <p:spPr>
            <a:xfrm>
              <a:off x="2937" y="1649"/>
              <a:ext cx="318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dirty="0">
                  <a:latin typeface="Times New Roman" pitchFamily="18" charset="0"/>
                  <a:ea typeface="Times New Roman" pitchFamily="18" charset="0"/>
                </a:rPr>
                <a:t>B</a:t>
              </a:r>
              <a:endParaRPr lang="de-DE" altLang="x-none" b="1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9225" name="Text Box 120"/>
            <p:cNvSpPr txBox="1"/>
            <p:nvPr/>
          </p:nvSpPr>
          <p:spPr>
            <a:xfrm>
              <a:off x="3929" y="799"/>
              <a:ext cx="992" cy="288"/>
            </a:xfrm>
            <a:prstGeom prst="rect">
              <a:avLst/>
            </a:prstGeom>
            <a:noFill/>
            <a:ln w="222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de-DE" altLang="zh-CN" dirty="0">
                  <a:solidFill>
                    <a:schemeClr val="tx2"/>
                  </a:solidFill>
                  <a:latin typeface="Times New Roman" pitchFamily="18" charset="0"/>
                  <a:ea typeface="SimSun" charset="-122"/>
                </a:rPr>
                <a:t>binary</a:t>
              </a:r>
              <a:endParaRPr lang="de-DE" altLang="x-none" dirty="0">
                <a:solidFill>
                  <a:schemeClr val="tx2"/>
                </a:solidFill>
                <a:latin typeface="Times New Roman" pitchFamily="18" charset="0"/>
                <a:ea typeface="Times New Roman" pitchFamily="18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2378710"/>
            <a:ext cx="3427095" cy="775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415" y="4531360"/>
            <a:ext cx="4126230" cy="1245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4994910"/>
            <a:ext cx="219456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55" y="6149340"/>
            <a:ext cx="3086100" cy="537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Dice Coefficient</a:t>
            </a:r>
            <a:endParaRPr lang="de-DE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1" y="1196975"/>
            <a:ext cx="8150225" cy="495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Definition: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de-DE" alt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value range: [0,1]</a:t>
            </a:r>
            <a:endParaRPr lang="de-DE" altLang="en-US" dirty="0" smtClean="0"/>
          </a:p>
          <a:p>
            <a:pPr lvl="1" eaLnBrk="1" hangingPunct="1"/>
            <a:r>
              <a:rPr lang="en-US" altLang="en-US" dirty="0" smtClean="0"/>
              <a:t>monotonic with the </a:t>
            </a:r>
            <a:r>
              <a:rPr lang="en-US" altLang="en-US" dirty="0" err="1" smtClean="0"/>
              <a:t>Tanimoto</a:t>
            </a:r>
            <a:r>
              <a:rPr lang="en-US" altLang="en-US" dirty="0" smtClean="0"/>
              <a:t> coefficient</a:t>
            </a:r>
          </a:p>
          <a:p>
            <a:pPr lvl="1"/>
            <a:r>
              <a:rPr lang="en-GB" dirty="0"/>
              <a:t>a monotonic function </a:t>
            </a:r>
            <a:r>
              <a:rPr lang="en-GB" dirty="0">
                <a:sym typeface="Wingdings" panose="05000000000000000000" pitchFamily="2" charset="2"/>
              </a:rPr>
              <a:t> </a:t>
            </a:r>
            <a:r>
              <a:rPr lang="en-GB" dirty="0"/>
              <a:t>preserves or reverses the given order.</a:t>
            </a:r>
            <a:endParaRPr lang="en-US"/>
          </a:p>
          <a:p>
            <a:pPr lvl="1" eaLnBrk="1" hangingPunct="1"/>
            <a:endParaRPr lang="de-DE" altLang="en-US" dirty="0" smtClean="0"/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1017722"/>
              </p:ext>
            </p:extLst>
          </p:nvPr>
        </p:nvGraphicFramePr>
        <p:xfrm>
          <a:off x="3929307" y="1820862"/>
          <a:ext cx="24749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990360" imgH="393480" progId="Equation.3">
                  <p:embed/>
                </p:oleObj>
              </mc:Choice>
              <mc:Fallback>
                <p:oleObj name="Equation" r:id="rId4" imgW="990360" imgH="39348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307" y="1820862"/>
                        <a:ext cx="24749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4" descr="https://upload.wikimedia.org/wikipedia/commons/thumb/5/59/Monotonicity_example2.png/220px-Monotonicity_example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4413249"/>
            <a:ext cx="2095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.wikimedia.org/wikipedia/commons/thumb/8/8c/Monotonicity_example3.png/220px-Monotonicity_example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67" y="4413249"/>
            <a:ext cx="2095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60307" y="6432550"/>
            <a:ext cx="36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 monotonically decreasing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8106" y="6488668"/>
            <a:ext cx="323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A function that is not monotonic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Cosine Coefficient</a:t>
            </a:r>
            <a:endParaRPr lang="de-DE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6589" y="1066800"/>
            <a:ext cx="8150225" cy="4953000"/>
          </a:xfrm>
        </p:spPr>
        <p:txBody>
          <a:bodyPr/>
          <a:lstStyle/>
          <a:p>
            <a:pPr eaLnBrk="1" hangingPunct="1"/>
            <a:r>
              <a:rPr lang="en-US" altLang="zh-CN" smtClean="0"/>
              <a:t>Definition:</a:t>
            </a:r>
          </a:p>
          <a:p>
            <a:pPr eaLnBrk="1" hangingPunct="1"/>
            <a:endParaRPr lang="en-US" altLang="en-US" sz="2500"/>
          </a:p>
          <a:p>
            <a:pPr eaLnBrk="1" hangingPunct="1"/>
            <a:endParaRPr lang="en-US" altLang="en-US" sz="2500"/>
          </a:p>
          <a:p>
            <a:pPr eaLnBrk="1" hangingPunct="1"/>
            <a:endParaRPr lang="de-DE" altLang="en-US" smtClean="0"/>
          </a:p>
          <a:p>
            <a:pPr eaLnBrk="1" hangingPunct="1"/>
            <a:r>
              <a:rPr lang="en-US" altLang="zh-CN" smtClean="0"/>
              <a:t>Properties:</a:t>
            </a:r>
          </a:p>
          <a:p>
            <a:pPr lvl="1" eaLnBrk="1" hangingPunct="1"/>
            <a:r>
              <a:rPr lang="en-US" altLang="en-US" smtClean="0"/>
              <a:t>value range: [0,1]</a:t>
            </a:r>
            <a:endParaRPr lang="de-DE" altLang="en-US" smtClean="0"/>
          </a:p>
          <a:p>
            <a:pPr lvl="1" eaLnBrk="1" hangingPunct="1"/>
            <a:r>
              <a:rPr lang="en-US" altLang="en-US" smtClean="0"/>
              <a:t>correlated with the Tanimoto coefficient but not strictly monotonic with it</a:t>
            </a:r>
            <a:endParaRPr lang="de-DE" altLang="en-US" smtClean="0"/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162426" y="1485901"/>
          <a:ext cx="22907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965160" imgH="419040" progId="Equation.3">
                  <p:embed/>
                </p:oleObj>
              </mc:Choice>
              <mc:Fallback>
                <p:oleObj name="Equation" r:id="rId4" imgW="965160" imgH="4190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6" y="1485901"/>
                        <a:ext cx="22907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8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GB"/>
              <a:t>Application of m</a:t>
            </a:r>
            <a:r>
              <a:rPr lang="en-GB" altLang="en-US"/>
              <a:t>olecular </a:t>
            </a:r>
            <a:r>
              <a:rPr lang="x-none" altLang="en-GB"/>
              <a:t>s</a:t>
            </a:r>
            <a:r>
              <a:rPr lang="en-GB" altLang="en-US"/>
              <a:t>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 smtClean="0"/>
              <a:t>Example : </a:t>
            </a:r>
          </a:p>
          <a:p>
            <a:pPr marL="514350" indent="-514350">
              <a:buAutoNum type="arabicPeriod"/>
            </a:pPr>
            <a:r>
              <a:rPr lang="en-US" altLang="en-GB" dirty="0" smtClean="0"/>
              <a:t>Similarity search</a:t>
            </a:r>
          </a:p>
          <a:p>
            <a:pPr marL="514350" indent="-514350">
              <a:buAutoNum type="arabicPeriod"/>
            </a:pPr>
            <a:r>
              <a:rPr lang="en-US" altLang="en-GB" dirty="0" smtClean="0"/>
              <a:t>Clustering</a:t>
            </a:r>
          </a:p>
          <a:p>
            <a:pPr marL="514350" indent="-514350">
              <a:buAutoNum type="arabicPeriod"/>
            </a:pPr>
            <a:r>
              <a:rPr lang="en-US" altLang="en-GB" dirty="0" smtClean="0"/>
              <a:t>Diversity picking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35843" name="Group 3"/>
          <p:cNvGrpSpPr/>
          <p:nvPr/>
        </p:nvGrpSpPr>
        <p:grpSpPr>
          <a:xfrm>
            <a:off x="2654300" y="2005013"/>
            <a:ext cx="6821488" cy="3857625"/>
            <a:chOff x="828" y="639"/>
            <a:chExt cx="4297" cy="2430"/>
          </a:xfrm>
        </p:grpSpPr>
        <p:sp>
          <p:nvSpPr>
            <p:cNvPr id="35844" name="Rectangle 4" descr="Horizontale Steine"/>
            <p:cNvSpPr/>
            <p:nvPr/>
          </p:nvSpPr>
          <p:spPr>
            <a:xfrm>
              <a:off x="828" y="639"/>
              <a:ext cx="1018" cy="820"/>
            </a:xfrm>
            <a:prstGeom prst="rect">
              <a:avLst/>
            </a:prstGeom>
            <a:pattFill prst="horzBrick">
              <a:fgClr>
                <a:schemeClr val="accent2"/>
              </a:fgClr>
              <a:bgClr>
                <a:srgbClr val="FFFFFF"/>
              </a:bgClr>
            </a:pattFill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45" name="Oval 5" descr="Horizontale Steine"/>
            <p:cNvSpPr/>
            <p:nvPr/>
          </p:nvSpPr>
          <p:spPr>
            <a:xfrm>
              <a:off x="1149" y="1882"/>
              <a:ext cx="388" cy="370"/>
            </a:xfrm>
            <a:prstGeom prst="ellipse">
              <a:avLst/>
            </a:prstGeom>
            <a:pattFill prst="horzBrick">
              <a:fgClr>
                <a:schemeClr val="hlink"/>
              </a:fgClr>
              <a:bgClr>
                <a:schemeClr val="bg1"/>
              </a:bgClr>
            </a:pattFill>
            <a:ln w="127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46" name="AutoShape 6" descr="Kleine Schachfelder"/>
            <p:cNvSpPr/>
            <p:nvPr/>
          </p:nvSpPr>
          <p:spPr>
            <a:xfrm>
              <a:off x="2164" y="1367"/>
              <a:ext cx="1501" cy="833"/>
            </a:xfrm>
            <a:prstGeom prst="rtTriangle">
              <a:avLst/>
            </a:prstGeom>
            <a:pattFill prst="smCheck">
              <a:fgClr>
                <a:schemeClr val="hlink"/>
              </a:fgClr>
              <a:bgClr>
                <a:srgbClr val="FFFFFF"/>
              </a:bgClr>
            </a:pattFill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47" name="Rectangle 7" descr="Diagonal weit nach unten"/>
            <p:cNvSpPr/>
            <p:nvPr/>
          </p:nvSpPr>
          <p:spPr>
            <a:xfrm>
              <a:off x="3752" y="1093"/>
              <a:ext cx="808" cy="719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48" name="Oval 8" descr="Kleine Schachfelder"/>
            <p:cNvSpPr/>
            <p:nvPr/>
          </p:nvSpPr>
          <p:spPr>
            <a:xfrm>
              <a:off x="2247" y="2349"/>
              <a:ext cx="675" cy="648"/>
            </a:xfrm>
            <a:prstGeom prst="ellipse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127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49" name="Oval 9" descr="Diagonal weit nach unten"/>
            <p:cNvSpPr/>
            <p:nvPr/>
          </p:nvSpPr>
          <p:spPr>
            <a:xfrm>
              <a:off x="4082" y="2108"/>
              <a:ext cx="1043" cy="961"/>
            </a:xfrm>
            <a:prstGeom prst="ellipse">
              <a:avLst/>
            </a:prstGeom>
            <a:pattFill prst="wdDnDiag">
              <a:fgClr>
                <a:srgbClr val="0000CC"/>
              </a:fgClr>
              <a:bgClr>
                <a:schemeClr val="bg1"/>
              </a:bgClr>
            </a:pattFill>
            <a:ln w="127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50" name="Rectangle 10" descr="Kleine Schachfelder"/>
            <p:cNvSpPr/>
            <p:nvPr/>
          </p:nvSpPr>
          <p:spPr>
            <a:xfrm>
              <a:off x="3201" y="2437"/>
              <a:ext cx="486" cy="360"/>
            </a:xfrm>
            <a:prstGeom prst="rect">
              <a:avLst/>
            </a:prstGeom>
            <a:pattFill prst="smCheck">
              <a:fgClr>
                <a:srgbClr val="0000CC"/>
              </a:fgClr>
              <a:bgClr>
                <a:srgbClr val="FFFFFF"/>
              </a:bgClr>
            </a:pattFill>
            <a:ln w="127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51" name="AutoShape 11" descr="Diagonal weit nach unten"/>
            <p:cNvSpPr/>
            <p:nvPr/>
          </p:nvSpPr>
          <p:spPr>
            <a:xfrm>
              <a:off x="3147" y="700"/>
              <a:ext cx="464" cy="263"/>
            </a:xfrm>
            <a:prstGeom prst="rtTriangle">
              <a:avLst/>
            </a:prstGeom>
            <a:pattFill prst="wdDnDiag">
              <a:fgClr>
                <a:schemeClr val="accent2"/>
              </a:fgClr>
              <a:bgClr>
                <a:schemeClr val="bg1"/>
              </a:bgClr>
            </a:pattFill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852" name="AutoShape 12" descr="Horizontale Steine"/>
            <p:cNvSpPr/>
            <p:nvPr/>
          </p:nvSpPr>
          <p:spPr>
            <a:xfrm>
              <a:off x="930" y="2465"/>
              <a:ext cx="909" cy="545"/>
            </a:xfrm>
            <a:prstGeom prst="rtTriangle">
              <a:avLst/>
            </a:prstGeom>
            <a:pattFill prst="horzBrick">
              <a:fgClr>
                <a:srgbClr val="0000CC"/>
              </a:fgClr>
              <a:bgClr>
                <a:schemeClr val="bg1"/>
              </a:bgClr>
            </a:pattFill>
            <a:ln w="12700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GB"/>
              <a:t>1.</a:t>
            </a:r>
            <a:r>
              <a:rPr lang="en-GB" altLang="en-US"/>
              <a:t>Similarity search</a:t>
            </a:r>
          </a:p>
        </p:txBody>
      </p:sp>
      <p:pic>
        <p:nvPicPr>
          <p:cNvPr id="52227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940" y="1531620"/>
            <a:ext cx="6290310" cy="435165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 t="42580" r="66505" b="41223"/>
          <a:stretch>
            <a:fillRect/>
          </a:stretch>
        </p:blipFill>
        <p:spPr>
          <a:xfrm>
            <a:off x="176530" y="3472815"/>
            <a:ext cx="2106930" cy="704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4"/>
          <p:cNvSpPr txBox="1"/>
          <p:nvPr/>
        </p:nvSpPr>
        <p:spPr>
          <a:xfrm>
            <a:off x="469900" y="3070225"/>
            <a:ext cx="81280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GB" b="1"/>
              <a:t>Query</a:t>
            </a:r>
          </a:p>
        </p:txBody>
      </p:sp>
      <p:sp>
        <p:nvSpPr>
          <p:cNvPr id="6" name="Can 5"/>
          <p:cNvSpPr/>
          <p:nvPr/>
        </p:nvSpPr>
        <p:spPr>
          <a:xfrm>
            <a:off x="3115945" y="3413125"/>
            <a:ext cx="1715135" cy="744855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GB"/>
              <a:t>Chemical Database</a:t>
            </a:r>
          </a:p>
        </p:txBody>
      </p:sp>
      <p:sp>
        <p:nvSpPr>
          <p:cNvPr id="7" name="Notched Right Arrow 6"/>
          <p:cNvSpPr/>
          <p:nvPr/>
        </p:nvSpPr>
        <p:spPr>
          <a:xfrm>
            <a:off x="2479040" y="3677920"/>
            <a:ext cx="353060" cy="274955"/>
          </a:xfrm>
          <a:prstGeom prst="notch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" name="Notched Right Arrow 7"/>
          <p:cNvSpPr/>
          <p:nvPr/>
        </p:nvSpPr>
        <p:spPr>
          <a:xfrm>
            <a:off x="5046345" y="3667125"/>
            <a:ext cx="353060" cy="274955"/>
          </a:xfrm>
          <a:prstGeom prst="notch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5145" y="6411595"/>
            <a:ext cx="90658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1" hangingPunct="1"/>
            <a:r>
              <a:rPr lang="fr-FR" altLang="x-none" i="1" dirty="0">
                <a:latin typeface="Times New Roman" pitchFamily="18" charset="0"/>
                <a:ea typeface="Times New Roman" pitchFamily="18" charset="0"/>
                <a:sym typeface="+mn-ea"/>
              </a:rPr>
              <a:t>D.R. Flower, J. Chem. Inf. Comput. Sci., Vol. 38, No. 3, 1998, pp. 379-386</a:t>
            </a:r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334895"/>
            <a:ext cx="10515600" cy="1325563"/>
          </a:xfrm>
        </p:spPr>
        <p:txBody>
          <a:bodyPr/>
          <a:lstStyle/>
          <a:p>
            <a:r>
              <a:rPr lang="x-none" altLang="en-GB">
                <a:sym typeface="+mn-ea"/>
              </a:rPr>
              <a:t>2.Clustering</a:t>
            </a:r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GB"/>
              <a:t>Clustering in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Classification without labels (“unsupervised learning”)</a:t>
            </a:r>
          </a:p>
          <a:p>
            <a:r>
              <a:rPr lang="en-GB" altLang="en-US" dirty="0"/>
              <a:t>Clustering is the separation of a set of objects into groups such that items in one group are more like each other than items in a different </a:t>
            </a:r>
            <a:r>
              <a:rPr lang="en-GB" altLang="en-US" dirty="0" smtClean="0"/>
              <a:t>group</a:t>
            </a:r>
            <a:endParaRPr lang="en-GB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GB"/>
              <a:t>S</a:t>
            </a:r>
            <a:r>
              <a:rPr lang="en-GB" altLang="en-US"/>
              <a:t>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altLang="en-US"/>
              <a:t>Select descriptors</a:t>
            </a:r>
          </a:p>
          <a:p>
            <a:pPr marL="514350" indent="-514350">
              <a:buAutoNum type="arabicPeriod"/>
            </a:pPr>
            <a:r>
              <a:rPr lang="en-GB" altLang="en-US"/>
              <a:t>Generate descriptors for all items</a:t>
            </a:r>
          </a:p>
          <a:p>
            <a:pPr marL="514350" indent="-514350">
              <a:buAutoNum type="arabicPeriod"/>
            </a:pPr>
            <a:r>
              <a:rPr lang="en-GB" altLang="en-US"/>
              <a:t>Scale descriptors</a:t>
            </a:r>
          </a:p>
          <a:p>
            <a:pPr marL="514350" indent="-514350">
              <a:buAutoNum type="arabicPeriod"/>
            </a:pPr>
            <a:r>
              <a:rPr lang="en-GB" altLang="en-US"/>
              <a:t>Define similarity measure (« metrics »)</a:t>
            </a:r>
          </a:p>
          <a:p>
            <a:pPr marL="514350" indent="-514350">
              <a:buAutoNum type="arabicPeriod"/>
            </a:pPr>
            <a:r>
              <a:rPr lang="en-GB" altLang="en-US"/>
              <a:t>Apply appropriate clustering method to group the items on basis of chosen descriptors and similarity measure</a:t>
            </a:r>
          </a:p>
          <a:p>
            <a:pPr marL="514350" indent="-514350">
              <a:buAutoNum type="arabicPeriod"/>
            </a:pPr>
            <a:r>
              <a:rPr lang="en-GB" altLang="en-US"/>
              <a:t>  Analyse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Presentation</a:t>
            </a:r>
          </a:p>
        </p:txBody>
      </p:sp>
      <p:graphicFrame>
        <p:nvGraphicFramePr>
          <p:cNvPr id="14338" name="Object 29"/>
          <p:cNvGraphicFramePr/>
          <p:nvPr/>
        </p:nvGraphicFramePr>
        <p:xfrm>
          <a:off x="1415733" y="2143760"/>
          <a:ext cx="28765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3" imgW="2095500" imgH="1533525" progId="Photoshop.Image.8">
                  <p:embed/>
                </p:oleObj>
              </mc:Choice>
              <mc:Fallback>
                <p:oleObj r:id="rId3" imgW="2095500" imgH="1533525" progId="Photoshop.Image.8">
                  <p:embed/>
                  <p:pic>
                    <p:nvPicPr>
                      <p:cNvPr id="0" name="Picture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733" y="2143760"/>
                        <a:ext cx="2876550" cy="210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4"/>
          <p:cNvSpPr/>
          <p:nvPr/>
        </p:nvSpPr>
        <p:spPr>
          <a:xfrm>
            <a:off x="1668145" y="2016760"/>
            <a:ext cx="197167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14343" name="Line 5"/>
          <p:cNvSpPr/>
          <p:nvPr/>
        </p:nvSpPr>
        <p:spPr>
          <a:xfrm>
            <a:off x="1350645" y="2397760"/>
            <a:ext cx="1588" cy="1573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14347" name="Line 10"/>
          <p:cNvSpPr/>
          <p:nvPr/>
        </p:nvSpPr>
        <p:spPr>
          <a:xfrm>
            <a:off x="5782945" y="2016760"/>
            <a:ext cx="197167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14348" name="Line 11"/>
          <p:cNvSpPr/>
          <p:nvPr/>
        </p:nvSpPr>
        <p:spPr>
          <a:xfrm>
            <a:off x="5444808" y="2397760"/>
            <a:ext cx="1587" cy="1573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graphicFrame>
        <p:nvGraphicFramePr>
          <p:cNvPr id="14340" name="Object 34"/>
          <p:cNvGraphicFramePr>
            <a:graphicFrameLocks noGrp="1"/>
          </p:cNvGraphicFramePr>
          <p:nvPr>
            <p:ph sz="half" idx="2" hasCustomPrompt="1"/>
          </p:nvPr>
        </p:nvGraphicFramePr>
        <p:xfrm>
          <a:off x="5594033" y="2142173"/>
          <a:ext cx="2663825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3" imgW="1962150" imgH="1485900" progId="Photoshop.Image.8">
                  <p:embed/>
                </p:oleObj>
              </mc:Choice>
              <mc:Fallback>
                <p:oleObj r:id="rId3" imgW="1962150" imgH="1485900" progId="Photoshop.Image.8">
                  <p:embed/>
                  <p:pic>
                    <p:nvPicPr>
                      <p:cNvPr id="0" name="Picture 31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4033" y="2142173"/>
                        <a:ext cx="2663825" cy="201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 rot="16140000">
            <a:off x="327660" y="3001010"/>
            <a:ext cx="14135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molecules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4850" y="1560195"/>
            <a:ext cx="155003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descriptors</a:t>
            </a:r>
          </a:p>
        </p:txBody>
      </p:sp>
      <p:sp>
        <p:nvSpPr>
          <p:cNvPr id="7" name="TextBox 6"/>
          <p:cNvSpPr txBox="1"/>
          <p:nvPr/>
        </p:nvSpPr>
        <p:spPr>
          <a:xfrm rot="16140000">
            <a:off x="4443095" y="3009900"/>
            <a:ext cx="14135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>
                <a:sym typeface="+mn-ea"/>
              </a:rPr>
              <a:t>molecules</a:t>
            </a:r>
            <a:endParaRPr lang="en-GB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1545" y="155003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molecules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3370" y="4364355"/>
            <a:ext cx="2736215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dataframe of descriptors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780" y="5264785"/>
            <a:ext cx="42545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Library contains  </a:t>
            </a:r>
            <a:r>
              <a:rPr lang="en-GB" altLang="en-US">
                <a:solidFill>
                  <a:srgbClr val="FF0000"/>
                </a:solidFill>
              </a:rPr>
              <a:t>n</a:t>
            </a:r>
            <a:r>
              <a:rPr lang="en-GB" altLang="en-US"/>
              <a:t> molecules, </a:t>
            </a:r>
          </a:p>
          <a:p>
            <a:r>
              <a:rPr lang="en-GB" altLang="en-US"/>
              <a:t>each molecule is described</a:t>
            </a:r>
          </a:p>
          <a:p>
            <a:r>
              <a:rPr lang="en-GB" altLang="en-US"/>
              <a:t> by </a:t>
            </a:r>
            <a:r>
              <a:rPr lang="en-GB" altLang="en-US">
                <a:solidFill>
                  <a:srgbClr val="FF0000"/>
                </a:solidFill>
              </a:rPr>
              <a:t>p</a:t>
            </a:r>
            <a:r>
              <a:rPr lang="en-GB" altLang="en-US"/>
              <a:t> descriptors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0070" y="536321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dii = 0; dij = dji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7575" y="4364990"/>
            <a:ext cx="17691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GB"/>
              <a:t>distance matrix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12030" y="1463040"/>
            <a:ext cx="0" cy="5174615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Example : Hierarchical </a:t>
            </a:r>
            <a:r>
              <a:rPr lang="en-GB" alt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235" y="1865630"/>
            <a:ext cx="2841625" cy="4351655"/>
          </a:xfrm>
        </p:spPr>
        <p:txBody>
          <a:bodyPr>
            <a:normAutofit fontScale="87500" lnSpcReduction="10000"/>
          </a:bodyPr>
          <a:lstStyle/>
          <a:p>
            <a:r>
              <a:rPr lang="en-GB" altLang="en-US"/>
              <a:t>How many clusters are in the data ?</a:t>
            </a:r>
          </a:p>
          <a:p>
            <a:r>
              <a:rPr lang="en-GB" altLang="en-US"/>
              <a:t>Where should be the dendrogram be cut ?</a:t>
            </a:r>
          </a:p>
          <a:p>
            <a:r>
              <a:rPr lang="en-GB" altLang="en-US"/>
              <a:t>Which of two partitions fit the data better ?</a:t>
            </a:r>
          </a:p>
          <a:p>
            <a:r>
              <a:rPr lang="en-GB" altLang="en-US">
                <a:sym typeface="+mn-ea"/>
              </a:rPr>
              <a:t>Does partitioning match the categories ?</a:t>
            </a:r>
            <a:endParaRPr lang="en-GB" altLang="en-US"/>
          </a:p>
        </p:txBody>
      </p:sp>
      <p:graphicFrame>
        <p:nvGraphicFramePr>
          <p:cNvPr id="15362" name="Object 3"/>
          <p:cNvGraphicFramePr/>
          <p:nvPr/>
        </p:nvGraphicFramePr>
        <p:xfrm>
          <a:off x="1596390" y="1606550"/>
          <a:ext cx="58674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3" imgW="6086475" imgH="4029075" progId="Paint.Picture">
                  <p:embed/>
                </p:oleObj>
              </mc:Choice>
              <mc:Fallback>
                <p:oleObj r:id="rId3" imgW="6086475" imgH="4029075" progId="Paint.Picture">
                  <p:embed/>
                  <p:pic>
                    <p:nvPicPr>
                      <p:cNvPr id="0" name="Picture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6390" y="1606550"/>
                        <a:ext cx="5867400" cy="388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/>
          <p:nvPr/>
        </p:nvSpPr>
        <p:spPr>
          <a:xfrm>
            <a:off x="666115" y="5876925"/>
            <a:ext cx="8008938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sz="2000" dirty="0">
                <a:latin typeface="Tahoma" pitchFamily="34" charset="0"/>
                <a:ea typeface="Times New Roman" pitchFamily="18" charset="0"/>
              </a:rPr>
              <a:t>A dendrogram representing an hierarchical clustering of 7 compounds</a:t>
            </a:r>
          </a:p>
        </p:txBody>
      </p:sp>
      <p:sp>
        <p:nvSpPr>
          <p:cNvPr id="15365" name="AutoShape 5"/>
          <p:cNvSpPr/>
          <p:nvPr/>
        </p:nvSpPr>
        <p:spPr>
          <a:xfrm>
            <a:off x="1139190" y="2593975"/>
            <a:ext cx="228600" cy="2743200"/>
          </a:xfrm>
          <a:prstGeom prst="upArrow">
            <a:avLst>
              <a:gd name="adj1" fmla="val 50000"/>
              <a:gd name="adj2" fmla="val 300000"/>
            </a:avLst>
          </a:prstGeom>
          <a:solidFill>
            <a:srgbClr val="0033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en-US" altLang="x-none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5366" name="AutoShape 6"/>
          <p:cNvSpPr/>
          <p:nvPr/>
        </p:nvSpPr>
        <p:spPr>
          <a:xfrm rot="10796049">
            <a:off x="7844790" y="2441575"/>
            <a:ext cx="228600" cy="2743200"/>
          </a:xfrm>
          <a:prstGeom prst="upArrow">
            <a:avLst>
              <a:gd name="adj1" fmla="val 50000"/>
              <a:gd name="adj2" fmla="val 300000"/>
            </a:avLst>
          </a:prstGeom>
          <a:solidFill>
            <a:srgbClr val="8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en-US" altLang="x-none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5367" name="Text Box 7"/>
          <p:cNvSpPr txBox="1"/>
          <p:nvPr/>
        </p:nvSpPr>
        <p:spPr>
          <a:xfrm rot="5356658">
            <a:off x="7793990" y="3260725"/>
            <a:ext cx="11652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fr-FR" altLang="x-none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</a:rPr>
              <a:t>divisive</a:t>
            </a:r>
            <a:endParaRPr b="1" dirty="0">
              <a:solidFill>
                <a:srgbClr val="80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5368" name="Text Box 8"/>
          <p:cNvSpPr txBox="1"/>
          <p:nvPr/>
        </p:nvSpPr>
        <p:spPr>
          <a:xfrm rot="-5366964">
            <a:off x="-254635" y="3759200"/>
            <a:ext cx="20272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fr-FR" altLang="x-none" b="1" dirty="0">
                <a:solidFill>
                  <a:srgbClr val="000099"/>
                </a:solidFill>
                <a:latin typeface="Times New Roman" pitchFamily="18" charset="0"/>
                <a:ea typeface="Times New Roman" pitchFamily="18" charset="0"/>
              </a:rPr>
              <a:t>agglomerative</a:t>
            </a:r>
            <a:endParaRPr b="1" dirty="0">
              <a:solidFill>
                <a:srgbClr val="000099"/>
              </a:solidFill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3.Diversity picking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GB" dirty="0"/>
              <a:t>Example :   Libraries </a:t>
            </a:r>
            <a:r>
              <a:rPr lang="x-none" altLang="en-GB" dirty="0" smtClean="0"/>
              <a:t>design</a:t>
            </a:r>
            <a:endParaRPr lang="fr-FR" altLang="en-GB" dirty="0" smtClean="0"/>
          </a:p>
          <a:p>
            <a:endParaRPr lang="fr-FR" altLang="en-GB" dirty="0"/>
          </a:p>
          <a:p>
            <a:r>
              <a:rPr lang="x-none" altLang="en-GB" dirty="0" smtClean="0"/>
              <a:t>Goal</a:t>
            </a:r>
            <a:r>
              <a:rPr lang="x-none" altLang="en-GB" dirty="0"/>
              <a:t>: Select a representative subset from a large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3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210" y="1384935"/>
            <a:ext cx="6557010" cy="3636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Chemical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60" y="5139055"/>
            <a:ext cx="10515600" cy="1334135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/>
              <a:t>Overlapping similarity radii </a:t>
            </a:r>
          </a:p>
          <a:p>
            <a:r>
              <a:rPr lang="en-GB" altLang="en-US"/>
              <a:t>Redundancy</a:t>
            </a:r>
          </a:p>
          <a:p>
            <a:r>
              <a:rPr lang="x-none" altLang="en-GB"/>
              <a:t>"</a:t>
            </a:r>
            <a:r>
              <a:rPr lang="en-GB" altLang="en-US"/>
              <a:t>Void</a:t>
            </a:r>
            <a:r>
              <a:rPr lang="x-none" altLang="en-GB"/>
              <a:t>"</a:t>
            </a:r>
            <a:r>
              <a:rPr lang="en-GB" altLang="en-US"/>
              <a:t> regions</a:t>
            </a:r>
          </a:p>
          <a:p>
            <a:r>
              <a:rPr lang="en-GB" altLang="en-US"/>
              <a:t>Lack of information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330" y="1771650"/>
            <a:ext cx="5613400" cy="2622550"/>
            <a:chOff x="1151" y="1184"/>
            <a:chExt cx="3536" cy="1652"/>
          </a:xfrm>
        </p:grpSpPr>
        <p:sp>
          <p:nvSpPr>
            <p:cNvPr id="62508" name="Oval 4"/>
            <p:cNvSpPr/>
            <p:nvPr/>
          </p:nvSpPr>
          <p:spPr>
            <a:xfrm>
              <a:off x="1277" y="1295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9" name="Oval 5"/>
            <p:cNvSpPr/>
            <p:nvPr/>
          </p:nvSpPr>
          <p:spPr>
            <a:xfrm>
              <a:off x="1464" y="1240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0" name="Oval 6"/>
            <p:cNvSpPr/>
            <p:nvPr/>
          </p:nvSpPr>
          <p:spPr>
            <a:xfrm>
              <a:off x="1703" y="131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1" name="Oval 7"/>
            <p:cNvSpPr/>
            <p:nvPr/>
          </p:nvSpPr>
          <p:spPr>
            <a:xfrm>
              <a:off x="2670" y="1395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2" name="Oval 8"/>
            <p:cNvSpPr/>
            <p:nvPr/>
          </p:nvSpPr>
          <p:spPr>
            <a:xfrm>
              <a:off x="2229" y="212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3" name="Oval 9"/>
            <p:cNvSpPr/>
            <p:nvPr/>
          </p:nvSpPr>
          <p:spPr>
            <a:xfrm>
              <a:off x="3303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4" name="Oval 10"/>
            <p:cNvSpPr/>
            <p:nvPr/>
          </p:nvSpPr>
          <p:spPr>
            <a:xfrm>
              <a:off x="3765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5" name="Oval 11"/>
            <p:cNvSpPr/>
            <p:nvPr/>
          </p:nvSpPr>
          <p:spPr>
            <a:xfrm>
              <a:off x="3583" y="162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6" name="Oval 12"/>
            <p:cNvSpPr/>
            <p:nvPr/>
          </p:nvSpPr>
          <p:spPr>
            <a:xfrm>
              <a:off x="1296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7" name="Oval 13"/>
            <p:cNvSpPr/>
            <p:nvPr/>
          </p:nvSpPr>
          <p:spPr>
            <a:xfrm>
              <a:off x="1594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8" name="Oval 14"/>
            <p:cNvSpPr/>
            <p:nvPr/>
          </p:nvSpPr>
          <p:spPr>
            <a:xfrm>
              <a:off x="2245" y="1743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19" name="Oval 15"/>
            <p:cNvSpPr/>
            <p:nvPr/>
          </p:nvSpPr>
          <p:spPr>
            <a:xfrm>
              <a:off x="2464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0" name="Oval 16"/>
            <p:cNvSpPr/>
            <p:nvPr/>
          </p:nvSpPr>
          <p:spPr>
            <a:xfrm>
              <a:off x="2725" y="164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1" name="Oval 17"/>
            <p:cNvSpPr/>
            <p:nvPr/>
          </p:nvSpPr>
          <p:spPr>
            <a:xfrm>
              <a:off x="3333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2" name="Oval 18"/>
            <p:cNvSpPr/>
            <p:nvPr/>
          </p:nvSpPr>
          <p:spPr>
            <a:xfrm>
              <a:off x="4621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3" name="Oval 19"/>
            <p:cNvSpPr/>
            <p:nvPr/>
          </p:nvSpPr>
          <p:spPr>
            <a:xfrm>
              <a:off x="1427" y="22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4" name="Oval 20"/>
            <p:cNvSpPr/>
            <p:nvPr/>
          </p:nvSpPr>
          <p:spPr>
            <a:xfrm>
              <a:off x="2022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5" name="Oval 21"/>
            <p:cNvSpPr/>
            <p:nvPr/>
          </p:nvSpPr>
          <p:spPr>
            <a:xfrm>
              <a:off x="2452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6" name="Oval 22"/>
            <p:cNvSpPr/>
            <p:nvPr/>
          </p:nvSpPr>
          <p:spPr>
            <a:xfrm>
              <a:off x="2670" y="1925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7" name="Oval 23"/>
            <p:cNvSpPr/>
            <p:nvPr/>
          </p:nvSpPr>
          <p:spPr>
            <a:xfrm>
              <a:off x="3455" y="184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8" name="Oval 24"/>
            <p:cNvSpPr/>
            <p:nvPr/>
          </p:nvSpPr>
          <p:spPr>
            <a:xfrm>
              <a:off x="3494" y="1336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29" name="Oval 25"/>
            <p:cNvSpPr/>
            <p:nvPr/>
          </p:nvSpPr>
          <p:spPr>
            <a:xfrm>
              <a:off x="4447" y="14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0" name="Oval 26"/>
            <p:cNvSpPr/>
            <p:nvPr/>
          </p:nvSpPr>
          <p:spPr>
            <a:xfrm>
              <a:off x="1151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1" name="Oval 27"/>
            <p:cNvSpPr/>
            <p:nvPr/>
          </p:nvSpPr>
          <p:spPr>
            <a:xfrm>
              <a:off x="1405" y="2536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2" name="Oval 28"/>
            <p:cNvSpPr/>
            <p:nvPr/>
          </p:nvSpPr>
          <p:spPr>
            <a:xfrm>
              <a:off x="2670" y="24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3" name="Oval 29"/>
            <p:cNvSpPr/>
            <p:nvPr/>
          </p:nvSpPr>
          <p:spPr>
            <a:xfrm>
              <a:off x="2881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4" name="Oval 30"/>
            <p:cNvSpPr/>
            <p:nvPr/>
          </p:nvSpPr>
          <p:spPr>
            <a:xfrm>
              <a:off x="3321" y="2492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5" name="Oval 31"/>
            <p:cNvSpPr/>
            <p:nvPr/>
          </p:nvSpPr>
          <p:spPr>
            <a:xfrm>
              <a:off x="4436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6" name="Oval 32"/>
            <p:cNvSpPr/>
            <p:nvPr/>
          </p:nvSpPr>
          <p:spPr>
            <a:xfrm>
              <a:off x="4075" y="2035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7" name="Oval 33"/>
            <p:cNvSpPr/>
            <p:nvPr/>
          </p:nvSpPr>
          <p:spPr>
            <a:xfrm>
              <a:off x="1151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8" name="Oval 34"/>
            <p:cNvSpPr/>
            <p:nvPr/>
          </p:nvSpPr>
          <p:spPr>
            <a:xfrm>
              <a:off x="2176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39" name="Oval 35"/>
            <p:cNvSpPr/>
            <p:nvPr/>
          </p:nvSpPr>
          <p:spPr>
            <a:xfrm>
              <a:off x="2452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40" name="Oval 36"/>
            <p:cNvSpPr/>
            <p:nvPr/>
          </p:nvSpPr>
          <p:spPr>
            <a:xfrm>
              <a:off x="2738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41" name="Oval 37"/>
            <p:cNvSpPr/>
            <p:nvPr/>
          </p:nvSpPr>
          <p:spPr>
            <a:xfrm>
              <a:off x="3343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42" name="Oval 38"/>
            <p:cNvSpPr/>
            <p:nvPr/>
          </p:nvSpPr>
          <p:spPr>
            <a:xfrm>
              <a:off x="3750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43" name="Oval 39"/>
            <p:cNvSpPr/>
            <p:nvPr/>
          </p:nvSpPr>
          <p:spPr>
            <a:xfrm>
              <a:off x="3523" y="2610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44" name="Oval 40"/>
            <p:cNvSpPr/>
            <p:nvPr/>
          </p:nvSpPr>
          <p:spPr>
            <a:xfrm>
              <a:off x="4324" y="2143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324168" y="1522413"/>
            <a:ext cx="6178550" cy="3116262"/>
            <a:chOff x="939" y="1027"/>
            <a:chExt cx="3892" cy="1963"/>
          </a:xfrm>
        </p:grpSpPr>
        <p:sp>
          <p:nvSpPr>
            <p:cNvPr id="62471" name="Oval 42"/>
            <p:cNvSpPr/>
            <p:nvPr/>
          </p:nvSpPr>
          <p:spPr>
            <a:xfrm>
              <a:off x="1065" y="1138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2" name="Oval 43"/>
            <p:cNvSpPr/>
            <p:nvPr/>
          </p:nvSpPr>
          <p:spPr>
            <a:xfrm>
              <a:off x="1252" y="1083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3" name="Oval 44"/>
            <p:cNvSpPr/>
            <p:nvPr/>
          </p:nvSpPr>
          <p:spPr>
            <a:xfrm>
              <a:off x="1491" y="116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4" name="Oval 45"/>
            <p:cNvSpPr/>
            <p:nvPr/>
          </p:nvSpPr>
          <p:spPr>
            <a:xfrm>
              <a:off x="2458" y="1238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5" name="Oval 46"/>
            <p:cNvSpPr/>
            <p:nvPr/>
          </p:nvSpPr>
          <p:spPr>
            <a:xfrm>
              <a:off x="2017" y="197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6" name="Oval 47"/>
            <p:cNvSpPr/>
            <p:nvPr/>
          </p:nvSpPr>
          <p:spPr>
            <a:xfrm>
              <a:off x="3091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7" name="Oval 48"/>
            <p:cNvSpPr/>
            <p:nvPr/>
          </p:nvSpPr>
          <p:spPr>
            <a:xfrm>
              <a:off x="3553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8" name="Oval 49"/>
            <p:cNvSpPr/>
            <p:nvPr/>
          </p:nvSpPr>
          <p:spPr>
            <a:xfrm>
              <a:off x="3371" y="147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79" name="Oval 50"/>
            <p:cNvSpPr/>
            <p:nvPr/>
          </p:nvSpPr>
          <p:spPr>
            <a:xfrm>
              <a:off x="1084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0" name="Oval 51"/>
            <p:cNvSpPr/>
            <p:nvPr/>
          </p:nvSpPr>
          <p:spPr>
            <a:xfrm>
              <a:off x="1382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1" name="Oval 52"/>
            <p:cNvSpPr/>
            <p:nvPr/>
          </p:nvSpPr>
          <p:spPr>
            <a:xfrm>
              <a:off x="2033" y="1586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2" name="Oval 53"/>
            <p:cNvSpPr/>
            <p:nvPr/>
          </p:nvSpPr>
          <p:spPr>
            <a:xfrm>
              <a:off x="2252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3" name="Oval 54"/>
            <p:cNvSpPr/>
            <p:nvPr/>
          </p:nvSpPr>
          <p:spPr>
            <a:xfrm>
              <a:off x="2513" y="148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4" name="Oval 55"/>
            <p:cNvSpPr/>
            <p:nvPr/>
          </p:nvSpPr>
          <p:spPr>
            <a:xfrm>
              <a:off x="3121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5" name="Oval 56"/>
            <p:cNvSpPr/>
            <p:nvPr/>
          </p:nvSpPr>
          <p:spPr>
            <a:xfrm>
              <a:off x="4409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6" name="Oval 57"/>
            <p:cNvSpPr/>
            <p:nvPr/>
          </p:nvSpPr>
          <p:spPr>
            <a:xfrm>
              <a:off x="1215" y="21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7" name="Oval 58"/>
            <p:cNvSpPr/>
            <p:nvPr/>
          </p:nvSpPr>
          <p:spPr>
            <a:xfrm>
              <a:off x="1810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8" name="Oval 59"/>
            <p:cNvSpPr/>
            <p:nvPr/>
          </p:nvSpPr>
          <p:spPr>
            <a:xfrm>
              <a:off x="2240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89" name="Oval 60"/>
            <p:cNvSpPr/>
            <p:nvPr/>
          </p:nvSpPr>
          <p:spPr>
            <a:xfrm>
              <a:off x="2458" y="1768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0" name="Oval 61"/>
            <p:cNvSpPr/>
            <p:nvPr/>
          </p:nvSpPr>
          <p:spPr>
            <a:xfrm>
              <a:off x="3243" y="169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1" name="Oval 62"/>
            <p:cNvSpPr/>
            <p:nvPr/>
          </p:nvSpPr>
          <p:spPr>
            <a:xfrm>
              <a:off x="3282" y="1179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2" name="Oval 63"/>
            <p:cNvSpPr/>
            <p:nvPr/>
          </p:nvSpPr>
          <p:spPr>
            <a:xfrm>
              <a:off x="4235" y="13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3" name="Oval 64"/>
            <p:cNvSpPr/>
            <p:nvPr/>
          </p:nvSpPr>
          <p:spPr>
            <a:xfrm>
              <a:off x="939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4" name="Oval 65"/>
            <p:cNvSpPr/>
            <p:nvPr/>
          </p:nvSpPr>
          <p:spPr>
            <a:xfrm>
              <a:off x="1193" y="2379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5" name="Oval 66"/>
            <p:cNvSpPr/>
            <p:nvPr/>
          </p:nvSpPr>
          <p:spPr>
            <a:xfrm>
              <a:off x="2458" y="23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6" name="Oval 67"/>
            <p:cNvSpPr/>
            <p:nvPr/>
          </p:nvSpPr>
          <p:spPr>
            <a:xfrm>
              <a:off x="2669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7" name="Oval 68"/>
            <p:cNvSpPr/>
            <p:nvPr/>
          </p:nvSpPr>
          <p:spPr>
            <a:xfrm>
              <a:off x="3109" y="2335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8" name="Oval 69"/>
            <p:cNvSpPr/>
            <p:nvPr/>
          </p:nvSpPr>
          <p:spPr>
            <a:xfrm>
              <a:off x="4224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499" name="Oval 70"/>
            <p:cNvSpPr/>
            <p:nvPr/>
          </p:nvSpPr>
          <p:spPr>
            <a:xfrm>
              <a:off x="3863" y="1878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0" name="Oval 71"/>
            <p:cNvSpPr/>
            <p:nvPr/>
          </p:nvSpPr>
          <p:spPr>
            <a:xfrm>
              <a:off x="939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1" name="Oval 72"/>
            <p:cNvSpPr/>
            <p:nvPr/>
          </p:nvSpPr>
          <p:spPr>
            <a:xfrm>
              <a:off x="1964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2" name="Oval 73"/>
            <p:cNvSpPr/>
            <p:nvPr/>
          </p:nvSpPr>
          <p:spPr>
            <a:xfrm>
              <a:off x="2240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3" name="Oval 74"/>
            <p:cNvSpPr/>
            <p:nvPr/>
          </p:nvSpPr>
          <p:spPr>
            <a:xfrm>
              <a:off x="2526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4" name="Oval 75"/>
            <p:cNvSpPr/>
            <p:nvPr/>
          </p:nvSpPr>
          <p:spPr>
            <a:xfrm>
              <a:off x="3131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5" name="Oval 76"/>
            <p:cNvSpPr/>
            <p:nvPr/>
          </p:nvSpPr>
          <p:spPr>
            <a:xfrm>
              <a:off x="3538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6" name="Oval 77"/>
            <p:cNvSpPr/>
            <p:nvPr/>
          </p:nvSpPr>
          <p:spPr>
            <a:xfrm>
              <a:off x="3311" y="2453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2507" name="Oval 78"/>
            <p:cNvSpPr/>
            <p:nvPr/>
          </p:nvSpPr>
          <p:spPr>
            <a:xfrm>
              <a:off x="4112" y="1986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6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210" y="1384935"/>
            <a:ext cx="6557010" cy="3636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Chemical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60" y="5139055"/>
            <a:ext cx="10515600" cy="1334135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Overlapping similarity radii </a:t>
            </a:r>
          </a:p>
          <a:p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Redundancy</a:t>
            </a:r>
          </a:p>
          <a:p>
            <a:r>
              <a:rPr lang="x-none" altLang="en-GB"/>
              <a:t>"</a:t>
            </a:r>
            <a:r>
              <a:rPr lang="en-GB" altLang="en-US"/>
              <a:t>Void</a:t>
            </a:r>
            <a:r>
              <a:rPr lang="x-none" altLang="en-GB"/>
              <a:t>"</a:t>
            </a:r>
            <a:r>
              <a:rPr lang="en-GB" altLang="en-US"/>
              <a:t> regions</a:t>
            </a:r>
          </a:p>
          <a:p>
            <a:r>
              <a:rPr lang="en-GB" altLang="en-US"/>
              <a:t>Lack of information</a:t>
            </a:r>
          </a:p>
        </p:txBody>
      </p:sp>
      <p:grpSp>
        <p:nvGrpSpPr>
          <p:cNvPr id="7" name="Group 3"/>
          <p:cNvGrpSpPr/>
          <p:nvPr/>
        </p:nvGrpSpPr>
        <p:grpSpPr>
          <a:xfrm>
            <a:off x="563245" y="1814830"/>
            <a:ext cx="5629275" cy="2305050"/>
            <a:chOff x="1108" y="1384"/>
            <a:chExt cx="3546" cy="1452"/>
          </a:xfrm>
        </p:grpSpPr>
        <p:sp>
          <p:nvSpPr>
            <p:cNvPr id="63508" name="Oval 4"/>
            <p:cNvSpPr/>
            <p:nvPr/>
          </p:nvSpPr>
          <p:spPr>
            <a:xfrm>
              <a:off x="1763" y="202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9" name="Oval 5"/>
            <p:cNvSpPr/>
            <p:nvPr/>
          </p:nvSpPr>
          <p:spPr>
            <a:xfrm>
              <a:off x="3214" y="13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0" name="Oval 6"/>
            <p:cNvSpPr/>
            <p:nvPr/>
          </p:nvSpPr>
          <p:spPr>
            <a:xfrm>
              <a:off x="4039" y="1416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1" name="Oval 7"/>
            <p:cNvSpPr/>
            <p:nvPr/>
          </p:nvSpPr>
          <p:spPr>
            <a:xfrm>
              <a:off x="1108" y="1500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2" name="Oval 8"/>
            <p:cNvSpPr/>
            <p:nvPr/>
          </p:nvSpPr>
          <p:spPr>
            <a:xfrm>
              <a:off x="1684" y="139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3" name="Oval 9"/>
            <p:cNvSpPr/>
            <p:nvPr/>
          </p:nvSpPr>
          <p:spPr>
            <a:xfrm>
              <a:off x="2458" y="164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4" name="Oval 10"/>
            <p:cNvSpPr/>
            <p:nvPr/>
          </p:nvSpPr>
          <p:spPr>
            <a:xfrm>
              <a:off x="4588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5" name="Oval 11"/>
            <p:cNvSpPr/>
            <p:nvPr/>
          </p:nvSpPr>
          <p:spPr>
            <a:xfrm>
              <a:off x="3059" y="2102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6" name="Oval 12"/>
            <p:cNvSpPr/>
            <p:nvPr/>
          </p:nvSpPr>
          <p:spPr>
            <a:xfrm>
              <a:off x="4459" y="26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7" name="Oval 13"/>
            <p:cNvSpPr/>
            <p:nvPr/>
          </p:nvSpPr>
          <p:spPr>
            <a:xfrm>
              <a:off x="4042" y="2035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8" name="Oval 14"/>
            <p:cNvSpPr/>
            <p:nvPr/>
          </p:nvSpPr>
          <p:spPr>
            <a:xfrm>
              <a:off x="1118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19" name="Oval 15"/>
            <p:cNvSpPr/>
            <p:nvPr/>
          </p:nvSpPr>
          <p:spPr>
            <a:xfrm>
              <a:off x="2143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20" name="Oval 16"/>
            <p:cNvSpPr/>
            <p:nvPr/>
          </p:nvSpPr>
          <p:spPr>
            <a:xfrm>
              <a:off x="3271" y="2691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279083" y="1565593"/>
            <a:ext cx="6194425" cy="2798762"/>
            <a:chOff x="929" y="1227"/>
            <a:chExt cx="3902" cy="1763"/>
          </a:xfrm>
        </p:grpSpPr>
        <p:sp>
          <p:nvSpPr>
            <p:cNvPr id="63495" name="Oval 18"/>
            <p:cNvSpPr/>
            <p:nvPr/>
          </p:nvSpPr>
          <p:spPr>
            <a:xfrm>
              <a:off x="1584" y="187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496" name="Oval 19"/>
            <p:cNvSpPr/>
            <p:nvPr/>
          </p:nvSpPr>
          <p:spPr>
            <a:xfrm>
              <a:off x="3035" y="12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497" name="Oval 20"/>
            <p:cNvSpPr/>
            <p:nvPr/>
          </p:nvSpPr>
          <p:spPr>
            <a:xfrm>
              <a:off x="3860" y="1259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498" name="Oval 21"/>
            <p:cNvSpPr/>
            <p:nvPr/>
          </p:nvSpPr>
          <p:spPr>
            <a:xfrm>
              <a:off x="929" y="1343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499" name="Oval 22"/>
            <p:cNvSpPr/>
            <p:nvPr/>
          </p:nvSpPr>
          <p:spPr>
            <a:xfrm>
              <a:off x="1505" y="124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0" name="Oval 23"/>
            <p:cNvSpPr/>
            <p:nvPr/>
          </p:nvSpPr>
          <p:spPr>
            <a:xfrm>
              <a:off x="2279" y="148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1" name="Oval 24"/>
            <p:cNvSpPr/>
            <p:nvPr/>
          </p:nvSpPr>
          <p:spPr>
            <a:xfrm>
              <a:off x="4409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2" name="Oval 25"/>
            <p:cNvSpPr/>
            <p:nvPr/>
          </p:nvSpPr>
          <p:spPr>
            <a:xfrm>
              <a:off x="2880" y="1945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3" name="Oval 26"/>
            <p:cNvSpPr/>
            <p:nvPr/>
          </p:nvSpPr>
          <p:spPr>
            <a:xfrm>
              <a:off x="4280" y="25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4" name="Oval 27"/>
            <p:cNvSpPr/>
            <p:nvPr/>
          </p:nvSpPr>
          <p:spPr>
            <a:xfrm>
              <a:off x="3863" y="1878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5" name="Oval 28"/>
            <p:cNvSpPr/>
            <p:nvPr/>
          </p:nvSpPr>
          <p:spPr>
            <a:xfrm>
              <a:off x="939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6" name="Oval 29"/>
            <p:cNvSpPr/>
            <p:nvPr/>
          </p:nvSpPr>
          <p:spPr>
            <a:xfrm>
              <a:off x="1964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3507" name="Oval 30"/>
            <p:cNvSpPr/>
            <p:nvPr/>
          </p:nvSpPr>
          <p:spPr>
            <a:xfrm>
              <a:off x="3092" y="2534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4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210" y="1384935"/>
            <a:ext cx="6557010" cy="3636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Chemical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60" y="5139690"/>
            <a:ext cx="3322320" cy="1334135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Overlapping similarity radii </a:t>
            </a:r>
          </a:p>
          <a:p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Redundancy</a:t>
            </a:r>
          </a:p>
          <a:p>
            <a:r>
              <a:rPr lang="x-none" alt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x-none" alt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regions</a:t>
            </a:r>
          </a:p>
          <a:p>
            <a:r>
              <a:rPr lang="en-GB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Lack of information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569595" y="1850390"/>
            <a:ext cx="5618163" cy="2622550"/>
            <a:chOff x="1118" y="1184"/>
            <a:chExt cx="3539" cy="1652"/>
          </a:xfrm>
        </p:grpSpPr>
        <p:sp>
          <p:nvSpPr>
            <p:cNvPr id="9" name="Oval 4"/>
            <p:cNvSpPr/>
            <p:nvPr/>
          </p:nvSpPr>
          <p:spPr>
            <a:xfrm>
              <a:off x="1133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0" name="Oval 5"/>
            <p:cNvSpPr/>
            <p:nvPr/>
          </p:nvSpPr>
          <p:spPr>
            <a:xfrm>
              <a:off x="1564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1" name="Oval 6"/>
            <p:cNvSpPr/>
            <p:nvPr/>
          </p:nvSpPr>
          <p:spPr>
            <a:xfrm>
              <a:off x="2004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2" name="Oval 7"/>
            <p:cNvSpPr/>
            <p:nvPr/>
          </p:nvSpPr>
          <p:spPr>
            <a:xfrm>
              <a:off x="2434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3" name="Oval 8"/>
            <p:cNvSpPr/>
            <p:nvPr/>
          </p:nvSpPr>
          <p:spPr>
            <a:xfrm>
              <a:off x="2863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4" name="Oval 9"/>
            <p:cNvSpPr/>
            <p:nvPr/>
          </p:nvSpPr>
          <p:spPr>
            <a:xfrm>
              <a:off x="3303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5" name="Oval 10"/>
            <p:cNvSpPr/>
            <p:nvPr/>
          </p:nvSpPr>
          <p:spPr>
            <a:xfrm>
              <a:off x="3732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6" name="Oval 11"/>
            <p:cNvSpPr/>
            <p:nvPr/>
          </p:nvSpPr>
          <p:spPr>
            <a:xfrm>
              <a:off x="4162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7" name="Oval 12"/>
            <p:cNvSpPr/>
            <p:nvPr/>
          </p:nvSpPr>
          <p:spPr>
            <a:xfrm>
              <a:off x="4591" y="118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8" name="Oval 13"/>
            <p:cNvSpPr/>
            <p:nvPr/>
          </p:nvSpPr>
          <p:spPr>
            <a:xfrm>
              <a:off x="1130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9" name="Oval 14"/>
            <p:cNvSpPr/>
            <p:nvPr/>
          </p:nvSpPr>
          <p:spPr>
            <a:xfrm>
              <a:off x="1561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0" name="Oval 15"/>
            <p:cNvSpPr/>
            <p:nvPr/>
          </p:nvSpPr>
          <p:spPr>
            <a:xfrm>
              <a:off x="2001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1" name="Oval 16"/>
            <p:cNvSpPr/>
            <p:nvPr/>
          </p:nvSpPr>
          <p:spPr>
            <a:xfrm>
              <a:off x="2431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2860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3" name="Oval 18"/>
            <p:cNvSpPr/>
            <p:nvPr/>
          </p:nvSpPr>
          <p:spPr>
            <a:xfrm>
              <a:off x="3300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4" name="Oval 19"/>
            <p:cNvSpPr/>
            <p:nvPr/>
          </p:nvSpPr>
          <p:spPr>
            <a:xfrm>
              <a:off x="3729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5" name="Oval 20"/>
            <p:cNvSpPr/>
            <p:nvPr/>
          </p:nvSpPr>
          <p:spPr>
            <a:xfrm>
              <a:off x="4159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6" name="Oval 21"/>
            <p:cNvSpPr/>
            <p:nvPr/>
          </p:nvSpPr>
          <p:spPr>
            <a:xfrm>
              <a:off x="4588" y="1577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7" name="Oval 22"/>
            <p:cNvSpPr/>
            <p:nvPr/>
          </p:nvSpPr>
          <p:spPr>
            <a:xfrm>
              <a:off x="1118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8" name="Oval 23"/>
            <p:cNvSpPr/>
            <p:nvPr/>
          </p:nvSpPr>
          <p:spPr>
            <a:xfrm>
              <a:off x="1549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9" name="Oval 24"/>
            <p:cNvSpPr/>
            <p:nvPr/>
          </p:nvSpPr>
          <p:spPr>
            <a:xfrm>
              <a:off x="1989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0" name="Oval 25"/>
            <p:cNvSpPr/>
            <p:nvPr/>
          </p:nvSpPr>
          <p:spPr>
            <a:xfrm>
              <a:off x="2419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1" name="Oval 26"/>
            <p:cNvSpPr/>
            <p:nvPr/>
          </p:nvSpPr>
          <p:spPr>
            <a:xfrm>
              <a:off x="2848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2" name="Oval 27"/>
            <p:cNvSpPr/>
            <p:nvPr/>
          </p:nvSpPr>
          <p:spPr>
            <a:xfrm>
              <a:off x="3288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3" name="Oval 28"/>
            <p:cNvSpPr/>
            <p:nvPr/>
          </p:nvSpPr>
          <p:spPr>
            <a:xfrm>
              <a:off x="3717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4" name="Oval 29"/>
            <p:cNvSpPr/>
            <p:nvPr/>
          </p:nvSpPr>
          <p:spPr>
            <a:xfrm>
              <a:off x="4147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5" name="Oval 30"/>
            <p:cNvSpPr/>
            <p:nvPr/>
          </p:nvSpPr>
          <p:spPr>
            <a:xfrm>
              <a:off x="4576" y="1969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6" name="Oval 31"/>
            <p:cNvSpPr/>
            <p:nvPr/>
          </p:nvSpPr>
          <p:spPr>
            <a:xfrm>
              <a:off x="1118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7" name="Oval 32"/>
            <p:cNvSpPr/>
            <p:nvPr/>
          </p:nvSpPr>
          <p:spPr>
            <a:xfrm>
              <a:off x="1549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8" name="Oval 33"/>
            <p:cNvSpPr/>
            <p:nvPr/>
          </p:nvSpPr>
          <p:spPr>
            <a:xfrm>
              <a:off x="1989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9" name="Oval 34"/>
            <p:cNvSpPr/>
            <p:nvPr/>
          </p:nvSpPr>
          <p:spPr>
            <a:xfrm>
              <a:off x="2419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0" name="Oval 35"/>
            <p:cNvSpPr/>
            <p:nvPr/>
          </p:nvSpPr>
          <p:spPr>
            <a:xfrm>
              <a:off x="2848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1" name="Oval 36"/>
            <p:cNvSpPr/>
            <p:nvPr/>
          </p:nvSpPr>
          <p:spPr>
            <a:xfrm>
              <a:off x="3288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2" name="Oval 37"/>
            <p:cNvSpPr/>
            <p:nvPr/>
          </p:nvSpPr>
          <p:spPr>
            <a:xfrm>
              <a:off x="3717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3" name="Oval 38"/>
            <p:cNvSpPr/>
            <p:nvPr/>
          </p:nvSpPr>
          <p:spPr>
            <a:xfrm>
              <a:off x="4147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4" name="Oval 39"/>
            <p:cNvSpPr/>
            <p:nvPr/>
          </p:nvSpPr>
          <p:spPr>
            <a:xfrm>
              <a:off x="4576" y="23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5" name="Oval 40"/>
            <p:cNvSpPr/>
            <p:nvPr/>
          </p:nvSpPr>
          <p:spPr>
            <a:xfrm>
              <a:off x="1118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6" name="Oval 41"/>
            <p:cNvSpPr/>
            <p:nvPr/>
          </p:nvSpPr>
          <p:spPr>
            <a:xfrm>
              <a:off x="1549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7" name="Oval 42"/>
            <p:cNvSpPr/>
            <p:nvPr/>
          </p:nvSpPr>
          <p:spPr>
            <a:xfrm>
              <a:off x="1989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8" name="Oval 43"/>
            <p:cNvSpPr/>
            <p:nvPr/>
          </p:nvSpPr>
          <p:spPr>
            <a:xfrm>
              <a:off x="2419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49" name="Oval 44"/>
            <p:cNvSpPr/>
            <p:nvPr/>
          </p:nvSpPr>
          <p:spPr>
            <a:xfrm>
              <a:off x="2848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0" name="Oval 45"/>
            <p:cNvSpPr/>
            <p:nvPr/>
          </p:nvSpPr>
          <p:spPr>
            <a:xfrm>
              <a:off x="3288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1" name="Oval 46"/>
            <p:cNvSpPr/>
            <p:nvPr/>
          </p:nvSpPr>
          <p:spPr>
            <a:xfrm>
              <a:off x="3717" y="2758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2" name="Oval 47"/>
            <p:cNvSpPr/>
            <p:nvPr/>
          </p:nvSpPr>
          <p:spPr>
            <a:xfrm>
              <a:off x="4146" y="275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53" name="Oval 48"/>
            <p:cNvSpPr/>
            <p:nvPr/>
          </p:nvSpPr>
          <p:spPr>
            <a:xfrm>
              <a:off x="4569" y="2754"/>
              <a:ext cx="66" cy="78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fr-FR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  <p:grpSp>
        <p:nvGrpSpPr>
          <p:cNvPr id="54" name="Group 49"/>
          <p:cNvGrpSpPr/>
          <p:nvPr/>
        </p:nvGrpSpPr>
        <p:grpSpPr>
          <a:xfrm>
            <a:off x="285433" y="1601153"/>
            <a:ext cx="6183312" cy="3116262"/>
            <a:chOff x="939" y="1027"/>
            <a:chExt cx="3895" cy="1963"/>
          </a:xfrm>
        </p:grpSpPr>
        <p:sp>
          <p:nvSpPr>
            <p:cNvPr id="64519" name="Oval 50"/>
            <p:cNvSpPr/>
            <p:nvPr/>
          </p:nvSpPr>
          <p:spPr>
            <a:xfrm>
              <a:off x="954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0" name="Oval 51"/>
            <p:cNvSpPr/>
            <p:nvPr/>
          </p:nvSpPr>
          <p:spPr>
            <a:xfrm>
              <a:off x="1385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1" name="Oval 52"/>
            <p:cNvSpPr/>
            <p:nvPr/>
          </p:nvSpPr>
          <p:spPr>
            <a:xfrm>
              <a:off x="1825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2" name="Oval 53"/>
            <p:cNvSpPr/>
            <p:nvPr/>
          </p:nvSpPr>
          <p:spPr>
            <a:xfrm>
              <a:off x="2255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3" name="Oval 54"/>
            <p:cNvSpPr/>
            <p:nvPr/>
          </p:nvSpPr>
          <p:spPr>
            <a:xfrm>
              <a:off x="2684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4" name="Oval 55"/>
            <p:cNvSpPr/>
            <p:nvPr/>
          </p:nvSpPr>
          <p:spPr>
            <a:xfrm>
              <a:off x="3124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5" name="Oval 56"/>
            <p:cNvSpPr/>
            <p:nvPr/>
          </p:nvSpPr>
          <p:spPr>
            <a:xfrm>
              <a:off x="3553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6" name="Oval 57"/>
            <p:cNvSpPr/>
            <p:nvPr/>
          </p:nvSpPr>
          <p:spPr>
            <a:xfrm>
              <a:off x="3983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7" name="Oval 58"/>
            <p:cNvSpPr/>
            <p:nvPr/>
          </p:nvSpPr>
          <p:spPr>
            <a:xfrm>
              <a:off x="4412" y="102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8" name="Oval 59"/>
            <p:cNvSpPr/>
            <p:nvPr/>
          </p:nvSpPr>
          <p:spPr>
            <a:xfrm>
              <a:off x="951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29" name="Oval 60"/>
            <p:cNvSpPr/>
            <p:nvPr/>
          </p:nvSpPr>
          <p:spPr>
            <a:xfrm>
              <a:off x="1382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0" name="Oval 61"/>
            <p:cNvSpPr/>
            <p:nvPr/>
          </p:nvSpPr>
          <p:spPr>
            <a:xfrm>
              <a:off x="1822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1" name="Oval 62"/>
            <p:cNvSpPr/>
            <p:nvPr/>
          </p:nvSpPr>
          <p:spPr>
            <a:xfrm>
              <a:off x="2252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2" name="Oval 63"/>
            <p:cNvSpPr/>
            <p:nvPr/>
          </p:nvSpPr>
          <p:spPr>
            <a:xfrm>
              <a:off x="2681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3" name="Oval 64"/>
            <p:cNvSpPr/>
            <p:nvPr/>
          </p:nvSpPr>
          <p:spPr>
            <a:xfrm>
              <a:off x="3121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4" name="Oval 65"/>
            <p:cNvSpPr/>
            <p:nvPr/>
          </p:nvSpPr>
          <p:spPr>
            <a:xfrm>
              <a:off x="3550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5" name="Oval 66"/>
            <p:cNvSpPr/>
            <p:nvPr/>
          </p:nvSpPr>
          <p:spPr>
            <a:xfrm>
              <a:off x="3980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6" name="Oval 67"/>
            <p:cNvSpPr/>
            <p:nvPr/>
          </p:nvSpPr>
          <p:spPr>
            <a:xfrm>
              <a:off x="4409" y="1420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7" name="Oval 68"/>
            <p:cNvSpPr/>
            <p:nvPr/>
          </p:nvSpPr>
          <p:spPr>
            <a:xfrm>
              <a:off x="939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8" name="Oval 69"/>
            <p:cNvSpPr/>
            <p:nvPr/>
          </p:nvSpPr>
          <p:spPr>
            <a:xfrm>
              <a:off x="1370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39" name="Oval 70"/>
            <p:cNvSpPr/>
            <p:nvPr/>
          </p:nvSpPr>
          <p:spPr>
            <a:xfrm>
              <a:off x="1810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0" name="Oval 71"/>
            <p:cNvSpPr/>
            <p:nvPr/>
          </p:nvSpPr>
          <p:spPr>
            <a:xfrm>
              <a:off x="2240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1" name="Oval 72"/>
            <p:cNvSpPr/>
            <p:nvPr/>
          </p:nvSpPr>
          <p:spPr>
            <a:xfrm>
              <a:off x="2669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2" name="Oval 73"/>
            <p:cNvSpPr/>
            <p:nvPr/>
          </p:nvSpPr>
          <p:spPr>
            <a:xfrm>
              <a:off x="3109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3" name="Oval 74"/>
            <p:cNvSpPr/>
            <p:nvPr/>
          </p:nvSpPr>
          <p:spPr>
            <a:xfrm>
              <a:off x="3538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4" name="Oval 75"/>
            <p:cNvSpPr/>
            <p:nvPr/>
          </p:nvSpPr>
          <p:spPr>
            <a:xfrm>
              <a:off x="3968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5" name="Oval 76"/>
            <p:cNvSpPr/>
            <p:nvPr/>
          </p:nvSpPr>
          <p:spPr>
            <a:xfrm>
              <a:off x="4397" y="1812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6" name="Oval 77"/>
            <p:cNvSpPr/>
            <p:nvPr/>
          </p:nvSpPr>
          <p:spPr>
            <a:xfrm>
              <a:off x="939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7" name="Oval 78"/>
            <p:cNvSpPr/>
            <p:nvPr/>
          </p:nvSpPr>
          <p:spPr>
            <a:xfrm>
              <a:off x="1370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8" name="Oval 79"/>
            <p:cNvSpPr/>
            <p:nvPr/>
          </p:nvSpPr>
          <p:spPr>
            <a:xfrm>
              <a:off x="1810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49" name="Oval 80"/>
            <p:cNvSpPr/>
            <p:nvPr/>
          </p:nvSpPr>
          <p:spPr>
            <a:xfrm>
              <a:off x="2240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0" name="Oval 81"/>
            <p:cNvSpPr/>
            <p:nvPr/>
          </p:nvSpPr>
          <p:spPr>
            <a:xfrm>
              <a:off x="2669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1" name="Oval 82"/>
            <p:cNvSpPr/>
            <p:nvPr/>
          </p:nvSpPr>
          <p:spPr>
            <a:xfrm>
              <a:off x="3109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2" name="Oval 83"/>
            <p:cNvSpPr/>
            <p:nvPr/>
          </p:nvSpPr>
          <p:spPr>
            <a:xfrm>
              <a:off x="3538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3" name="Oval 84"/>
            <p:cNvSpPr/>
            <p:nvPr/>
          </p:nvSpPr>
          <p:spPr>
            <a:xfrm>
              <a:off x="3968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4" name="Oval 85"/>
            <p:cNvSpPr/>
            <p:nvPr/>
          </p:nvSpPr>
          <p:spPr>
            <a:xfrm>
              <a:off x="4397" y="22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5" name="Oval 86"/>
            <p:cNvSpPr/>
            <p:nvPr/>
          </p:nvSpPr>
          <p:spPr>
            <a:xfrm>
              <a:off x="939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6" name="Oval 87"/>
            <p:cNvSpPr/>
            <p:nvPr/>
          </p:nvSpPr>
          <p:spPr>
            <a:xfrm>
              <a:off x="1370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7" name="Oval 88"/>
            <p:cNvSpPr/>
            <p:nvPr/>
          </p:nvSpPr>
          <p:spPr>
            <a:xfrm>
              <a:off x="1810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8" name="Oval 89"/>
            <p:cNvSpPr/>
            <p:nvPr/>
          </p:nvSpPr>
          <p:spPr>
            <a:xfrm>
              <a:off x="2240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59" name="Oval 90"/>
            <p:cNvSpPr/>
            <p:nvPr/>
          </p:nvSpPr>
          <p:spPr>
            <a:xfrm>
              <a:off x="2669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60" name="Oval 91"/>
            <p:cNvSpPr/>
            <p:nvPr/>
          </p:nvSpPr>
          <p:spPr>
            <a:xfrm>
              <a:off x="3109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61" name="Oval 92"/>
            <p:cNvSpPr/>
            <p:nvPr/>
          </p:nvSpPr>
          <p:spPr>
            <a:xfrm>
              <a:off x="3538" y="2601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62" name="Oval 93"/>
            <p:cNvSpPr/>
            <p:nvPr/>
          </p:nvSpPr>
          <p:spPr>
            <a:xfrm>
              <a:off x="3967" y="259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64563" name="Oval 94"/>
            <p:cNvSpPr/>
            <p:nvPr/>
          </p:nvSpPr>
          <p:spPr>
            <a:xfrm>
              <a:off x="4390" y="2597"/>
              <a:ext cx="422" cy="389"/>
            </a:xfrm>
            <a:prstGeom prst="ellipse">
              <a:avLst/>
            </a:prstGeom>
            <a:noFill/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</p:grpSp>
      <p:sp>
        <p:nvSpPr>
          <p:cNvPr id="55" name="Content Placeholder 2"/>
          <p:cNvSpPr>
            <a:spLocks noGrp="1"/>
          </p:cNvSpPr>
          <p:nvPr/>
        </p:nvSpPr>
        <p:spPr>
          <a:xfrm>
            <a:off x="5473065" y="5207635"/>
            <a:ext cx="3322320" cy="133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2535" y="553021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 dirty="0"/>
              <a:t>Optimally diverse compound library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3792855" y="5618480"/>
            <a:ext cx="695960" cy="41148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05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Different </a:t>
            </a:r>
            <a:r>
              <a:rPr lang="x-none" altLang="en-GB"/>
              <a:t>"</a:t>
            </a:r>
            <a:r>
              <a:rPr lang="en-GB" altLang="en-US"/>
              <a:t>spaces</a:t>
            </a:r>
            <a:r>
              <a:rPr lang="x-none" altLang="en-GB"/>
              <a:t>"</a:t>
            </a:r>
            <a:r>
              <a:rPr lang="en-GB" altLang="en-US"/>
              <a:t>, classified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4" name="Group 2"/>
          <p:cNvGrpSpPr/>
          <p:nvPr/>
        </p:nvGrpSpPr>
        <p:grpSpPr>
          <a:xfrm>
            <a:off x="1262063" y="1844675"/>
            <a:ext cx="2454275" cy="2106613"/>
            <a:chOff x="792" y="582"/>
            <a:chExt cx="1861" cy="1546"/>
          </a:xfrm>
        </p:grpSpPr>
        <p:grpSp>
          <p:nvGrpSpPr>
            <p:cNvPr id="36913" name="Group 3"/>
            <p:cNvGrpSpPr>
              <a:grpSpLocks noChangeAspect="1"/>
            </p:cNvGrpSpPr>
            <p:nvPr/>
          </p:nvGrpSpPr>
          <p:grpSpPr>
            <a:xfrm>
              <a:off x="792" y="855"/>
              <a:ext cx="1861" cy="1273"/>
              <a:chOff x="355" y="427"/>
              <a:chExt cx="2327" cy="1591"/>
            </a:xfrm>
          </p:grpSpPr>
          <p:sp>
            <p:nvSpPr>
              <p:cNvPr id="36915" name="Rectangle 4" descr="Horizontale Steine"/>
              <p:cNvSpPr>
                <a:spLocks noChangeAspect="1"/>
              </p:cNvSpPr>
              <p:nvPr/>
            </p:nvSpPr>
            <p:spPr>
              <a:xfrm>
                <a:off x="491" y="531"/>
                <a:ext cx="484" cy="445"/>
              </a:xfrm>
              <a:prstGeom prst="rect">
                <a:avLst/>
              </a:prstGeom>
              <a:pattFill prst="horzBri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16" name="Oval 5" descr="Horizontale Steine"/>
              <p:cNvSpPr>
                <a:spLocks noChangeAspect="1"/>
              </p:cNvSpPr>
              <p:nvPr/>
            </p:nvSpPr>
            <p:spPr>
              <a:xfrm>
                <a:off x="1317" y="551"/>
                <a:ext cx="184" cy="201"/>
              </a:xfrm>
              <a:prstGeom prst="ellipse">
                <a:avLst/>
              </a:prstGeom>
              <a:pattFill prst="horzBrick">
                <a:fgClr>
                  <a:schemeClr val="hlink"/>
                </a:fgClr>
                <a:bgClr>
                  <a:schemeClr val="bg1"/>
                </a:bgClr>
              </a:patt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17" name="AutoShape 6" descr="Kleine Schachfelder"/>
              <p:cNvSpPr>
                <a:spLocks noChangeAspect="1"/>
              </p:cNvSpPr>
              <p:nvPr/>
            </p:nvSpPr>
            <p:spPr>
              <a:xfrm>
                <a:off x="1898" y="465"/>
                <a:ext cx="713" cy="453"/>
              </a:xfrm>
              <a:prstGeom prst="rtTriangle">
                <a:avLst/>
              </a:prstGeom>
              <a:pattFill prst="smCheck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18" name="Rectangle 7" descr="Diagonal weit nach unten"/>
              <p:cNvSpPr>
                <a:spLocks noChangeAspect="1"/>
              </p:cNvSpPr>
              <p:nvPr/>
            </p:nvSpPr>
            <p:spPr>
              <a:xfrm>
                <a:off x="544" y="1096"/>
                <a:ext cx="384" cy="390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19" name="Oval 8" descr="Kleine Schachfelder"/>
              <p:cNvSpPr>
                <a:spLocks noChangeAspect="1"/>
              </p:cNvSpPr>
              <p:nvPr/>
            </p:nvSpPr>
            <p:spPr>
              <a:xfrm>
                <a:off x="1265" y="918"/>
                <a:ext cx="321" cy="352"/>
              </a:xfrm>
              <a:prstGeom prst="ellipse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20" name="Oval 9" descr="Diagonal weit nach unten"/>
              <p:cNvSpPr>
                <a:spLocks noChangeAspect="1"/>
              </p:cNvSpPr>
              <p:nvPr/>
            </p:nvSpPr>
            <p:spPr>
              <a:xfrm>
                <a:off x="1200" y="1392"/>
                <a:ext cx="496" cy="522"/>
              </a:xfrm>
              <a:prstGeom prst="ellipse">
                <a:avLst/>
              </a:prstGeom>
              <a:pattFill prst="wdDnDiag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21" name="Rectangle 10" descr="Kleine Schachfelder"/>
              <p:cNvSpPr>
                <a:spLocks noChangeAspect="1"/>
              </p:cNvSpPr>
              <p:nvPr/>
            </p:nvSpPr>
            <p:spPr>
              <a:xfrm>
                <a:off x="610" y="1672"/>
                <a:ext cx="231" cy="195"/>
              </a:xfrm>
              <a:prstGeom prst="rect">
                <a:avLst/>
              </a:prstGeom>
              <a:pattFill prst="smCheck">
                <a:fgClr>
                  <a:srgbClr val="0000CC"/>
                </a:fgClr>
                <a:bgClr>
                  <a:srgbClr val="FFFFFF"/>
                </a:bgClr>
              </a:pattFill>
              <a:ln w="1270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22" name="AutoShape 11" descr="Diagonal weit nach unten"/>
              <p:cNvSpPr>
                <a:spLocks noChangeAspect="1"/>
              </p:cNvSpPr>
              <p:nvPr/>
            </p:nvSpPr>
            <p:spPr>
              <a:xfrm>
                <a:off x="2183" y="1591"/>
                <a:ext cx="221" cy="143"/>
              </a:xfrm>
              <a:prstGeom prst="rtTriangle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23" name="AutoShape 12" descr="Horizontale Steine"/>
              <p:cNvSpPr>
                <a:spLocks noChangeAspect="1"/>
              </p:cNvSpPr>
              <p:nvPr/>
            </p:nvSpPr>
            <p:spPr>
              <a:xfrm>
                <a:off x="2048" y="1042"/>
                <a:ext cx="432" cy="296"/>
              </a:xfrm>
              <a:prstGeom prst="rtTriangle">
                <a:avLst/>
              </a:prstGeom>
              <a:pattFill prst="horzBrick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24" name="Rectangle 13"/>
              <p:cNvSpPr>
                <a:spLocks noChangeAspect="1"/>
              </p:cNvSpPr>
              <p:nvPr/>
            </p:nvSpPr>
            <p:spPr>
              <a:xfrm>
                <a:off x="355" y="427"/>
                <a:ext cx="2327" cy="159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25" name="Line 14"/>
              <p:cNvSpPr>
                <a:spLocks noChangeAspect="1"/>
              </p:cNvSpPr>
              <p:nvPr/>
            </p:nvSpPr>
            <p:spPr>
              <a:xfrm>
                <a:off x="1136" y="427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6926" name="Line 15"/>
              <p:cNvSpPr>
                <a:spLocks noChangeAspect="1"/>
              </p:cNvSpPr>
              <p:nvPr/>
            </p:nvSpPr>
            <p:spPr>
              <a:xfrm>
                <a:off x="1773" y="427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6914" name="Text Box 16"/>
            <p:cNvSpPr txBox="1"/>
            <p:nvPr/>
          </p:nvSpPr>
          <p:spPr>
            <a:xfrm>
              <a:off x="1497" y="582"/>
              <a:ext cx="507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 eaLnBrk="0" hangingPunct="0"/>
              <a:r>
                <a:rPr lang="de-DE" altLang="x-none" sz="2000" dirty="0">
                  <a:latin typeface="Times New Roman" pitchFamily="18" charset="0"/>
                  <a:ea typeface="Times New Roman" pitchFamily="18" charset="0"/>
                </a:rPr>
                <a:t>Shape</a:t>
              </a:r>
              <a:endParaRPr lang="de-DE" altLang="x-none" sz="2000" dirty="0">
                <a:latin typeface="Book Antiqua" pitchFamily="18" charset="0"/>
                <a:ea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219700" y="1833563"/>
            <a:ext cx="2454275" cy="2116137"/>
            <a:chOff x="3285" y="575"/>
            <a:chExt cx="1861" cy="1553"/>
          </a:xfrm>
        </p:grpSpPr>
        <p:grpSp>
          <p:nvGrpSpPr>
            <p:cNvPr id="36899" name="Group 18"/>
            <p:cNvGrpSpPr>
              <a:grpSpLocks noChangeAspect="1"/>
            </p:cNvGrpSpPr>
            <p:nvPr/>
          </p:nvGrpSpPr>
          <p:grpSpPr>
            <a:xfrm>
              <a:off x="3285" y="855"/>
              <a:ext cx="1861" cy="1273"/>
              <a:chOff x="3060" y="469"/>
              <a:chExt cx="2327" cy="1591"/>
            </a:xfrm>
          </p:grpSpPr>
          <p:sp>
            <p:nvSpPr>
              <p:cNvPr id="36901" name="Rectangle 19" descr="Horizontale Steine"/>
              <p:cNvSpPr>
                <a:spLocks noChangeAspect="1"/>
              </p:cNvSpPr>
              <p:nvPr/>
            </p:nvSpPr>
            <p:spPr>
              <a:xfrm>
                <a:off x="3196" y="573"/>
                <a:ext cx="484" cy="445"/>
              </a:xfrm>
              <a:prstGeom prst="rect">
                <a:avLst/>
              </a:prstGeom>
              <a:pattFill prst="horzBri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2" name="Oval 20" descr="Horizontale Steine"/>
              <p:cNvSpPr>
                <a:spLocks noChangeAspect="1"/>
              </p:cNvSpPr>
              <p:nvPr/>
            </p:nvSpPr>
            <p:spPr>
              <a:xfrm>
                <a:off x="4778" y="1748"/>
                <a:ext cx="184" cy="201"/>
              </a:xfrm>
              <a:prstGeom prst="ellipse">
                <a:avLst/>
              </a:prstGeom>
              <a:pattFill prst="horzBrick">
                <a:fgClr>
                  <a:schemeClr val="hlink"/>
                </a:fgClr>
                <a:bgClr>
                  <a:schemeClr val="bg1"/>
                </a:bgClr>
              </a:patt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3" name="AutoShape 21" descr="Kleine Schachfelder"/>
              <p:cNvSpPr>
                <a:spLocks noChangeAspect="1"/>
              </p:cNvSpPr>
              <p:nvPr/>
            </p:nvSpPr>
            <p:spPr>
              <a:xfrm>
                <a:off x="4603" y="507"/>
                <a:ext cx="713" cy="453"/>
              </a:xfrm>
              <a:prstGeom prst="rtTriangle">
                <a:avLst/>
              </a:prstGeom>
              <a:pattFill prst="smCheck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4" name="Rectangle 22" descr="Diagonal weit nach unten"/>
              <p:cNvSpPr>
                <a:spLocks noChangeAspect="1"/>
              </p:cNvSpPr>
              <p:nvPr/>
            </p:nvSpPr>
            <p:spPr>
              <a:xfrm>
                <a:off x="4713" y="1165"/>
                <a:ext cx="384" cy="390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5" name="Oval 23" descr="Kleine Schachfelder"/>
              <p:cNvSpPr>
                <a:spLocks noChangeAspect="1"/>
              </p:cNvSpPr>
              <p:nvPr/>
            </p:nvSpPr>
            <p:spPr>
              <a:xfrm>
                <a:off x="3270" y="1123"/>
                <a:ext cx="321" cy="352"/>
              </a:xfrm>
              <a:prstGeom prst="ellipse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6" name="Oval 24" descr="Diagonal weit nach unten"/>
              <p:cNvSpPr>
                <a:spLocks noChangeAspect="1"/>
              </p:cNvSpPr>
              <p:nvPr/>
            </p:nvSpPr>
            <p:spPr>
              <a:xfrm>
                <a:off x="3905" y="1434"/>
                <a:ext cx="496" cy="522"/>
              </a:xfrm>
              <a:prstGeom prst="ellipse">
                <a:avLst/>
              </a:prstGeom>
              <a:pattFill prst="wdDnDiag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7" name="Rectangle 25" descr="Kleine Schachfelder"/>
              <p:cNvSpPr>
                <a:spLocks noChangeAspect="1"/>
              </p:cNvSpPr>
              <p:nvPr/>
            </p:nvSpPr>
            <p:spPr>
              <a:xfrm>
                <a:off x="4043" y="613"/>
                <a:ext cx="231" cy="195"/>
              </a:xfrm>
              <a:prstGeom prst="rect">
                <a:avLst/>
              </a:prstGeom>
              <a:pattFill prst="smCheck">
                <a:fgClr>
                  <a:srgbClr val="0000CC"/>
                </a:fgClr>
                <a:bgClr>
                  <a:srgbClr val="FFFFFF"/>
                </a:bgClr>
              </a:pattFill>
              <a:ln w="1270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8" name="AutoShape 26" descr="Diagonal weit nach unten"/>
              <p:cNvSpPr>
                <a:spLocks noChangeAspect="1"/>
              </p:cNvSpPr>
              <p:nvPr/>
            </p:nvSpPr>
            <p:spPr>
              <a:xfrm>
                <a:off x="3397" y="1715"/>
                <a:ext cx="221" cy="143"/>
              </a:xfrm>
              <a:prstGeom prst="rtTriangle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09" name="AutoShape 27" descr="Horizontale Steine"/>
              <p:cNvSpPr>
                <a:spLocks noChangeAspect="1"/>
              </p:cNvSpPr>
              <p:nvPr/>
            </p:nvSpPr>
            <p:spPr>
              <a:xfrm>
                <a:off x="3981" y="1028"/>
                <a:ext cx="432" cy="296"/>
              </a:xfrm>
              <a:prstGeom prst="rtTriangle">
                <a:avLst/>
              </a:prstGeom>
              <a:pattFill prst="horzBrick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10" name="Rectangle 28"/>
              <p:cNvSpPr>
                <a:spLocks noChangeAspect="1"/>
              </p:cNvSpPr>
              <p:nvPr/>
            </p:nvSpPr>
            <p:spPr>
              <a:xfrm>
                <a:off x="3060" y="469"/>
                <a:ext cx="2327" cy="159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911" name="Line 29"/>
              <p:cNvSpPr>
                <a:spLocks noChangeAspect="1"/>
              </p:cNvSpPr>
              <p:nvPr/>
            </p:nvSpPr>
            <p:spPr>
              <a:xfrm>
                <a:off x="3841" y="469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6912" name="Line 30"/>
              <p:cNvSpPr>
                <a:spLocks noChangeAspect="1"/>
              </p:cNvSpPr>
              <p:nvPr/>
            </p:nvSpPr>
            <p:spPr>
              <a:xfrm>
                <a:off x="4478" y="469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6900" name="Text Box 31"/>
            <p:cNvSpPr txBox="1"/>
            <p:nvPr/>
          </p:nvSpPr>
          <p:spPr>
            <a:xfrm>
              <a:off x="3915" y="575"/>
              <a:ext cx="560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 eaLnBrk="0" hangingPunct="0"/>
              <a:r>
                <a:rPr lang="de-DE" altLang="x-none" sz="2000" dirty="0">
                  <a:latin typeface="Times New Roman" pitchFamily="18" charset="0"/>
                  <a:ea typeface="Times New Roman" pitchFamily="18" charset="0"/>
                </a:rPr>
                <a:t>Colour</a:t>
              </a:r>
              <a:endParaRPr lang="de-DE" altLang="x-none" sz="2000" dirty="0">
                <a:latin typeface="Book Antiqua" pitchFamily="18" charset="0"/>
                <a:ea typeface="Times New Roman" pitchFamily="18" charset="0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1211263" y="4525963"/>
            <a:ext cx="2454275" cy="2095500"/>
            <a:chOff x="760" y="2271"/>
            <a:chExt cx="1861" cy="1538"/>
          </a:xfrm>
        </p:grpSpPr>
        <p:grpSp>
          <p:nvGrpSpPr>
            <p:cNvPr id="36885" name="Group 33"/>
            <p:cNvGrpSpPr>
              <a:grpSpLocks noChangeAspect="1"/>
            </p:cNvGrpSpPr>
            <p:nvPr/>
          </p:nvGrpSpPr>
          <p:grpSpPr>
            <a:xfrm>
              <a:off x="760" y="2536"/>
              <a:ext cx="1861" cy="1273"/>
              <a:chOff x="351" y="2214"/>
              <a:chExt cx="2327" cy="1591"/>
            </a:xfrm>
          </p:grpSpPr>
          <p:sp>
            <p:nvSpPr>
              <p:cNvPr id="36887" name="Rectangle 34" descr="Horizontale Steine"/>
              <p:cNvSpPr>
                <a:spLocks noChangeAspect="1"/>
              </p:cNvSpPr>
              <p:nvPr/>
            </p:nvSpPr>
            <p:spPr>
              <a:xfrm>
                <a:off x="606" y="2328"/>
                <a:ext cx="484" cy="445"/>
              </a:xfrm>
              <a:prstGeom prst="rect">
                <a:avLst/>
              </a:prstGeom>
              <a:pattFill prst="horzBri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88" name="Oval 35" descr="Horizontale Steine"/>
              <p:cNvSpPr>
                <a:spLocks noChangeAspect="1"/>
              </p:cNvSpPr>
              <p:nvPr/>
            </p:nvSpPr>
            <p:spPr>
              <a:xfrm>
                <a:off x="2176" y="3329"/>
                <a:ext cx="184" cy="201"/>
              </a:xfrm>
              <a:prstGeom prst="ellipse">
                <a:avLst/>
              </a:prstGeom>
              <a:pattFill prst="horzBrick">
                <a:fgClr>
                  <a:schemeClr val="hlink"/>
                </a:fgClr>
                <a:bgClr>
                  <a:schemeClr val="bg1"/>
                </a:bgClr>
              </a:patt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89" name="AutoShape 36" descr="Kleine Schachfelder"/>
              <p:cNvSpPr>
                <a:spLocks noChangeAspect="1"/>
              </p:cNvSpPr>
              <p:nvPr/>
            </p:nvSpPr>
            <p:spPr>
              <a:xfrm>
                <a:off x="413" y="2716"/>
                <a:ext cx="713" cy="453"/>
              </a:xfrm>
              <a:prstGeom prst="rtTriangle">
                <a:avLst/>
              </a:prstGeom>
              <a:pattFill prst="smCheck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0" name="Rectangle 37" descr="Diagonal weit nach unten"/>
              <p:cNvSpPr>
                <a:spLocks noChangeAspect="1"/>
              </p:cNvSpPr>
              <p:nvPr/>
            </p:nvSpPr>
            <p:spPr>
              <a:xfrm>
                <a:off x="1294" y="3320"/>
                <a:ext cx="384" cy="390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1" name="Oval 38" descr="Kleine Schachfelder"/>
              <p:cNvSpPr>
                <a:spLocks noChangeAspect="1"/>
              </p:cNvSpPr>
              <p:nvPr/>
            </p:nvSpPr>
            <p:spPr>
              <a:xfrm>
                <a:off x="1362" y="2343"/>
                <a:ext cx="321" cy="352"/>
              </a:xfrm>
              <a:prstGeom prst="ellipse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2" name="Oval 39" descr="Diagonal weit nach unten"/>
              <p:cNvSpPr>
                <a:spLocks noChangeAspect="1"/>
              </p:cNvSpPr>
              <p:nvPr/>
            </p:nvSpPr>
            <p:spPr>
              <a:xfrm>
                <a:off x="523" y="3234"/>
                <a:ext cx="496" cy="522"/>
              </a:xfrm>
              <a:prstGeom prst="ellipse">
                <a:avLst/>
              </a:prstGeom>
              <a:pattFill prst="wdDnDiag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3" name="Rectangle 40" descr="Kleine Schachfelder"/>
              <p:cNvSpPr>
                <a:spLocks noChangeAspect="1"/>
              </p:cNvSpPr>
              <p:nvPr/>
            </p:nvSpPr>
            <p:spPr>
              <a:xfrm>
                <a:off x="2133" y="2441"/>
                <a:ext cx="231" cy="195"/>
              </a:xfrm>
              <a:prstGeom prst="rect">
                <a:avLst/>
              </a:prstGeom>
              <a:pattFill prst="smCheck">
                <a:fgClr>
                  <a:srgbClr val="0000CC"/>
                </a:fgClr>
                <a:bgClr>
                  <a:srgbClr val="FFFFFF"/>
                </a:bgClr>
              </a:pattFill>
              <a:ln w="1270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4" name="AutoShape 41" descr="Diagonal weit nach unten"/>
              <p:cNvSpPr>
                <a:spLocks noChangeAspect="1"/>
              </p:cNvSpPr>
              <p:nvPr/>
            </p:nvSpPr>
            <p:spPr>
              <a:xfrm>
                <a:off x="2170" y="2905"/>
                <a:ext cx="221" cy="143"/>
              </a:xfrm>
              <a:prstGeom prst="rtTriangle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5" name="AutoShape 42" descr="Horizontale Steine"/>
              <p:cNvSpPr>
                <a:spLocks noChangeAspect="1"/>
              </p:cNvSpPr>
              <p:nvPr/>
            </p:nvSpPr>
            <p:spPr>
              <a:xfrm>
                <a:off x="1290" y="2847"/>
                <a:ext cx="432" cy="296"/>
              </a:xfrm>
              <a:prstGeom prst="rtTriangle">
                <a:avLst/>
              </a:prstGeom>
              <a:pattFill prst="horzBrick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6" name="Rectangle 43"/>
              <p:cNvSpPr>
                <a:spLocks noChangeAspect="1"/>
              </p:cNvSpPr>
              <p:nvPr/>
            </p:nvSpPr>
            <p:spPr>
              <a:xfrm>
                <a:off x="351" y="2214"/>
                <a:ext cx="2327" cy="159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97" name="Line 44"/>
              <p:cNvSpPr>
                <a:spLocks noChangeAspect="1"/>
              </p:cNvSpPr>
              <p:nvPr/>
            </p:nvSpPr>
            <p:spPr>
              <a:xfrm>
                <a:off x="1205" y="2214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6898" name="Line 45"/>
              <p:cNvSpPr>
                <a:spLocks noChangeAspect="1"/>
              </p:cNvSpPr>
              <p:nvPr/>
            </p:nvSpPr>
            <p:spPr>
              <a:xfrm>
                <a:off x="1878" y="2214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6886" name="Text Box 46"/>
            <p:cNvSpPr txBox="1"/>
            <p:nvPr/>
          </p:nvSpPr>
          <p:spPr>
            <a:xfrm>
              <a:off x="1422" y="2271"/>
              <a:ext cx="391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 eaLnBrk="0" hangingPunct="0"/>
              <a:r>
                <a:rPr lang="de-DE" altLang="x-none" sz="2000" dirty="0">
                  <a:latin typeface="Times New Roman" pitchFamily="18" charset="0"/>
                  <a:ea typeface="Times New Roman" pitchFamily="18" charset="0"/>
                </a:rPr>
                <a:t>Size</a:t>
              </a:r>
              <a:endParaRPr lang="de-DE" altLang="x-none" sz="2000" dirty="0">
                <a:latin typeface="Book Antiqua" pitchFamily="18" charset="0"/>
                <a:ea typeface="Times New Roman" pitchFamily="18" charset="0"/>
              </a:endParaRPr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5219700" y="4508500"/>
            <a:ext cx="2454275" cy="2100263"/>
            <a:chOff x="3285" y="2260"/>
            <a:chExt cx="1861" cy="1541"/>
          </a:xfrm>
        </p:grpSpPr>
        <p:grpSp>
          <p:nvGrpSpPr>
            <p:cNvPr id="36871" name="Group 48"/>
            <p:cNvGrpSpPr>
              <a:grpSpLocks noChangeAspect="1"/>
            </p:cNvGrpSpPr>
            <p:nvPr/>
          </p:nvGrpSpPr>
          <p:grpSpPr>
            <a:xfrm>
              <a:off x="3285" y="2521"/>
              <a:ext cx="1861" cy="1280"/>
              <a:chOff x="3060" y="2233"/>
              <a:chExt cx="2327" cy="1600"/>
            </a:xfrm>
          </p:grpSpPr>
          <p:sp>
            <p:nvSpPr>
              <p:cNvPr id="36873" name="Rectangle 49" descr="Horizontale Steine"/>
              <p:cNvSpPr>
                <a:spLocks noChangeAspect="1"/>
              </p:cNvSpPr>
              <p:nvPr/>
            </p:nvSpPr>
            <p:spPr>
              <a:xfrm>
                <a:off x="3196" y="2337"/>
                <a:ext cx="484" cy="445"/>
              </a:xfrm>
              <a:prstGeom prst="rect">
                <a:avLst/>
              </a:prstGeom>
              <a:pattFill prst="horzBri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74" name="Oval 50" descr="Horizontale Steine"/>
              <p:cNvSpPr>
                <a:spLocks noChangeAspect="1"/>
              </p:cNvSpPr>
              <p:nvPr/>
            </p:nvSpPr>
            <p:spPr>
              <a:xfrm>
                <a:off x="3349" y="3457"/>
                <a:ext cx="184" cy="201"/>
              </a:xfrm>
              <a:prstGeom prst="ellipse">
                <a:avLst/>
              </a:prstGeom>
              <a:pattFill prst="horzBrick">
                <a:fgClr>
                  <a:schemeClr val="hlink"/>
                </a:fgClr>
                <a:bgClr>
                  <a:schemeClr val="bg1"/>
                </a:bgClr>
              </a:patt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75" name="AutoShape 51" descr="Kleine Schachfelder"/>
              <p:cNvSpPr>
                <a:spLocks noChangeAspect="1"/>
              </p:cNvSpPr>
              <p:nvPr/>
            </p:nvSpPr>
            <p:spPr>
              <a:xfrm>
                <a:off x="4585" y="2343"/>
                <a:ext cx="713" cy="453"/>
              </a:xfrm>
              <a:prstGeom prst="rtTriangle">
                <a:avLst/>
              </a:prstGeom>
              <a:pattFill prst="smCheck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76" name="Rectangle 52" descr="Diagonal weit nach unten"/>
              <p:cNvSpPr>
                <a:spLocks noChangeAspect="1"/>
              </p:cNvSpPr>
              <p:nvPr/>
            </p:nvSpPr>
            <p:spPr>
              <a:xfrm>
                <a:off x="3967" y="2693"/>
                <a:ext cx="384" cy="390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77" name="Oval 53" descr="Kleine Schachfelder"/>
              <p:cNvSpPr>
                <a:spLocks noChangeAspect="1"/>
              </p:cNvSpPr>
              <p:nvPr/>
            </p:nvSpPr>
            <p:spPr>
              <a:xfrm>
                <a:off x="4788" y="2924"/>
                <a:ext cx="321" cy="352"/>
              </a:xfrm>
              <a:prstGeom prst="ellipse">
                <a:avLst/>
              </a:prstGeom>
              <a:pattFill prst="smCheck">
                <a:fgClr>
                  <a:schemeClr val="accent2"/>
                </a:fgClr>
                <a:bgClr>
                  <a:srgbClr val="FFFFFF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78" name="Oval 54" descr="Diagonal weit nach unten"/>
              <p:cNvSpPr>
                <a:spLocks noChangeAspect="1"/>
              </p:cNvSpPr>
              <p:nvPr/>
            </p:nvSpPr>
            <p:spPr>
              <a:xfrm>
                <a:off x="3905" y="3198"/>
                <a:ext cx="496" cy="522"/>
              </a:xfrm>
              <a:prstGeom prst="ellipse">
                <a:avLst/>
              </a:prstGeom>
              <a:pattFill prst="wdDnDiag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79" name="Rectangle 55" descr="Kleine Schachfelder"/>
              <p:cNvSpPr>
                <a:spLocks noChangeAspect="1"/>
              </p:cNvSpPr>
              <p:nvPr/>
            </p:nvSpPr>
            <p:spPr>
              <a:xfrm>
                <a:off x="4840" y="3468"/>
                <a:ext cx="231" cy="195"/>
              </a:xfrm>
              <a:prstGeom prst="rect">
                <a:avLst/>
              </a:prstGeom>
              <a:pattFill prst="smCheck">
                <a:fgClr>
                  <a:srgbClr val="0000CC"/>
                </a:fgClr>
                <a:bgClr>
                  <a:srgbClr val="FFFFFF"/>
                </a:bgClr>
              </a:pattFill>
              <a:ln w="1270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80" name="AutoShape 56" descr="Diagonal weit nach unten"/>
              <p:cNvSpPr>
                <a:spLocks noChangeAspect="1"/>
              </p:cNvSpPr>
              <p:nvPr/>
            </p:nvSpPr>
            <p:spPr>
              <a:xfrm>
                <a:off x="4088" y="2397"/>
                <a:ext cx="221" cy="143"/>
              </a:xfrm>
              <a:prstGeom prst="rtTriangle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127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81" name="AutoShape 57" descr="Horizontale Steine"/>
              <p:cNvSpPr>
                <a:spLocks noChangeAspect="1"/>
              </p:cNvSpPr>
              <p:nvPr/>
            </p:nvSpPr>
            <p:spPr>
              <a:xfrm>
                <a:off x="3289" y="2903"/>
                <a:ext cx="432" cy="296"/>
              </a:xfrm>
              <a:prstGeom prst="rtTriangle">
                <a:avLst/>
              </a:prstGeom>
              <a:pattFill prst="horzBrick">
                <a:fgClr>
                  <a:srgbClr val="0000CC"/>
                </a:fgClr>
                <a:bgClr>
                  <a:schemeClr val="bg1"/>
                </a:bgClr>
              </a:pattFill>
              <a:ln w="12700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82" name="Rectangle 58"/>
              <p:cNvSpPr>
                <a:spLocks noChangeAspect="1"/>
              </p:cNvSpPr>
              <p:nvPr/>
            </p:nvSpPr>
            <p:spPr>
              <a:xfrm>
                <a:off x="3060" y="2242"/>
                <a:ext cx="2327" cy="159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en-US" altLang="x-none" dirty="0">
                  <a:latin typeface="Times New Roman" pitchFamily="18" charset="0"/>
                  <a:ea typeface="Times New Roman" pitchFamily="18" charset="0"/>
                </a:endParaRPr>
              </a:p>
            </p:txBody>
          </p:sp>
          <p:sp>
            <p:nvSpPr>
              <p:cNvPr id="36883" name="Line 59"/>
              <p:cNvSpPr>
                <a:spLocks noChangeAspect="1"/>
              </p:cNvSpPr>
              <p:nvPr/>
            </p:nvSpPr>
            <p:spPr>
              <a:xfrm>
                <a:off x="3841" y="2233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6884" name="Line 60"/>
              <p:cNvSpPr>
                <a:spLocks noChangeAspect="1"/>
              </p:cNvSpPr>
              <p:nvPr/>
            </p:nvSpPr>
            <p:spPr>
              <a:xfrm>
                <a:off x="4478" y="2233"/>
                <a:ext cx="0" cy="15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6872" name="Text Box 61"/>
            <p:cNvSpPr txBox="1"/>
            <p:nvPr/>
          </p:nvSpPr>
          <p:spPr>
            <a:xfrm>
              <a:off x="3864" y="2260"/>
              <a:ext cx="568" cy="250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wrap="none">
              <a:spAutoFit/>
            </a:bodyPr>
            <a:lstStyle/>
            <a:p>
              <a:pPr lvl="0" defTabSz="762000" eaLnBrk="0" hangingPunct="0"/>
              <a:r>
                <a:rPr lang="de-DE" altLang="x-none" sz="2000" dirty="0">
                  <a:latin typeface="Times New Roman" pitchFamily="18" charset="0"/>
                  <a:ea typeface="Times New Roman" pitchFamily="18" charset="0"/>
                </a:rPr>
                <a:t>Pattern</a:t>
              </a:r>
              <a:endParaRPr lang="de-DE" altLang="x-none" sz="2000" dirty="0">
                <a:latin typeface="Book Antiqua" pitchFamily="18" charset="0"/>
                <a:ea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Acknowledgement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Dr Fabrice Carles</a:t>
            </a:r>
          </a:p>
          <a:p>
            <a:r>
              <a:rPr lang="fr-FR" dirty="0" smtClean="0"/>
              <a:t>Dr Colin </a:t>
            </a:r>
            <a:r>
              <a:rPr lang="fr-FR" dirty="0" err="1" smtClean="0"/>
              <a:t>Bournez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16 diverse aldehydes...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aphicFrame>
        <p:nvGraphicFramePr>
          <p:cNvPr id="1026" name="Object 2"/>
          <p:cNvGraphicFramePr/>
          <p:nvPr/>
        </p:nvGraphicFramePr>
        <p:xfrm>
          <a:off x="3984943" y="4797108"/>
          <a:ext cx="16144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r:id="rId3" imgW="1998345" imgH="695325" progId="ISISServer">
                  <p:embed/>
                </p:oleObj>
              </mc:Choice>
              <mc:Fallback>
                <p:oleObj r:id="rId3" imgW="1998345" imgH="695325" progId="ISISServer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943" y="4797108"/>
                        <a:ext cx="161448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/>
          <p:nvPr/>
        </p:nvGraphicFramePr>
        <p:xfrm>
          <a:off x="4748530" y="1933258"/>
          <a:ext cx="179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r:id="rId3" imgW="2233295" imgH="695325" progId="ISISServer">
                  <p:embed/>
                </p:oleObj>
              </mc:Choice>
              <mc:Fallback>
                <p:oleObj r:id="rId3" imgW="2233295" imgH="695325" progId="ISISServer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8530" y="1933258"/>
                        <a:ext cx="1797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/>
          <p:nvPr/>
        </p:nvGraphicFramePr>
        <p:xfrm>
          <a:off x="733743" y="2361883"/>
          <a:ext cx="16525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r:id="rId3" imgW="2056130" imgH="734060" progId="ISISServer">
                  <p:embed/>
                </p:oleObj>
              </mc:Choice>
              <mc:Fallback>
                <p:oleObj r:id="rId3" imgW="2056130" imgH="734060" progId="ISISServer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743" y="2361883"/>
                        <a:ext cx="1652587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/>
          <p:nvPr/>
        </p:nvGraphicFramePr>
        <p:xfrm>
          <a:off x="5310505" y="3474720"/>
          <a:ext cx="1554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r:id="rId3" imgW="1927860" imgH="695325" progId="ISISServer">
                  <p:embed/>
                </p:oleObj>
              </mc:Choice>
              <mc:Fallback>
                <p:oleObj r:id="rId3" imgW="1927860" imgH="695325" progId="ISISServer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0505" y="3474720"/>
                        <a:ext cx="155416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/>
          <p:nvPr/>
        </p:nvGraphicFramePr>
        <p:xfrm>
          <a:off x="2121218" y="1630045"/>
          <a:ext cx="1439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r:id="rId3" imgW="1779905" imgH="571500" progId="ISISServer">
                  <p:embed/>
                </p:oleObj>
              </mc:Choice>
              <mc:Fallback>
                <p:oleObj r:id="rId3" imgW="1779905" imgH="571500" progId="ISISServer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1218" y="1630045"/>
                        <a:ext cx="14398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/>
          <p:nvPr/>
        </p:nvGraphicFramePr>
        <p:xfrm>
          <a:off x="7334568" y="3266758"/>
          <a:ext cx="16224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r:id="rId3" imgW="2027555" imgH="575945" progId="ISISServer">
                  <p:embed/>
                </p:oleObj>
              </mc:Choice>
              <mc:Fallback>
                <p:oleObj r:id="rId3" imgW="2027555" imgH="575945" progId="ISISServer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34568" y="3266758"/>
                        <a:ext cx="162242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/>
          <p:nvPr/>
        </p:nvGraphicFramePr>
        <p:xfrm>
          <a:off x="4748530" y="5949633"/>
          <a:ext cx="1477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r:id="rId3" imgW="1828800" imgH="571500" progId="ISISServer">
                  <p:embed/>
                </p:oleObj>
              </mc:Choice>
              <mc:Fallback>
                <p:oleObj r:id="rId3" imgW="1828800" imgH="571500" progId="ISISServer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8530" y="5949633"/>
                        <a:ext cx="14779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/>
          <p:nvPr/>
        </p:nvGraphicFramePr>
        <p:xfrm>
          <a:off x="1041718" y="4224020"/>
          <a:ext cx="137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r:id="rId3" imgW="1709420" imgH="571500" progId="ISISServer">
                  <p:embed/>
                </p:oleObj>
              </mc:Choice>
              <mc:Fallback>
                <p:oleObj r:id="rId3" imgW="1709420" imgH="571500" progId="ISISServer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1718" y="4224020"/>
                        <a:ext cx="1377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/>
          <p:nvPr/>
        </p:nvGraphicFramePr>
        <p:xfrm>
          <a:off x="3134043" y="2358708"/>
          <a:ext cx="1614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r:id="rId3" imgW="2018030" imgH="702310" progId="ISISServer">
                  <p:embed/>
                </p:oleObj>
              </mc:Choice>
              <mc:Fallback>
                <p:oleObj r:id="rId3" imgW="2018030" imgH="702310" progId="ISISServer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4043" y="2358708"/>
                        <a:ext cx="1614487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/>
          <p:nvPr/>
        </p:nvGraphicFramePr>
        <p:xfrm>
          <a:off x="3219768" y="3365183"/>
          <a:ext cx="179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r:id="rId3" imgW="2233295" imgH="695325" progId="ISISServer">
                  <p:embed/>
                </p:oleObj>
              </mc:Choice>
              <mc:Fallback>
                <p:oleObj r:id="rId3" imgW="2233295" imgH="695325" progId="ISISServer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19768" y="3365183"/>
                        <a:ext cx="1797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/>
          <p:nvPr/>
        </p:nvGraphicFramePr>
        <p:xfrm>
          <a:off x="487680" y="4968558"/>
          <a:ext cx="16525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r:id="rId3" imgW="2056130" imgH="734060" progId="ISISServer">
                  <p:embed/>
                </p:oleObj>
              </mc:Choice>
              <mc:Fallback>
                <p:oleObj r:id="rId3" imgW="2056130" imgH="734060" progId="ISISServer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" y="4968558"/>
                        <a:ext cx="16525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/>
          <p:nvPr/>
        </p:nvGraphicFramePr>
        <p:xfrm>
          <a:off x="7147243" y="4473258"/>
          <a:ext cx="15541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r:id="rId3" imgW="1944370" imgH="701040" progId="ISISServer">
                  <p:embed/>
                </p:oleObj>
              </mc:Choice>
              <mc:Fallback>
                <p:oleObj r:id="rId3" imgW="1944370" imgH="701040" progId="ISISServer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47243" y="4473258"/>
                        <a:ext cx="1554162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/>
          <p:nvPr/>
        </p:nvGraphicFramePr>
        <p:xfrm>
          <a:off x="7304405" y="1998345"/>
          <a:ext cx="1385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r:id="rId3" imgW="1734185" imgH="852170" progId="ISISServer">
                  <p:embed/>
                </p:oleObj>
              </mc:Choice>
              <mc:Fallback>
                <p:oleObj r:id="rId3" imgW="1734185" imgH="852170" progId="ISISServer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4405" y="1998345"/>
                        <a:ext cx="138588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/>
          <p:nvPr/>
        </p:nvGraphicFramePr>
        <p:xfrm>
          <a:off x="427355" y="3146108"/>
          <a:ext cx="158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r:id="rId3" imgW="1980565" imgH="857250" progId="ISISServer">
                  <p:embed/>
                </p:oleObj>
              </mc:Choice>
              <mc:Fallback>
                <p:oleObj r:id="rId3" imgW="1980565" imgH="857250" progId="ISISServer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7355" y="3146108"/>
                        <a:ext cx="15843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/>
          <p:nvPr/>
        </p:nvGraphicFramePr>
        <p:xfrm>
          <a:off x="6674168" y="5381308"/>
          <a:ext cx="14319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r:id="rId3" imgW="1790700" imgH="891540" progId="ISISServer">
                  <p:embed/>
                </p:oleObj>
              </mc:Choice>
              <mc:Fallback>
                <p:oleObj r:id="rId3" imgW="1790700" imgH="891540" progId="ISISServer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74168" y="5381308"/>
                        <a:ext cx="1431925" cy="71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/>
          <p:nvPr/>
        </p:nvGraphicFramePr>
        <p:xfrm>
          <a:off x="2345055" y="5825808"/>
          <a:ext cx="133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r:id="rId3" imgW="1667510" imgH="854710" progId="ISISServer">
                  <p:embed/>
                </p:oleObj>
              </mc:Choice>
              <mc:Fallback>
                <p:oleObj r:id="rId3" imgW="1667510" imgH="854710" progId="ISISServer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45055" y="5825808"/>
                        <a:ext cx="1333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...sorted by common scaffold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aphicFrame>
        <p:nvGraphicFramePr>
          <p:cNvPr id="2050" name="Object 2"/>
          <p:cNvGraphicFramePr/>
          <p:nvPr/>
        </p:nvGraphicFramePr>
        <p:xfrm>
          <a:off x="499745" y="2108835"/>
          <a:ext cx="1614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r:id="rId3" imgW="1998345" imgH="695325" progId="ISISServer">
                  <p:embed/>
                </p:oleObj>
              </mc:Choice>
              <mc:Fallback>
                <p:oleObj r:id="rId3" imgW="1998345" imgH="695325" progId="ISISServer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745" y="2108835"/>
                        <a:ext cx="1614488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/>
          <p:nvPr/>
        </p:nvGraphicFramePr>
        <p:xfrm>
          <a:off x="2555558" y="2227898"/>
          <a:ext cx="179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r:id="rId3" imgW="2233295" imgH="695325" progId="ISISServer">
                  <p:embed/>
                </p:oleObj>
              </mc:Choice>
              <mc:Fallback>
                <p:oleObj r:id="rId3" imgW="2233295" imgH="695325" progId="ISISServer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558" y="2227898"/>
                        <a:ext cx="1797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/>
          <p:nvPr/>
        </p:nvGraphicFramePr>
        <p:xfrm>
          <a:off x="2630170" y="3080385"/>
          <a:ext cx="16525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r:id="rId3" imgW="2056130" imgH="734060" progId="ISISServer">
                  <p:embed/>
                </p:oleObj>
              </mc:Choice>
              <mc:Fallback>
                <p:oleObj r:id="rId3" imgW="2056130" imgH="734060" progId="ISISServer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0170" y="3080385"/>
                        <a:ext cx="1652588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/>
        </p:nvGraphicFramePr>
        <p:xfrm>
          <a:off x="574358" y="3010535"/>
          <a:ext cx="1554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r:id="rId3" imgW="1927860" imgH="695325" progId="ISISServer">
                  <p:embed/>
                </p:oleObj>
              </mc:Choice>
              <mc:Fallback>
                <p:oleObj r:id="rId3" imgW="1927860" imgH="695325" progId="ISISServer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358" y="3010535"/>
                        <a:ext cx="1554162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/>
          <p:nvPr/>
        </p:nvGraphicFramePr>
        <p:xfrm>
          <a:off x="5055870" y="2296160"/>
          <a:ext cx="1439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r:id="rId3" imgW="1779905" imgH="571500" progId="ISISServer">
                  <p:embed/>
                </p:oleObj>
              </mc:Choice>
              <mc:Fallback>
                <p:oleObj r:id="rId3" imgW="1779905" imgH="571500" progId="ISISServer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5870" y="2296160"/>
                        <a:ext cx="14398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/>
          <p:nvPr/>
        </p:nvGraphicFramePr>
        <p:xfrm>
          <a:off x="7218045" y="2378710"/>
          <a:ext cx="16224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r:id="rId3" imgW="2027555" imgH="575945" progId="ISISServer">
                  <p:embed/>
                </p:oleObj>
              </mc:Choice>
              <mc:Fallback>
                <p:oleObj r:id="rId3" imgW="2027555" imgH="575945" progId="ISISServer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18045" y="2378710"/>
                        <a:ext cx="16224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/>
          <p:nvPr/>
        </p:nvGraphicFramePr>
        <p:xfrm>
          <a:off x="7183120" y="3053398"/>
          <a:ext cx="1477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r:id="rId3" imgW="1828800" imgH="571500" progId="ISISServer">
                  <p:embed/>
                </p:oleObj>
              </mc:Choice>
              <mc:Fallback>
                <p:oleObj r:id="rId3" imgW="1828800" imgH="571500" progId="ISISServer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83120" y="3053398"/>
                        <a:ext cx="14779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/>
          <p:nvPr/>
        </p:nvGraphicFramePr>
        <p:xfrm>
          <a:off x="5181283" y="3089910"/>
          <a:ext cx="137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r:id="rId3" imgW="1709420" imgH="571500" progId="ISISServer">
                  <p:embed/>
                </p:oleObj>
              </mc:Choice>
              <mc:Fallback>
                <p:oleObj r:id="rId3" imgW="1709420" imgH="571500" progId="ISISServer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283" y="3089910"/>
                        <a:ext cx="1377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/>
          <p:nvPr/>
        </p:nvGraphicFramePr>
        <p:xfrm>
          <a:off x="518795" y="4448810"/>
          <a:ext cx="16144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r:id="rId3" imgW="2018030" imgH="702310" progId="ISISServer">
                  <p:embed/>
                </p:oleObj>
              </mc:Choice>
              <mc:Fallback>
                <p:oleObj r:id="rId3" imgW="2018030" imgH="702310" progId="ISISServer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795" y="4448810"/>
                        <a:ext cx="1614488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/>
          <p:nvPr/>
        </p:nvGraphicFramePr>
        <p:xfrm>
          <a:off x="2274570" y="4436110"/>
          <a:ext cx="179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r:id="rId3" imgW="2233295" imgH="695325" progId="ISISServer">
                  <p:embed/>
                </p:oleObj>
              </mc:Choice>
              <mc:Fallback>
                <p:oleObj r:id="rId3" imgW="2233295" imgH="695325" progId="ISISServer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74570" y="4436110"/>
                        <a:ext cx="1797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/>
          <p:nvPr/>
        </p:nvGraphicFramePr>
        <p:xfrm>
          <a:off x="2312670" y="5460048"/>
          <a:ext cx="16525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r:id="rId3" imgW="2056130" imgH="734060" progId="ISISServer">
                  <p:embed/>
                </p:oleObj>
              </mc:Choice>
              <mc:Fallback>
                <p:oleObj r:id="rId3" imgW="2056130" imgH="734060" progId="ISISServer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12670" y="5460048"/>
                        <a:ext cx="16525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/>
          <p:nvPr/>
        </p:nvGraphicFramePr>
        <p:xfrm>
          <a:off x="507683" y="5420360"/>
          <a:ext cx="15541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r:id="rId3" imgW="1944370" imgH="701040" progId="ISISServer">
                  <p:embed/>
                </p:oleObj>
              </mc:Choice>
              <mc:Fallback>
                <p:oleObj r:id="rId3" imgW="1944370" imgH="701040" progId="ISISServer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7683" y="5420360"/>
                        <a:ext cx="1554162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/>
          <p:nvPr/>
        </p:nvGraphicFramePr>
        <p:xfrm>
          <a:off x="5282883" y="4496435"/>
          <a:ext cx="13858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r:id="rId3" imgW="1734185" imgH="852170" progId="ISISServer">
                  <p:embed/>
                </p:oleObj>
              </mc:Choice>
              <mc:Fallback>
                <p:oleObj r:id="rId3" imgW="1734185" imgH="852170" progId="ISISServer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82883" y="4496435"/>
                        <a:ext cx="138588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/>
          <p:nvPr/>
        </p:nvGraphicFramePr>
        <p:xfrm>
          <a:off x="7249795" y="4480560"/>
          <a:ext cx="158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r:id="rId3" imgW="1980565" imgH="857250" progId="ISISServer">
                  <p:embed/>
                </p:oleObj>
              </mc:Choice>
              <mc:Fallback>
                <p:oleObj r:id="rId3" imgW="1980565" imgH="857250" progId="ISISServer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49795" y="4480560"/>
                        <a:ext cx="15843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/>
          <p:nvPr/>
        </p:nvGraphicFramePr>
        <p:xfrm>
          <a:off x="7300595" y="5534660"/>
          <a:ext cx="1431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r:id="rId3" imgW="1790700" imgH="891540" progId="ISISServer">
                  <p:embed/>
                </p:oleObj>
              </mc:Choice>
              <mc:Fallback>
                <p:oleObj r:id="rId3" imgW="1790700" imgH="891540" progId="ISISServer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00595" y="5534660"/>
                        <a:ext cx="1431925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/>
          <p:nvPr/>
        </p:nvGraphicFramePr>
        <p:xfrm>
          <a:off x="5352733" y="5556885"/>
          <a:ext cx="133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r:id="rId3" imgW="1667510" imgH="854710" progId="ISISServer">
                  <p:embed/>
                </p:oleObj>
              </mc:Choice>
              <mc:Fallback>
                <p:oleObj r:id="rId3" imgW="1667510" imgH="854710" progId="ISISServer">
                  <p:embed/>
                  <p:pic>
                    <p:nvPicPr>
                      <p:cNvPr id="0" name="Picture 310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52733" y="5556885"/>
                        <a:ext cx="1333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6" name="Group 18"/>
          <p:cNvGrpSpPr/>
          <p:nvPr/>
        </p:nvGrpSpPr>
        <p:grpSpPr>
          <a:xfrm>
            <a:off x="377508" y="1656398"/>
            <a:ext cx="8643937" cy="4991100"/>
            <a:chOff x="133" y="599"/>
            <a:chExt cx="5445" cy="3144"/>
          </a:xfrm>
        </p:grpSpPr>
        <p:sp>
          <p:nvSpPr>
            <p:cNvPr id="2068" name="Rectangle 19"/>
            <p:cNvSpPr/>
            <p:nvPr/>
          </p:nvSpPr>
          <p:spPr>
            <a:xfrm>
              <a:off x="133" y="599"/>
              <a:ext cx="5445" cy="31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069" name="Line 20"/>
            <p:cNvSpPr/>
            <p:nvPr/>
          </p:nvSpPr>
          <p:spPr>
            <a:xfrm>
              <a:off x="2880" y="599"/>
              <a:ext cx="0" cy="3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2070" name="Line 21"/>
            <p:cNvSpPr/>
            <p:nvPr/>
          </p:nvSpPr>
          <p:spPr>
            <a:xfrm>
              <a:off x="133" y="2131"/>
              <a:ext cx="54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...sorted by functional groups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aphicFrame>
        <p:nvGraphicFramePr>
          <p:cNvPr id="3074" name="Object 2"/>
          <p:cNvGraphicFramePr/>
          <p:nvPr/>
        </p:nvGraphicFramePr>
        <p:xfrm>
          <a:off x="627380" y="2030730"/>
          <a:ext cx="1614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r:id="rId3" imgW="1998345" imgH="695325" progId="ISISServer">
                  <p:embed/>
                </p:oleObj>
              </mc:Choice>
              <mc:Fallback>
                <p:oleObj r:id="rId3" imgW="1998345" imgH="695325" progId="ISISServer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380" y="2030730"/>
                        <a:ext cx="1614488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598805" y="4388168"/>
          <a:ext cx="179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r:id="rId3" imgW="2233295" imgH="695325" progId="ISISServer">
                  <p:embed/>
                </p:oleObj>
              </mc:Choice>
              <mc:Fallback>
                <p:oleObj r:id="rId3" imgW="2233295" imgH="695325" progId="ISISServer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805" y="4388168"/>
                        <a:ext cx="1797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5351780" y="4413568"/>
          <a:ext cx="16525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r:id="rId3" imgW="2056130" imgH="734060" progId="ISISServer">
                  <p:embed/>
                </p:oleObj>
              </mc:Choice>
              <mc:Fallback>
                <p:oleObj r:id="rId3" imgW="2056130" imgH="734060" progId="ISISServer">
                  <p:embed/>
                  <p:pic>
                    <p:nvPicPr>
                      <p:cNvPr id="0" name="Picture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1780" y="4413568"/>
                        <a:ext cx="16525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5235893" y="2138680"/>
          <a:ext cx="1554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r:id="rId3" imgW="1927860" imgH="695325" progId="ISISServer">
                  <p:embed/>
                </p:oleObj>
              </mc:Choice>
              <mc:Fallback>
                <p:oleObj r:id="rId3" imgW="1927860" imgH="695325" progId="ISISServer">
                  <p:embed/>
                  <p:pic>
                    <p:nvPicPr>
                      <p:cNvPr id="0" name="Picture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5893" y="2138680"/>
                        <a:ext cx="1554162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825818" y="3188018"/>
          <a:ext cx="1439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r:id="rId3" imgW="1779905" imgH="571500" progId="ISISServer">
                  <p:embed/>
                </p:oleObj>
              </mc:Choice>
              <mc:Fallback>
                <p:oleObj r:id="rId3" imgW="1779905" imgH="571500" progId="ISISServer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5818" y="3188018"/>
                        <a:ext cx="14398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/>
          <p:nvPr/>
        </p:nvGraphicFramePr>
        <p:xfrm>
          <a:off x="782955" y="5440680"/>
          <a:ext cx="16224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r:id="rId3" imgW="2027555" imgH="575945" progId="ISISServer">
                  <p:embed/>
                </p:oleObj>
              </mc:Choice>
              <mc:Fallback>
                <p:oleObj r:id="rId3" imgW="2027555" imgH="575945" progId="ISISServer">
                  <p:embed/>
                  <p:pic>
                    <p:nvPicPr>
                      <p:cNvPr id="0" name="Picture 31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2955" y="5440680"/>
                        <a:ext cx="16224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/>
          <p:nvPr/>
        </p:nvGraphicFramePr>
        <p:xfrm>
          <a:off x="5458143" y="5550218"/>
          <a:ext cx="1477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r:id="rId3" imgW="1828800" imgH="571500" progId="ISISServer">
                  <p:embed/>
                </p:oleObj>
              </mc:Choice>
              <mc:Fallback>
                <p:oleObj r:id="rId3" imgW="1828800" imgH="571500" progId="ISISServer">
                  <p:embed/>
                  <p:pic>
                    <p:nvPicPr>
                      <p:cNvPr id="0" name="Picture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58143" y="5550218"/>
                        <a:ext cx="14779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/>
          <p:nvPr/>
        </p:nvGraphicFramePr>
        <p:xfrm>
          <a:off x="5308918" y="3011805"/>
          <a:ext cx="137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r:id="rId3" imgW="1709420" imgH="571500" progId="ISISServer">
                  <p:embed/>
                </p:oleObj>
              </mc:Choice>
              <mc:Fallback>
                <p:oleObj r:id="rId3" imgW="1709420" imgH="571500" progId="ISISServer">
                  <p:embed/>
                  <p:pic>
                    <p:nvPicPr>
                      <p:cNvPr id="0" name="Picture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8918" y="3011805"/>
                        <a:ext cx="1377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/>
          <p:nvPr/>
        </p:nvGraphicFramePr>
        <p:xfrm>
          <a:off x="2692718" y="2095818"/>
          <a:ext cx="1614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r:id="rId3" imgW="2018030" imgH="702310" progId="ISISServer">
                  <p:embed/>
                </p:oleObj>
              </mc:Choice>
              <mc:Fallback>
                <p:oleObj r:id="rId3" imgW="2018030" imgH="702310" progId="ISISServer">
                  <p:embed/>
                  <p:pic>
                    <p:nvPicPr>
                      <p:cNvPr id="0" name="Picture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2718" y="2095818"/>
                        <a:ext cx="1614487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/>
          <p:nvPr/>
        </p:nvGraphicFramePr>
        <p:xfrm>
          <a:off x="2737168" y="4392930"/>
          <a:ext cx="179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r:id="rId3" imgW="2233295" imgH="695325" progId="ISISServer">
                  <p:embed/>
                </p:oleObj>
              </mc:Choice>
              <mc:Fallback>
                <p:oleObj r:id="rId3" imgW="2233295" imgH="695325" progId="ISISServer">
                  <p:embed/>
                  <p:pic>
                    <p:nvPicPr>
                      <p:cNvPr id="0" name="Picture 31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37168" y="4392930"/>
                        <a:ext cx="17970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/>
          <p:nvPr/>
        </p:nvGraphicFramePr>
        <p:xfrm>
          <a:off x="7221855" y="4411980"/>
          <a:ext cx="16525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r:id="rId3" imgW="2056130" imgH="734060" progId="ISISServer">
                  <p:embed/>
                </p:oleObj>
              </mc:Choice>
              <mc:Fallback>
                <p:oleObj r:id="rId3" imgW="2056130" imgH="734060" progId="ISISServer">
                  <p:embed/>
                  <p:pic>
                    <p:nvPicPr>
                      <p:cNvPr id="0" name="Picture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21855" y="4411980"/>
                        <a:ext cx="1652588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/>
          <p:nvPr/>
        </p:nvGraphicFramePr>
        <p:xfrm>
          <a:off x="7180580" y="2095818"/>
          <a:ext cx="15541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r:id="rId3" imgW="1944370" imgH="701040" progId="ISISServer">
                  <p:embed/>
                </p:oleObj>
              </mc:Choice>
              <mc:Fallback>
                <p:oleObj r:id="rId3" imgW="1944370" imgH="701040" progId="ISISServer">
                  <p:embed/>
                  <p:pic>
                    <p:nvPicPr>
                      <p:cNvPr id="0" name="Picture 31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80580" y="2095818"/>
                        <a:ext cx="1554163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/>
          <p:nvPr/>
        </p:nvGraphicFramePr>
        <p:xfrm>
          <a:off x="2816543" y="3113405"/>
          <a:ext cx="13858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r:id="rId3" imgW="1734185" imgH="852170" progId="ISISServer">
                  <p:embed/>
                </p:oleObj>
              </mc:Choice>
              <mc:Fallback>
                <p:oleObj r:id="rId3" imgW="1734185" imgH="852170" progId="ISISServer">
                  <p:embed/>
                  <p:pic>
                    <p:nvPicPr>
                      <p:cNvPr id="0" name="Picture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6543" y="3113405"/>
                        <a:ext cx="138588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/>
          <p:nvPr/>
        </p:nvGraphicFramePr>
        <p:xfrm>
          <a:off x="2843530" y="5389880"/>
          <a:ext cx="158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r:id="rId3" imgW="1980565" imgH="857250" progId="ISISServer">
                  <p:embed/>
                </p:oleObj>
              </mc:Choice>
              <mc:Fallback>
                <p:oleObj r:id="rId3" imgW="1980565" imgH="857250" progId="ISISServer">
                  <p:embed/>
                  <p:pic>
                    <p:nvPicPr>
                      <p:cNvPr id="0" name="Picture 31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43530" y="5389880"/>
                        <a:ext cx="15843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/>
          <p:nvPr/>
        </p:nvGraphicFramePr>
        <p:xfrm>
          <a:off x="7428230" y="5456555"/>
          <a:ext cx="1431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r:id="rId3" imgW="1790700" imgH="891540" progId="ISISServer">
                  <p:embed/>
                </p:oleObj>
              </mc:Choice>
              <mc:Fallback>
                <p:oleObj r:id="rId3" imgW="1790700" imgH="891540" progId="ISISServer">
                  <p:embed/>
                  <p:pic>
                    <p:nvPicPr>
                      <p:cNvPr id="0" name="Picture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28230" y="5456555"/>
                        <a:ext cx="1431925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/>
          <p:nvPr/>
        </p:nvGraphicFramePr>
        <p:xfrm>
          <a:off x="7313930" y="3008630"/>
          <a:ext cx="133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r:id="rId3" imgW="1667510" imgH="854710" progId="ISISServer">
                  <p:embed/>
                </p:oleObj>
              </mc:Choice>
              <mc:Fallback>
                <p:oleObj r:id="rId3" imgW="1667510" imgH="854710" progId="ISISServer">
                  <p:embed/>
                  <p:pic>
                    <p:nvPicPr>
                      <p:cNvPr id="0" name="Picture 31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13930" y="3008630"/>
                        <a:ext cx="1333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0" name="Group 18"/>
          <p:cNvGrpSpPr/>
          <p:nvPr/>
        </p:nvGrpSpPr>
        <p:grpSpPr>
          <a:xfrm>
            <a:off x="505143" y="1578293"/>
            <a:ext cx="8643937" cy="4991100"/>
            <a:chOff x="133" y="599"/>
            <a:chExt cx="5445" cy="3144"/>
          </a:xfrm>
        </p:grpSpPr>
        <p:sp>
          <p:nvSpPr>
            <p:cNvPr id="3092" name="Rectangle 19"/>
            <p:cNvSpPr/>
            <p:nvPr/>
          </p:nvSpPr>
          <p:spPr>
            <a:xfrm>
              <a:off x="133" y="599"/>
              <a:ext cx="5445" cy="31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en-US" altLang="x-none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093" name="Line 20"/>
            <p:cNvSpPr/>
            <p:nvPr/>
          </p:nvSpPr>
          <p:spPr>
            <a:xfrm>
              <a:off x="2880" y="599"/>
              <a:ext cx="0" cy="3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094" name="Line 21"/>
            <p:cNvSpPr/>
            <p:nvPr/>
          </p:nvSpPr>
          <p:spPr>
            <a:xfrm>
              <a:off x="133" y="2131"/>
              <a:ext cx="54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8947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The </a:t>
            </a:r>
            <a:r>
              <a:rPr lang="x-none" altLang="en-GB"/>
              <a:t>"</a:t>
            </a:r>
            <a:r>
              <a:rPr lang="en-GB" altLang="en-US"/>
              <a:t>Similarity Principle</a:t>
            </a:r>
            <a:r>
              <a:rPr lang="x-none" altLang="en-GB"/>
              <a:t>"</a:t>
            </a:r>
            <a:r>
              <a:rPr lang="en-GB" altLang="en-US"/>
              <a:t> :</a:t>
            </a:r>
            <a:br>
              <a:rPr lang="en-GB" altLang="en-US"/>
            </a:br>
            <a:r>
              <a:rPr lang="en-GB" altLang="en-US"/>
              <a:t>	</a:t>
            </a:r>
            <a:br>
              <a:rPr lang="en-GB" altLang="en-US"/>
            </a:br>
            <a:r>
              <a:rPr lang="en-GB" altLang="en-US"/>
              <a:t>Structurally similar molecules are assumed to have similar biological properties</a:t>
            </a:r>
          </a:p>
        </p:txBody>
      </p:sp>
      <p:pic>
        <p:nvPicPr>
          <p:cNvPr id="1986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10" y="3117533"/>
            <a:ext cx="7145338" cy="2425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ZoneTexte 2"/>
          <p:cNvSpPr txBox="1"/>
          <p:nvPr/>
        </p:nvSpPr>
        <p:spPr>
          <a:xfrm>
            <a:off x="3378835" y="5638483"/>
            <a:ext cx="4881563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fr-FR" altLang="x-none" dirty="0">
                <a:latin typeface="Times New Roman" pitchFamily="18" charset="0"/>
                <a:ea typeface="Times New Roman" pitchFamily="18" charset="0"/>
              </a:rPr>
              <a:t>Compounds active as </a:t>
            </a:r>
            <a:r>
              <a:rPr lang="fr-FR" altLang="x-none" i="1" dirty="0">
                <a:latin typeface="Times New Roman" pitchFamily="18" charset="0"/>
                <a:ea typeface="Times New Roman" pitchFamily="18" charset="0"/>
              </a:rPr>
              <a:t>opioid</a:t>
            </a:r>
            <a:r>
              <a:rPr lang="fr-FR" altLang="x-none" dirty="0">
                <a:latin typeface="Times New Roman" pitchFamily="18" charset="0"/>
                <a:ea typeface="Times New Roman" pitchFamily="18" charset="0"/>
              </a:rPr>
              <a:t> receptors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Key features in similarity/diversity calculations: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1656715"/>
          </a:xfrm>
        </p:spPr>
        <p:txBody>
          <a:bodyPr/>
          <a:lstStyle/>
          <a:p>
            <a:r>
              <a:rPr lang="en-GB" altLang="en-US"/>
              <a:t>Properties to describe elements (descriptors, fingerprints)</a:t>
            </a:r>
          </a:p>
          <a:p>
            <a:r>
              <a:rPr lang="en-GB" altLang="en-US"/>
              <a:t>Distance measure (</a:t>
            </a:r>
            <a:r>
              <a:rPr lang="x-none" altLang="en-GB"/>
              <a:t>"</a:t>
            </a:r>
            <a:r>
              <a:rPr lang="en-GB" altLang="en-US"/>
              <a:t>metrics</a:t>
            </a:r>
            <a:r>
              <a:rPr lang="x-none" altLang="en-GB"/>
              <a:t>"</a:t>
            </a:r>
            <a:r>
              <a:rPr lang="en-GB" alt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N-Dimensional Descriptor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885315"/>
            <a:ext cx="3469640" cy="4351655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/>
              <a:t>Each chosen descriptor adds a dimension to the reference space </a:t>
            </a:r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Calculation of n descriptor values produces an n-dimensional coordinate vector in descriptor space that determines the position of a molecule </a:t>
            </a:r>
          </a:p>
        </p:txBody>
      </p:sp>
      <p:sp>
        <p:nvSpPr>
          <p:cNvPr id="39941" name="Text Box 5"/>
          <p:cNvSpPr txBox="1"/>
          <p:nvPr/>
        </p:nvSpPr>
        <p:spPr>
          <a:xfrm>
            <a:off x="4229100" y="5526723"/>
            <a:ext cx="1439863" cy="3429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anchor="ctr"/>
          <a:lstStyle/>
          <a:p>
            <a:pPr lvl="0" eaLnBrk="1" hangingPunct="1"/>
            <a:r>
              <a:rPr lang="en-US" altLang="zh-CN" sz="1800" dirty="0">
                <a:latin typeface="Times New Roman" pitchFamily="18" charset="0"/>
                <a:ea typeface="SimSun" charset="-122"/>
              </a:rPr>
              <a:t>descriptor</a:t>
            </a:r>
            <a:r>
              <a:rPr lang="en-US" altLang="zh-CN" sz="1800" baseline="-25000" dirty="0">
                <a:latin typeface="Times New Roman" pitchFamily="18" charset="0"/>
                <a:ea typeface="SimSun" charset="-122"/>
              </a:rPr>
              <a:t>3</a:t>
            </a:r>
            <a:endParaRPr lang="de-DE" altLang="x-none" sz="1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9942" name="Text Box 6"/>
          <p:cNvSpPr txBox="1"/>
          <p:nvPr/>
        </p:nvSpPr>
        <p:spPr>
          <a:xfrm>
            <a:off x="6893560" y="3797935"/>
            <a:ext cx="1768475" cy="3429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anchor="ctr"/>
          <a:lstStyle/>
          <a:p>
            <a:pPr lvl="0" eaLnBrk="1" hangingPunct="1"/>
            <a:r>
              <a:rPr lang="en-US" altLang="zh-CN" sz="1800" dirty="0">
                <a:latin typeface="Times New Roman" pitchFamily="18" charset="0"/>
                <a:ea typeface="SimSun" charset="-122"/>
              </a:rPr>
              <a:t>descriptor</a:t>
            </a:r>
            <a:r>
              <a:rPr lang="en-US" altLang="zh-CN" sz="1800" baseline="-25000" dirty="0">
                <a:latin typeface="Times New Roman" pitchFamily="18" charset="0"/>
                <a:ea typeface="SimSun" charset="-122"/>
              </a:rPr>
              <a:t>2</a:t>
            </a:r>
            <a:endParaRPr lang="de-DE" altLang="x-none" sz="1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9943" name="Text Box 7"/>
          <p:cNvSpPr txBox="1"/>
          <p:nvPr/>
        </p:nvSpPr>
        <p:spPr>
          <a:xfrm>
            <a:off x="7108825" y="5022215"/>
            <a:ext cx="1807210" cy="3429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anchor="ctr"/>
          <a:lstStyle/>
          <a:p>
            <a:pPr lvl="0" eaLnBrk="1" hangingPunct="1"/>
            <a:r>
              <a:rPr lang="en-US" altLang="zh-CN" sz="1800" dirty="0">
                <a:latin typeface="Times New Roman" pitchFamily="18" charset="0"/>
                <a:ea typeface="SimSun" charset="-122"/>
              </a:rPr>
              <a:t>descriptor</a:t>
            </a:r>
            <a:r>
              <a:rPr lang="en-US" altLang="zh-CN" sz="1800" baseline="-25000" dirty="0">
                <a:latin typeface="Times New Roman" pitchFamily="18" charset="0"/>
                <a:ea typeface="SimSun" charset="-122"/>
              </a:rPr>
              <a:t>1</a:t>
            </a:r>
            <a:endParaRPr lang="de-DE" altLang="x-none" sz="1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9944" name="Text Box 8"/>
          <p:cNvSpPr txBox="1"/>
          <p:nvPr/>
        </p:nvSpPr>
        <p:spPr>
          <a:xfrm>
            <a:off x="5092700" y="1710690"/>
            <a:ext cx="1699260" cy="3429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anchor="ctr"/>
          <a:lstStyle/>
          <a:p>
            <a:pPr lvl="0" eaLnBrk="1" hangingPunct="1"/>
            <a:r>
              <a:rPr lang="en-US" altLang="zh-CN" sz="1800" dirty="0">
                <a:latin typeface="Times New Roman" pitchFamily="18" charset="0"/>
                <a:ea typeface="SimSun" charset="-122"/>
              </a:rPr>
              <a:t>descriptor</a:t>
            </a:r>
            <a:r>
              <a:rPr lang="en-US" altLang="zh-CN" sz="1800" baseline="-25000" dirty="0">
                <a:latin typeface="Times New Roman" pitchFamily="18" charset="0"/>
                <a:ea typeface="SimSun" charset="-122"/>
              </a:rPr>
              <a:t>n</a:t>
            </a:r>
            <a:endParaRPr lang="de-DE" altLang="x-none" sz="1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9945" name="Line 9"/>
          <p:cNvSpPr/>
          <p:nvPr/>
        </p:nvSpPr>
        <p:spPr>
          <a:xfrm flipV="1">
            <a:off x="5167313" y="2135823"/>
            <a:ext cx="0" cy="282575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39946" name="Line 10"/>
          <p:cNvSpPr/>
          <p:nvPr/>
        </p:nvSpPr>
        <p:spPr>
          <a:xfrm>
            <a:off x="5167313" y="4961573"/>
            <a:ext cx="3022600" cy="1587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39947" name="Line 11"/>
          <p:cNvSpPr/>
          <p:nvPr/>
        </p:nvSpPr>
        <p:spPr>
          <a:xfrm flipV="1">
            <a:off x="5167313" y="4207510"/>
            <a:ext cx="1943100" cy="752475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39948" name="Line 12"/>
          <p:cNvSpPr/>
          <p:nvPr/>
        </p:nvSpPr>
        <p:spPr>
          <a:xfrm flipH="1">
            <a:off x="4518025" y="4961573"/>
            <a:ext cx="647700" cy="56515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GB" altLang="en-US"/>
          </a:p>
        </p:txBody>
      </p:sp>
      <p:grpSp>
        <p:nvGrpSpPr>
          <p:cNvPr id="4" name="Group 14"/>
          <p:cNvGrpSpPr/>
          <p:nvPr/>
        </p:nvGrpSpPr>
        <p:grpSpPr>
          <a:xfrm>
            <a:off x="5381625" y="2429510"/>
            <a:ext cx="3348038" cy="1214438"/>
            <a:chOff x="3742" y="1071"/>
            <a:chExt cx="2109" cy="765"/>
          </a:xfrm>
        </p:grpSpPr>
        <p:sp>
          <p:nvSpPr>
            <p:cNvPr id="39950" name="Text Box 15"/>
            <p:cNvSpPr txBox="1"/>
            <p:nvPr/>
          </p:nvSpPr>
          <p:spPr>
            <a:xfrm>
              <a:off x="3742" y="1071"/>
              <a:ext cx="2109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/>
              <a:r>
                <a:rPr lang="it-IT" altLang="zh-CN" sz="1600" dirty="0">
                  <a:latin typeface="Times New Roman" pitchFamily="18" charset="0"/>
                  <a:ea typeface="SimSun" charset="-122"/>
                </a:rPr>
                <a:t>molecule M</a:t>
              </a:r>
              <a:r>
                <a:rPr lang="it-IT" altLang="zh-CN" sz="1600" baseline="-25000" dirty="0">
                  <a:latin typeface="Times New Roman" pitchFamily="18" charset="0"/>
                  <a:ea typeface="SimSun" charset="-122"/>
                </a:rPr>
                <a:t>i</a:t>
              </a:r>
            </a:p>
            <a:p>
              <a:pPr lvl="0" eaLnBrk="1" hangingPunct="1"/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= (descriptor</a:t>
              </a:r>
              <a:r>
                <a:rPr lang="en-US" altLang="zh-CN" sz="1400" baseline="-25000" dirty="0">
                  <a:latin typeface="Times New Roman" pitchFamily="18" charset="0"/>
                  <a:ea typeface="SimSun" charset="-122"/>
                </a:rPr>
                <a:t>1</a:t>
              </a:r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(i), descriptor</a:t>
              </a:r>
              <a:r>
                <a:rPr lang="en-US" altLang="zh-CN" sz="1400" baseline="-25000" dirty="0">
                  <a:latin typeface="Times New Roman" pitchFamily="18" charset="0"/>
                  <a:ea typeface="SimSun" charset="-122"/>
                </a:rPr>
                <a:t>2</a:t>
              </a:r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(i), …, descriptor</a:t>
              </a:r>
              <a:r>
                <a:rPr lang="en-US" altLang="zh-CN" sz="1400" baseline="-25000" dirty="0">
                  <a:latin typeface="Times New Roman" pitchFamily="18" charset="0"/>
                  <a:ea typeface="SimSun" charset="-122"/>
                </a:rPr>
                <a:t>n</a:t>
              </a:r>
              <a:r>
                <a:rPr lang="en-US" altLang="zh-CN" sz="1400" dirty="0">
                  <a:latin typeface="Times New Roman" pitchFamily="18" charset="0"/>
                  <a:ea typeface="SimSun" charset="-122"/>
                </a:rPr>
                <a:t>(i))</a:t>
              </a:r>
              <a:endParaRPr lang="de-DE" altLang="x-none" sz="1400" dirty="0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39951" name="AutoShape 16"/>
            <p:cNvSpPr/>
            <p:nvPr/>
          </p:nvSpPr>
          <p:spPr>
            <a:xfrm>
              <a:off x="4424" y="1599"/>
              <a:ext cx="272" cy="237"/>
            </a:xfrm>
            <a:custGeom>
              <a:avLst/>
              <a:gdLst>
                <a:gd name="txL" fmla="*/ 3176 w 21600"/>
                <a:gd name="txT" fmla="*/ 3190 h 21600"/>
                <a:gd name="txR" fmla="*/ 18424 w 21600"/>
                <a:gd name="txB" fmla="*/ 18410 h 21600"/>
              </a:gdLst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36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842</Words>
  <Application>Microsoft Office PowerPoint</Application>
  <PresentationFormat>Grand écran</PresentationFormat>
  <Paragraphs>201</Paragraphs>
  <Slides>30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5</vt:i4>
      </vt:variant>
      <vt:variant>
        <vt:lpstr>Titres des diapositives</vt:lpstr>
      </vt:variant>
      <vt:variant>
        <vt:i4>30</vt:i4>
      </vt:variant>
    </vt:vector>
  </HeadingPairs>
  <TitlesOfParts>
    <vt:vector size="46" baseType="lpstr">
      <vt:lpstr>宋体</vt:lpstr>
      <vt:lpstr>宋体</vt:lpstr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Wingdings 2</vt:lpstr>
      <vt:lpstr>Office Theme</vt:lpstr>
      <vt:lpstr>ISIS/Draw Sketch</vt:lpstr>
      <vt:lpstr>Equation.3</vt:lpstr>
      <vt:lpstr>Equation</vt:lpstr>
      <vt:lpstr>Photoshop.Image.8</vt:lpstr>
      <vt:lpstr>Bitmap Image</vt:lpstr>
      <vt:lpstr>Molecular Similarity</vt:lpstr>
      <vt:lpstr>What is similar?</vt:lpstr>
      <vt:lpstr>Different "spaces", classified by:</vt:lpstr>
      <vt:lpstr>16 diverse aldehydes...</vt:lpstr>
      <vt:lpstr>...sorted by common scaffold</vt:lpstr>
      <vt:lpstr>...sorted by functional groups </vt:lpstr>
      <vt:lpstr>The "Similarity Principle" :   Structurally similar molecules are assumed to have similar biological properties</vt:lpstr>
      <vt:lpstr>Key features in similarity/diversity calculations:</vt:lpstr>
      <vt:lpstr>N-Dimensional Descriptor Space</vt:lpstr>
      <vt:lpstr>Distance in chemical space</vt:lpstr>
      <vt:lpstr>Popular Similarity/Distance Coefficients</vt:lpstr>
      <vt:lpstr>Distance metrics</vt:lpstr>
      <vt:lpstr>Euclidean Distance in n-D Space</vt:lpstr>
      <vt:lpstr>Manhattan Distance in n-D Space</vt:lpstr>
      <vt:lpstr>Similarity metrics</vt:lpstr>
      <vt:lpstr>Tanimoto Coefficient (Tc)</vt:lpstr>
      <vt:lpstr>Dice Coefficient</vt:lpstr>
      <vt:lpstr>Cosine Coefficient</vt:lpstr>
      <vt:lpstr>Application of molecular similarity</vt:lpstr>
      <vt:lpstr>1.Similarity search</vt:lpstr>
      <vt:lpstr>2.Clustering</vt:lpstr>
      <vt:lpstr>Clustering in chemistry</vt:lpstr>
      <vt:lpstr>Strategy</vt:lpstr>
      <vt:lpstr>Data Presentation</vt:lpstr>
      <vt:lpstr>Example : Hierarchical Clustering</vt:lpstr>
      <vt:lpstr>3.Diversity picking</vt:lpstr>
      <vt:lpstr>Chemical Space</vt:lpstr>
      <vt:lpstr>Chemical Space</vt:lpstr>
      <vt:lpstr>Chemical Space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carles</dc:creator>
  <cp:lastModifiedBy>Pierre-Yves Libouban</cp:lastModifiedBy>
  <cp:revision>28</cp:revision>
  <dcterms:created xsi:type="dcterms:W3CDTF">2018-01-19T10:06:01Z</dcterms:created>
  <dcterms:modified xsi:type="dcterms:W3CDTF">2022-01-13T14:36:34Z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2057-10.1.0.5672</vt:lpwstr>
  </property>
</Properties>
</file>