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31204-CA91-42BF-90B2-E18BB380137F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BEE49-3ACF-4A35-9166-60F9AEE38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03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BED6E-1198-324D-839C-0CF1B13B57F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612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BED6E-1198-324D-839C-0CF1B13B57F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7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EAB3-E259-4862-8DE1-6947C0FD9D1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FBC-B5B8-4FB8-BF83-DDF2A2817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2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EAB3-E259-4862-8DE1-6947C0FD9D1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FBC-B5B8-4FB8-BF83-DDF2A2817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EAB3-E259-4862-8DE1-6947C0FD9D1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FBC-B5B8-4FB8-BF83-DDF2A2817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6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EAB3-E259-4862-8DE1-6947C0FD9D1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FBC-B5B8-4FB8-BF83-DDF2A2817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EAB3-E259-4862-8DE1-6947C0FD9D1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FBC-B5B8-4FB8-BF83-DDF2A2817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EAB3-E259-4862-8DE1-6947C0FD9D1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FBC-B5B8-4FB8-BF83-DDF2A2817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8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EAB3-E259-4862-8DE1-6947C0FD9D1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FBC-B5B8-4FB8-BF83-DDF2A2817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5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EAB3-E259-4862-8DE1-6947C0FD9D1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FBC-B5B8-4FB8-BF83-DDF2A2817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6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EAB3-E259-4862-8DE1-6947C0FD9D1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FBC-B5B8-4FB8-BF83-DDF2A2817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7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EAB3-E259-4862-8DE1-6947C0FD9D1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FBC-B5B8-4FB8-BF83-DDF2A2817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3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EAB3-E259-4862-8DE1-6947C0FD9D1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FBC-B5B8-4FB8-BF83-DDF2A2817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1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2EAB3-E259-4862-8DE1-6947C0FD9D1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F0FBC-B5B8-4FB8-BF83-DDF2A2817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762" y="-48862"/>
            <a:ext cx="10515600" cy="1325563"/>
          </a:xfrm>
          <a:solidFill>
            <a:srgbClr val="00B0F0"/>
          </a:solidFill>
        </p:spPr>
        <p:txBody>
          <a:bodyPr/>
          <a:lstStyle/>
          <a:p>
            <a:r>
              <a:rPr lang="en-US" sz="2400" dirty="0"/>
              <a:t>Feasibility Assessment </a:t>
            </a:r>
            <a:br>
              <a:rPr lang="en-US" sz="2400" dirty="0"/>
            </a:br>
            <a:r>
              <a:rPr lang="sv-SE" sz="1867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Global Network – base case PFS (33 trials)</a:t>
            </a:r>
            <a:endParaRPr lang="en-US" sz="1867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60455" y="6350962"/>
            <a:ext cx="2844800" cy="366183"/>
          </a:xfrm>
        </p:spPr>
        <p:txBody>
          <a:bodyPr/>
          <a:lstStyle/>
          <a:p>
            <a:fld id="{9006A104-EB2E-4D2A-BC7D-4B0E21063193}" type="slidenum">
              <a:rPr lang="en-GB" smtClean="0"/>
              <a:t>1</a:t>
            </a:fld>
            <a:endParaRPr lang="en-GB" dirty="0"/>
          </a:p>
        </p:txBody>
      </p:sp>
      <p:grpSp>
        <p:nvGrpSpPr>
          <p:cNvPr id="84" name="Group 83"/>
          <p:cNvGrpSpPr/>
          <p:nvPr/>
        </p:nvGrpSpPr>
        <p:grpSpPr>
          <a:xfrm>
            <a:off x="93455" y="1502273"/>
            <a:ext cx="11931819" cy="4176519"/>
            <a:chOff x="124680" y="894903"/>
            <a:chExt cx="8948864" cy="3132389"/>
          </a:xfrm>
        </p:grpSpPr>
        <p:cxnSp>
          <p:nvCxnSpPr>
            <p:cNvPr id="85" name="Straight Connector 84"/>
            <p:cNvCxnSpPr>
              <a:stCxn id="86" idx="5"/>
            </p:cNvCxnSpPr>
            <p:nvPr/>
          </p:nvCxnSpPr>
          <p:spPr>
            <a:xfrm>
              <a:off x="1431027" y="1300283"/>
              <a:ext cx="2501248" cy="9770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775645" y="1073549"/>
              <a:ext cx="767828" cy="265635"/>
            </a:xfrm>
            <a:prstGeom prst="ellipse">
              <a:avLst/>
            </a:prstGeom>
            <a:noFill/>
            <a:ln w="158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GEF</a:t>
              </a:r>
              <a:r>
                <a:rPr lang="en-US" sz="700" b="1" dirty="0">
                  <a:solidFill>
                    <a:schemeClr val="bg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+MET</a:t>
              </a:r>
            </a:p>
          </p:txBody>
        </p:sp>
        <p:sp>
          <p:nvSpPr>
            <p:cNvPr id="87" name="Rectangle 86"/>
            <p:cNvSpPr/>
            <p:nvPr/>
          </p:nvSpPr>
          <p:spPr>
            <a:xfrm rot="1393536">
              <a:off x="1841847" y="1426684"/>
              <a:ext cx="639009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dirty="0">
                  <a:solidFill>
                    <a:schemeClr val="bg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NCT01864681</a:t>
              </a:r>
            </a:p>
          </p:txBody>
        </p:sp>
        <p:cxnSp>
          <p:nvCxnSpPr>
            <p:cNvPr id="89" name="Straight Connector 88"/>
            <p:cNvCxnSpPr>
              <a:stCxn id="90" idx="4"/>
              <a:endCxn id="113" idx="0"/>
            </p:cNvCxnSpPr>
            <p:nvPr/>
          </p:nvCxnSpPr>
          <p:spPr>
            <a:xfrm>
              <a:off x="1925798" y="1160538"/>
              <a:ext cx="1997195" cy="11235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1492888" y="894903"/>
              <a:ext cx="865819" cy="265635"/>
            </a:xfrm>
            <a:prstGeom prst="ellipse">
              <a:avLst/>
            </a:prstGeom>
            <a:noFill/>
            <a:ln w="158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VINO+</a:t>
              </a:r>
              <a:r>
                <a:rPr lang="en-US" sz="7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GEF</a:t>
              </a:r>
            </a:p>
          </p:txBody>
        </p:sp>
        <p:sp>
          <p:nvSpPr>
            <p:cNvPr id="92" name="Rectangle 91"/>
            <p:cNvSpPr/>
            <p:nvPr/>
          </p:nvSpPr>
          <p:spPr>
            <a:xfrm rot="1794774">
              <a:off x="2478784" y="1442176"/>
              <a:ext cx="6767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dirty="0">
                  <a:solidFill>
                    <a:schemeClr val="bg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GENOA (NCT02319577)</a:t>
              </a: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24680" y="1015073"/>
              <a:ext cx="8948864" cy="3012219"/>
              <a:chOff x="133962" y="1008319"/>
              <a:chExt cx="8948864" cy="3012219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288403" y="1504730"/>
                <a:ext cx="815766" cy="265635"/>
              </a:xfrm>
              <a:prstGeom prst="ellipse">
                <a:avLst/>
              </a:prstGeom>
              <a:solidFill>
                <a:srgbClr val="128474"/>
              </a:solidFill>
              <a:ln w="17145" cap="flat" cmpd="sng" algn="ctr">
                <a:solidFill>
                  <a:srgbClr val="FFFFFF">
                    <a:shade val="95000"/>
                    <a:alpha val="50000"/>
                    <a:satMod val="1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585">
                  <a:defRPr/>
                </a:pPr>
                <a:r>
                  <a:rPr lang="en-GB" sz="700" b="1" kern="0" dirty="0">
                    <a:solidFill>
                      <a:srgbClr val="FFFFFF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RAM+ERL</a:t>
                </a:r>
                <a:endParaRPr lang="en-US" sz="700" b="1" kern="0" dirty="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3841670" y="1017091"/>
                <a:ext cx="815766" cy="265635"/>
              </a:xfrm>
              <a:prstGeom prst="ellipse">
                <a:avLst/>
              </a:prstGeom>
              <a:solidFill>
                <a:srgbClr val="128474">
                  <a:tint val="65000"/>
                </a:srgbClr>
              </a:solidFill>
              <a:ln w="9525" cap="flat" cmpd="sng" algn="ctr">
                <a:solidFill>
                  <a:srgbClr val="12847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585">
                  <a:defRPr/>
                </a:pPr>
                <a:r>
                  <a:rPr lang="en-GB" sz="700" b="1" kern="0" dirty="0">
                    <a:solidFill>
                      <a:srgbClr val="1790D0">
                        <a:lumMod val="75000"/>
                      </a:srgb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AFA</a:t>
                </a:r>
                <a:endParaRPr lang="en-US" sz="700" b="1" kern="0" dirty="0">
                  <a:solidFill>
                    <a:srgbClr val="1790D0">
                      <a:lumMod val="75000"/>
                    </a:srgb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2871329" y="3151961"/>
                <a:ext cx="800753" cy="265635"/>
              </a:xfrm>
              <a:prstGeom prst="ellipse">
                <a:avLst/>
              </a:prstGeom>
              <a:solidFill>
                <a:srgbClr val="128474">
                  <a:tint val="65000"/>
                </a:srgbClr>
              </a:solidFill>
              <a:ln w="9525" cap="flat" cmpd="sng" algn="ctr">
                <a:solidFill>
                  <a:srgbClr val="12847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585">
                  <a:defRPr/>
                </a:pPr>
                <a:r>
                  <a:rPr lang="en-GB" sz="700" b="1" kern="0" dirty="0">
                    <a:solidFill>
                      <a:srgbClr val="57575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OSI</a:t>
                </a:r>
                <a:endParaRPr lang="en-US" sz="700" b="1" kern="0" dirty="0">
                  <a:solidFill>
                    <a:srgbClr val="57575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3751462" y="3163793"/>
                <a:ext cx="815766" cy="265635"/>
              </a:xfrm>
              <a:prstGeom prst="ellipse">
                <a:avLst/>
              </a:prstGeom>
              <a:solidFill>
                <a:srgbClr val="128474">
                  <a:tint val="65000"/>
                </a:srgbClr>
              </a:solidFill>
              <a:ln w="9525" cap="flat" cmpd="sng" algn="ctr">
                <a:solidFill>
                  <a:srgbClr val="12847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585">
                  <a:defRPr/>
                </a:pPr>
                <a:r>
                  <a:rPr lang="en-GB" sz="700" b="1" kern="0" dirty="0">
                    <a:solidFill>
                      <a:srgbClr val="57575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DAC</a:t>
                </a:r>
                <a:endParaRPr lang="en-US" sz="700" b="1" kern="0" dirty="0">
                  <a:solidFill>
                    <a:srgbClr val="57575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105" name="Straight Connector 104"/>
              <p:cNvCxnSpPr>
                <a:stCxn id="113" idx="4"/>
                <a:endCxn id="103" idx="0"/>
              </p:cNvCxnSpPr>
              <p:nvPr/>
            </p:nvCxnSpPr>
            <p:spPr>
              <a:xfrm>
                <a:off x="3932275" y="2542992"/>
                <a:ext cx="227070" cy="620801"/>
              </a:xfrm>
              <a:prstGeom prst="line">
                <a:avLst/>
              </a:prstGeom>
              <a:noFill/>
              <a:ln w="10795" cap="flat" cmpd="sng" algn="ctr">
                <a:solidFill>
                  <a:srgbClr val="575756"/>
                </a:solidFill>
                <a:prstDash val="solid"/>
              </a:ln>
              <a:effectLst/>
            </p:spPr>
          </p:cxnSp>
          <p:sp>
            <p:nvSpPr>
              <p:cNvPr id="106" name="Rectangle 105"/>
              <p:cNvSpPr/>
              <p:nvPr/>
            </p:nvSpPr>
            <p:spPr>
              <a:xfrm rot="4043481">
                <a:off x="3773242" y="2864246"/>
                <a:ext cx="706578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defTabSz="609585">
                  <a:defRPr/>
                </a:pPr>
                <a:r>
                  <a:rPr lang="en-US" sz="600" b="1" kern="0" dirty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ARCHER 1050</a:t>
                </a: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5117201" y="1411897"/>
                <a:ext cx="815766" cy="212127"/>
              </a:xfrm>
              <a:prstGeom prst="ellipse">
                <a:avLst/>
              </a:prstGeom>
              <a:noFill/>
              <a:ln w="15875" cap="flat" cmpd="sng" algn="ctr">
                <a:solidFill>
                  <a:srgbClr val="57575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585">
                  <a:defRPr/>
                </a:pPr>
                <a:r>
                  <a:rPr lang="en-GB" sz="700" b="1" kern="0" dirty="0">
                    <a:solidFill>
                      <a:srgbClr val="57575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CIS+PEM</a:t>
                </a:r>
                <a:endParaRPr lang="en-US" sz="700" b="1" kern="0" dirty="0">
                  <a:solidFill>
                    <a:srgbClr val="57575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480097" y="1008319"/>
                <a:ext cx="815766" cy="265635"/>
              </a:xfrm>
              <a:prstGeom prst="ellipse">
                <a:avLst/>
              </a:prstGeom>
              <a:noFill/>
              <a:ln w="15875" cap="flat" cmpd="sng" algn="ctr">
                <a:solidFill>
                  <a:srgbClr val="57575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585">
                  <a:defRPr/>
                </a:pPr>
                <a:r>
                  <a:rPr lang="en-GB" sz="700" b="1" kern="0" dirty="0">
                    <a:solidFill>
                      <a:srgbClr val="57575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GEM+CIS</a:t>
                </a:r>
                <a:endParaRPr lang="en-US" sz="700" b="1" kern="0" dirty="0">
                  <a:solidFill>
                    <a:srgbClr val="57575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110" name="Straight Connector 109"/>
              <p:cNvCxnSpPr>
                <a:stCxn id="109" idx="4"/>
                <a:endCxn id="113" idx="0"/>
              </p:cNvCxnSpPr>
              <p:nvPr/>
            </p:nvCxnSpPr>
            <p:spPr>
              <a:xfrm>
                <a:off x="2887980" y="1273954"/>
                <a:ext cx="1044295" cy="1003403"/>
              </a:xfrm>
              <a:prstGeom prst="line">
                <a:avLst/>
              </a:prstGeom>
              <a:noFill/>
              <a:ln w="9525" cap="flat" cmpd="sng" algn="ctr">
                <a:solidFill>
                  <a:srgbClr val="575756"/>
                </a:solidFill>
                <a:prstDash val="solid"/>
              </a:ln>
              <a:effectLst/>
            </p:spPr>
          </p:cxnSp>
          <p:sp>
            <p:nvSpPr>
              <p:cNvPr id="111" name="Rectangle 110"/>
              <p:cNvSpPr/>
              <p:nvPr/>
            </p:nvSpPr>
            <p:spPr>
              <a:xfrm rot="2479021">
                <a:off x="3175483" y="1616628"/>
                <a:ext cx="612887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defTabSz="609585">
                  <a:defRPr/>
                </a:pPr>
                <a:r>
                  <a:rPr lang="en-US" sz="600" kern="0" dirty="0">
                    <a:solidFill>
                      <a:srgbClr val="57575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ENSURE</a:t>
                </a:r>
              </a:p>
              <a:p>
                <a:pPr algn="just" defTabSz="609585">
                  <a:defRPr/>
                </a:pPr>
                <a:r>
                  <a:rPr lang="en-GB" sz="600" kern="0" dirty="0">
                    <a:solidFill>
                      <a:srgbClr val="57575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TORCH</a:t>
                </a:r>
                <a:endParaRPr lang="en-US" sz="600" kern="0" dirty="0">
                  <a:solidFill>
                    <a:srgbClr val="57575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3524392" y="2277357"/>
                <a:ext cx="815766" cy="265635"/>
              </a:xfrm>
              <a:prstGeom prst="ellipse">
                <a:avLst/>
              </a:prstGeom>
              <a:solidFill>
                <a:srgbClr val="128474">
                  <a:tint val="65000"/>
                </a:srgbClr>
              </a:solidFill>
              <a:ln w="9525" cap="flat" cmpd="sng" algn="ctr">
                <a:solidFill>
                  <a:srgbClr val="12847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585">
                  <a:defRPr/>
                </a:pPr>
                <a:r>
                  <a:rPr lang="en-GB" sz="700" b="1" kern="0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ERL/</a:t>
                </a:r>
                <a:r>
                  <a:rPr lang="en-GB" sz="700" b="1" kern="0" dirty="0">
                    <a:solidFill>
                      <a:srgbClr val="7030A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GEF</a:t>
                </a:r>
                <a:endParaRPr lang="en-US" sz="700" b="1" kern="0" dirty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114" name="Straight Connector 113"/>
              <p:cNvCxnSpPr>
                <a:stCxn id="113" idx="4"/>
                <a:endCxn id="102" idx="0"/>
              </p:cNvCxnSpPr>
              <p:nvPr/>
            </p:nvCxnSpPr>
            <p:spPr>
              <a:xfrm flipH="1">
                <a:off x="3271706" y="2542992"/>
                <a:ext cx="660569" cy="608969"/>
              </a:xfrm>
              <a:prstGeom prst="line">
                <a:avLst/>
              </a:prstGeom>
              <a:noFill/>
              <a:ln w="10795" cap="flat" cmpd="sng" algn="ctr">
                <a:solidFill>
                  <a:srgbClr val="575756"/>
                </a:solidFill>
                <a:prstDash val="solid"/>
              </a:ln>
              <a:effectLst/>
            </p:spPr>
          </p:cxnSp>
          <p:sp>
            <p:nvSpPr>
              <p:cNvPr id="118" name="Rectangle 117"/>
              <p:cNvSpPr/>
              <p:nvPr/>
            </p:nvSpPr>
            <p:spPr>
              <a:xfrm rot="18763646">
                <a:off x="3367931" y="2788228"/>
                <a:ext cx="612887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defTabSz="609585">
                  <a:defRPr/>
                </a:pPr>
                <a:r>
                  <a:rPr lang="en-US" sz="600" b="1" kern="0" dirty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FLAURA</a:t>
                </a: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6153085" y="2786667"/>
                <a:ext cx="775611" cy="265635"/>
              </a:xfrm>
              <a:prstGeom prst="ellipse">
                <a:avLst/>
              </a:prstGeom>
              <a:noFill/>
              <a:ln w="15875" cap="flat" cmpd="sng" algn="ctr">
                <a:solidFill>
                  <a:srgbClr val="57575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585">
                  <a:defRPr/>
                </a:pPr>
                <a:r>
                  <a:rPr lang="en-GB" sz="700" b="1" kern="0" dirty="0">
                    <a:solidFill>
                      <a:srgbClr val="7030A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GEF</a:t>
                </a:r>
                <a:r>
                  <a:rPr lang="en-GB" sz="700" b="1" kern="0" dirty="0">
                    <a:solidFill>
                      <a:srgbClr val="57575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+OLA</a:t>
                </a:r>
                <a:endParaRPr lang="en-US" sz="700" b="1" kern="0" dirty="0">
                  <a:solidFill>
                    <a:srgbClr val="57575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 rot="489300">
                <a:off x="4932466" y="2723076"/>
                <a:ext cx="369471" cy="138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defTabSz="609585">
                  <a:defRPr/>
                </a:pPr>
                <a:r>
                  <a:rPr lang="en-US" sz="600" kern="0" dirty="0">
                    <a:solidFill>
                      <a:srgbClr val="57575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GOAL</a:t>
                </a:r>
              </a:p>
            </p:txBody>
          </p:sp>
          <p:cxnSp>
            <p:nvCxnSpPr>
              <p:cNvPr id="122" name="Straight Connector 121"/>
              <p:cNvCxnSpPr>
                <a:stCxn id="113" idx="4"/>
                <a:endCxn id="119" idx="2"/>
              </p:cNvCxnSpPr>
              <p:nvPr/>
            </p:nvCxnSpPr>
            <p:spPr>
              <a:xfrm>
                <a:off x="3932275" y="2542992"/>
                <a:ext cx="2220810" cy="376493"/>
              </a:xfrm>
              <a:prstGeom prst="line">
                <a:avLst/>
              </a:prstGeom>
              <a:noFill/>
              <a:ln w="9525" cap="flat" cmpd="sng" algn="ctr">
                <a:solidFill>
                  <a:srgbClr val="575756"/>
                </a:solidFill>
                <a:prstDash val="solid"/>
              </a:ln>
              <a:effectLst/>
            </p:spPr>
          </p:cxnSp>
          <p:sp>
            <p:nvSpPr>
              <p:cNvPr id="123" name="Oval 122"/>
              <p:cNvSpPr/>
              <p:nvPr/>
            </p:nvSpPr>
            <p:spPr>
              <a:xfrm>
                <a:off x="208557" y="2179874"/>
                <a:ext cx="884647" cy="265635"/>
              </a:xfrm>
              <a:prstGeom prst="ellipse">
                <a:avLst/>
              </a:prstGeom>
              <a:noFill/>
              <a:ln w="15875" cap="flat" cmpd="sng" algn="ctr">
                <a:solidFill>
                  <a:srgbClr val="57575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585">
                  <a:defRPr/>
                </a:pPr>
                <a:r>
                  <a:rPr lang="en-GB" sz="700" b="1" kern="0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ERL</a:t>
                </a:r>
                <a:r>
                  <a:rPr lang="en-GB" sz="700" b="1" kern="0" dirty="0">
                    <a:solidFill>
                      <a:srgbClr val="57575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+BEV</a:t>
                </a:r>
                <a:endParaRPr lang="en-US" sz="700" b="1" kern="0" dirty="0">
                  <a:solidFill>
                    <a:srgbClr val="57575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125" name="Straight Connector 124"/>
              <p:cNvCxnSpPr>
                <a:stCxn id="113" idx="2"/>
                <a:endCxn id="123" idx="6"/>
              </p:cNvCxnSpPr>
              <p:nvPr/>
            </p:nvCxnSpPr>
            <p:spPr>
              <a:xfrm flipH="1" flipV="1">
                <a:off x="1093204" y="2312692"/>
                <a:ext cx="2431188" cy="97483"/>
              </a:xfrm>
              <a:prstGeom prst="line">
                <a:avLst/>
              </a:prstGeom>
              <a:noFill/>
              <a:ln w="9525" cap="flat" cmpd="sng" algn="ctr">
                <a:solidFill>
                  <a:srgbClr val="575756"/>
                </a:solidFill>
                <a:prstDash val="solid"/>
              </a:ln>
              <a:effectLst/>
            </p:spPr>
          </p:cxnSp>
          <p:sp>
            <p:nvSpPr>
              <p:cNvPr id="126" name="Rectangle 125"/>
              <p:cNvSpPr/>
              <p:nvPr/>
            </p:nvSpPr>
            <p:spPr>
              <a:xfrm>
                <a:off x="1267614" y="2329054"/>
                <a:ext cx="10149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09585">
                  <a:defRPr/>
                </a:pPr>
                <a:r>
                  <a:rPr lang="en-US" sz="600" kern="0" dirty="0">
                    <a:solidFill>
                      <a:srgbClr val="57575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JO25567 (JapicCTI-111390)</a:t>
                </a:r>
              </a:p>
              <a:p>
                <a:pPr defTabSz="609585">
                  <a:defRPr/>
                </a:pPr>
                <a:r>
                  <a:rPr lang="en-US" sz="600" b="1" kern="0" dirty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NCT01532089</a:t>
                </a:r>
              </a:p>
              <a:p>
                <a:pPr defTabSz="609585">
                  <a:defRPr/>
                </a:pPr>
                <a:r>
                  <a:rPr lang="en-GB" sz="600" b="1" kern="0" dirty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NEJ026</a:t>
                </a:r>
                <a:endParaRPr lang="en-US" sz="600" b="1" kern="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127" name="Straight Connector 126"/>
              <p:cNvCxnSpPr>
                <a:stCxn id="101" idx="4"/>
                <a:endCxn id="113" idx="0"/>
              </p:cNvCxnSpPr>
              <p:nvPr/>
            </p:nvCxnSpPr>
            <p:spPr>
              <a:xfrm flipH="1">
                <a:off x="3932275" y="1282726"/>
                <a:ext cx="317278" cy="994631"/>
              </a:xfrm>
              <a:prstGeom prst="line">
                <a:avLst/>
              </a:prstGeom>
              <a:noFill/>
              <a:ln w="10795" cap="flat" cmpd="sng" algn="ctr">
                <a:solidFill>
                  <a:srgbClr val="575756"/>
                </a:solidFill>
                <a:prstDash val="solid"/>
              </a:ln>
              <a:effectLst/>
            </p:spPr>
          </p:cxnSp>
          <p:sp>
            <p:nvSpPr>
              <p:cNvPr id="128" name="TextBox 127"/>
              <p:cNvSpPr txBox="1"/>
              <p:nvPr/>
            </p:nvSpPr>
            <p:spPr>
              <a:xfrm rot="707386">
                <a:off x="4400698" y="1422830"/>
                <a:ext cx="942785" cy="138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defTabSz="609585">
                  <a:defRPr/>
                </a:pPr>
                <a:r>
                  <a:rPr lang="pt-BR" sz="600" kern="0">
                    <a:solidFill>
                      <a:srgbClr val="57575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LUX-</a:t>
                </a:r>
                <a:r>
                  <a:rPr lang="pt-BR" sz="600" kern="0" err="1">
                    <a:solidFill>
                      <a:srgbClr val="57575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Lung</a:t>
                </a:r>
                <a:r>
                  <a:rPr lang="pt-BR" sz="600" kern="0">
                    <a:solidFill>
                      <a:srgbClr val="57575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3</a:t>
                </a:r>
              </a:p>
            </p:txBody>
          </p:sp>
          <p:cxnSp>
            <p:nvCxnSpPr>
              <p:cNvPr id="129" name="Straight Connector 128"/>
              <p:cNvCxnSpPr>
                <a:stCxn id="101" idx="2"/>
                <a:endCxn id="109" idx="6"/>
              </p:cNvCxnSpPr>
              <p:nvPr/>
            </p:nvCxnSpPr>
            <p:spPr>
              <a:xfrm flipH="1" flipV="1">
                <a:off x="3295863" y="1141137"/>
                <a:ext cx="545807" cy="8772"/>
              </a:xfrm>
              <a:prstGeom prst="line">
                <a:avLst/>
              </a:prstGeom>
              <a:noFill/>
              <a:ln w="10795" cap="flat" cmpd="sng" algn="ctr">
                <a:solidFill>
                  <a:srgbClr val="575756"/>
                </a:solidFill>
                <a:prstDash val="solid"/>
              </a:ln>
              <a:effectLst/>
            </p:spPr>
          </p:cxnSp>
          <p:sp>
            <p:nvSpPr>
              <p:cNvPr id="130" name="TextBox 129"/>
              <p:cNvSpPr txBox="1"/>
              <p:nvPr/>
            </p:nvSpPr>
            <p:spPr>
              <a:xfrm>
                <a:off x="3394381" y="1126314"/>
                <a:ext cx="611514" cy="138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defTabSz="609585">
                  <a:defRPr/>
                </a:pPr>
                <a:r>
                  <a:rPr lang="pt-BR" sz="600" kern="0">
                    <a:solidFill>
                      <a:srgbClr val="57575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LUX-</a:t>
                </a:r>
                <a:r>
                  <a:rPr lang="pt-BR" sz="600" kern="0" err="1">
                    <a:solidFill>
                      <a:srgbClr val="57575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Lung</a:t>
                </a:r>
                <a:r>
                  <a:rPr lang="pt-BR" sz="600" kern="0">
                    <a:solidFill>
                      <a:srgbClr val="57575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6</a:t>
                </a:r>
              </a:p>
            </p:txBody>
          </p:sp>
          <p:cxnSp>
            <p:nvCxnSpPr>
              <p:cNvPr id="131" name="Straight Connector 130"/>
              <p:cNvCxnSpPr>
                <a:stCxn id="101" idx="4"/>
                <a:endCxn id="108" idx="2"/>
              </p:cNvCxnSpPr>
              <p:nvPr/>
            </p:nvCxnSpPr>
            <p:spPr>
              <a:xfrm>
                <a:off x="4249553" y="1282726"/>
                <a:ext cx="867648" cy="235235"/>
              </a:xfrm>
              <a:prstGeom prst="line">
                <a:avLst/>
              </a:prstGeom>
              <a:noFill/>
              <a:ln w="10795" cap="flat" cmpd="sng" algn="ctr">
                <a:solidFill>
                  <a:srgbClr val="575756"/>
                </a:solidFill>
                <a:prstDash val="solid"/>
              </a:ln>
              <a:effectLst/>
            </p:spPr>
          </p:cxnSp>
          <p:sp>
            <p:nvSpPr>
              <p:cNvPr id="132" name="TextBox 131"/>
              <p:cNvSpPr txBox="1"/>
              <p:nvPr/>
            </p:nvSpPr>
            <p:spPr>
              <a:xfrm rot="17431173">
                <a:off x="3591742" y="1582768"/>
                <a:ext cx="942785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defTabSz="609585">
                  <a:defRPr/>
                </a:pPr>
                <a:r>
                  <a:rPr lang="pt-BR" sz="600" kern="0">
                    <a:solidFill>
                      <a:srgbClr val="57575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LUX-</a:t>
                </a:r>
                <a:r>
                  <a:rPr lang="pt-BR" sz="600" kern="0" err="1">
                    <a:solidFill>
                      <a:srgbClr val="57575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Lung</a:t>
                </a:r>
                <a:r>
                  <a:rPr lang="pt-BR" sz="600" kern="0">
                    <a:solidFill>
                      <a:srgbClr val="57575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7</a:t>
                </a:r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5117739" y="1846005"/>
                <a:ext cx="815766" cy="265635"/>
              </a:xfrm>
              <a:prstGeom prst="ellipse">
                <a:avLst/>
              </a:prstGeom>
              <a:noFill/>
              <a:ln w="15875" cap="flat" cmpd="sng" algn="ctr">
                <a:solidFill>
                  <a:srgbClr val="57575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585">
                  <a:defRPr/>
                </a:pPr>
                <a:r>
                  <a:rPr lang="en-GB" sz="700" b="1" kern="0" dirty="0">
                    <a:solidFill>
                      <a:srgbClr val="57575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CIS+PEM</a:t>
                </a:r>
              </a:p>
              <a:p>
                <a:pPr algn="ctr" defTabSz="609585">
                  <a:defRPr/>
                </a:pPr>
                <a:r>
                  <a:rPr lang="en-GB" sz="700" b="1" kern="0" dirty="0">
                    <a:solidFill>
                      <a:srgbClr val="57575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+</a:t>
                </a:r>
                <a:r>
                  <a:rPr lang="en-GB" sz="700" b="1" kern="0" dirty="0">
                    <a:solidFill>
                      <a:srgbClr val="632B8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GEF</a:t>
                </a:r>
                <a:r>
                  <a:rPr lang="en-GB" sz="700" b="1" kern="0" dirty="0">
                    <a:solidFill>
                      <a:srgbClr val="57575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_m</a:t>
                </a:r>
                <a:endParaRPr lang="en-US" sz="700" b="1" kern="0" dirty="0">
                  <a:solidFill>
                    <a:srgbClr val="57575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133962" y="2962117"/>
                <a:ext cx="747987" cy="265635"/>
              </a:xfrm>
              <a:prstGeom prst="ellipse">
                <a:avLst/>
              </a:prstGeom>
              <a:noFill/>
              <a:ln w="15875" cap="flat" cmpd="sng" algn="ctr">
                <a:solidFill>
                  <a:srgbClr val="57575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585">
                  <a:defRPr/>
                </a:pPr>
                <a:r>
                  <a:rPr lang="en-GB" sz="700" b="1" kern="0" dirty="0">
                    <a:solidFill>
                      <a:srgbClr val="57575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LIN+</a:t>
                </a:r>
                <a:r>
                  <a:rPr lang="en-GB" sz="700" b="1" kern="0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ERL</a:t>
                </a:r>
                <a:endParaRPr lang="en-US" sz="700" b="1" kern="0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136" name="Straight Connector 135"/>
              <p:cNvCxnSpPr>
                <a:stCxn id="113" idx="2"/>
                <a:endCxn id="135" idx="0"/>
              </p:cNvCxnSpPr>
              <p:nvPr/>
            </p:nvCxnSpPr>
            <p:spPr>
              <a:xfrm flipH="1">
                <a:off x="507956" y="2410175"/>
                <a:ext cx="3016436" cy="551942"/>
              </a:xfrm>
              <a:prstGeom prst="line">
                <a:avLst/>
              </a:prstGeom>
              <a:noFill/>
              <a:ln w="9525" cap="flat" cmpd="sng" algn="ctr">
                <a:solidFill>
                  <a:srgbClr val="575756"/>
                </a:solidFill>
                <a:prstDash val="solid"/>
              </a:ln>
              <a:effectLst/>
            </p:spPr>
          </p:cxnSp>
          <p:sp>
            <p:nvSpPr>
              <p:cNvPr id="138" name="Rectangle 137"/>
              <p:cNvSpPr/>
              <p:nvPr/>
            </p:nvSpPr>
            <p:spPr>
              <a:xfrm rot="20774885">
                <a:off x="1652651" y="2683923"/>
                <a:ext cx="598241" cy="138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09585">
                  <a:defRPr/>
                </a:pPr>
                <a:r>
                  <a:rPr lang="en-US" sz="600" kern="0" dirty="0">
                    <a:solidFill>
                      <a:srgbClr val="57575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NCT01221077</a:t>
                </a: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6446166" y="3417596"/>
                <a:ext cx="933469" cy="265635"/>
              </a:xfrm>
              <a:prstGeom prst="ellipse">
                <a:avLst/>
              </a:prstGeom>
              <a:noFill/>
              <a:ln w="15875" cap="flat" cmpd="sng" algn="ctr">
                <a:solidFill>
                  <a:srgbClr val="57575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585">
                  <a:defRPr/>
                </a:pPr>
                <a:r>
                  <a:rPr lang="en-GB" sz="700" b="1" kern="0" dirty="0">
                    <a:solidFill>
                      <a:srgbClr val="7030A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GEF</a:t>
                </a:r>
                <a:r>
                  <a:rPr lang="en-GB" sz="700" b="1" kern="0" dirty="0">
                    <a:solidFill>
                      <a:srgbClr val="57575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+PEM</a:t>
                </a:r>
                <a:endParaRPr lang="en-US" sz="700" b="1" kern="0" dirty="0">
                  <a:solidFill>
                    <a:srgbClr val="57575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142" name="Straight Connector 141"/>
              <p:cNvCxnSpPr>
                <a:stCxn id="113" idx="4"/>
                <a:endCxn id="140" idx="0"/>
              </p:cNvCxnSpPr>
              <p:nvPr/>
            </p:nvCxnSpPr>
            <p:spPr>
              <a:xfrm>
                <a:off x="3932275" y="2542992"/>
                <a:ext cx="2980626" cy="874604"/>
              </a:xfrm>
              <a:prstGeom prst="line">
                <a:avLst/>
              </a:prstGeom>
              <a:noFill/>
              <a:ln w="9525" cap="flat" cmpd="sng" algn="ctr">
                <a:solidFill>
                  <a:srgbClr val="575756"/>
                </a:solidFill>
                <a:prstDash val="solid"/>
              </a:ln>
              <a:effectLst/>
            </p:spPr>
          </p:cxnSp>
          <p:sp>
            <p:nvSpPr>
              <p:cNvPr id="143" name="Rectangle 142"/>
              <p:cNvSpPr/>
              <p:nvPr/>
            </p:nvSpPr>
            <p:spPr>
              <a:xfrm rot="1032495">
                <a:off x="4962127" y="2944316"/>
                <a:ext cx="678303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defTabSz="609585">
                  <a:defRPr/>
                </a:pPr>
                <a:r>
                  <a:rPr lang="en-US" sz="600" b="1" kern="0" dirty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NCT01469000</a:t>
                </a:r>
              </a:p>
              <a:p>
                <a:pPr algn="just" defTabSz="609585">
                  <a:defRPr/>
                </a:pPr>
                <a:r>
                  <a:rPr lang="en-US" sz="600" kern="0" dirty="0">
                    <a:solidFill>
                      <a:srgbClr val="57575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An 2016</a:t>
                </a:r>
              </a:p>
            </p:txBody>
          </p:sp>
          <p:cxnSp>
            <p:nvCxnSpPr>
              <p:cNvPr id="144" name="Straight Connector 143"/>
              <p:cNvCxnSpPr>
                <a:stCxn id="108" idx="4"/>
                <a:endCxn id="133" idx="0"/>
              </p:cNvCxnSpPr>
              <p:nvPr/>
            </p:nvCxnSpPr>
            <p:spPr>
              <a:xfrm>
                <a:off x="5525084" y="1624024"/>
                <a:ext cx="538" cy="221981"/>
              </a:xfrm>
              <a:prstGeom prst="line">
                <a:avLst/>
              </a:prstGeom>
              <a:noFill/>
              <a:ln w="9525" cap="flat" cmpd="sng" algn="ctr">
                <a:solidFill>
                  <a:srgbClr val="575756"/>
                </a:solidFill>
                <a:prstDash val="solid"/>
              </a:ln>
              <a:effectLst/>
            </p:spPr>
          </p:cxnSp>
          <p:sp>
            <p:nvSpPr>
              <p:cNvPr id="145" name="Rectangle 144"/>
              <p:cNvSpPr/>
              <p:nvPr/>
            </p:nvSpPr>
            <p:spPr>
              <a:xfrm>
                <a:off x="5000083" y="1634621"/>
                <a:ext cx="598241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defTabSz="609585">
                  <a:defRPr/>
                </a:pPr>
                <a:r>
                  <a:rPr lang="en-US" sz="600" kern="0" dirty="0">
                    <a:solidFill>
                      <a:srgbClr val="57575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NCT01769066</a:t>
                </a:r>
              </a:p>
              <a:p>
                <a:pPr algn="just" defTabSz="609585">
                  <a:defRPr/>
                </a:pPr>
                <a:r>
                  <a:rPr lang="en-US" sz="600" kern="0" dirty="0">
                    <a:solidFill>
                      <a:srgbClr val="57575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NCT01502202</a:t>
                </a: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446544" y="3317522"/>
                <a:ext cx="773997" cy="265635"/>
              </a:xfrm>
              <a:prstGeom prst="ellipse">
                <a:avLst/>
              </a:prstGeom>
              <a:noFill/>
              <a:ln w="15875" cap="flat" cmpd="sng" algn="ctr">
                <a:solidFill>
                  <a:srgbClr val="57575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585">
                  <a:defRPr/>
                </a:pPr>
                <a:r>
                  <a:rPr lang="en-GB" sz="700" b="1" kern="0" dirty="0">
                    <a:solidFill>
                      <a:srgbClr val="57575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EMI+</a:t>
                </a:r>
                <a:r>
                  <a:rPr lang="en-GB" sz="700" b="1" kern="0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ERL</a:t>
                </a:r>
                <a:endParaRPr lang="en-US" sz="700" b="1" kern="0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147" name="Straight Connector 146"/>
              <p:cNvCxnSpPr>
                <a:stCxn id="113" idx="2"/>
                <a:endCxn id="146" idx="0"/>
              </p:cNvCxnSpPr>
              <p:nvPr/>
            </p:nvCxnSpPr>
            <p:spPr>
              <a:xfrm flipH="1">
                <a:off x="833543" y="2410175"/>
                <a:ext cx="2690849" cy="907347"/>
              </a:xfrm>
              <a:prstGeom prst="line">
                <a:avLst/>
              </a:prstGeom>
              <a:noFill/>
              <a:ln w="9525" cap="flat" cmpd="sng" algn="ctr">
                <a:solidFill>
                  <a:srgbClr val="575756"/>
                </a:solidFill>
                <a:prstDash val="solid"/>
              </a:ln>
              <a:effectLst/>
            </p:spPr>
          </p:cxnSp>
          <p:sp>
            <p:nvSpPr>
              <p:cNvPr id="148" name="Rectangle 147"/>
              <p:cNvSpPr/>
              <p:nvPr/>
            </p:nvSpPr>
            <p:spPr>
              <a:xfrm rot="20278012">
                <a:off x="1329694" y="3061169"/>
                <a:ext cx="596558" cy="1385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09585">
                  <a:defRPr/>
                </a:pPr>
                <a:r>
                  <a:rPr lang="en-US" sz="600" b="1" kern="0" dirty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NCT01897480</a:t>
                </a:r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6419556" y="2293948"/>
                <a:ext cx="933469" cy="265635"/>
              </a:xfrm>
              <a:prstGeom prst="ellipse">
                <a:avLst/>
              </a:prstGeom>
              <a:noFill/>
              <a:ln w="15875" cap="flat" cmpd="sng" algn="ctr">
                <a:solidFill>
                  <a:srgbClr val="57575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585">
                  <a:defRPr/>
                </a:pPr>
                <a:r>
                  <a:rPr lang="en-GB" sz="700" b="1" kern="0" dirty="0">
                    <a:solidFill>
                      <a:srgbClr val="7030A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GEF</a:t>
                </a:r>
                <a:r>
                  <a:rPr lang="en-GB" sz="700" b="1" kern="0" dirty="0">
                    <a:solidFill>
                      <a:srgbClr val="57575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+CARBO+PEM</a:t>
                </a:r>
                <a:endParaRPr lang="en-US" sz="700" b="1" kern="0" dirty="0">
                  <a:solidFill>
                    <a:srgbClr val="57575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6419555" y="1912464"/>
                <a:ext cx="933469" cy="265635"/>
              </a:xfrm>
              <a:prstGeom prst="ellipse">
                <a:avLst/>
              </a:prstGeom>
              <a:noFill/>
              <a:ln w="15875" cap="flat" cmpd="sng" algn="ctr">
                <a:solidFill>
                  <a:srgbClr val="57575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585">
                  <a:defRPr/>
                </a:pPr>
                <a:r>
                  <a:rPr lang="en-GB" sz="700" b="1" kern="0" dirty="0">
                    <a:solidFill>
                      <a:srgbClr val="57575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CARBO+PEM</a:t>
                </a:r>
                <a:endParaRPr lang="en-US" sz="700" b="1" kern="0" dirty="0">
                  <a:solidFill>
                    <a:srgbClr val="57575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153" name="Straight Connector 152"/>
              <p:cNvCxnSpPr>
                <a:stCxn id="149" idx="0"/>
                <a:endCxn id="152" idx="4"/>
              </p:cNvCxnSpPr>
              <p:nvPr/>
            </p:nvCxnSpPr>
            <p:spPr>
              <a:xfrm flipH="1" flipV="1">
                <a:off x="6886290" y="2178099"/>
                <a:ext cx="1" cy="115849"/>
              </a:xfrm>
              <a:prstGeom prst="line">
                <a:avLst/>
              </a:prstGeom>
              <a:noFill/>
              <a:ln w="9525" cap="flat" cmpd="sng" algn="ctr">
                <a:solidFill>
                  <a:srgbClr val="575756"/>
                </a:solidFill>
                <a:prstDash val="solid"/>
              </a:ln>
              <a:effectLst/>
            </p:spPr>
          </p:cxnSp>
          <p:sp>
            <p:nvSpPr>
              <p:cNvPr id="154" name="Rectangle 153"/>
              <p:cNvSpPr/>
              <p:nvPr/>
            </p:nvSpPr>
            <p:spPr>
              <a:xfrm rot="21078182">
                <a:off x="5477700" y="2125088"/>
                <a:ext cx="920450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defTabSz="609585">
                  <a:defRPr/>
                </a:pPr>
                <a:r>
                  <a:rPr lang="en-US" sz="600" b="1" kern="0" dirty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NCT02148380</a:t>
                </a:r>
              </a:p>
              <a:p>
                <a:pPr algn="just" defTabSz="609585">
                  <a:defRPr/>
                </a:pPr>
                <a:r>
                  <a:rPr lang="en-US" sz="600" kern="0" dirty="0">
                    <a:solidFill>
                      <a:srgbClr val="57575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CTRI/2015/08/006113</a:t>
                </a:r>
              </a:p>
            </p:txBody>
          </p:sp>
          <p:cxnSp>
            <p:nvCxnSpPr>
              <p:cNvPr id="155" name="Straight Connector 154"/>
              <p:cNvCxnSpPr>
                <a:stCxn id="113" idx="6"/>
                <a:endCxn id="149" idx="2"/>
              </p:cNvCxnSpPr>
              <p:nvPr/>
            </p:nvCxnSpPr>
            <p:spPr>
              <a:xfrm>
                <a:off x="4340158" y="2410175"/>
                <a:ext cx="2079398" cy="16591"/>
              </a:xfrm>
              <a:prstGeom prst="line">
                <a:avLst/>
              </a:prstGeom>
              <a:noFill/>
              <a:ln w="9525" cap="flat" cmpd="sng" algn="ctr">
                <a:solidFill>
                  <a:srgbClr val="575756"/>
                </a:solidFill>
                <a:prstDash val="solid"/>
              </a:ln>
              <a:effectLst/>
            </p:spPr>
          </p:cxnSp>
          <p:sp>
            <p:nvSpPr>
              <p:cNvPr id="156" name="Rectangle 155"/>
              <p:cNvSpPr/>
              <p:nvPr/>
            </p:nvSpPr>
            <p:spPr>
              <a:xfrm>
                <a:off x="4912507" y="2418617"/>
                <a:ext cx="1001618" cy="415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defTabSz="609585">
                  <a:defRPr/>
                </a:pPr>
                <a:r>
                  <a:rPr lang="en-US" sz="600" kern="0" dirty="0">
                    <a:solidFill>
                      <a:srgbClr val="57575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NEJ009</a:t>
                </a:r>
              </a:p>
              <a:p>
                <a:pPr algn="just" defTabSz="609585"/>
                <a:r>
                  <a:rPr lang="en-US" sz="600" kern="0" dirty="0">
                    <a:solidFill>
                      <a:srgbClr val="57575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CTRI/2016/08/007149</a:t>
                </a:r>
              </a:p>
              <a:p>
                <a:pPr algn="just" defTabSz="609585"/>
                <a:r>
                  <a:rPr lang="en-US" sz="600" b="1" kern="0" dirty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NCT02148380</a:t>
                </a:r>
              </a:p>
              <a:p>
                <a:pPr algn="just" defTabSz="609585"/>
                <a:endParaRPr lang="en-US" sz="600" kern="0" dirty="0">
                  <a:solidFill>
                    <a:srgbClr val="57575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just" defTabSz="609585">
                  <a:defRPr/>
                </a:pPr>
                <a:endParaRPr lang="en-US" sz="600" kern="0" dirty="0">
                  <a:solidFill>
                    <a:srgbClr val="57575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157" name="Straight Connector 156"/>
              <p:cNvCxnSpPr>
                <a:stCxn id="100" idx="4"/>
                <a:endCxn id="113" idx="2"/>
              </p:cNvCxnSpPr>
              <p:nvPr/>
            </p:nvCxnSpPr>
            <p:spPr>
              <a:xfrm>
                <a:off x="696286" y="1770365"/>
                <a:ext cx="2828106" cy="639810"/>
              </a:xfrm>
              <a:prstGeom prst="line">
                <a:avLst/>
              </a:prstGeom>
              <a:noFill/>
              <a:ln w="10795" cap="flat" cmpd="sng" algn="ctr">
                <a:solidFill>
                  <a:srgbClr val="575756"/>
                </a:solidFill>
                <a:prstDash val="solid"/>
              </a:ln>
              <a:effectLst/>
            </p:spPr>
          </p:cxnSp>
          <p:sp>
            <p:nvSpPr>
              <p:cNvPr id="158" name="Rectangle 157"/>
              <p:cNvSpPr/>
              <p:nvPr/>
            </p:nvSpPr>
            <p:spPr>
              <a:xfrm rot="739169">
                <a:off x="1305052" y="1834568"/>
                <a:ext cx="612887" cy="138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defTabSz="609585">
                  <a:defRPr/>
                </a:pPr>
                <a:r>
                  <a:rPr lang="en-US" sz="600" b="1" kern="0" dirty="0">
                    <a:solidFill>
                      <a:srgbClr val="128474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RELAY</a:t>
                </a:r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5760513" y="1011025"/>
                <a:ext cx="769512" cy="265635"/>
              </a:xfrm>
              <a:prstGeom prst="ellipse">
                <a:avLst/>
              </a:prstGeom>
              <a:noFill/>
              <a:ln w="15875" cap="flat" cmpd="sng" algn="ctr">
                <a:solidFill>
                  <a:srgbClr val="57575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585">
                  <a:defRPr/>
                </a:pPr>
                <a:r>
                  <a:rPr lang="en-GB" sz="700" b="1" kern="0" dirty="0">
                    <a:solidFill>
                      <a:srgbClr val="1790D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AFA</a:t>
                </a:r>
                <a:r>
                  <a:rPr lang="en-GB" sz="700" b="1" kern="0" dirty="0">
                    <a:solidFill>
                      <a:srgbClr val="57575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+CET</a:t>
                </a:r>
                <a:endParaRPr lang="en-US" sz="700" b="1" kern="0" dirty="0">
                  <a:solidFill>
                    <a:srgbClr val="57575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160" name="Straight Connector 159"/>
              <p:cNvCxnSpPr>
                <a:stCxn id="159" idx="2"/>
                <a:endCxn id="101" idx="6"/>
              </p:cNvCxnSpPr>
              <p:nvPr/>
            </p:nvCxnSpPr>
            <p:spPr>
              <a:xfrm flipH="1">
                <a:off x="4657436" y="1143843"/>
                <a:ext cx="1103077" cy="6066"/>
              </a:xfrm>
              <a:prstGeom prst="line">
                <a:avLst/>
              </a:prstGeom>
              <a:noFill/>
              <a:ln w="9525" cap="flat" cmpd="sng" algn="ctr">
                <a:solidFill>
                  <a:srgbClr val="575756"/>
                </a:solidFill>
                <a:prstDash val="solid"/>
              </a:ln>
              <a:effectLst/>
            </p:spPr>
          </p:cxnSp>
          <p:sp>
            <p:nvSpPr>
              <p:cNvPr id="162" name="Rectangle 161"/>
              <p:cNvSpPr/>
              <p:nvPr/>
            </p:nvSpPr>
            <p:spPr>
              <a:xfrm>
                <a:off x="4834903" y="1123927"/>
                <a:ext cx="855235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defTabSz="609585">
                  <a:defRPr/>
                </a:pPr>
                <a:r>
                  <a:rPr lang="en-US" sz="600" kern="0" dirty="0">
                    <a:solidFill>
                      <a:srgbClr val="57575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SWOG S1403</a:t>
                </a:r>
              </a:p>
              <a:p>
                <a:pPr algn="just" defTabSz="609585">
                  <a:defRPr/>
                </a:pPr>
                <a:r>
                  <a:rPr lang="en-US" sz="600" kern="0" dirty="0">
                    <a:solidFill>
                      <a:srgbClr val="57575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IFCT-1503 ACE-Lung</a:t>
                </a:r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5897630" y="3754903"/>
                <a:ext cx="933469" cy="265635"/>
              </a:xfrm>
              <a:prstGeom prst="ellipse">
                <a:avLst/>
              </a:prstGeom>
              <a:noFill/>
              <a:ln w="15875" cap="flat" cmpd="sng" algn="ctr">
                <a:solidFill>
                  <a:srgbClr val="57575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585">
                  <a:defRPr/>
                </a:pPr>
                <a:r>
                  <a:rPr lang="en-GB" sz="700" b="1" kern="0" dirty="0">
                    <a:solidFill>
                      <a:srgbClr val="7030A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GEF</a:t>
                </a:r>
                <a:r>
                  <a:rPr lang="en-GB" sz="700" b="1" kern="0" dirty="0">
                    <a:solidFill>
                      <a:srgbClr val="57575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+FIC</a:t>
                </a:r>
                <a:endParaRPr lang="en-US" sz="700" b="1" kern="0" dirty="0">
                  <a:solidFill>
                    <a:srgbClr val="57575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164" name="Straight Connector 163"/>
              <p:cNvCxnSpPr>
                <a:stCxn id="113" idx="4"/>
                <a:endCxn id="163" idx="0"/>
              </p:cNvCxnSpPr>
              <p:nvPr/>
            </p:nvCxnSpPr>
            <p:spPr>
              <a:xfrm>
                <a:off x="3932275" y="2542992"/>
                <a:ext cx="2432090" cy="1211911"/>
              </a:xfrm>
              <a:prstGeom prst="line">
                <a:avLst/>
              </a:prstGeom>
              <a:noFill/>
              <a:ln w="9525" cap="flat" cmpd="sng" algn="ctr">
                <a:solidFill>
                  <a:srgbClr val="575756"/>
                </a:solidFill>
                <a:prstDash val="solid"/>
              </a:ln>
              <a:effectLst/>
            </p:spPr>
          </p:cxnSp>
          <p:sp>
            <p:nvSpPr>
              <p:cNvPr id="165" name="Rectangle 164"/>
              <p:cNvSpPr/>
              <p:nvPr/>
            </p:nvSpPr>
            <p:spPr>
              <a:xfrm rot="1634608">
                <a:off x="5241007" y="3342406"/>
                <a:ext cx="598241" cy="138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defTabSz="609585">
                  <a:defRPr/>
                </a:pPr>
                <a:r>
                  <a:rPr lang="en-US" sz="600" kern="0" dirty="0">
                    <a:solidFill>
                      <a:srgbClr val="57575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NCT01039948</a:t>
                </a:r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718004" y="3476288"/>
                <a:ext cx="831372" cy="265635"/>
              </a:xfrm>
              <a:prstGeom prst="ellipse">
                <a:avLst/>
              </a:prstGeom>
              <a:noFill/>
              <a:ln w="15875" cap="flat" cmpd="sng" algn="ctr">
                <a:solidFill>
                  <a:srgbClr val="57575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585">
                  <a:defRPr/>
                </a:pPr>
                <a:r>
                  <a:rPr lang="en-GB" sz="700" b="1" kern="0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ERL</a:t>
                </a:r>
                <a:r>
                  <a:rPr lang="en-GB" sz="700" b="1" kern="0" dirty="0">
                    <a:solidFill>
                      <a:srgbClr val="57575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+PAC+CARBO</a:t>
                </a:r>
                <a:endParaRPr lang="en-US" sz="700" b="1" kern="0" dirty="0">
                  <a:solidFill>
                    <a:srgbClr val="57575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168" name="Straight Connector 167"/>
              <p:cNvCxnSpPr>
                <a:stCxn id="113" idx="2"/>
                <a:endCxn id="167" idx="0"/>
              </p:cNvCxnSpPr>
              <p:nvPr/>
            </p:nvCxnSpPr>
            <p:spPr>
              <a:xfrm flipH="1">
                <a:off x="2133690" y="2410175"/>
                <a:ext cx="1390702" cy="1066113"/>
              </a:xfrm>
              <a:prstGeom prst="line">
                <a:avLst/>
              </a:prstGeom>
              <a:noFill/>
              <a:ln w="9525" cap="flat" cmpd="sng" algn="ctr">
                <a:solidFill>
                  <a:srgbClr val="575756"/>
                </a:solidFill>
                <a:prstDash val="solid"/>
              </a:ln>
              <a:effectLst/>
            </p:spPr>
          </p:cxnSp>
          <p:sp>
            <p:nvSpPr>
              <p:cNvPr id="169" name="Rectangle 168"/>
              <p:cNvSpPr/>
              <p:nvPr/>
            </p:nvSpPr>
            <p:spPr>
              <a:xfrm rot="19390433">
                <a:off x="2282424" y="2933616"/>
                <a:ext cx="598241" cy="138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defTabSz="609585">
                  <a:defRPr/>
                </a:pPr>
                <a:r>
                  <a:rPr lang="en-US" sz="600" kern="0" dirty="0">
                    <a:solidFill>
                      <a:srgbClr val="57575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CALGB 30406</a:t>
                </a:r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4880428" y="3583157"/>
                <a:ext cx="933469" cy="265635"/>
              </a:xfrm>
              <a:prstGeom prst="ellipse">
                <a:avLst/>
              </a:prstGeom>
              <a:noFill/>
              <a:ln w="15875" cap="flat" cmpd="sng" algn="ctr">
                <a:solidFill>
                  <a:srgbClr val="57575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585">
                  <a:defRPr/>
                </a:pPr>
                <a:r>
                  <a:rPr lang="en-GB" sz="700" b="1" kern="0" dirty="0">
                    <a:solidFill>
                      <a:srgbClr val="7030A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GEF</a:t>
                </a:r>
                <a:r>
                  <a:rPr lang="en-GB" sz="700" b="1" kern="0" dirty="0">
                    <a:solidFill>
                      <a:srgbClr val="57575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+BEV</a:t>
                </a:r>
                <a:endParaRPr lang="en-US" sz="700" b="1" kern="0" dirty="0">
                  <a:solidFill>
                    <a:srgbClr val="57575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173" name="Straight Connector 172"/>
              <p:cNvCxnSpPr>
                <a:stCxn id="113" idx="4"/>
                <a:endCxn id="172" idx="0"/>
              </p:cNvCxnSpPr>
              <p:nvPr/>
            </p:nvCxnSpPr>
            <p:spPr>
              <a:xfrm>
                <a:off x="3932275" y="2542992"/>
                <a:ext cx="1414888" cy="1040165"/>
              </a:xfrm>
              <a:prstGeom prst="line">
                <a:avLst/>
              </a:prstGeom>
              <a:noFill/>
              <a:ln w="9525" cap="flat" cmpd="sng" algn="ctr">
                <a:solidFill>
                  <a:srgbClr val="575756"/>
                </a:solidFill>
                <a:prstDash val="solid"/>
              </a:ln>
              <a:effectLst/>
            </p:spPr>
          </p:cxnSp>
          <p:sp>
            <p:nvSpPr>
              <p:cNvPr id="174" name="Rectangle 173"/>
              <p:cNvSpPr/>
              <p:nvPr/>
            </p:nvSpPr>
            <p:spPr>
              <a:xfrm rot="2147138">
                <a:off x="4537466" y="3245532"/>
                <a:ext cx="673582" cy="138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defTabSz="609585">
                  <a:defRPr/>
                </a:pPr>
                <a:r>
                  <a:rPr lang="en-US" sz="600" kern="0" dirty="0">
                    <a:solidFill>
                      <a:srgbClr val="57575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UMIN000013586</a:t>
                </a:r>
              </a:p>
            </p:txBody>
          </p:sp>
          <p:cxnSp>
            <p:nvCxnSpPr>
              <p:cNvPr id="175" name="Straight Connector 174"/>
              <p:cNvCxnSpPr>
                <a:stCxn id="113" idx="6"/>
                <a:endCxn id="152" idx="2"/>
              </p:cNvCxnSpPr>
              <p:nvPr/>
            </p:nvCxnSpPr>
            <p:spPr>
              <a:xfrm flipV="1">
                <a:off x="4340158" y="2045282"/>
                <a:ext cx="2079397" cy="364893"/>
              </a:xfrm>
              <a:prstGeom prst="line">
                <a:avLst/>
              </a:prstGeom>
              <a:noFill/>
              <a:ln w="9525" cap="flat" cmpd="sng" algn="ctr">
                <a:solidFill>
                  <a:srgbClr val="575756"/>
                </a:solidFill>
                <a:prstDash val="solid"/>
              </a:ln>
              <a:effectLst/>
            </p:spPr>
          </p:cxnSp>
          <p:sp>
            <p:nvSpPr>
              <p:cNvPr id="176" name="Rectangle 175"/>
              <p:cNvSpPr/>
              <p:nvPr/>
            </p:nvSpPr>
            <p:spPr>
              <a:xfrm>
                <a:off x="6823985" y="2156142"/>
                <a:ext cx="650371" cy="138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defTabSz="609585">
                  <a:defRPr/>
                </a:pPr>
                <a:r>
                  <a:rPr lang="en-US" sz="600" b="1" kern="0" dirty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NCT02148380</a:t>
                </a:r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7796126" y="2323790"/>
                <a:ext cx="1286700" cy="216029"/>
              </a:xfrm>
              <a:prstGeom prst="ellipse">
                <a:avLst/>
              </a:prstGeom>
              <a:noFill/>
              <a:ln w="15875" cap="flat" cmpd="sng" algn="ctr">
                <a:solidFill>
                  <a:srgbClr val="57575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585">
                  <a:defRPr/>
                </a:pPr>
                <a:r>
                  <a:rPr lang="en-GB" sz="700" b="1" kern="0" dirty="0">
                    <a:solidFill>
                      <a:srgbClr val="7030A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GEF</a:t>
                </a:r>
                <a:r>
                  <a:rPr lang="en-GB" sz="700" b="1" kern="0" dirty="0">
                    <a:solidFill>
                      <a:srgbClr val="57575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+CARBO+PEM (Alter)</a:t>
                </a:r>
                <a:endParaRPr lang="en-US" sz="700" b="1" kern="0" dirty="0">
                  <a:solidFill>
                    <a:srgbClr val="57575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178" name="Straight Connector 177"/>
              <p:cNvCxnSpPr>
                <a:stCxn id="177" idx="2"/>
                <a:endCxn id="149" idx="6"/>
              </p:cNvCxnSpPr>
              <p:nvPr/>
            </p:nvCxnSpPr>
            <p:spPr>
              <a:xfrm flipH="1" flipV="1">
                <a:off x="7353025" y="2426766"/>
                <a:ext cx="443101" cy="5039"/>
              </a:xfrm>
              <a:prstGeom prst="line">
                <a:avLst/>
              </a:prstGeom>
              <a:noFill/>
              <a:ln w="9525" cap="flat" cmpd="sng" algn="ctr">
                <a:solidFill>
                  <a:srgbClr val="575756"/>
                </a:solidFill>
                <a:prstDash val="solid"/>
              </a:ln>
              <a:effectLst/>
            </p:spPr>
          </p:cxnSp>
          <p:sp>
            <p:nvSpPr>
              <p:cNvPr id="179" name="Rectangle 178"/>
              <p:cNvSpPr/>
              <p:nvPr/>
            </p:nvSpPr>
            <p:spPr>
              <a:xfrm>
                <a:off x="7353024" y="2402580"/>
                <a:ext cx="1001618" cy="138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defTabSz="609585">
                  <a:defRPr/>
                </a:pPr>
                <a:r>
                  <a:rPr lang="en-US" sz="600" kern="0" dirty="0">
                    <a:solidFill>
                      <a:srgbClr val="57575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NEJ005</a:t>
                </a:r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 flipH="1">
                <a:off x="4340158" y="2072739"/>
                <a:ext cx="897047" cy="337436"/>
              </a:xfrm>
              <a:prstGeom prst="line">
                <a:avLst/>
              </a:prstGeom>
              <a:noFill/>
              <a:ln w="9525" cap="flat" cmpd="sng" algn="ctr">
                <a:solidFill>
                  <a:srgbClr val="575756"/>
                </a:solidFill>
                <a:prstDash val="solid"/>
              </a:ln>
              <a:effectLst/>
            </p:spPr>
          </p:cxnSp>
          <p:sp>
            <p:nvSpPr>
              <p:cNvPr id="181" name="Rectangle 180"/>
              <p:cNvSpPr/>
              <p:nvPr/>
            </p:nvSpPr>
            <p:spPr>
              <a:xfrm rot="20526637">
                <a:off x="4445946" y="2129492"/>
                <a:ext cx="598241" cy="138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defTabSz="609585">
                  <a:defRPr/>
                </a:pPr>
                <a:r>
                  <a:rPr lang="en-US" sz="600" kern="0" dirty="0">
                    <a:solidFill>
                      <a:srgbClr val="57575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NCT01017874</a:t>
                </a:r>
              </a:p>
            </p:txBody>
          </p:sp>
        </p:grpSp>
        <p:sp>
          <p:nvSpPr>
            <p:cNvPr id="94" name="Oval 93"/>
            <p:cNvSpPr/>
            <p:nvPr/>
          </p:nvSpPr>
          <p:spPr>
            <a:xfrm>
              <a:off x="6274479" y="1425608"/>
              <a:ext cx="650541" cy="171751"/>
            </a:xfrm>
            <a:prstGeom prst="ellipse">
              <a:avLst/>
            </a:prstGeom>
            <a:noFill/>
            <a:ln w="15875" cap="flat" cmpd="sng" algn="ctr">
              <a:solidFill>
                <a:srgbClr val="575756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09585">
                <a:defRPr/>
              </a:pPr>
              <a:r>
                <a:rPr lang="en-GB" sz="700" b="1" kern="0" dirty="0">
                  <a:solidFill>
                    <a:srgbClr val="57575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ICO</a:t>
              </a:r>
              <a:endParaRPr lang="en-US" sz="700" b="1" kern="0" dirty="0">
                <a:solidFill>
                  <a:srgbClr val="57575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864781" y="1378056"/>
              <a:ext cx="599730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09585">
                <a:defRPr/>
              </a:pPr>
              <a:r>
                <a:rPr lang="en-GB" sz="600" kern="0" dirty="0">
                  <a:solidFill>
                    <a:srgbClr val="57575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CONVINCE</a:t>
              </a:r>
              <a:endParaRPr lang="en-US" sz="600" kern="0" dirty="0">
                <a:solidFill>
                  <a:srgbClr val="57575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852187" y="1388426"/>
              <a:ext cx="612887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09585">
                <a:defRPr/>
              </a:pPr>
              <a:r>
                <a:rPr lang="en-US" sz="600" kern="0" dirty="0">
                  <a:solidFill>
                    <a:srgbClr val="57575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INCREASE</a:t>
              </a:r>
            </a:p>
          </p:txBody>
        </p:sp>
        <p:sp>
          <p:nvSpPr>
            <p:cNvPr id="97" name="Oval 96"/>
            <p:cNvSpPr/>
            <p:nvPr/>
          </p:nvSpPr>
          <p:spPr>
            <a:xfrm>
              <a:off x="7275814" y="1416004"/>
              <a:ext cx="815766" cy="204190"/>
            </a:xfrm>
            <a:prstGeom prst="ellipse">
              <a:avLst/>
            </a:prstGeom>
            <a:noFill/>
            <a:ln w="15875" cap="flat" cmpd="sng" algn="ctr">
              <a:solidFill>
                <a:srgbClr val="575756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09585">
                <a:defRPr/>
              </a:pPr>
              <a:r>
                <a:rPr lang="en-GB" sz="700" b="1" kern="0" dirty="0">
                  <a:solidFill>
                    <a:srgbClr val="57575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ICO high-dose</a:t>
              </a:r>
              <a:endParaRPr lang="en-US" sz="700" b="1" kern="0" dirty="0">
                <a:solidFill>
                  <a:srgbClr val="57575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98" name="Straight Connector 97"/>
            <p:cNvCxnSpPr>
              <a:stCxn id="94" idx="6"/>
              <a:endCxn id="97" idx="2"/>
            </p:cNvCxnSpPr>
            <p:nvPr/>
          </p:nvCxnSpPr>
          <p:spPr>
            <a:xfrm>
              <a:off x="6925020" y="1511484"/>
              <a:ext cx="350794" cy="6615"/>
            </a:xfrm>
            <a:prstGeom prst="line">
              <a:avLst/>
            </a:prstGeom>
            <a:noFill/>
            <a:ln w="9525" cap="flat" cmpd="sng" algn="ctr">
              <a:solidFill>
                <a:srgbClr val="575756"/>
              </a:solidFill>
              <a:prstDash val="solid"/>
            </a:ln>
            <a:effectLst/>
          </p:spPr>
        </p:cxnSp>
        <p:cxnSp>
          <p:nvCxnSpPr>
            <p:cNvPr id="99" name="Straight Connector 98"/>
            <p:cNvCxnSpPr>
              <a:stCxn id="94" idx="2"/>
              <a:endCxn id="108" idx="6"/>
            </p:cNvCxnSpPr>
            <p:nvPr/>
          </p:nvCxnSpPr>
          <p:spPr>
            <a:xfrm flipH="1">
              <a:off x="5923685" y="1511484"/>
              <a:ext cx="350794" cy="13231"/>
            </a:xfrm>
            <a:prstGeom prst="line">
              <a:avLst/>
            </a:prstGeom>
            <a:noFill/>
            <a:ln w="9525" cap="flat" cmpd="sng" algn="ctr">
              <a:solidFill>
                <a:srgbClr val="575756"/>
              </a:solidFill>
              <a:prstDash val="solid"/>
            </a:ln>
            <a:effectLst/>
          </p:spPr>
        </p:cxnSp>
      </p:grpSp>
      <p:sp>
        <p:nvSpPr>
          <p:cNvPr id="4" name="Oval 3"/>
          <p:cNvSpPr/>
          <p:nvPr/>
        </p:nvSpPr>
        <p:spPr>
          <a:xfrm>
            <a:off x="1644616" y="1276701"/>
            <a:ext cx="1592295" cy="7740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6159342" y="4937562"/>
            <a:ext cx="1592295" cy="7740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41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762" y="-48862"/>
            <a:ext cx="10515600" cy="1325563"/>
          </a:xfrm>
          <a:solidFill>
            <a:srgbClr val="00B0F0"/>
          </a:solidFill>
        </p:spPr>
        <p:txBody>
          <a:bodyPr/>
          <a:lstStyle/>
          <a:p>
            <a:r>
              <a:rPr lang="en-US" sz="2400" dirty="0" smtClean="0"/>
              <a:t>NMA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sv-SE" sz="1867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Global </a:t>
            </a:r>
            <a:r>
              <a:rPr lang="sv-SE" sz="1867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Network  </a:t>
            </a:r>
            <a:r>
              <a:rPr lang="sv-SE" sz="1867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– base case PFS (33 trials)</a:t>
            </a:r>
            <a:endParaRPr lang="en-US" sz="1867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60455" y="6350962"/>
            <a:ext cx="2844800" cy="366183"/>
          </a:xfrm>
        </p:spPr>
        <p:txBody>
          <a:bodyPr/>
          <a:lstStyle/>
          <a:p>
            <a:fld id="{9006A104-EB2E-4D2A-BC7D-4B0E21063193}" type="slidenum">
              <a:rPr lang="en-GB" smtClean="0"/>
              <a:t>2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162" y="1367703"/>
            <a:ext cx="5638800" cy="5286375"/>
          </a:xfrm>
          <a:prstGeom prst="rect">
            <a:avLst/>
          </a:prstGeom>
        </p:spPr>
      </p:pic>
      <p:sp>
        <p:nvSpPr>
          <p:cNvPr id="83" name="Oval 82"/>
          <p:cNvSpPr/>
          <p:nvPr/>
        </p:nvSpPr>
        <p:spPr>
          <a:xfrm>
            <a:off x="5360404" y="1367703"/>
            <a:ext cx="1592295" cy="7740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7168160" y="1821692"/>
            <a:ext cx="1592295" cy="7740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89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Widescreen</PresentationFormat>
  <Paragraphs>66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Theme</vt:lpstr>
      <vt:lpstr>Feasibility Assessment  Global Network – base case PFS (33 trials)</vt:lpstr>
      <vt:lpstr>NMA Global Network  – base case PFS (33 trials)</vt:lpstr>
    </vt:vector>
  </TitlesOfParts>
  <Company>ICON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Feasibility Assessment  Global Network – base case PFS (33 trials)</dc:title>
  <dc:creator>Jiahe Li</dc:creator>
  <cp:lastModifiedBy>Jiahe Li</cp:lastModifiedBy>
  <cp:revision>1</cp:revision>
  <dcterms:created xsi:type="dcterms:W3CDTF">2020-12-04T17:09:55Z</dcterms:created>
  <dcterms:modified xsi:type="dcterms:W3CDTF">2020-12-04T17:10:26Z</dcterms:modified>
</cp:coreProperties>
</file>