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55396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6117" y="4343946"/>
            <a:ext cx="5485500" cy="411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3884823" y="8684769"/>
            <a:ext cx="2971799" cy="45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6117" y="4343946"/>
            <a:ext cx="5485500" cy="411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3884823" y="8684769"/>
            <a:ext cx="2971799" cy="45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05411" y="685722"/>
            <a:ext cx="4647000" cy="3428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6117" y="4343946"/>
            <a:ext cx="5485500" cy="411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3884823" y="8684769"/>
            <a:ext cx="2971799" cy="45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05411" y="685722"/>
            <a:ext cx="4647000" cy="3428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6117" y="4343946"/>
            <a:ext cx="5485500" cy="411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3884823" y="8684769"/>
            <a:ext cx="2971799" cy="45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6117" y="4343946"/>
            <a:ext cx="5485500" cy="411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3884823" y="8684769"/>
            <a:ext cx="2971799" cy="45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05411" y="685722"/>
            <a:ext cx="4647000" cy="3428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6117" y="4343946"/>
            <a:ext cx="5485500" cy="411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3884823" y="8684769"/>
            <a:ext cx="2971799" cy="45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6117" y="4343946"/>
            <a:ext cx="5485500" cy="411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3884823" y="8684769"/>
            <a:ext cx="2971799" cy="45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6117" y="4343946"/>
            <a:ext cx="5485500" cy="411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Established in 2008 (Research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Cyberinfrastructure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to provide leading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edge </a:t>
            </a: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cyberinfrastructure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services to the U-M academic community for </a:t>
            </a: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competititve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advantage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encompasses two </a:t>
            </a: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blah, blah, ARC-TS and consulting services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3884823" y="8684769"/>
            <a:ext cx="2971799" cy="45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05411" y="685722"/>
            <a:ext cx="4647000" cy="3428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6117" y="4343946"/>
            <a:ext cx="5485500" cy="411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Housed administratively in UMOR (OVPR), line to the Provost,Cross-campus, inter-disciplinary, making research computing visible, making computing-enabled research visible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3884823" y="8684769"/>
            <a:ext cx="2971799" cy="45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05411" y="685722"/>
            <a:ext cx="4647000" cy="3428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6117" y="4343946"/>
            <a:ext cx="5485500" cy="411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3884823" y="8684769"/>
            <a:ext cx="2971799" cy="45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05411" y="685722"/>
            <a:ext cx="4647000" cy="3428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6117" y="4343946"/>
            <a:ext cx="5485500" cy="411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3884823" y="8684769"/>
            <a:ext cx="2971799" cy="45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6117" y="4343946"/>
            <a:ext cx="5485500" cy="411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3884823" y="8684769"/>
            <a:ext cx="2971799" cy="45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6117" y="4343946"/>
            <a:ext cx="5485500" cy="411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3884823" y="8684769"/>
            <a:ext cx="2971799" cy="45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6117" y="4343946"/>
            <a:ext cx="5485500" cy="411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3884823" y="8684769"/>
            <a:ext cx="2971799" cy="45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 r="2123"/>
          <a:stretch/>
        </p:blipFill>
        <p:spPr>
          <a:xfrm>
            <a:off x="486872" y="411479"/>
            <a:ext cx="8170200" cy="6035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Shape 63"/>
          <p:cNvGrpSpPr/>
          <p:nvPr/>
        </p:nvGrpSpPr>
        <p:grpSpPr>
          <a:xfrm>
            <a:off x="563559" y="476257"/>
            <a:ext cx="7981901" cy="5888111"/>
            <a:chOff x="562841" y="475487"/>
            <a:chExt cx="7982700" cy="5888700"/>
          </a:xfrm>
        </p:grpSpPr>
        <p:sp>
          <p:nvSpPr>
            <p:cNvPr id="64" name="Shape 64"/>
            <p:cNvSpPr/>
            <p:nvPr/>
          </p:nvSpPr>
          <p:spPr>
            <a:xfrm>
              <a:off x="562841" y="475487"/>
              <a:ext cx="7982700" cy="5888700"/>
            </a:xfrm>
            <a:prstGeom prst="rect">
              <a:avLst/>
            </a:prstGeom>
            <a:noFill/>
            <a:ln w="12700" cap="flat" cmpd="sng">
              <a:solidFill>
                <a:srgbClr val="D5CF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cxnSp>
          <p:nvCxnSpPr>
            <p:cNvPr id="65" name="Shape 65"/>
            <p:cNvCxnSpPr/>
            <p:nvPr/>
          </p:nvCxnSpPr>
          <p:spPr>
            <a:xfrm>
              <a:off x="562841" y="6134007"/>
              <a:ext cx="7982700" cy="1500"/>
            </a:xfrm>
            <a:prstGeom prst="straightConnector1">
              <a:avLst/>
            </a:prstGeom>
            <a:noFill/>
            <a:ln w="12700" cap="flat" cmpd="sng">
              <a:solidFill>
                <a:srgbClr val="D5CF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Shape 66"/>
            <p:cNvCxnSpPr/>
            <p:nvPr/>
          </p:nvCxnSpPr>
          <p:spPr>
            <a:xfrm>
              <a:off x="562841" y="3427001"/>
              <a:ext cx="7982700" cy="1500"/>
            </a:xfrm>
            <a:prstGeom prst="straightConnector1">
              <a:avLst/>
            </a:prstGeom>
            <a:noFill/>
            <a:ln w="12700" cap="flat" cmpd="sng">
              <a:solidFill>
                <a:srgbClr val="D5CF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900112" y="3442446"/>
            <a:ext cx="7345499" cy="153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900112" y="5029200"/>
            <a:ext cx="73454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/>
            </a:lvl1pPr>
            <a:lvl2pPr marL="457200" marR="0" lvl="1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7492"/>
              </a:buClr>
              <a:buFont typeface="Arial"/>
              <a:buNone/>
              <a:defRPr/>
            </a:lvl2pPr>
            <a:lvl3pPr marL="914400" marR="0" lvl="2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/>
            </a:lvl3pPr>
            <a:lvl4pPr marL="1371600" marR="0" lvl="3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7492"/>
              </a:buClr>
              <a:buFont typeface="Arial"/>
              <a:buNone/>
              <a:defRPr/>
            </a:lvl4pPr>
            <a:lvl5pPr marL="1828800" marR="0" lvl="4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/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636493" y="533400"/>
            <a:ext cx="7836299" cy="28290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569912" y="6122987"/>
            <a:ext cx="2133599" cy="2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5638800" y="6124575"/>
            <a:ext cx="2895600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Shape 73"/>
          <p:cNvGrpSpPr/>
          <p:nvPr/>
        </p:nvGrpSpPr>
        <p:grpSpPr>
          <a:xfrm>
            <a:off x="182568" y="173037"/>
            <a:ext cx="8779178" cy="6511902"/>
            <a:chOff x="182880" y="173697"/>
            <a:chExt cx="8778300" cy="6510600"/>
          </a:xfrm>
        </p:grpSpPr>
        <p:pic>
          <p:nvPicPr>
            <p:cNvPr id="74" name="Shape 7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2880" y="173697"/>
              <a:ext cx="8778300" cy="65106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Shape 75"/>
            <p:cNvGrpSpPr/>
            <p:nvPr/>
          </p:nvGrpSpPr>
          <p:grpSpPr>
            <a:xfrm>
              <a:off x="255900" y="237184"/>
              <a:ext cx="8622600" cy="6364500"/>
              <a:chOff x="247025" y="246870"/>
              <a:chExt cx="8622600" cy="6364500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247025" y="246870"/>
                <a:ext cx="8622600" cy="6364500"/>
              </a:xfrm>
              <a:prstGeom prst="rect">
                <a:avLst/>
              </a:prstGeom>
              <a:noFill/>
              <a:ln w="12700" cap="flat" cmpd="sng">
                <a:solidFill>
                  <a:srgbClr val="D5CFC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cxnSp>
            <p:nvCxnSpPr>
              <p:cNvPr id="77" name="Shape 77"/>
              <p:cNvCxnSpPr/>
              <p:nvPr/>
            </p:nvCxnSpPr>
            <p:spPr>
              <a:xfrm>
                <a:off x="247025" y="6389248"/>
                <a:ext cx="8622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D5CFC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900112" y="1371600"/>
            <a:ext cx="7345499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900112" y="3134566"/>
            <a:ext cx="7345499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ctr" rtl="0">
              <a:spcBef>
                <a:spcPts val="300"/>
              </a:spcBef>
              <a:buClr>
                <a:srgbClr val="FEFEFE"/>
              </a:buClr>
              <a:buFont typeface="Lustria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Lustria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Lustria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Lustria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Lustria"/>
              <a:buNone/>
              <a:defRPr/>
            </a:lvl5pPr>
            <a:lvl6pPr marL="2286000" lvl="5" indent="0" rtl="0">
              <a:spcBef>
                <a:spcPts val="0"/>
              </a:spcBef>
              <a:buClr>
                <a:schemeClr val="lt1"/>
              </a:buClr>
              <a:buFont typeface="Lustria"/>
              <a:buNone/>
              <a:defRPr/>
            </a:lvl6pPr>
            <a:lvl7pPr marL="2743200" lvl="6" indent="0" rtl="0">
              <a:spcBef>
                <a:spcPts val="0"/>
              </a:spcBef>
              <a:buClr>
                <a:schemeClr val="lt1"/>
              </a:buClr>
              <a:buFont typeface="Lustria"/>
              <a:buNone/>
              <a:defRPr/>
            </a:lvl7pPr>
            <a:lvl8pPr marL="3200400" lvl="7" indent="0" rtl="0">
              <a:spcBef>
                <a:spcPts val="0"/>
              </a:spcBef>
              <a:buClr>
                <a:schemeClr val="lt1"/>
              </a:buClr>
              <a:buFont typeface="Lustria"/>
              <a:buNone/>
              <a:defRPr/>
            </a:lvl8pPr>
            <a:lvl9pPr marL="3657600" lvl="8" indent="0" rtl="0">
              <a:spcBef>
                <a:spcPts val="0"/>
              </a:spcBef>
              <a:buClr>
                <a:schemeClr val="lt1"/>
              </a:buClr>
              <a:buFont typeface="Lustria"/>
              <a:buNone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44475" y="6372225"/>
            <a:ext cx="2133599" cy="2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5959475" y="6372225"/>
            <a:ext cx="2895600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191000" y="6356350"/>
            <a:ext cx="762000" cy="2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182568" y="173037"/>
            <a:ext cx="8779178" cy="6511902"/>
            <a:chOff x="182880" y="173697"/>
            <a:chExt cx="8778300" cy="6510600"/>
          </a:xfrm>
        </p:grpSpPr>
        <p:pic>
          <p:nvPicPr>
            <p:cNvPr id="85" name="Shape 8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2880" y="173697"/>
              <a:ext cx="8778300" cy="65106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" name="Shape 86"/>
            <p:cNvGrpSpPr/>
            <p:nvPr/>
          </p:nvGrpSpPr>
          <p:grpSpPr>
            <a:xfrm>
              <a:off x="255900" y="237184"/>
              <a:ext cx="8622600" cy="6364500"/>
              <a:chOff x="247025" y="246870"/>
              <a:chExt cx="8622600" cy="6364500"/>
            </a:xfrm>
          </p:grpSpPr>
          <p:sp>
            <p:nvSpPr>
              <p:cNvPr id="87" name="Shape 87"/>
              <p:cNvSpPr/>
              <p:nvPr/>
            </p:nvSpPr>
            <p:spPr>
              <a:xfrm>
                <a:off x="247025" y="246870"/>
                <a:ext cx="8622600" cy="6364500"/>
              </a:xfrm>
              <a:prstGeom prst="rect">
                <a:avLst/>
              </a:prstGeom>
              <a:noFill/>
              <a:ln w="12700" cap="flat" cmpd="sng">
                <a:solidFill>
                  <a:srgbClr val="D5CFC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cxnSp>
            <p:nvCxnSpPr>
              <p:cNvPr id="88" name="Shape 88"/>
              <p:cNvCxnSpPr/>
              <p:nvPr/>
            </p:nvCxnSpPr>
            <p:spPr>
              <a:xfrm>
                <a:off x="247025" y="6389248"/>
                <a:ext cx="8622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D5CFC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" name="Shape 89"/>
              <p:cNvSpPr/>
              <p:nvPr/>
            </p:nvSpPr>
            <p:spPr>
              <a:xfrm>
                <a:off x="247025" y="1229333"/>
                <a:ext cx="8622600" cy="63599"/>
              </a:xfrm>
              <a:prstGeom prst="rect">
                <a:avLst/>
              </a:prstGeom>
              <a:solidFill>
                <a:srgbClr val="9CA1B6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</p:grp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900112" y="244475"/>
            <a:ext cx="7345499" cy="97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00111" y="2147888"/>
            <a:ext cx="3566099" cy="392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4648198" y="2147888"/>
            <a:ext cx="3566099" cy="392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244475" y="6372225"/>
            <a:ext cx="2133599" cy="2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5959475" y="6372225"/>
            <a:ext cx="2895600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4191000" y="6356350"/>
            <a:ext cx="762000" cy="2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Shape 97"/>
          <p:cNvGrpSpPr/>
          <p:nvPr/>
        </p:nvGrpSpPr>
        <p:grpSpPr>
          <a:xfrm>
            <a:off x="182568" y="173037"/>
            <a:ext cx="8779178" cy="6511902"/>
            <a:chOff x="182880" y="173697"/>
            <a:chExt cx="8778300" cy="65106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2880" y="173697"/>
              <a:ext cx="8778300" cy="65106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9" name="Shape 99"/>
            <p:cNvGrpSpPr/>
            <p:nvPr/>
          </p:nvGrpSpPr>
          <p:grpSpPr>
            <a:xfrm>
              <a:off x="255900" y="237184"/>
              <a:ext cx="8622600" cy="6364500"/>
              <a:chOff x="247025" y="246870"/>
              <a:chExt cx="8622600" cy="6364500"/>
            </a:xfrm>
          </p:grpSpPr>
          <p:sp>
            <p:nvSpPr>
              <p:cNvPr id="100" name="Shape 100"/>
              <p:cNvSpPr/>
              <p:nvPr/>
            </p:nvSpPr>
            <p:spPr>
              <a:xfrm>
                <a:off x="247025" y="246870"/>
                <a:ext cx="8622600" cy="6364500"/>
              </a:xfrm>
              <a:prstGeom prst="rect">
                <a:avLst/>
              </a:prstGeom>
              <a:noFill/>
              <a:ln w="12700" cap="flat" cmpd="sng">
                <a:solidFill>
                  <a:srgbClr val="D5CFC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cxnSp>
            <p:nvCxnSpPr>
              <p:cNvPr id="101" name="Shape 101"/>
              <p:cNvCxnSpPr/>
              <p:nvPr/>
            </p:nvCxnSpPr>
            <p:spPr>
              <a:xfrm>
                <a:off x="247025" y="6389248"/>
                <a:ext cx="8622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D5CFC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" name="Shape 102"/>
              <p:cNvSpPr/>
              <p:nvPr/>
            </p:nvSpPr>
            <p:spPr>
              <a:xfrm>
                <a:off x="247025" y="1153150"/>
                <a:ext cx="8622600" cy="63599"/>
              </a:xfrm>
              <a:prstGeom prst="rect">
                <a:avLst/>
              </a:prstGeom>
              <a:solidFill>
                <a:srgbClr val="9CA1B6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</p:grpSp>
      <p:cxnSp>
        <p:nvCxnSpPr>
          <p:cNvPr id="103" name="Shape 103"/>
          <p:cNvCxnSpPr/>
          <p:nvPr/>
        </p:nvCxnSpPr>
        <p:spPr>
          <a:xfrm rot="-5400000" flipH="1">
            <a:off x="2216849" y="4026788"/>
            <a:ext cx="4711800" cy="1500"/>
          </a:xfrm>
          <a:prstGeom prst="straightConnector1">
            <a:avLst/>
          </a:prstGeom>
          <a:noFill/>
          <a:ln w="12700" cap="flat" cmpd="sng">
            <a:solidFill>
              <a:srgbClr val="D5CFC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Shape 104"/>
          <p:cNvCxnSpPr/>
          <p:nvPr/>
        </p:nvCxnSpPr>
        <p:spPr>
          <a:xfrm rot="-5400000" flipH="1">
            <a:off x="2216849" y="4026788"/>
            <a:ext cx="4711800" cy="1500"/>
          </a:xfrm>
          <a:prstGeom prst="straightConnector1">
            <a:avLst/>
          </a:prstGeom>
          <a:noFill/>
          <a:ln w="12700" cap="flat" cmpd="sng">
            <a:solidFill>
              <a:srgbClr val="D5CFC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900112" y="244475"/>
            <a:ext cx="7345499" cy="89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32300" y="1708990"/>
            <a:ext cx="3566099" cy="83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300"/>
              </a:spcBef>
              <a:buFont typeface="Lustria"/>
              <a:buNone/>
              <a:defRPr/>
            </a:lvl1pPr>
            <a:lvl2pPr marL="457200" lvl="1" indent="0" rtl="0">
              <a:spcBef>
                <a:spcPts val="0"/>
              </a:spcBef>
              <a:buFont typeface="Lustria"/>
              <a:buNone/>
              <a:defRPr/>
            </a:lvl2pPr>
            <a:lvl3pPr marL="914400" lvl="2" indent="0" rtl="0">
              <a:spcBef>
                <a:spcPts val="0"/>
              </a:spcBef>
              <a:buFont typeface="Lustria"/>
              <a:buNone/>
              <a:defRPr/>
            </a:lvl3pPr>
            <a:lvl4pPr marL="1371600" lvl="3" indent="0" rtl="0">
              <a:spcBef>
                <a:spcPts val="0"/>
              </a:spcBef>
              <a:buFont typeface="Lustria"/>
              <a:buNone/>
              <a:defRPr/>
            </a:lvl4pPr>
            <a:lvl5pPr marL="1828800" lvl="4" indent="0" rtl="0">
              <a:spcBef>
                <a:spcPts val="0"/>
              </a:spcBef>
              <a:buFont typeface="Lustria"/>
              <a:buNone/>
              <a:defRPr/>
            </a:lvl5pPr>
            <a:lvl6pPr marL="2286000" lvl="5" indent="0" rtl="0">
              <a:spcBef>
                <a:spcPts val="0"/>
              </a:spcBef>
              <a:buFont typeface="Lustria"/>
              <a:buNone/>
              <a:defRPr/>
            </a:lvl6pPr>
            <a:lvl7pPr marL="2743200" lvl="6" indent="0" rtl="0">
              <a:spcBef>
                <a:spcPts val="0"/>
              </a:spcBef>
              <a:buFont typeface="Lustria"/>
              <a:buNone/>
              <a:defRPr/>
            </a:lvl7pPr>
            <a:lvl8pPr marL="3200400" lvl="7" indent="0" rtl="0">
              <a:spcBef>
                <a:spcPts val="0"/>
              </a:spcBef>
              <a:buFont typeface="Lustria"/>
              <a:buNone/>
              <a:defRPr/>
            </a:lvl8pPr>
            <a:lvl9pPr marL="3657600" lvl="8" indent="0" rtl="0">
              <a:spcBef>
                <a:spcPts val="0"/>
              </a:spcBef>
              <a:buFont typeface="Lustria"/>
              <a:buNone/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632300" y="2590800"/>
            <a:ext cx="3566099" cy="348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3"/>
          </p:nvPr>
        </p:nvSpPr>
        <p:spPr>
          <a:xfrm>
            <a:off x="4945539" y="1708990"/>
            <a:ext cx="3566099" cy="83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300"/>
              </a:spcBef>
              <a:buFont typeface="Lustria"/>
              <a:buNone/>
              <a:defRPr/>
            </a:lvl1pPr>
            <a:lvl2pPr marL="457200" lvl="1" indent="0" rtl="0">
              <a:spcBef>
                <a:spcPts val="0"/>
              </a:spcBef>
              <a:buFont typeface="Lustria"/>
              <a:buNone/>
              <a:defRPr/>
            </a:lvl2pPr>
            <a:lvl3pPr marL="914400" lvl="2" indent="0" rtl="0">
              <a:spcBef>
                <a:spcPts val="0"/>
              </a:spcBef>
              <a:buFont typeface="Lustria"/>
              <a:buNone/>
              <a:defRPr/>
            </a:lvl3pPr>
            <a:lvl4pPr marL="1371600" lvl="3" indent="0" rtl="0">
              <a:spcBef>
                <a:spcPts val="0"/>
              </a:spcBef>
              <a:buFont typeface="Lustria"/>
              <a:buNone/>
              <a:defRPr/>
            </a:lvl4pPr>
            <a:lvl5pPr marL="1828800" lvl="4" indent="0" rtl="0">
              <a:spcBef>
                <a:spcPts val="0"/>
              </a:spcBef>
              <a:buFont typeface="Lustria"/>
              <a:buNone/>
              <a:defRPr/>
            </a:lvl5pPr>
            <a:lvl6pPr marL="2286000" lvl="5" indent="0" rtl="0">
              <a:spcBef>
                <a:spcPts val="0"/>
              </a:spcBef>
              <a:buFont typeface="Lustria"/>
              <a:buNone/>
              <a:defRPr/>
            </a:lvl6pPr>
            <a:lvl7pPr marL="2743200" lvl="6" indent="0" rtl="0">
              <a:spcBef>
                <a:spcPts val="0"/>
              </a:spcBef>
              <a:buFont typeface="Lustria"/>
              <a:buNone/>
              <a:defRPr/>
            </a:lvl7pPr>
            <a:lvl8pPr marL="3200400" lvl="7" indent="0" rtl="0">
              <a:spcBef>
                <a:spcPts val="0"/>
              </a:spcBef>
              <a:buFont typeface="Lustria"/>
              <a:buNone/>
              <a:defRPr/>
            </a:lvl8pPr>
            <a:lvl9pPr marL="3657600" lvl="8" indent="0" rtl="0">
              <a:spcBef>
                <a:spcPts val="0"/>
              </a:spcBef>
              <a:buFont typeface="Lustria"/>
              <a:buNone/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4"/>
          </p:nvPr>
        </p:nvSpPr>
        <p:spPr>
          <a:xfrm>
            <a:off x="4945539" y="2590800"/>
            <a:ext cx="3566099" cy="348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244475" y="6372225"/>
            <a:ext cx="2133599" cy="2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5959475" y="6372225"/>
            <a:ext cx="2895600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191000" y="6356350"/>
            <a:ext cx="762000" cy="2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Shape 114"/>
          <p:cNvGrpSpPr/>
          <p:nvPr/>
        </p:nvGrpSpPr>
        <p:grpSpPr>
          <a:xfrm>
            <a:off x="182568" y="173037"/>
            <a:ext cx="8779178" cy="6511902"/>
            <a:chOff x="182880" y="173697"/>
            <a:chExt cx="8778300" cy="6510600"/>
          </a:xfrm>
        </p:grpSpPr>
        <p:pic>
          <p:nvPicPr>
            <p:cNvPr id="115" name="Shape 1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2880" y="173697"/>
              <a:ext cx="8778300" cy="65106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6" name="Shape 116"/>
            <p:cNvGrpSpPr/>
            <p:nvPr/>
          </p:nvGrpSpPr>
          <p:grpSpPr>
            <a:xfrm>
              <a:off x="255900" y="237184"/>
              <a:ext cx="8622600" cy="6364500"/>
              <a:chOff x="247025" y="246870"/>
              <a:chExt cx="8622600" cy="6364500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247025" y="246870"/>
                <a:ext cx="8622600" cy="6364500"/>
              </a:xfrm>
              <a:prstGeom prst="rect">
                <a:avLst/>
              </a:prstGeom>
              <a:noFill/>
              <a:ln w="12700" cap="flat" cmpd="sng">
                <a:solidFill>
                  <a:srgbClr val="D5CFC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cxnSp>
            <p:nvCxnSpPr>
              <p:cNvPr id="118" name="Shape 118"/>
              <p:cNvCxnSpPr/>
              <p:nvPr/>
            </p:nvCxnSpPr>
            <p:spPr>
              <a:xfrm>
                <a:off x="247025" y="6389248"/>
                <a:ext cx="8622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D5CFC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244475" y="6372225"/>
            <a:ext cx="2133599" cy="2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5959475" y="6372225"/>
            <a:ext cx="2895600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4191000" y="6356350"/>
            <a:ext cx="762000" cy="2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182568" y="173037"/>
            <a:ext cx="8779178" cy="6511902"/>
            <a:chOff x="182880" y="173697"/>
            <a:chExt cx="8778300" cy="6510600"/>
          </a:xfrm>
        </p:grpSpPr>
        <p:grpSp>
          <p:nvGrpSpPr>
            <p:cNvPr id="124" name="Shape 124"/>
            <p:cNvGrpSpPr/>
            <p:nvPr/>
          </p:nvGrpSpPr>
          <p:grpSpPr>
            <a:xfrm>
              <a:off x="182880" y="173697"/>
              <a:ext cx="8778300" cy="6510600"/>
              <a:chOff x="182880" y="173697"/>
              <a:chExt cx="8778300" cy="6510600"/>
            </a:xfrm>
          </p:grpSpPr>
          <p:pic>
            <p:nvPicPr>
              <p:cNvPr id="125" name="Shape 125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182880" y="173697"/>
                <a:ext cx="8778300" cy="65106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26" name="Shape 126"/>
              <p:cNvGrpSpPr/>
              <p:nvPr/>
            </p:nvGrpSpPr>
            <p:grpSpPr>
              <a:xfrm>
                <a:off x="255900" y="237184"/>
                <a:ext cx="8622600" cy="6364500"/>
                <a:chOff x="247025" y="246870"/>
                <a:chExt cx="8622600" cy="6364500"/>
              </a:xfrm>
            </p:grpSpPr>
            <p:sp>
              <p:nvSpPr>
                <p:cNvPr id="127" name="Shape 127"/>
                <p:cNvSpPr/>
                <p:nvPr/>
              </p:nvSpPr>
              <p:spPr>
                <a:xfrm>
                  <a:off x="247025" y="246870"/>
                  <a:ext cx="8622600" cy="6364500"/>
                </a:xfrm>
                <a:prstGeom prst="rect">
                  <a:avLst/>
                </a:prstGeom>
                <a:noFill/>
                <a:ln w="12700" cap="flat" cmpd="sng">
                  <a:solidFill>
                    <a:srgbClr val="D5CFC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erriweather Sans"/>
                    <a:ea typeface="Merriweather Sans"/>
                    <a:cs typeface="Merriweather Sans"/>
                    <a:sym typeface="Merriweather Sans"/>
                  </a:endParaRPr>
                </a:p>
              </p:txBody>
            </p:sp>
            <p:cxnSp>
              <p:nvCxnSpPr>
                <p:cNvPr id="128" name="Shape 128"/>
                <p:cNvCxnSpPr/>
                <p:nvPr/>
              </p:nvCxnSpPr>
              <p:spPr>
                <a:xfrm>
                  <a:off x="247025" y="6389248"/>
                  <a:ext cx="8622600" cy="15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D5CFC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29" name="Shape 129"/>
            <p:cNvSpPr/>
            <p:nvPr/>
          </p:nvSpPr>
          <p:spPr>
            <a:xfrm rot="5400000">
              <a:off x="801534" y="3274172"/>
              <a:ext cx="6134400" cy="63599"/>
            </a:xfrm>
            <a:prstGeom prst="rect">
              <a:avLst/>
            </a:prstGeom>
            <a:solidFill>
              <a:srgbClr val="9CA1B6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530225" y="1169891"/>
            <a:ext cx="30083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328319" y="609600"/>
            <a:ext cx="4114800" cy="546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530225" y="2147888"/>
            <a:ext cx="3008399" cy="32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120000"/>
              </a:lnSpc>
              <a:spcBef>
                <a:spcPts val="0"/>
              </a:spcBef>
              <a:buClr>
                <a:srgbClr val="FEFEFE"/>
              </a:buClr>
              <a:buFont typeface="Lustria"/>
              <a:buNone/>
              <a:defRPr/>
            </a:lvl1pPr>
            <a:lvl2pPr marL="457200" lvl="1" indent="0" rtl="0">
              <a:spcBef>
                <a:spcPts val="0"/>
              </a:spcBef>
              <a:buFont typeface="Lustria"/>
              <a:buNone/>
              <a:defRPr/>
            </a:lvl2pPr>
            <a:lvl3pPr marL="914400" lvl="2" indent="0" rtl="0">
              <a:spcBef>
                <a:spcPts val="0"/>
              </a:spcBef>
              <a:buFont typeface="Lustria"/>
              <a:buNone/>
              <a:defRPr/>
            </a:lvl3pPr>
            <a:lvl4pPr marL="1371600" lvl="3" indent="0" rtl="0">
              <a:spcBef>
                <a:spcPts val="0"/>
              </a:spcBef>
              <a:buFont typeface="Lustria"/>
              <a:buNone/>
              <a:defRPr/>
            </a:lvl4pPr>
            <a:lvl5pPr marL="1828800" lvl="4" indent="0" rtl="0">
              <a:spcBef>
                <a:spcPts val="0"/>
              </a:spcBef>
              <a:buFont typeface="Lustria"/>
              <a:buNone/>
              <a:defRPr/>
            </a:lvl5pPr>
            <a:lvl6pPr marL="2286000" lvl="5" indent="0" rtl="0">
              <a:spcBef>
                <a:spcPts val="0"/>
              </a:spcBef>
              <a:buFont typeface="Lustria"/>
              <a:buNone/>
              <a:defRPr/>
            </a:lvl6pPr>
            <a:lvl7pPr marL="2743200" lvl="6" indent="0" rtl="0">
              <a:spcBef>
                <a:spcPts val="0"/>
              </a:spcBef>
              <a:buFont typeface="Lustria"/>
              <a:buNone/>
              <a:defRPr/>
            </a:lvl7pPr>
            <a:lvl8pPr marL="3200400" lvl="7" indent="0" rtl="0">
              <a:spcBef>
                <a:spcPts val="0"/>
              </a:spcBef>
              <a:buFont typeface="Lustria"/>
              <a:buNone/>
              <a:defRPr/>
            </a:lvl8pPr>
            <a:lvl9pPr marL="3657600" lvl="8" indent="0" rtl="0">
              <a:spcBef>
                <a:spcPts val="0"/>
              </a:spcBef>
              <a:buFont typeface="Lustria"/>
              <a:buNone/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244475" y="6372225"/>
            <a:ext cx="2133599" cy="2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5959475" y="6372225"/>
            <a:ext cx="2895600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4191000" y="6356350"/>
            <a:ext cx="762000" cy="2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, Picture, and Ca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182568" y="173037"/>
            <a:ext cx="8779178" cy="6511902"/>
            <a:chOff x="182880" y="173697"/>
            <a:chExt cx="8778300" cy="6510600"/>
          </a:xfrm>
        </p:grpSpPr>
        <p:grpSp>
          <p:nvGrpSpPr>
            <p:cNvPr id="138" name="Shape 138"/>
            <p:cNvGrpSpPr/>
            <p:nvPr/>
          </p:nvGrpSpPr>
          <p:grpSpPr>
            <a:xfrm>
              <a:off x="182880" y="173697"/>
              <a:ext cx="8778300" cy="6510600"/>
              <a:chOff x="182880" y="173697"/>
              <a:chExt cx="8778300" cy="6510600"/>
            </a:xfrm>
          </p:grpSpPr>
          <p:pic>
            <p:nvPicPr>
              <p:cNvPr id="139" name="Shape 139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182880" y="173697"/>
                <a:ext cx="8778300" cy="65106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40" name="Shape 140"/>
              <p:cNvGrpSpPr/>
              <p:nvPr/>
            </p:nvGrpSpPr>
            <p:grpSpPr>
              <a:xfrm>
                <a:off x="255900" y="237184"/>
                <a:ext cx="8622600" cy="6364500"/>
                <a:chOff x="247025" y="246870"/>
                <a:chExt cx="8622600" cy="6364500"/>
              </a:xfrm>
            </p:grpSpPr>
            <p:sp>
              <p:nvSpPr>
                <p:cNvPr id="141" name="Shape 141"/>
                <p:cNvSpPr/>
                <p:nvPr/>
              </p:nvSpPr>
              <p:spPr>
                <a:xfrm>
                  <a:off x="247025" y="246870"/>
                  <a:ext cx="8622600" cy="6364500"/>
                </a:xfrm>
                <a:prstGeom prst="rect">
                  <a:avLst/>
                </a:prstGeom>
                <a:noFill/>
                <a:ln w="12700" cap="flat" cmpd="sng">
                  <a:solidFill>
                    <a:srgbClr val="D5CFC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erriweather Sans"/>
                    <a:ea typeface="Merriweather Sans"/>
                    <a:cs typeface="Merriweather Sans"/>
                    <a:sym typeface="Merriweather Sans"/>
                  </a:endParaRPr>
                </a:p>
              </p:txBody>
            </p:sp>
            <p:cxnSp>
              <p:nvCxnSpPr>
                <p:cNvPr id="142" name="Shape 142"/>
                <p:cNvCxnSpPr/>
                <p:nvPr/>
              </p:nvCxnSpPr>
              <p:spPr>
                <a:xfrm>
                  <a:off x="247025" y="6389248"/>
                  <a:ext cx="8622600" cy="15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D5CFC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3" name="Shape 143"/>
            <p:cNvSpPr/>
            <p:nvPr/>
          </p:nvSpPr>
          <p:spPr>
            <a:xfrm rot="5400000">
              <a:off x="801534" y="3274172"/>
              <a:ext cx="6134400" cy="63599"/>
            </a:xfrm>
            <a:prstGeom prst="rect">
              <a:avLst/>
            </a:prstGeom>
            <a:solidFill>
              <a:srgbClr val="9CA1B6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144" name="Shape 144"/>
          <p:cNvSpPr/>
          <p:nvPr/>
        </p:nvSpPr>
        <p:spPr>
          <a:xfrm rot="10800000">
            <a:off x="258712" y="1593836"/>
            <a:ext cx="3575099" cy="65100"/>
          </a:xfrm>
          <a:prstGeom prst="rect">
            <a:avLst/>
          </a:prstGeom>
          <a:solidFill>
            <a:srgbClr val="9CA1B6"/>
          </a:solidFill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45" name="Shape 145"/>
          <p:cNvSpPr/>
          <p:nvPr/>
        </p:nvSpPr>
        <p:spPr>
          <a:xfrm rot="10800000">
            <a:off x="258712" y="1593836"/>
            <a:ext cx="3575099" cy="65100"/>
          </a:xfrm>
          <a:prstGeom prst="rect">
            <a:avLst/>
          </a:prstGeom>
          <a:solidFill>
            <a:srgbClr val="9CA1B6"/>
          </a:solidFill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530225" y="1694327"/>
            <a:ext cx="30083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328319" y="609600"/>
            <a:ext cx="4114800" cy="546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2"/>
          </p:nvPr>
        </p:nvSpPr>
        <p:spPr>
          <a:xfrm>
            <a:off x="530225" y="2672323"/>
            <a:ext cx="3008399" cy="340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120000"/>
              </a:lnSpc>
              <a:spcBef>
                <a:spcPts val="0"/>
              </a:spcBef>
              <a:buFont typeface="Lustria"/>
              <a:buNone/>
              <a:defRPr/>
            </a:lvl1pPr>
            <a:lvl2pPr marL="457200" lvl="1" indent="0" rtl="0">
              <a:spcBef>
                <a:spcPts val="0"/>
              </a:spcBef>
              <a:buFont typeface="Lustria"/>
              <a:buNone/>
              <a:defRPr/>
            </a:lvl2pPr>
            <a:lvl3pPr marL="914400" lvl="2" indent="0" rtl="0">
              <a:spcBef>
                <a:spcPts val="0"/>
              </a:spcBef>
              <a:buFont typeface="Lustria"/>
              <a:buNone/>
              <a:defRPr/>
            </a:lvl3pPr>
            <a:lvl4pPr marL="1371600" lvl="3" indent="0" rtl="0">
              <a:spcBef>
                <a:spcPts val="0"/>
              </a:spcBef>
              <a:buFont typeface="Lustria"/>
              <a:buNone/>
              <a:defRPr/>
            </a:lvl4pPr>
            <a:lvl5pPr marL="1828800" lvl="4" indent="0" rtl="0">
              <a:spcBef>
                <a:spcPts val="0"/>
              </a:spcBef>
              <a:buFont typeface="Lustria"/>
              <a:buNone/>
              <a:defRPr/>
            </a:lvl5pPr>
            <a:lvl6pPr marL="2286000" lvl="5" indent="0" rtl="0">
              <a:spcBef>
                <a:spcPts val="0"/>
              </a:spcBef>
              <a:buFont typeface="Lustria"/>
              <a:buNone/>
              <a:defRPr/>
            </a:lvl6pPr>
            <a:lvl7pPr marL="2743200" lvl="6" indent="0" rtl="0">
              <a:spcBef>
                <a:spcPts val="0"/>
              </a:spcBef>
              <a:buFont typeface="Lustria"/>
              <a:buNone/>
              <a:defRPr/>
            </a:lvl7pPr>
            <a:lvl8pPr marL="3200400" lvl="7" indent="0" rtl="0">
              <a:spcBef>
                <a:spcPts val="0"/>
              </a:spcBef>
              <a:buFont typeface="Lustria"/>
              <a:buNone/>
              <a:defRPr/>
            </a:lvl8pPr>
            <a:lvl9pPr marL="3657600" lvl="8" indent="0" rtl="0">
              <a:spcBef>
                <a:spcPts val="0"/>
              </a:spcBef>
              <a:buFont typeface="Lustria"/>
              <a:buNone/>
              <a:defRPr/>
            </a:lvl9pPr>
          </a:lstStyle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pic" idx="3"/>
          </p:nvPr>
        </p:nvSpPr>
        <p:spPr>
          <a:xfrm>
            <a:off x="352890" y="310121"/>
            <a:ext cx="3398699" cy="120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Shape 150"/>
          <p:cNvSpPr txBox="1">
            <a:spLocks noGrp="1"/>
          </p:cNvSpPr>
          <p:nvPr>
            <p:ph type="dt" idx="10"/>
          </p:nvPr>
        </p:nvSpPr>
        <p:spPr>
          <a:xfrm>
            <a:off x="244475" y="6372225"/>
            <a:ext cx="2133599" cy="2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ftr" idx="11"/>
          </p:nvPr>
        </p:nvSpPr>
        <p:spPr>
          <a:xfrm>
            <a:off x="5959475" y="6372225"/>
            <a:ext cx="2895600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4191000" y="6356350"/>
            <a:ext cx="762000" cy="2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Shape 154"/>
          <p:cNvGrpSpPr/>
          <p:nvPr/>
        </p:nvGrpSpPr>
        <p:grpSpPr>
          <a:xfrm>
            <a:off x="182568" y="173037"/>
            <a:ext cx="8779178" cy="6511902"/>
            <a:chOff x="182880" y="173697"/>
            <a:chExt cx="8778300" cy="6510600"/>
          </a:xfrm>
        </p:grpSpPr>
        <p:grpSp>
          <p:nvGrpSpPr>
            <p:cNvPr id="155" name="Shape 155"/>
            <p:cNvGrpSpPr/>
            <p:nvPr/>
          </p:nvGrpSpPr>
          <p:grpSpPr>
            <a:xfrm>
              <a:off x="182880" y="173697"/>
              <a:ext cx="8778300" cy="6510600"/>
              <a:chOff x="182880" y="173697"/>
              <a:chExt cx="8778300" cy="6510600"/>
            </a:xfrm>
          </p:grpSpPr>
          <p:pic>
            <p:nvPicPr>
              <p:cNvPr id="156" name="Shape 156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182880" y="173697"/>
                <a:ext cx="8778300" cy="65106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57" name="Shape 157"/>
              <p:cNvGrpSpPr/>
              <p:nvPr/>
            </p:nvGrpSpPr>
            <p:grpSpPr>
              <a:xfrm>
                <a:off x="255900" y="237184"/>
                <a:ext cx="8622600" cy="6364500"/>
                <a:chOff x="247025" y="246870"/>
                <a:chExt cx="8622600" cy="6364500"/>
              </a:xfrm>
            </p:grpSpPr>
            <p:sp>
              <p:nvSpPr>
                <p:cNvPr id="158" name="Shape 158"/>
                <p:cNvSpPr/>
                <p:nvPr/>
              </p:nvSpPr>
              <p:spPr>
                <a:xfrm>
                  <a:off x="247025" y="246870"/>
                  <a:ext cx="8622600" cy="6364500"/>
                </a:xfrm>
                <a:prstGeom prst="rect">
                  <a:avLst/>
                </a:prstGeom>
                <a:noFill/>
                <a:ln w="12700" cap="flat" cmpd="sng">
                  <a:solidFill>
                    <a:srgbClr val="D5CFC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erriweather Sans"/>
                    <a:ea typeface="Merriweather Sans"/>
                    <a:cs typeface="Merriweather Sans"/>
                    <a:sym typeface="Merriweather Sans"/>
                  </a:endParaRPr>
                </a:p>
              </p:txBody>
            </p:sp>
            <p:cxnSp>
              <p:nvCxnSpPr>
                <p:cNvPr id="159" name="Shape 159"/>
                <p:cNvCxnSpPr/>
                <p:nvPr/>
              </p:nvCxnSpPr>
              <p:spPr>
                <a:xfrm>
                  <a:off x="247025" y="6389248"/>
                  <a:ext cx="8622600" cy="15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D5CFC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60" name="Shape 160"/>
            <p:cNvSpPr/>
            <p:nvPr/>
          </p:nvSpPr>
          <p:spPr>
            <a:xfrm rot="5400000">
              <a:off x="801534" y="3274172"/>
              <a:ext cx="6134400" cy="63599"/>
            </a:xfrm>
            <a:prstGeom prst="rect">
              <a:avLst/>
            </a:prstGeom>
            <a:solidFill>
              <a:srgbClr val="9CA1B6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530352" y="1691640"/>
            <a:ext cx="30083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pic" idx="2"/>
          </p:nvPr>
        </p:nvSpPr>
        <p:spPr>
          <a:xfrm>
            <a:off x="4338557" y="612775"/>
            <a:ext cx="4114800" cy="5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530352" y="2670048"/>
            <a:ext cx="3008399" cy="340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120000"/>
              </a:lnSpc>
              <a:spcBef>
                <a:spcPts val="0"/>
              </a:spcBef>
              <a:buClr>
                <a:srgbClr val="FEFEFE"/>
              </a:buClr>
              <a:buFont typeface="Lustria"/>
              <a:buNone/>
              <a:defRPr/>
            </a:lvl1pPr>
            <a:lvl2pPr marL="457200" lvl="1" indent="0" rtl="0">
              <a:spcBef>
                <a:spcPts val="0"/>
              </a:spcBef>
              <a:buFont typeface="Lustria"/>
              <a:buNone/>
              <a:defRPr/>
            </a:lvl2pPr>
            <a:lvl3pPr marL="914400" lvl="2" indent="0" rtl="0">
              <a:spcBef>
                <a:spcPts val="0"/>
              </a:spcBef>
              <a:buFont typeface="Lustria"/>
              <a:buNone/>
              <a:defRPr/>
            </a:lvl3pPr>
            <a:lvl4pPr marL="1371600" lvl="3" indent="0" rtl="0">
              <a:spcBef>
                <a:spcPts val="0"/>
              </a:spcBef>
              <a:buFont typeface="Lustria"/>
              <a:buNone/>
              <a:defRPr/>
            </a:lvl4pPr>
            <a:lvl5pPr marL="1828800" lvl="4" indent="0" rtl="0">
              <a:spcBef>
                <a:spcPts val="0"/>
              </a:spcBef>
              <a:buFont typeface="Lustria"/>
              <a:buNone/>
              <a:defRPr/>
            </a:lvl5pPr>
            <a:lvl6pPr marL="2286000" lvl="5" indent="0" rtl="0">
              <a:spcBef>
                <a:spcPts val="0"/>
              </a:spcBef>
              <a:buFont typeface="Lustria"/>
              <a:buNone/>
              <a:defRPr/>
            </a:lvl6pPr>
            <a:lvl7pPr marL="2743200" lvl="6" indent="0" rtl="0">
              <a:spcBef>
                <a:spcPts val="0"/>
              </a:spcBef>
              <a:buFont typeface="Lustria"/>
              <a:buNone/>
              <a:defRPr/>
            </a:lvl7pPr>
            <a:lvl8pPr marL="3200400" lvl="7" indent="0" rtl="0">
              <a:spcBef>
                <a:spcPts val="0"/>
              </a:spcBef>
              <a:buFont typeface="Lustria"/>
              <a:buNone/>
              <a:defRPr/>
            </a:lvl8pPr>
            <a:lvl9pPr marL="3657600" lvl="8" indent="0" rtl="0">
              <a:spcBef>
                <a:spcPts val="0"/>
              </a:spcBef>
              <a:buFont typeface="Lustria"/>
              <a:buNone/>
              <a:defRPr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dt" idx="10"/>
          </p:nvPr>
        </p:nvSpPr>
        <p:spPr>
          <a:xfrm>
            <a:off x="244475" y="6372225"/>
            <a:ext cx="2133599" cy="2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ftr" idx="11"/>
          </p:nvPr>
        </p:nvSpPr>
        <p:spPr>
          <a:xfrm>
            <a:off x="5959475" y="6372225"/>
            <a:ext cx="2895600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4191000" y="6356350"/>
            <a:ext cx="762000" cy="2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above Caption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Shape 168"/>
          <p:cNvGrpSpPr/>
          <p:nvPr/>
        </p:nvGrpSpPr>
        <p:grpSpPr>
          <a:xfrm>
            <a:off x="182568" y="173037"/>
            <a:ext cx="8779178" cy="6511902"/>
            <a:chOff x="182880" y="173697"/>
            <a:chExt cx="8778300" cy="6510600"/>
          </a:xfrm>
        </p:grpSpPr>
        <p:pic>
          <p:nvPicPr>
            <p:cNvPr id="169" name="Shape 16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2880" y="173697"/>
              <a:ext cx="8778300" cy="65106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0" name="Shape 170"/>
            <p:cNvGrpSpPr/>
            <p:nvPr/>
          </p:nvGrpSpPr>
          <p:grpSpPr>
            <a:xfrm>
              <a:off x="255900" y="237184"/>
              <a:ext cx="8622600" cy="6364500"/>
              <a:chOff x="247025" y="246870"/>
              <a:chExt cx="8622600" cy="6364500"/>
            </a:xfrm>
          </p:grpSpPr>
          <p:sp>
            <p:nvSpPr>
              <p:cNvPr id="171" name="Shape 171"/>
              <p:cNvSpPr/>
              <p:nvPr/>
            </p:nvSpPr>
            <p:spPr>
              <a:xfrm>
                <a:off x="247025" y="246870"/>
                <a:ext cx="8622600" cy="6364500"/>
              </a:xfrm>
              <a:prstGeom prst="rect">
                <a:avLst/>
              </a:prstGeom>
              <a:noFill/>
              <a:ln w="12700" cap="flat" cmpd="sng">
                <a:solidFill>
                  <a:srgbClr val="D5CFC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cxnSp>
            <p:nvCxnSpPr>
              <p:cNvPr id="172" name="Shape 172"/>
              <p:cNvCxnSpPr/>
              <p:nvPr/>
            </p:nvCxnSpPr>
            <p:spPr>
              <a:xfrm>
                <a:off x="247025" y="6389248"/>
                <a:ext cx="8622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D5CFC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3" name="Shape 173"/>
          <p:cNvSpPr/>
          <p:nvPr/>
        </p:nvSpPr>
        <p:spPr>
          <a:xfrm>
            <a:off x="255587" y="4203700"/>
            <a:ext cx="8623199" cy="63599"/>
          </a:xfrm>
          <a:prstGeom prst="rect">
            <a:avLst/>
          </a:prstGeom>
          <a:solidFill>
            <a:srgbClr val="9CA1B6"/>
          </a:solidFill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255587" y="4203700"/>
            <a:ext cx="8623199" cy="63599"/>
          </a:xfrm>
          <a:prstGeom prst="rect">
            <a:avLst/>
          </a:prstGeom>
          <a:solidFill>
            <a:srgbClr val="9CA1B6"/>
          </a:solidFill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530350" y="4287819"/>
            <a:ext cx="8022000" cy="9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pic" idx="2"/>
          </p:nvPr>
        </p:nvSpPr>
        <p:spPr>
          <a:xfrm>
            <a:off x="356345" y="331692"/>
            <a:ext cx="8421599" cy="37830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530350" y="5271246"/>
            <a:ext cx="8022000" cy="101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FEFEFE"/>
              </a:buClr>
              <a:buFont typeface="Lustria"/>
              <a:buNone/>
              <a:defRPr/>
            </a:lvl1pPr>
            <a:lvl2pPr marL="457200" lvl="1" indent="0" rtl="0">
              <a:spcBef>
                <a:spcPts val="0"/>
              </a:spcBef>
              <a:buFont typeface="Lustria"/>
              <a:buNone/>
              <a:defRPr/>
            </a:lvl2pPr>
            <a:lvl3pPr marL="914400" lvl="2" indent="0" rtl="0">
              <a:spcBef>
                <a:spcPts val="0"/>
              </a:spcBef>
              <a:buFont typeface="Lustria"/>
              <a:buNone/>
              <a:defRPr/>
            </a:lvl3pPr>
            <a:lvl4pPr marL="1371600" lvl="3" indent="0" rtl="0">
              <a:spcBef>
                <a:spcPts val="0"/>
              </a:spcBef>
              <a:buFont typeface="Lustria"/>
              <a:buNone/>
              <a:defRPr/>
            </a:lvl4pPr>
            <a:lvl5pPr marL="1828800" lvl="4" indent="0" rtl="0">
              <a:spcBef>
                <a:spcPts val="0"/>
              </a:spcBef>
              <a:buFont typeface="Lustria"/>
              <a:buNone/>
              <a:defRPr/>
            </a:lvl5pPr>
            <a:lvl6pPr marL="2286000" lvl="5" indent="0" rtl="0">
              <a:spcBef>
                <a:spcPts val="0"/>
              </a:spcBef>
              <a:buFont typeface="Lustria"/>
              <a:buNone/>
              <a:defRPr/>
            </a:lvl6pPr>
            <a:lvl7pPr marL="2743200" lvl="6" indent="0" rtl="0">
              <a:spcBef>
                <a:spcPts val="0"/>
              </a:spcBef>
              <a:buFont typeface="Lustria"/>
              <a:buNone/>
              <a:defRPr/>
            </a:lvl7pPr>
            <a:lvl8pPr marL="3200400" lvl="7" indent="0" rtl="0">
              <a:spcBef>
                <a:spcPts val="0"/>
              </a:spcBef>
              <a:buFont typeface="Lustria"/>
              <a:buNone/>
              <a:defRPr/>
            </a:lvl8pPr>
            <a:lvl9pPr marL="3657600" lvl="8" indent="0" rtl="0">
              <a:spcBef>
                <a:spcPts val="0"/>
              </a:spcBef>
              <a:buFont typeface="Lustria"/>
              <a:buNone/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dt" idx="10"/>
          </p:nvPr>
        </p:nvSpPr>
        <p:spPr>
          <a:xfrm>
            <a:off x="244475" y="6372225"/>
            <a:ext cx="2133599" cy="2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ftr" idx="11"/>
          </p:nvPr>
        </p:nvSpPr>
        <p:spPr>
          <a:xfrm>
            <a:off x="5959475" y="6372225"/>
            <a:ext cx="2895600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4191000" y="6356350"/>
            <a:ext cx="762000" cy="2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182568" y="173037"/>
            <a:ext cx="8779178" cy="6511902"/>
            <a:chOff x="182880" y="173697"/>
            <a:chExt cx="8778300" cy="6510600"/>
          </a:xfrm>
        </p:grpSpPr>
        <p:pic>
          <p:nvPicPr>
            <p:cNvPr id="183" name="Shape 18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2880" y="173697"/>
              <a:ext cx="8778300" cy="65106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4" name="Shape 184"/>
            <p:cNvGrpSpPr/>
            <p:nvPr/>
          </p:nvGrpSpPr>
          <p:grpSpPr>
            <a:xfrm>
              <a:off x="255900" y="237184"/>
              <a:ext cx="8622600" cy="6364500"/>
              <a:chOff x="247025" y="246870"/>
              <a:chExt cx="8622600" cy="6364500"/>
            </a:xfrm>
          </p:grpSpPr>
          <p:sp>
            <p:nvSpPr>
              <p:cNvPr id="185" name="Shape 185"/>
              <p:cNvSpPr/>
              <p:nvPr/>
            </p:nvSpPr>
            <p:spPr>
              <a:xfrm>
                <a:off x="247025" y="246870"/>
                <a:ext cx="8622600" cy="6364500"/>
              </a:xfrm>
              <a:prstGeom prst="rect">
                <a:avLst/>
              </a:prstGeom>
              <a:noFill/>
              <a:ln w="12700" cap="flat" cmpd="sng">
                <a:solidFill>
                  <a:srgbClr val="D5CFC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cxnSp>
            <p:nvCxnSpPr>
              <p:cNvPr id="186" name="Shape 186"/>
              <p:cNvCxnSpPr/>
              <p:nvPr/>
            </p:nvCxnSpPr>
            <p:spPr>
              <a:xfrm>
                <a:off x="247025" y="6389248"/>
                <a:ext cx="8622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D5CFC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7" name="Shape 187"/>
              <p:cNvSpPr/>
              <p:nvPr/>
            </p:nvSpPr>
            <p:spPr>
              <a:xfrm>
                <a:off x="247025" y="1153150"/>
                <a:ext cx="8622600" cy="63599"/>
              </a:xfrm>
              <a:prstGeom prst="rect">
                <a:avLst/>
              </a:prstGeom>
              <a:solidFill>
                <a:srgbClr val="9CA1B6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</p:grp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900112" y="244475"/>
            <a:ext cx="7345499" cy="89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 rot="5400000">
            <a:off x="2606674" y="426900"/>
            <a:ext cx="3932100" cy="734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01600" algn="l" rtl="0"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  <a:defRPr/>
            </a:lvl1pPr>
            <a:lvl2pPr marL="579437" lvl="1" indent="-7937" algn="l" rtl="0">
              <a:spcBef>
                <a:spcPts val="600"/>
              </a:spcBef>
              <a:spcAft>
                <a:spcPts val="0"/>
              </a:spcAft>
              <a:buClr>
                <a:srgbClr val="6E7492"/>
              </a:buClr>
              <a:buFont typeface="Arial"/>
              <a:buChar char="•"/>
              <a:defRPr/>
            </a:lvl2pPr>
            <a:lvl3pPr marL="808037" lvl="2" indent="-20637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  <a:defRPr/>
            </a:lvl3pPr>
            <a:lvl4pPr marL="1036637" lvl="3" indent="-33337" algn="l" rtl="0">
              <a:spcBef>
                <a:spcPts val="600"/>
              </a:spcBef>
              <a:spcAft>
                <a:spcPts val="0"/>
              </a:spcAft>
              <a:buClr>
                <a:srgbClr val="6E7492"/>
              </a:buClr>
              <a:buFont typeface="Arial"/>
              <a:buChar char="•"/>
              <a:defRPr/>
            </a:lvl4pPr>
            <a:lvl5pPr marL="1265237" lvl="4" indent="-33337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  <a:defRPr/>
            </a:lvl5pPr>
            <a:lvl6pPr marL="2514600" lvl="5" indent="-127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lvl="6" indent="-127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lvl="7" indent="-127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lvl="8" indent="-127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dt" idx="10"/>
          </p:nvPr>
        </p:nvSpPr>
        <p:spPr>
          <a:xfrm>
            <a:off x="244475" y="6372225"/>
            <a:ext cx="2133599" cy="2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ftr" idx="11"/>
          </p:nvPr>
        </p:nvSpPr>
        <p:spPr>
          <a:xfrm>
            <a:off x="5959475" y="6372225"/>
            <a:ext cx="2895600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Shape 193"/>
          <p:cNvGrpSpPr/>
          <p:nvPr/>
        </p:nvGrpSpPr>
        <p:grpSpPr>
          <a:xfrm>
            <a:off x="182568" y="173037"/>
            <a:ext cx="8779178" cy="6511902"/>
            <a:chOff x="182880" y="173697"/>
            <a:chExt cx="8778300" cy="6510600"/>
          </a:xfrm>
        </p:grpSpPr>
        <p:pic>
          <p:nvPicPr>
            <p:cNvPr id="194" name="Shape 19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2880" y="173697"/>
              <a:ext cx="8778300" cy="65106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5" name="Shape 195"/>
            <p:cNvGrpSpPr/>
            <p:nvPr/>
          </p:nvGrpSpPr>
          <p:grpSpPr>
            <a:xfrm>
              <a:off x="255900" y="237184"/>
              <a:ext cx="8622600" cy="6364500"/>
              <a:chOff x="247025" y="246870"/>
              <a:chExt cx="8622600" cy="6364500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247025" y="246870"/>
                <a:ext cx="8622600" cy="6364500"/>
              </a:xfrm>
              <a:prstGeom prst="rect">
                <a:avLst/>
              </a:prstGeom>
              <a:noFill/>
              <a:ln w="12700" cap="flat" cmpd="sng">
                <a:solidFill>
                  <a:srgbClr val="D5CFC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cxnSp>
            <p:nvCxnSpPr>
              <p:cNvPr id="197" name="Shape 197"/>
              <p:cNvCxnSpPr/>
              <p:nvPr/>
            </p:nvCxnSpPr>
            <p:spPr>
              <a:xfrm>
                <a:off x="247025" y="6389248"/>
                <a:ext cx="8622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D5CFC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8" name="Shape 198"/>
          <p:cNvSpPr/>
          <p:nvPr/>
        </p:nvSpPr>
        <p:spPr>
          <a:xfrm rot="5400000">
            <a:off x="4242588" y="3274125"/>
            <a:ext cx="6135600" cy="63599"/>
          </a:xfrm>
          <a:prstGeom prst="rect">
            <a:avLst/>
          </a:prstGeom>
          <a:solidFill>
            <a:srgbClr val="9CA1B6"/>
          </a:solidFill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99" name="Shape 199"/>
          <p:cNvSpPr/>
          <p:nvPr/>
        </p:nvSpPr>
        <p:spPr>
          <a:xfrm rot="5400000">
            <a:off x="4242588" y="3274125"/>
            <a:ext cx="6135600" cy="63599"/>
          </a:xfrm>
          <a:prstGeom prst="rect">
            <a:avLst/>
          </a:prstGeom>
          <a:solidFill>
            <a:srgbClr val="9CA1B6"/>
          </a:solidFill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 rot="5400000">
            <a:off x="5341320" y="2659798"/>
            <a:ext cx="5516699" cy="141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 rot="5400000">
            <a:off x="959698" y="227999"/>
            <a:ext cx="5516699" cy="627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01600" algn="l" rtl="0"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  <a:defRPr/>
            </a:lvl1pPr>
            <a:lvl2pPr marL="579437" lvl="1" indent="-7937" algn="l" rtl="0">
              <a:spcBef>
                <a:spcPts val="600"/>
              </a:spcBef>
              <a:spcAft>
                <a:spcPts val="0"/>
              </a:spcAft>
              <a:buClr>
                <a:srgbClr val="6E7492"/>
              </a:buClr>
              <a:buFont typeface="Arial"/>
              <a:buChar char="•"/>
              <a:defRPr/>
            </a:lvl2pPr>
            <a:lvl3pPr marL="808037" lvl="2" indent="-20637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  <a:defRPr/>
            </a:lvl3pPr>
            <a:lvl4pPr marL="1036637" lvl="3" indent="-33337" algn="l" rtl="0">
              <a:spcBef>
                <a:spcPts val="600"/>
              </a:spcBef>
              <a:spcAft>
                <a:spcPts val="0"/>
              </a:spcAft>
              <a:buClr>
                <a:srgbClr val="6E7492"/>
              </a:buClr>
              <a:buFont typeface="Arial"/>
              <a:buChar char="•"/>
              <a:defRPr/>
            </a:lvl4pPr>
            <a:lvl5pPr marL="1265237" lvl="4" indent="-33337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  <a:defRPr/>
            </a:lvl5pPr>
            <a:lvl6pPr marL="2514600" lvl="5" indent="-127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lvl="6" indent="-127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lvl="7" indent="-127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lvl="8" indent="-127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244475" y="6372225"/>
            <a:ext cx="2133599" cy="2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5959475" y="6372225"/>
            <a:ext cx="2895600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4191000" y="6356350"/>
            <a:ext cx="762000" cy="2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Shape 30"/>
          <p:cNvGrpSpPr/>
          <p:nvPr/>
        </p:nvGrpSpPr>
        <p:grpSpPr>
          <a:xfrm>
            <a:off x="487372" y="380996"/>
            <a:ext cx="8169383" cy="6035703"/>
            <a:chOff x="486872" y="411479"/>
            <a:chExt cx="8170200" cy="6035099"/>
          </a:xfrm>
        </p:grpSpPr>
        <p:pic>
          <p:nvPicPr>
            <p:cNvPr id="31" name="Shape 31"/>
            <p:cNvPicPr preferRelativeResize="0"/>
            <p:nvPr/>
          </p:nvPicPr>
          <p:blipFill rotWithShape="1">
            <a:blip r:embed="rId2">
              <a:alphaModFix/>
            </a:blip>
            <a:srcRect r="2123"/>
            <a:stretch/>
          </p:blipFill>
          <p:spPr>
            <a:xfrm>
              <a:off x="486872" y="411479"/>
              <a:ext cx="8170200" cy="6035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Shape 32"/>
            <p:cNvSpPr/>
            <p:nvPr/>
          </p:nvSpPr>
          <p:spPr>
            <a:xfrm>
              <a:off x="563081" y="474972"/>
              <a:ext cx="7983000" cy="5889000"/>
            </a:xfrm>
            <a:prstGeom prst="rect">
              <a:avLst/>
            </a:prstGeom>
            <a:noFill/>
            <a:ln w="12700" cap="flat" cmpd="sng">
              <a:solidFill>
                <a:srgbClr val="D5CF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cxnSp>
          <p:nvCxnSpPr>
            <p:cNvPr id="33" name="Shape 33"/>
            <p:cNvCxnSpPr/>
            <p:nvPr/>
          </p:nvCxnSpPr>
          <p:spPr>
            <a:xfrm>
              <a:off x="563081" y="6133814"/>
              <a:ext cx="7983000" cy="1500"/>
            </a:xfrm>
            <a:prstGeom prst="straightConnector1">
              <a:avLst/>
            </a:prstGeom>
            <a:noFill/>
            <a:ln w="12700" cap="flat" cmpd="sng">
              <a:solidFill>
                <a:srgbClr val="D5CF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914400" y="1123950"/>
            <a:ext cx="7342200" cy="192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914400" y="3429000"/>
            <a:ext cx="73422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Font typeface="Arial"/>
              <a:buNone/>
              <a:defRPr/>
            </a:lvl1pPr>
            <a:lvl2pPr marL="457200" marR="0" lvl="1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7492"/>
              </a:buClr>
              <a:buFont typeface="Arial"/>
              <a:buNone/>
              <a:defRPr/>
            </a:lvl2pPr>
            <a:lvl3pPr marL="914400" marR="0" lvl="2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/>
            </a:lvl3pPr>
            <a:lvl4pPr marL="1371600" marR="0" lvl="3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7492"/>
              </a:buClr>
              <a:buFont typeface="Arial"/>
              <a:buNone/>
              <a:defRPr/>
            </a:lvl4pPr>
            <a:lvl5pPr marL="1828800" marR="0" lvl="4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/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573087" y="6122987"/>
            <a:ext cx="2133599" cy="2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5638800" y="6122987"/>
            <a:ext cx="2895600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4191000" y="6122987"/>
            <a:ext cx="762000" cy="2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Shape 40"/>
          <p:cNvGrpSpPr/>
          <p:nvPr/>
        </p:nvGrpSpPr>
        <p:grpSpPr>
          <a:xfrm>
            <a:off x="182568" y="173037"/>
            <a:ext cx="8779178" cy="6511902"/>
            <a:chOff x="182880" y="173697"/>
            <a:chExt cx="8778300" cy="6510600"/>
          </a:xfrm>
        </p:grpSpPr>
        <p:pic>
          <p:nvPicPr>
            <p:cNvPr id="41" name="Shape 4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2880" y="173697"/>
              <a:ext cx="8778300" cy="65106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" name="Shape 42"/>
            <p:cNvGrpSpPr/>
            <p:nvPr/>
          </p:nvGrpSpPr>
          <p:grpSpPr>
            <a:xfrm>
              <a:off x="255900" y="237184"/>
              <a:ext cx="8622600" cy="6364500"/>
              <a:chOff x="247025" y="246870"/>
              <a:chExt cx="8622600" cy="6364500"/>
            </a:xfrm>
          </p:grpSpPr>
          <p:sp>
            <p:nvSpPr>
              <p:cNvPr id="43" name="Shape 43"/>
              <p:cNvSpPr/>
              <p:nvPr/>
            </p:nvSpPr>
            <p:spPr>
              <a:xfrm>
                <a:off x="247025" y="246870"/>
                <a:ext cx="8622600" cy="6364500"/>
              </a:xfrm>
              <a:prstGeom prst="rect">
                <a:avLst/>
              </a:prstGeom>
              <a:noFill/>
              <a:ln w="12700" cap="flat" cmpd="sng">
                <a:solidFill>
                  <a:srgbClr val="D5CFC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cxnSp>
            <p:nvCxnSpPr>
              <p:cNvPr id="44" name="Shape 44"/>
              <p:cNvCxnSpPr/>
              <p:nvPr/>
            </p:nvCxnSpPr>
            <p:spPr>
              <a:xfrm>
                <a:off x="247025" y="6389248"/>
                <a:ext cx="8622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D5CFC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5" name="Shape 45"/>
              <p:cNvSpPr/>
              <p:nvPr/>
            </p:nvSpPr>
            <p:spPr>
              <a:xfrm>
                <a:off x="247025" y="1153150"/>
                <a:ext cx="8622600" cy="63599"/>
              </a:xfrm>
              <a:prstGeom prst="rect">
                <a:avLst/>
              </a:prstGeom>
              <a:solidFill>
                <a:srgbClr val="9CA1B6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</p:grp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900112" y="244475"/>
            <a:ext cx="7345499" cy="89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244475" y="6372225"/>
            <a:ext cx="2133599" cy="2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5959475" y="6372225"/>
            <a:ext cx="2895600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82568" y="173037"/>
            <a:ext cx="8779178" cy="6511902"/>
            <a:chOff x="182880" y="173697"/>
            <a:chExt cx="8778300" cy="6510600"/>
          </a:xfrm>
        </p:grpSpPr>
        <p:pic>
          <p:nvPicPr>
            <p:cNvPr id="51" name="Shape 5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2880" y="173697"/>
              <a:ext cx="8778300" cy="65106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2" name="Shape 52"/>
            <p:cNvGrpSpPr/>
            <p:nvPr/>
          </p:nvGrpSpPr>
          <p:grpSpPr>
            <a:xfrm>
              <a:off x="255900" y="237184"/>
              <a:ext cx="8622600" cy="6364500"/>
              <a:chOff x="247025" y="246870"/>
              <a:chExt cx="8622600" cy="6364500"/>
            </a:xfrm>
          </p:grpSpPr>
          <p:sp>
            <p:nvSpPr>
              <p:cNvPr id="53" name="Shape 53"/>
              <p:cNvSpPr/>
              <p:nvPr/>
            </p:nvSpPr>
            <p:spPr>
              <a:xfrm>
                <a:off x="247025" y="246870"/>
                <a:ext cx="8622600" cy="6364500"/>
              </a:xfrm>
              <a:prstGeom prst="rect">
                <a:avLst/>
              </a:prstGeom>
              <a:noFill/>
              <a:ln w="12700" cap="flat" cmpd="sng">
                <a:solidFill>
                  <a:srgbClr val="D5CFC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  <p:cxnSp>
            <p:nvCxnSpPr>
              <p:cNvPr id="54" name="Shape 54"/>
              <p:cNvCxnSpPr/>
              <p:nvPr/>
            </p:nvCxnSpPr>
            <p:spPr>
              <a:xfrm>
                <a:off x="247025" y="6389248"/>
                <a:ext cx="8622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D5CFC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5" name="Shape 55"/>
              <p:cNvSpPr/>
              <p:nvPr/>
            </p:nvSpPr>
            <p:spPr>
              <a:xfrm>
                <a:off x="247025" y="1242032"/>
                <a:ext cx="8622600" cy="63599"/>
              </a:xfrm>
              <a:prstGeom prst="rect">
                <a:avLst/>
              </a:prstGeom>
              <a:solidFill>
                <a:srgbClr val="9CA1B6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</p:txBody>
          </p:sp>
        </p:grpSp>
      </p:grp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900112" y="244475"/>
            <a:ext cx="7345499" cy="97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900112" y="2133600"/>
            <a:ext cx="7345499" cy="393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01600" algn="l" rtl="0"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  <a:defRPr/>
            </a:lvl1pPr>
            <a:lvl2pPr marL="579437" lvl="1" indent="-7937" algn="l" rtl="0">
              <a:spcBef>
                <a:spcPts val="600"/>
              </a:spcBef>
              <a:spcAft>
                <a:spcPts val="0"/>
              </a:spcAft>
              <a:buClr>
                <a:srgbClr val="6E7492"/>
              </a:buClr>
              <a:buFont typeface="Arial"/>
              <a:buChar char="•"/>
              <a:defRPr/>
            </a:lvl2pPr>
            <a:lvl3pPr marL="808037" lvl="2" indent="-20637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  <a:defRPr/>
            </a:lvl3pPr>
            <a:lvl4pPr marL="1036637" lvl="3" indent="-33337" algn="l" rtl="0">
              <a:spcBef>
                <a:spcPts val="600"/>
              </a:spcBef>
              <a:spcAft>
                <a:spcPts val="0"/>
              </a:spcAft>
              <a:buClr>
                <a:srgbClr val="6E7492"/>
              </a:buClr>
              <a:buFont typeface="Arial"/>
              <a:buChar char="•"/>
              <a:defRPr/>
            </a:lvl4pPr>
            <a:lvl5pPr marL="1265237" lvl="4" indent="-33337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  <a:defRPr/>
            </a:lvl5pPr>
            <a:lvl6pPr marL="2514600" lvl="5" indent="-127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lvl="6" indent="-127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lvl="7" indent="-127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lvl="8" indent="-127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244475" y="6372225"/>
            <a:ext cx="2133599" cy="2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5959475" y="6372225"/>
            <a:ext cx="2895600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4191000" y="6356350"/>
            <a:ext cx="762000" cy="2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00112" y="244475"/>
            <a:ext cx="7345499" cy="133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900112" y="2133600"/>
            <a:ext cx="7345499" cy="393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01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  <a:defRPr/>
            </a:lvl1pPr>
            <a:lvl2pPr marL="579437" marR="0" lvl="1" indent="-79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7492"/>
              </a:buClr>
              <a:buFont typeface="Arial"/>
              <a:buChar char="•"/>
              <a:defRPr/>
            </a:lvl2pPr>
            <a:lvl3pPr marL="808037" marR="0" lvl="2" indent="-206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  <a:defRPr/>
            </a:lvl3pPr>
            <a:lvl4pPr marL="1036637" marR="0" lvl="3" indent="-333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7492"/>
              </a:buClr>
              <a:buFont typeface="Arial"/>
              <a:buChar char="•"/>
              <a:defRPr/>
            </a:lvl4pPr>
            <a:lvl5pPr marL="1265237" marR="0" lvl="4" indent="-333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  <a:defRPr/>
            </a:lvl5pPr>
            <a:lvl6pPr marL="2514600" marR="0" lvl="5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/>
            </a:lvl6pPr>
            <a:lvl7pPr marL="2971800" marR="0" lvl="6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/>
            </a:lvl7pPr>
            <a:lvl8pPr marL="3429000" marR="0" lvl="7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/>
            </a:lvl8pPr>
            <a:lvl9pPr marL="3886200" marR="0" lvl="8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244475" y="6372225"/>
            <a:ext cx="2133599" cy="2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5959475" y="6372225"/>
            <a:ext cx="2895600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4191000" y="6356350"/>
            <a:ext cx="762000" cy="2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mailto:mcteja@umich.edu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midas.umich.edu/certificate/" TargetMode="External"/><Relationship Id="rId5" Type="http://schemas.openxmlformats.org/officeDocument/2006/relationships/hyperlink" Target="mailto:dinov@umich.edu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arc-ts.umich.edu/flux/" TargetMode="External"/><Relationship Id="rId5" Type="http://schemas.openxmlformats.org/officeDocument/2006/relationships/hyperlink" Target="http://www.xsede.org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mailto:cja@umich.edu" TargetMode="External"/><Relationship Id="rId5" Type="http://schemas.openxmlformats.org/officeDocument/2006/relationships/hyperlink" Target="mailto:raeker@umich.edu" TargetMode="External"/><Relationship Id="rId6" Type="http://schemas.openxmlformats.org/officeDocument/2006/relationships/hyperlink" Target="mailto:hpc-support@umich.edu" TargetMode="External"/><Relationship Id="rId7" Type="http://schemas.openxmlformats.org/officeDocument/2006/relationships/hyperlink" Target="http://cscar.research.umich.edu/consulting" TargetMode="External"/><Relationship Id="rId8" Type="http://schemas.openxmlformats.org/officeDocument/2006/relationships/hyperlink" Target="http://www.lib.umich.edu/clark-library/services/sand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www.hathitrust.org/" TargetMode="External"/><Relationship Id="rId5" Type="http://schemas.openxmlformats.org/officeDocument/2006/relationships/hyperlink" Target="http://dp.la" TargetMode="External"/><Relationship Id="rId6" Type="http://schemas.openxmlformats.org/officeDocument/2006/relationships/hyperlink" Target="http://www.textcreationpartnership.org/tcp-eebo/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mailto:sgeva@umich.edu" TargetMode="External"/><Relationship Id="rId5" Type="http://schemas.openxmlformats.org/officeDocument/2006/relationships/hyperlink" Target="mailto:mcteja@umich.edu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arc-ts.umich.edu/flux/" TargetMode="External"/><Relationship Id="rId5" Type="http://schemas.openxmlformats.org/officeDocument/2006/relationships/hyperlink" Target="http://arc-ts.umich.edu/" TargetMode="External"/><Relationship Id="rId6" Type="http://schemas.openxmlformats.org/officeDocument/2006/relationships/hyperlink" Target="http://arc-ts.umich.edu/systems-services/" TargetMode="External"/><Relationship Id="rId7" Type="http://schemas.openxmlformats.org/officeDocument/2006/relationships/hyperlink" Target="http://arc-ts.umich.edu/systems-and-services/hadoop/" TargetMode="External"/><Relationship Id="rId8" Type="http://schemas.openxmlformats.org/officeDocument/2006/relationships/hyperlink" Target="http://micde.umich.edu/" TargetMode="External"/><Relationship Id="rId9" Type="http://schemas.openxmlformats.org/officeDocument/2006/relationships/hyperlink" Target="http://midas.umich.edu/" TargetMode="External"/><Relationship Id="rId10" Type="http://schemas.openxmlformats.org/officeDocument/2006/relationships/hyperlink" Target="http://cscar.research.umich.edu/" TargetMode="External"/><Relationship Id="rId11" Type="http://schemas.openxmlformats.org/officeDocument/2006/relationships/hyperlink" Target="http://arc.research.umich.edu/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uewaters.ncsa.illinois.edu/blue-waters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arc.umich.edu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cscar.research.umich.edu/hpc-workshops/" TargetMode="External"/><Relationship Id="rId5" Type="http://schemas.openxmlformats.org/officeDocument/2006/relationships/hyperlink" Target="http://www.codecademy.com/" TargetMode="External"/><Relationship Id="rId6" Type="http://schemas.openxmlformats.org/officeDocument/2006/relationships/hyperlink" Target="http://www.sqlcourse.com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www.sqlcourse.com" TargetMode="External"/><Relationship Id="rId5" Type="http://schemas.openxmlformats.org/officeDocument/2006/relationships/hyperlink" Target="http://micde.umich.edu/sc2/" TargetMode="External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sldNum" idx="4294967295"/>
          </p:nvPr>
        </p:nvSpPr>
        <p:spPr>
          <a:xfrm>
            <a:off x="4191000" y="6356350"/>
            <a:ext cx="762000" cy="271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7005" y="6165522"/>
            <a:ext cx="3114600" cy="4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297047" y="1467721"/>
            <a:ext cx="8261399" cy="49511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4000" b="1" dirty="0"/>
              <a:t>I've been to the </a:t>
            </a:r>
            <a:r>
              <a:rPr lang="en" sz="4000" b="1" dirty="0" smtClean="0"/>
              <a:t>summer</a:t>
            </a:r>
            <a:r>
              <a:rPr lang="en-US" sz="4000" b="1" dirty="0" smtClean="0"/>
              <a:t> </a:t>
            </a:r>
            <a:r>
              <a:rPr lang="en" sz="4000" b="1" dirty="0" smtClean="0"/>
              <a:t>camp</a:t>
            </a:r>
            <a:r>
              <a:rPr lang="en" sz="4000" b="1" dirty="0"/>
              <a:t>,</a:t>
            </a:r>
          </a:p>
          <a:p>
            <a:pPr lvl="0" algn="ctr" rtl="0">
              <a:lnSpc>
                <a:spcPts val="32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 dirty="0">
                <a:solidFill>
                  <a:srgbClr val="666666"/>
                </a:solidFill>
              </a:rPr>
              <a:t>now what?</a:t>
            </a:r>
          </a:p>
          <a:p>
            <a:pPr lvl="0" algn="ctr" rtl="0">
              <a:lnSpc>
                <a:spcPts val="23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3000" dirty="0">
              <a:solidFill>
                <a:srgbClr val="666666"/>
              </a:solidFill>
            </a:endParaRPr>
          </a:p>
          <a:p>
            <a:pPr lvl="0" algn="ctr" rtl="0">
              <a:lnSpc>
                <a:spcPts val="23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 dirty="0">
                <a:solidFill>
                  <a:srgbClr val="666666"/>
                </a:solidFill>
              </a:rPr>
              <a:t>May 12, 2016</a:t>
            </a:r>
          </a:p>
          <a:p>
            <a:pPr lvl="0" algn="ctr" rtl="0">
              <a:lnSpc>
                <a:spcPts val="23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3000" b="1" dirty="0">
              <a:solidFill>
                <a:srgbClr val="666666"/>
              </a:solidFill>
            </a:endParaRPr>
          </a:p>
          <a:p>
            <a:pPr lvl="0" algn="ctr" rtl="0">
              <a:lnSpc>
                <a:spcPts val="23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 smtClean="0"/>
              <a:t>Mariana Carrasco-T.</a:t>
            </a:r>
            <a:endParaRPr lang="en" sz="1800" dirty="0"/>
          </a:p>
          <a:p>
            <a:pPr lvl="0" algn="ctr" rtl="0">
              <a:lnSpc>
                <a:spcPts val="23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 smtClean="0"/>
              <a:t>Assistant </a:t>
            </a:r>
            <a:r>
              <a:rPr lang="en" sz="1800" dirty="0" smtClean="0"/>
              <a:t>Director </a:t>
            </a:r>
            <a:r>
              <a:rPr lang="en" sz="1800" dirty="0"/>
              <a:t>of </a:t>
            </a:r>
            <a:r>
              <a:rPr lang="en-US" sz="1800" dirty="0" smtClean="0"/>
              <a:t>Michigan Institute for Computational Discovery &amp; Engineering</a:t>
            </a:r>
            <a:r>
              <a:rPr lang="en" sz="1800" dirty="0" smtClean="0"/>
              <a:t> (</a:t>
            </a:r>
            <a:r>
              <a:rPr lang="en-US" sz="1800" dirty="0" smtClean="0"/>
              <a:t>MICDE</a:t>
            </a:r>
            <a:r>
              <a:rPr lang="en" sz="1800" dirty="0" smtClean="0"/>
              <a:t>)</a:t>
            </a:r>
            <a:endParaRPr lang="en-US" sz="1800" dirty="0" smtClean="0"/>
          </a:p>
          <a:p>
            <a:pPr lvl="0" algn="ctr" rtl="0">
              <a:lnSpc>
                <a:spcPts val="23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 smtClean="0">
                <a:hlinkClick r:id="rId4"/>
              </a:rPr>
              <a:t>mcteja@umich.edu</a:t>
            </a:r>
            <a:endParaRPr lang="en-US" sz="1800" dirty="0"/>
          </a:p>
          <a:p>
            <a:pPr lvl="0" algn="ctr" rtl="0">
              <a:lnSpc>
                <a:spcPts val="23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endParaRPr sz="1800" dirty="0"/>
          </a:p>
          <a:p>
            <a:pPr lvl="0" algn="ctr">
              <a:lnSpc>
                <a:spcPts val="2300"/>
              </a:lnSpc>
              <a:buClr>
                <a:srgbClr val="000000"/>
              </a:buClr>
              <a:buSzPct val="61111"/>
            </a:pPr>
            <a:endParaRPr lang="en" sz="1800" dirty="0"/>
          </a:p>
          <a:p>
            <a:pPr lvl="0" algn="ctr" rtl="0">
              <a:lnSpc>
                <a:spcPts val="23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/>
              <a:t>arc.umich.edu</a:t>
            </a:r>
            <a:endParaRPr sz="3600" dirty="0">
              <a:solidFill>
                <a:schemeClr val="accent6"/>
              </a:solidFill>
            </a:endParaRPr>
          </a:p>
          <a:p>
            <a:pPr marL="342900" marR="0" lvl="0" indent="-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2800" b="0" i="0" u="none" strike="noStrike" cap="none" dirty="0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228600" y="244475"/>
            <a:ext cx="8686800" cy="974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en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More involved training and learning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sldNum" idx="4294967295"/>
          </p:nvPr>
        </p:nvSpPr>
        <p:spPr>
          <a:xfrm>
            <a:off x="4191000" y="6356350"/>
            <a:ext cx="762000" cy="271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4675" y="5943600"/>
            <a:ext cx="3114600" cy="4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441300" y="1183050"/>
            <a:ext cx="8261399" cy="449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/>
              <a:t>XSEDE training, remote training, …...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/>
              <a:t>Info about training events is always posted on the ARC website and sent out in the periodic email </a:t>
            </a:r>
            <a:r>
              <a:rPr lang="en" sz="2400" dirty="0" smtClean="0"/>
              <a:t>update</a:t>
            </a:r>
            <a:endParaRPr lang="en-US" sz="2400" dirty="0" smtClean="0"/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endParaRPr lang="en-US" sz="2400" dirty="0"/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dirty="0" smtClean="0"/>
              <a:t>June 14 -17, the </a:t>
            </a:r>
            <a:r>
              <a:rPr lang="en-US" sz="2400" b="1" dirty="0" smtClean="0"/>
              <a:t>Scientific Computing Student Club </a:t>
            </a:r>
            <a:r>
              <a:rPr lang="en-US" sz="2400" dirty="0" smtClean="0"/>
              <a:t>is hosting </a:t>
            </a:r>
            <a:r>
              <a:rPr lang="en-US" sz="2400" b="1" dirty="0" smtClean="0"/>
              <a:t>and XSEDE summer boot camp </a:t>
            </a:r>
            <a:r>
              <a:rPr lang="en-US" sz="2400" dirty="0" smtClean="0"/>
              <a:t>that will culminate in a hybrid exercise contest.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ct val="45833"/>
            </a:pPr>
            <a:r>
              <a:rPr lang="en-US" sz="2400" dirty="0"/>
              <a:t>MORE info http://</a:t>
            </a:r>
            <a:r>
              <a:rPr lang="en-US" sz="2400" dirty="0" err="1"/>
              <a:t>micde.umich.edu</a:t>
            </a:r>
            <a:r>
              <a:rPr lang="en-US" sz="2400" dirty="0"/>
              <a:t>/sc2/xsede-summer-boot-camp-hosted-by-sc2/</a:t>
            </a:r>
            <a:endParaRPr lang="en" sz="2400" dirty="0"/>
          </a:p>
          <a:p>
            <a:pPr marL="342900" marR="0" lvl="0" indent="-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2800" dirty="0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228600" y="244475"/>
            <a:ext cx="8686800" cy="974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en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Graduate Data Science Certificate Program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ldNum" idx="4294967295"/>
          </p:nvPr>
        </p:nvSpPr>
        <p:spPr>
          <a:xfrm>
            <a:off x="4191000" y="6356350"/>
            <a:ext cx="762000" cy="271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90" name="Shape 2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4675" y="5943600"/>
            <a:ext cx="3114600" cy="4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/>
        </p:nvSpPr>
        <p:spPr>
          <a:xfrm>
            <a:off x="441300" y="993225"/>
            <a:ext cx="8261399" cy="468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SzPct val="100000"/>
              <a:buChar char="●"/>
            </a:pPr>
            <a:r>
              <a:rPr lang="en" sz="2400">
                <a:solidFill>
                  <a:schemeClr val="accent6"/>
                </a:solidFill>
              </a:rPr>
              <a:t>Through the Michigan Institute for Data Science (MIDAS)</a:t>
            </a:r>
          </a:p>
          <a:p>
            <a:pPr marL="457200" lvl="0" indent="-381000" rtl="0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SzPct val="100000"/>
              <a:buChar char="●"/>
            </a:pPr>
            <a:r>
              <a:rPr lang="en" sz="2400">
                <a:solidFill>
                  <a:schemeClr val="accent6"/>
                </a:solidFill>
              </a:rPr>
              <a:t>The Rackham-approved Data Science Certificate program aims to provide core experiences in:</a:t>
            </a:r>
          </a:p>
          <a:p>
            <a:pPr marL="914400" lvl="0" indent="-381000" rtl="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Char char="●"/>
            </a:pPr>
            <a:r>
              <a:rPr lang="en" sz="2400">
                <a:solidFill>
                  <a:schemeClr val="accent6"/>
                </a:solidFill>
              </a:rPr>
              <a:t>(Modeling) Understanding of core Data Science principles, assumptions &amp; applications;</a:t>
            </a:r>
          </a:p>
          <a:p>
            <a:pPr marL="914400" lvl="0" indent="-381000" rtl="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Char char="●"/>
            </a:pPr>
            <a:r>
              <a:rPr lang="en" sz="2400">
                <a:solidFill>
                  <a:schemeClr val="accent6"/>
                </a:solidFill>
              </a:rPr>
              <a:t>(Technology) Data management, computation, information extraction &amp; analytics;</a:t>
            </a:r>
          </a:p>
          <a:p>
            <a:pPr marL="914400" lvl="0" indent="-381000" rtl="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Char char="●"/>
            </a:pPr>
            <a:r>
              <a:rPr lang="en" sz="2400">
                <a:solidFill>
                  <a:schemeClr val="accent6"/>
                </a:solidFill>
              </a:rPr>
              <a:t>(Practice) Hands-on experience with modeling tools and technology using real data.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accent6"/>
                </a:solidFill>
              </a:rPr>
              <a:t>For more information, </a:t>
            </a:r>
            <a:r>
              <a:rPr lang="en" sz="2400" u="sng">
                <a:solidFill>
                  <a:srgbClr val="1155CC"/>
                </a:solidFill>
                <a:hlinkClick r:id="rId4"/>
              </a:rPr>
              <a:t>http://midas.umich.edu/certificate/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accent6"/>
                </a:solidFill>
              </a:rPr>
              <a:t>Contact: Ivo D. Dinov (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dinov@umich.edu</a:t>
            </a:r>
            <a:r>
              <a:rPr lang="en" sz="2400">
                <a:solidFill>
                  <a:schemeClr val="accent6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228600" y="244475"/>
            <a:ext cx="8686800" cy="974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en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Where can I find more compute power?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sldNum" idx="4294967295"/>
          </p:nvPr>
        </p:nvSpPr>
        <p:spPr>
          <a:xfrm>
            <a:off x="4191000" y="6356350"/>
            <a:ext cx="762000" cy="271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4675" y="5943600"/>
            <a:ext cx="3114600" cy="4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441300" y="867100"/>
            <a:ext cx="8261399" cy="480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rtl="0">
              <a:spcBef>
                <a:spcPts val="600"/>
              </a:spcBef>
              <a:buSzPct val="103448"/>
            </a:pPr>
            <a:r>
              <a:rPr lang="en" sz="2900"/>
              <a:t>Flux - the on-campus shared computing cluster (provided by ARC; a for-fee service)</a:t>
            </a:r>
            <a:r>
              <a:rPr lang="en" sz="3000"/>
              <a:t> 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	</a:t>
            </a:r>
            <a:r>
              <a:rPr lang="en" sz="2000" u="sng">
                <a:solidFill>
                  <a:srgbClr val="1155CC"/>
                </a:solidFill>
                <a:hlinkClick r:id="rId4"/>
              </a:rPr>
              <a:t>http://arc-ts.umich.edu/flux/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/>
              <a:t>    * </a:t>
            </a:r>
            <a:r>
              <a:rPr lang="en"/>
              <a:t>Some schools and departments have also bought allocations for shared use</a:t>
            </a:r>
          </a:p>
          <a:p>
            <a:pPr marL="457200" lvl="0" indent="-412750" rtl="0">
              <a:spcBef>
                <a:spcPts val="600"/>
              </a:spcBef>
              <a:buSzPct val="100000"/>
            </a:pPr>
            <a:r>
              <a:rPr lang="en" sz="2900"/>
              <a:t>XSEDE - </a:t>
            </a:r>
            <a:r>
              <a:rPr lang="en" sz="2900">
                <a:solidFill>
                  <a:schemeClr val="accent6"/>
                </a:solidFill>
              </a:rPr>
              <a:t>16 supercomputers and high-end visualization and data analysis resources across the country (Provided by the NSF; free with a short proposal) </a:t>
            </a:r>
            <a:r>
              <a:rPr lang="en" sz="2900" u="sng">
                <a:solidFill>
                  <a:srgbClr val="1155CC"/>
                </a:solidFill>
                <a:hlinkClick r:id="rId5"/>
              </a:rPr>
              <a:t>www.xsede.org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37931"/>
              <a:buFont typeface="Arial"/>
              <a:buNone/>
            </a:pPr>
            <a:r>
              <a:rPr lang="en" sz="2900"/>
              <a:t>    Contact: Brock Palen,hpc-support@umich.edu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228600" y="244475"/>
            <a:ext cx="8686800" cy="974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en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Where can I find people to help me?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ldNum" idx="4294967295"/>
          </p:nvPr>
        </p:nvSpPr>
        <p:spPr>
          <a:xfrm>
            <a:off x="4191000" y="6356350"/>
            <a:ext cx="762000" cy="271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4675" y="5943600"/>
            <a:ext cx="3114600" cy="4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 txBox="1"/>
          <p:nvPr/>
        </p:nvSpPr>
        <p:spPr>
          <a:xfrm>
            <a:off x="441300" y="1024750"/>
            <a:ext cx="8261399" cy="4650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600"/>
              </a:spcBef>
              <a:buSzPct val="100000"/>
            </a:pPr>
            <a:r>
              <a:rPr lang="en" sz="2400" b="1" dirty="0"/>
              <a:t>ARC Liaisons:</a:t>
            </a:r>
            <a:r>
              <a:rPr lang="en" sz="2400" dirty="0"/>
              <a:t> Charles Antonelli (</a:t>
            </a:r>
            <a:r>
              <a:rPr lang="en" sz="2400" u="sng" dirty="0">
                <a:solidFill>
                  <a:schemeClr val="hlink"/>
                </a:solidFill>
                <a:hlinkClick r:id="rId4"/>
              </a:rPr>
              <a:t>cja@umich.edu</a:t>
            </a:r>
            <a:r>
              <a:rPr lang="en" sz="2400" dirty="0"/>
              <a:t>) (LSAIT) for LSA; Todd Raeker (</a:t>
            </a:r>
            <a:r>
              <a:rPr lang="en" sz="2400" u="sng" dirty="0">
                <a:solidFill>
                  <a:srgbClr val="1155CC"/>
                </a:solidFill>
                <a:hlinkClick r:id="rId5"/>
              </a:rPr>
              <a:t>raeker@umich.edu</a:t>
            </a:r>
            <a:r>
              <a:rPr lang="en" sz="2400" dirty="0"/>
              <a:t>) for Ross and other Central Campus units</a:t>
            </a:r>
          </a:p>
          <a:p>
            <a:pPr marL="457200" lvl="0" indent="-381000" rtl="0">
              <a:spcBef>
                <a:spcPts val="600"/>
              </a:spcBef>
              <a:buSzPct val="100000"/>
            </a:pPr>
            <a:r>
              <a:rPr lang="en" sz="2400" b="1" dirty="0"/>
              <a:t>XSEDE</a:t>
            </a:r>
            <a:r>
              <a:rPr lang="en" sz="2400" dirty="0"/>
              <a:t> - Brock Palen (</a:t>
            </a:r>
            <a:r>
              <a:rPr lang="en" sz="2400" u="sng" dirty="0">
                <a:solidFill>
                  <a:schemeClr val="hlink"/>
                </a:solidFill>
                <a:hlinkClick r:id="rId6"/>
              </a:rPr>
              <a:t>hpc-support@umich.edu</a:t>
            </a:r>
            <a:r>
              <a:rPr lang="en" sz="2400" dirty="0"/>
              <a:t>)</a:t>
            </a:r>
          </a:p>
          <a:p>
            <a:pPr marL="457200" lvl="0" indent="-381000" rtl="0">
              <a:spcBef>
                <a:spcPts val="600"/>
              </a:spcBef>
              <a:buSzPct val="100000"/>
            </a:pPr>
            <a:r>
              <a:rPr lang="en" sz="2400" b="1" dirty="0"/>
              <a:t>UM3D lab</a:t>
            </a:r>
            <a:r>
              <a:rPr lang="en" sz="2400" dirty="0"/>
              <a:t> - Advanced visualization</a:t>
            </a:r>
          </a:p>
          <a:p>
            <a:pPr marL="457200" lvl="0" indent="-381000" rtl="0">
              <a:spcBef>
                <a:spcPts val="600"/>
              </a:spcBef>
              <a:buSzPct val="100000"/>
            </a:pPr>
            <a:r>
              <a:rPr lang="en" sz="2400" b="1" dirty="0"/>
              <a:t>CSCAR</a:t>
            </a:r>
            <a:r>
              <a:rPr lang="en" sz="2400" dirty="0"/>
              <a:t> - Statistics consulting </a:t>
            </a:r>
            <a:r>
              <a:rPr lang="en-US" sz="2400" dirty="0" smtClean="0"/>
              <a:t>(</a:t>
            </a:r>
            <a:r>
              <a:rPr lang="en" sz="2400" u="sng" dirty="0" smtClean="0">
                <a:solidFill>
                  <a:schemeClr val="hlink"/>
                </a:solidFill>
                <a:hlinkClick r:id="rId7"/>
              </a:rPr>
              <a:t>http</a:t>
            </a:r>
            <a:r>
              <a:rPr lang="en" sz="2400" u="sng" dirty="0">
                <a:solidFill>
                  <a:schemeClr val="hlink"/>
                </a:solidFill>
                <a:hlinkClick r:id="rId7"/>
              </a:rPr>
              <a:t>://cscar.research.umich.edu/consulting</a:t>
            </a:r>
            <a:r>
              <a:rPr lang="en" sz="2400" dirty="0"/>
              <a:t>)</a:t>
            </a:r>
          </a:p>
          <a:p>
            <a:pPr marL="457200" lvl="0" indent="-381000" rtl="0">
              <a:spcBef>
                <a:spcPts val="600"/>
              </a:spcBef>
              <a:buSzPct val="100000"/>
            </a:pPr>
            <a:r>
              <a:rPr lang="en" sz="2400" b="1" dirty="0">
                <a:solidFill>
                  <a:srgbClr val="222222"/>
                </a:solidFill>
              </a:rPr>
              <a:t>Visualization Librarian</a:t>
            </a:r>
            <a:r>
              <a:rPr lang="en" sz="2400" dirty="0">
                <a:solidFill>
                  <a:srgbClr val="222222"/>
                </a:solidFill>
              </a:rPr>
              <a:t> - Justin Joque</a:t>
            </a:r>
          </a:p>
          <a:p>
            <a:pPr marL="457200" lvl="0" indent="-381000" rtl="0">
              <a:spcBef>
                <a:spcPts val="600"/>
              </a:spcBef>
              <a:buSzPct val="100000"/>
            </a:pPr>
            <a:r>
              <a:rPr lang="en" sz="2400" b="1" dirty="0">
                <a:solidFill>
                  <a:srgbClr val="222222"/>
                </a:solidFill>
              </a:rPr>
              <a:t>Spatial and Numeric Data Librarians</a:t>
            </a:r>
            <a:r>
              <a:rPr lang="en" sz="2400" dirty="0">
                <a:solidFill>
                  <a:srgbClr val="222222"/>
                </a:solidFill>
              </a:rPr>
              <a:t> (</a:t>
            </a:r>
            <a:r>
              <a:rPr lang="en" sz="2400" dirty="0">
                <a:solidFill>
                  <a:schemeClr val="accent6"/>
                </a:solidFill>
              </a:rPr>
              <a:t>assist in finding, manipulating and analyzing diverse types of data, GIS) (</a:t>
            </a:r>
            <a:r>
              <a:rPr lang="en" sz="2400" u="sng" dirty="0">
                <a:solidFill>
                  <a:schemeClr val="hlink"/>
                </a:solidFill>
                <a:hlinkClick r:id="rId8"/>
              </a:rPr>
              <a:t>http://www.lib.umich.edu/clark-library/services/sand</a:t>
            </a:r>
            <a:r>
              <a:rPr lang="en" sz="2400" dirty="0">
                <a:solidFill>
                  <a:schemeClr val="accent6"/>
                </a:solidFill>
              </a:rPr>
              <a:t>)</a:t>
            </a:r>
          </a:p>
          <a:p>
            <a:pPr marL="342900" marR="0" lvl="0" indent="-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2800" b="0" i="0" u="none" strike="noStrike" cap="none" dirty="0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228600" y="244475"/>
            <a:ext cx="8686800" cy="974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en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Besides social media, where else can I find data online?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sldNum" idx="4294967295"/>
          </p:nvPr>
        </p:nvSpPr>
        <p:spPr>
          <a:xfrm>
            <a:off x="4191000" y="6356350"/>
            <a:ext cx="762000" cy="271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4675" y="5943600"/>
            <a:ext cx="3114600" cy="4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/>
          <p:nvPr/>
        </p:nvSpPr>
        <p:spPr>
          <a:xfrm>
            <a:off x="441300" y="1183050"/>
            <a:ext cx="8261399" cy="449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3000"/>
              <a:t>HathiTrust - Millions of digitized library collections (Jeremy York, MLibrary)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/>
              <a:t>    </a:t>
            </a:r>
            <a:r>
              <a:rPr lang="en" sz="2400" u="sng">
                <a:solidFill>
                  <a:srgbClr val="1155CC"/>
                </a:solidFill>
                <a:hlinkClick r:id="rId4"/>
              </a:rPr>
              <a:t>http://www.hathitrust.org/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000"/>
              <a:t>DPLA - Digital Public Library of America </a:t>
            </a:r>
            <a:r>
              <a:rPr lang="en" sz="3000" u="sng">
                <a:solidFill>
                  <a:srgbClr val="1155CC"/>
                </a:solidFill>
                <a:hlinkClick r:id="rId5"/>
              </a:rPr>
              <a:t>dp.la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000"/>
              <a:t>EEBO-TCP - Early English Books 1475-1700 (Rebecca Welzenbach, MLibrary) </a:t>
            </a:r>
            <a:r>
              <a:rPr lang="en" sz="2400" u="sng">
                <a:solidFill>
                  <a:srgbClr val="1155CC"/>
                </a:solidFill>
                <a:hlinkClick r:id="rId6"/>
              </a:rPr>
              <a:t>http://www.textcreationpartnership.org/tcp-eebo/ </a:t>
            </a:r>
            <a:r>
              <a:rPr lang="en" sz="3000"/>
              <a:t> </a:t>
            </a:r>
          </a:p>
          <a:p>
            <a:pPr marL="342900" marR="0" lvl="0" indent="-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2800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228600" y="244475"/>
            <a:ext cx="8686800" cy="974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en" sz="3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Advanced Research Computing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sldNum" idx="4294967295"/>
          </p:nvPr>
        </p:nvSpPr>
        <p:spPr>
          <a:xfrm>
            <a:off x="4191000" y="6356350"/>
            <a:ext cx="762000" cy="271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26" name="Shape 3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4675" y="5943600"/>
            <a:ext cx="3114600" cy="4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 txBox="1"/>
          <p:nvPr/>
        </p:nvSpPr>
        <p:spPr>
          <a:xfrm>
            <a:off x="441300" y="1183050"/>
            <a:ext cx="8261399" cy="449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600" dirty="0">
              <a:solidFill>
                <a:schemeClr val="accent6"/>
              </a:solidFill>
            </a:endParaRPr>
          </a:p>
          <a:p>
            <a:pPr marL="342900" marR="0" lvl="0" indent="-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600" dirty="0">
                <a:solidFill>
                  <a:schemeClr val="accent6"/>
                </a:solidFill>
              </a:rPr>
              <a:t>Questions?</a:t>
            </a: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2800" b="0" i="0" u="none" strike="noStrike" cap="none" dirty="0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2800" b="0" i="0" u="sng" strike="noStrike" cap="none" dirty="0">
                <a:solidFill>
                  <a:schemeClr val="hlink"/>
                </a:solidFill>
                <a:hlinkClick r:id="rId4"/>
              </a:rPr>
              <a:t>sgeva@umich.edu</a:t>
            </a:r>
          </a:p>
          <a:p>
            <a:pPr marL="342900" marR="0" lvl="0" indent="-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chemeClr val="accent6"/>
                </a:solidFill>
                <a:hlinkClick r:id="rId5"/>
              </a:rPr>
              <a:t>mcteja@umich.edu</a:t>
            </a:r>
            <a:endParaRPr lang="en-US" sz="2800" b="0" i="0" u="none" strike="noStrike" cap="none" dirty="0" smtClean="0">
              <a:solidFill>
                <a:schemeClr val="accent6"/>
              </a:solidFill>
            </a:endParaRPr>
          </a:p>
          <a:p>
            <a:pPr marL="342900" marR="0" lvl="0" indent="-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lang="en-US" sz="2800" b="0" i="0" u="none" strike="noStrike" cap="none" dirty="0" smtClean="0">
              <a:solidFill>
                <a:schemeClr val="accent6"/>
              </a:solidFill>
            </a:endParaRPr>
          </a:p>
          <a:p>
            <a:pPr marL="342900" marR="0" lvl="0" indent="-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2800" b="0" i="0" u="none" strike="noStrike" cap="none" dirty="0" smtClean="0">
                <a:solidFill>
                  <a:schemeClr val="accent6"/>
                </a:solidFill>
              </a:rPr>
              <a:t>arc.umich.edu</a:t>
            </a:r>
            <a:endParaRPr lang="en" sz="2800" b="0" i="0" u="none" strike="noStrike" cap="none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228600" y="244475"/>
            <a:ext cx="8686800" cy="974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en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What is ARC?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sldNum" idx="4294967295"/>
          </p:nvPr>
        </p:nvSpPr>
        <p:spPr>
          <a:xfrm>
            <a:off x="4191000" y="6356350"/>
            <a:ext cx="762000" cy="271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4675" y="6202509"/>
            <a:ext cx="3114600" cy="4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441300" y="1183050"/>
            <a:ext cx="8261399" cy="449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600">
              <a:solidFill>
                <a:schemeClr val="accent6"/>
              </a:solidFill>
            </a:endParaRPr>
          </a:p>
          <a:p>
            <a:pPr marL="342900" marR="0" lvl="0" indent="-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327" y="1283550"/>
            <a:ext cx="8511349" cy="49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sldNum" idx="4294967295"/>
          </p:nvPr>
        </p:nvSpPr>
        <p:spPr>
          <a:xfrm>
            <a:off x="4191000" y="6356350"/>
            <a:ext cx="762000" cy="271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4675" y="5943600"/>
            <a:ext cx="3114600" cy="4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441300" y="1009000"/>
            <a:ext cx="8261399" cy="466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Provides</a:t>
            </a:r>
            <a:r>
              <a:rPr lang="en" sz="1800">
                <a:hlinkClick r:id="rId4"/>
              </a:rPr>
              <a:t> </a:t>
            </a:r>
            <a:r>
              <a:rPr lang="en" sz="1800" u="sng">
                <a:solidFill>
                  <a:srgbClr val="1155CC"/>
                </a:solidFill>
                <a:hlinkClick r:id="rId4"/>
              </a:rPr>
              <a:t>Flux</a:t>
            </a:r>
            <a:r>
              <a:rPr lang="en" sz="1800"/>
              <a:t>, the shared, campus-wide high-performance computing cluster through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Advanced Research Computing - Technology Services (ARC-TS)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Provides or facilitates access to</a:t>
            </a:r>
            <a:r>
              <a:rPr lang="en" sz="1800">
                <a:hlinkClick r:id="rId6"/>
              </a:rPr>
              <a:t> </a:t>
            </a:r>
            <a:r>
              <a:rPr lang="en" sz="1800" u="sng">
                <a:solidFill>
                  <a:srgbClr val="1155CC"/>
                </a:solidFill>
                <a:hlinkClick r:id="rId6"/>
              </a:rPr>
              <a:t>other research computing resources</a:t>
            </a:r>
            <a:r>
              <a:rPr lang="en" sz="1800" u="sng">
                <a:solidFill>
                  <a:srgbClr val="1155CC"/>
                </a:solidFill>
              </a:rPr>
              <a:t> </a:t>
            </a:r>
            <a:r>
              <a:rPr lang="en" sz="1800"/>
              <a:t>on and off the U-M campus, including running a </a:t>
            </a:r>
            <a:r>
              <a:rPr lang="en" sz="1800" b="1"/>
              <a:t>free</a:t>
            </a:r>
            <a:r>
              <a:rPr lang="en" sz="1800"/>
              <a:t> data science </a:t>
            </a:r>
            <a:r>
              <a:rPr lang="en" sz="1800" u="sng">
                <a:solidFill>
                  <a:srgbClr val="1155CC"/>
                </a:solidFill>
                <a:hlinkClick r:id="rId7"/>
              </a:rPr>
              <a:t>Hadoop</a:t>
            </a:r>
            <a:r>
              <a:rPr lang="en" sz="1800"/>
              <a:t> cluster, through ARC-TS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Affiliates the </a:t>
            </a:r>
            <a:r>
              <a:rPr lang="en" sz="1800" u="sng">
                <a:solidFill>
                  <a:schemeClr val="hlink"/>
                </a:solidFill>
                <a:hlinkClick r:id="rId8"/>
              </a:rPr>
              <a:t>Michigan Institute for Computational Discovery and Engineering (MICDE)</a:t>
            </a:r>
            <a:r>
              <a:rPr lang="en" sz="1800"/>
              <a:t> and the</a:t>
            </a:r>
            <a:r>
              <a:rPr lang="en" sz="1800" u="sng">
                <a:solidFill>
                  <a:schemeClr val="hlink"/>
                </a:solidFill>
                <a:hlinkClick r:id="rId9"/>
              </a:rPr>
              <a:t> Michigan Institute for Data Science (MIDAS)</a:t>
            </a:r>
            <a:r>
              <a:rPr lang="en" sz="1800"/>
              <a:t> to support academic programmatic initiative and multi-disciplinary collaboration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>
                <a:solidFill>
                  <a:srgbClr val="222222"/>
                </a:solidFill>
              </a:rPr>
              <a:t>P</a:t>
            </a:r>
            <a:r>
              <a:rPr lang="en" sz="1800"/>
              <a:t>romotes training and support for users of computational research resources, through </a:t>
            </a:r>
            <a:r>
              <a:rPr lang="en" sz="1800" u="sng">
                <a:solidFill>
                  <a:schemeClr val="hlink"/>
                </a:solidFill>
                <a:hlinkClick r:id="rId10"/>
              </a:rPr>
              <a:t>Consulting for Statistics, Computing, and Analytics Research (CSCAR)</a:t>
            </a:r>
            <a:r>
              <a:rPr lang="en" sz="1800"/>
              <a:t>, and a variety of other</a:t>
            </a:r>
            <a:r>
              <a:rPr lang="en" sz="1800">
                <a:hlinkClick r:id="rId11"/>
              </a:rPr>
              <a:t> learning opportunities</a:t>
            </a:r>
            <a:r>
              <a:rPr lang="en" sz="1800"/>
              <a:t> available to the U-M community.</a:t>
            </a:r>
          </a:p>
          <a:p>
            <a:pPr marL="342900" marR="0" lvl="0" indent="-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228600" y="244475"/>
            <a:ext cx="8686800" cy="974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en" sz="3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Advanced Research Computing (ARC):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228600" y="244475"/>
            <a:ext cx="8686800" cy="974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en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Is advanced research computing  relevant to me?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4294967295"/>
          </p:nvPr>
        </p:nvSpPr>
        <p:spPr>
          <a:xfrm>
            <a:off x="4191000" y="6356350"/>
            <a:ext cx="762000" cy="271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4675" y="5943600"/>
            <a:ext cx="3114600" cy="4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441300" y="1183050"/>
            <a:ext cx="8261399" cy="449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600"/>
              </a:spcBef>
              <a:buSzPct val="100000"/>
              <a:buChar char="●"/>
            </a:pPr>
            <a:r>
              <a:rPr lang="en" sz="2400"/>
              <a:t>NSF HPC+ Strategy high-level goal:</a:t>
            </a:r>
          </a:p>
          <a:p>
            <a:pPr marL="457200" lvl="0" indent="-6985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“Provide computational infrastructure to advance computational- and data-enabled science and engineering across all scientific and engineering disciplines”</a:t>
            </a:r>
          </a:p>
          <a:p>
            <a:pPr marL="457200" lvl="0" indent="-381000" rtl="0">
              <a:spcBef>
                <a:spcPts val="600"/>
              </a:spcBef>
              <a:buSzPct val="100000"/>
            </a:pPr>
            <a:r>
              <a:rPr lang="en" sz="2400"/>
              <a:t>ACI-1341698, Michael Norman, UCSD, “Gateways to Discovery: Cyberinfrastructure for the Long Tail of Science” (Comet system), 10/1/2013, 5 years, $12M </a:t>
            </a:r>
          </a:p>
          <a:p>
            <a:pPr marL="457200" lvl="0" indent="-381000" rtl="0">
              <a:spcBef>
                <a:spcPts val="600"/>
              </a:spcBef>
              <a:buSzPct val="100000"/>
            </a:pPr>
            <a:r>
              <a:rPr lang="en" sz="2400"/>
              <a:t>ACI-1341711, Daniel Stanzione, UT-Austin, “Wrangler: A Transformational Data Intensive Resource for the Open Science Community” (Wrangler system), 11/1/2013, 2 years, $6M 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228600" y="244475"/>
            <a:ext cx="8686800" cy="974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en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Funding for Big Data Core Technologies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ldNum" idx="4294967295"/>
          </p:nvPr>
        </p:nvSpPr>
        <p:spPr>
          <a:xfrm>
            <a:off x="4191000" y="6356350"/>
            <a:ext cx="762000" cy="271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4675" y="5943600"/>
            <a:ext cx="3114600" cy="4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x="441300" y="1183050"/>
            <a:ext cx="8261399" cy="449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rtl="0">
              <a:spcBef>
                <a:spcPts val="600"/>
              </a:spcBef>
              <a:buSzPct val="100000"/>
              <a:buChar char="●"/>
            </a:pPr>
            <a:r>
              <a:rPr lang="en" sz="3000"/>
              <a:t>In 2012 &amp; 2013, NSF &amp; NIH awarded 45 projects ranging from $250K/year for up to 3 years to $1M/year for up to 5 years</a:t>
            </a:r>
          </a:p>
          <a:p>
            <a:pPr marL="457200" lvl="0" indent="-419100" rtl="0">
              <a:spcBef>
                <a:spcPts val="600"/>
              </a:spcBef>
              <a:buSzPct val="100000"/>
            </a:pPr>
            <a:r>
              <a:rPr lang="en" sz="3000"/>
              <a:t>51% by number of projects went to “Data Collection, Management, Mining and Machine Learning”</a:t>
            </a:r>
          </a:p>
          <a:p>
            <a:pPr marL="457200" lvl="0" indent="-419100" rtl="0">
              <a:spcBef>
                <a:spcPts val="600"/>
              </a:spcBef>
              <a:buSzPct val="100000"/>
            </a:pPr>
            <a:r>
              <a:rPr lang="en" sz="3000"/>
              <a:t>An additional 10% went to “Social Networks”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439344"/>
            <a:ext cx="8229600" cy="627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The sky’s the limit (currently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Blue Waters</a:t>
            </a:r>
            <a:r>
              <a:rPr lang="en" sz="2800"/>
              <a:t> is)...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0751" y="1600200"/>
            <a:ext cx="7199497" cy="479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228600" y="244475"/>
            <a:ext cx="8686800" cy="974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en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Where can I find information about advanced research computing?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sldNum" idx="4294967295"/>
          </p:nvPr>
        </p:nvSpPr>
        <p:spPr>
          <a:xfrm>
            <a:off x="4191000" y="6356350"/>
            <a:ext cx="762000" cy="271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4675" y="5943600"/>
            <a:ext cx="3114600" cy="4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441300" y="1183050"/>
            <a:ext cx="8261399" cy="466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800" dirty="0"/>
              <a:t>The ARC website: </a:t>
            </a:r>
            <a:r>
              <a:rPr lang="en" sz="2800" u="sng" dirty="0">
                <a:solidFill>
                  <a:srgbClr val="1155CC"/>
                </a:solidFill>
                <a:hlinkClick r:id="rId4"/>
              </a:rPr>
              <a:t>arc.umich.edu</a:t>
            </a:r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800" dirty="0"/>
              <a:t>ARC weekly email: to subscribe, see the footer of any page on the website.</a:t>
            </a:r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800" dirty="0"/>
              <a:t>Research Computing Symposia (Spring, Fall)</a:t>
            </a:r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800" dirty="0"/>
              <a:t>Research Computing Symposium poster sessions (prizes!)</a:t>
            </a:r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800" dirty="0" smtClean="0"/>
              <a:t>ARCs director</a:t>
            </a:r>
            <a:r>
              <a:rPr lang="en" sz="2800" dirty="0" smtClean="0"/>
              <a:t> </a:t>
            </a:r>
            <a:r>
              <a:rPr lang="en" sz="2800" dirty="0"/>
              <a:t>Twitter: @sbroudegeva (relevant retweets from various sources, no cats)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SzPct val="107142"/>
            </a:pPr>
            <a:r>
              <a:rPr lang="en" sz="2800" dirty="0"/>
              <a:t>ARC’s Twitter:</a:t>
            </a:r>
            <a:r>
              <a:rPr lang="en" sz="3000" dirty="0"/>
              <a:t> @ARCatUM</a:t>
            </a:r>
          </a:p>
          <a:p>
            <a:pPr marL="342900" marR="0" lvl="0" indent="-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600" dirty="0">
              <a:solidFill>
                <a:schemeClr val="accent6"/>
              </a:solidFill>
            </a:endParaRPr>
          </a:p>
          <a:p>
            <a:pPr marL="342900" marR="0" lvl="0" indent="-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2800" b="0" i="0" u="none" strike="noStrike" cap="none" dirty="0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228600" y="244475"/>
            <a:ext cx="8686800" cy="974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en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… and training?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sldNum" idx="4294967295"/>
          </p:nvPr>
        </p:nvSpPr>
        <p:spPr>
          <a:xfrm>
            <a:off x="4191000" y="6356350"/>
            <a:ext cx="762000" cy="271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4675" y="6202509"/>
            <a:ext cx="3114600" cy="4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/>
        </p:nvSpPr>
        <p:spPr>
          <a:xfrm>
            <a:off x="441300" y="1292616"/>
            <a:ext cx="8261399" cy="449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800" dirty="0" smtClean="0"/>
              <a:t>HPC</a:t>
            </a:r>
            <a:r>
              <a:rPr lang="en" sz="2800" dirty="0" smtClean="0"/>
              <a:t>100</a:t>
            </a:r>
            <a:r>
              <a:rPr lang="en" sz="2800" dirty="0"/>
              <a:t>, </a:t>
            </a:r>
            <a:r>
              <a:rPr lang="en-US" sz="2800" dirty="0" smtClean="0"/>
              <a:t>HPC</a:t>
            </a:r>
            <a:r>
              <a:rPr lang="en" sz="2800" dirty="0" smtClean="0"/>
              <a:t>101</a:t>
            </a:r>
            <a:r>
              <a:rPr lang="en-US" sz="2800" dirty="0" smtClean="0"/>
              <a:t>, etc</a:t>
            </a:r>
            <a:r>
              <a:rPr lang="en-US" sz="2800" dirty="0" smtClean="0"/>
              <a:t>.</a:t>
            </a:r>
            <a:r>
              <a:rPr lang="en" sz="2800" dirty="0" smtClean="0"/>
              <a:t> </a:t>
            </a:r>
            <a:r>
              <a:rPr lang="en" sz="2800" dirty="0"/>
              <a:t>-  every couple of months </a:t>
            </a:r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800" u="sng" dirty="0">
                <a:solidFill>
                  <a:schemeClr val="hlink"/>
                </a:solidFill>
                <a:hlinkClick r:id="rId4"/>
              </a:rPr>
              <a:t>http://</a:t>
            </a:r>
            <a:r>
              <a:rPr lang="en" sz="2800" u="sng" dirty="0" smtClean="0">
                <a:solidFill>
                  <a:schemeClr val="hlink"/>
                </a:solidFill>
                <a:hlinkClick r:id="rId4"/>
              </a:rPr>
              <a:t>cscar.research.umich.edu/hpc-workshops</a:t>
            </a:r>
            <a:r>
              <a:rPr lang="en" sz="2800" u="sng" dirty="0">
                <a:solidFill>
                  <a:schemeClr val="hlink"/>
                </a:solidFill>
                <a:hlinkClick r:id="rId4"/>
              </a:rPr>
              <a:t>/</a:t>
            </a:r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800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Flux open user meetings </a:t>
            </a:r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800" dirty="0"/>
              <a:t>ARC website + weekly email</a:t>
            </a:r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800" dirty="0">
                <a:solidFill>
                  <a:srgbClr val="2C6FFF"/>
                </a:solidFill>
              </a:rPr>
              <a:t>ARC Twitter (advance notice for training!)</a:t>
            </a:r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800" dirty="0"/>
              <a:t>Online resources, for example: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" sz="2800" dirty="0"/>
              <a:t>     Python - </a:t>
            </a:r>
            <a:r>
              <a:rPr lang="en" sz="2800" u="sng" dirty="0">
                <a:solidFill>
                  <a:schemeClr val="hlink"/>
                </a:solidFill>
                <a:hlinkClick r:id="rId5"/>
              </a:rPr>
              <a:t>http://www.codecademy.com/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" sz="2800" dirty="0"/>
              <a:t>     SQL - </a:t>
            </a:r>
            <a:r>
              <a:rPr lang="en" sz="2800" u="sng" dirty="0">
                <a:solidFill>
                  <a:schemeClr val="hlink"/>
                </a:solidFill>
                <a:hlinkClick r:id="rId6"/>
              </a:rPr>
              <a:t>http://www.sqlcourse.com</a:t>
            </a:r>
          </a:p>
          <a:p>
            <a:pPr marL="342900" lvl="0" indent="-165100">
              <a:buClr>
                <a:schemeClr val="lt1"/>
              </a:buClr>
            </a:pPr>
            <a:r>
              <a:rPr lang="en" sz="2800" u="sng" dirty="0">
                <a:solidFill>
                  <a:srgbClr val="800000"/>
                </a:solidFill>
              </a:rPr>
              <a:t>http://software-carpentry.org/workshops/</a:t>
            </a:r>
            <a:endParaRPr sz="2800" u="sng" dirty="0">
              <a:solidFill>
                <a:srgbClr val="800000"/>
              </a:solidFill>
            </a:endParaRPr>
          </a:p>
          <a:p>
            <a:pPr marL="342900" marR="0" lvl="0" indent="-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2800" b="0" i="0" u="sng" strike="noStrike" cap="none" dirty="0">
              <a:solidFill>
                <a:srgbClr val="8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228600" y="244475"/>
            <a:ext cx="8686800" cy="974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endParaRPr lang="en" sz="320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idx="4294967295"/>
          </p:nvPr>
        </p:nvSpPr>
        <p:spPr>
          <a:xfrm>
            <a:off x="4191000" y="6356350"/>
            <a:ext cx="762000" cy="271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4675" y="5943600"/>
            <a:ext cx="3114600" cy="4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/>
        </p:nvSpPr>
        <p:spPr>
          <a:xfrm>
            <a:off x="441300" y="1183050"/>
            <a:ext cx="8261399" cy="449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>
              <a:lnSpc>
                <a:spcPct val="115000"/>
              </a:lnSpc>
              <a:buSzPct val="100000"/>
            </a:pPr>
            <a:r>
              <a:rPr lang="en-US" sz="2800" dirty="0" smtClean="0"/>
              <a:t>The </a:t>
            </a:r>
            <a:r>
              <a:rPr lang="en-US" sz="2800" b="1" dirty="0" smtClean="0"/>
              <a:t>Scientific Computing Student Club</a:t>
            </a:r>
            <a:r>
              <a:rPr lang="en-US" sz="2800" dirty="0" smtClean="0"/>
              <a:t> was founded on Fall </a:t>
            </a:r>
            <a:r>
              <a:rPr lang="en-US" sz="2800" dirty="0"/>
              <a:t>2015 </a:t>
            </a:r>
            <a:r>
              <a:rPr lang="en-US" sz="2800" dirty="0" smtClean="0"/>
              <a:t>to develop </a:t>
            </a:r>
            <a:r>
              <a:rPr lang="en-US" sz="2800" dirty="0"/>
              <a:t>a community across disciplines that fosters collaboration and peer support for scientific computing</a:t>
            </a:r>
            <a:endParaRPr lang="en" sz="2800" u="sng" dirty="0">
              <a:solidFill>
                <a:schemeClr val="hlink"/>
              </a:solidFill>
              <a:hlinkClick r:id="rId4"/>
            </a:endParaRPr>
          </a:p>
          <a:p>
            <a:pPr marL="342900" marR="0" lvl="0" indent="-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600" dirty="0">
              <a:solidFill>
                <a:schemeClr val="accent6"/>
              </a:solidFill>
            </a:endParaRPr>
          </a:p>
          <a:p>
            <a:pPr marL="342900" marR="0" lvl="0" indent="-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800" dirty="0" smtClean="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Social happy hours, special seminars, visits to Flux facilities, kayaking trip, etc.</a:t>
            </a:r>
          </a:p>
          <a:p>
            <a:pPr marL="342900" marR="0" lvl="0" indent="-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lang="en-US" sz="2800" b="0" i="0" u="none" strike="noStrike" cap="none" dirty="0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165100" algn="ctr">
              <a:buClr>
                <a:schemeClr val="lt1"/>
              </a:buClr>
            </a:pPr>
            <a:r>
              <a:rPr lang="en-US" sz="2800" dirty="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Visit </a:t>
            </a:r>
            <a:r>
              <a:rPr lang="en-US" sz="2800" dirty="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http://micde.umich.edu/sc2</a:t>
            </a:r>
            <a:r>
              <a:rPr lang="en-US" sz="2800" dirty="0" smtClean="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/</a:t>
            </a:r>
            <a:r>
              <a:rPr lang="en-US" sz="2800" dirty="0" smtClean="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2800" b="0" i="0" u="none" strike="noStrike" cap="none" dirty="0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 descr="SC2head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81" y="318449"/>
            <a:ext cx="7545765" cy="83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43779"/>
      </p:ext>
    </p:extLst>
  </p:cSld>
  <p:clrMapOvr>
    <a:masterClrMapping/>
  </p:clrMapOvr>
  <p:transition xmlns:p14="http://schemas.microsoft.com/office/powerpoint/2010/main" spd="slow">
    <p:fade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pital">
  <a:themeElements>
    <a:clrScheme name="Custom 5">
      <a:dk1>
        <a:srgbClr val="005596"/>
      </a:dk1>
      <a:lt1>
        <a:srgbClr val="FFFFFF"/>
      </a:lt1>
      <a:dk2>
        <a:srgbClr val="252731"/>
      </a:dk2>
      <a:lt2>
        <a:srgbClr val="EAE7E4"/>
      </a:lt2>
      <a:accent1>
        <a:srgbClr val="001C58"/>
      </a:accent1>
      <a:accent2>
        <a:srgbClr val="FFCF01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945</Words>
  <Application>Microsoft Macintosh PowerPoint</Application>
  <PresentationFormat>On-screen Show (4:3)</PresentationFormat>
  <Paragraphs>133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Custom Theme</vt:lpstr>
      <vt:lpstr>Capital</vt:lpstr>
      <vt:lpstr>PowerPoint Presentation</vt:lpstr>
      <vt:lpstr>What is ARC?</vt:lpstr>
      <vt:lpstr>Advanced Research Computing (ARC):</vt:lpstr>
      <vt:lpstr>Is advanced research computing  relevant to me?</vt:lpstr>
      <vt:lpstr>Funding for Big Data Core Technologies</vt:lpstr>
      <vt:lpstr>The sky’s the limit (currently Blue Waters is)...</vt:lpstr>
      <vt:lpstr>Where can I find information about advanced research computing?</vt:lpstr>
      <vt:lpstr>… and training?</vt:lpstr>
      <vt:lpstr>PowerPoint Presentation</vt:lpstr>
      <vt:lpstr>More involved training and learning</vt:lpstr>
      <vt:lpstr>Graduate Data Science Certificate Program</vt:lpstr>
      <vt:lpstr>Where can I find more compute power?</vt:lpstr>
      <vt:lpstr>Where can I find people to help me?</vt:lpstr>
      <vt:lpstr>Besides social media, where else can I find data online?</vt:lpstr>
      <vt:lpstr>Advanced Research Computing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Chemical Engineering</cp:lastModifiedBy>
  <cp:revision>9</cp:revision>
  <dcterms:modified xsi:type="dcterms:W3CDTF">2016-05-12T16:55:33Z</dcterms:modified>
</cp:coreProperties>
</file>