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11" autoAdjust="0"/>
  </p:normalViewPr>
  <p:slideViewPr>
    <p:cSldViewPr>
      <p:cViewPr varScale="1">
        <p:scale>
          <a:sx n="60" d="100"/>
          <a:sy n="60" d="100"/>
        </p:scale>
        <p:origin x="-6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9471DE89-3A2B-144E-B331-FCB85D485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57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BF17A0D6-5502-9147-ABE4-F093EABC7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053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lock_mobil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7100" y="5060950"/>
            <a:ext cx="22098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4478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553200" cy="1524000"/>
          </a:xfrm>
        </p:spPr>
        <p:txBody>
          <a:bodyPr/>
          <a:lstStyle>
            <a:lvl1pPr marL="0" indent="0" algn="ctr"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51023-4B4C-C947-9E76-3D7F172A98F8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2098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28600"/>
            <a:ext cx="64770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797BF-2041-E041-B780-23A14670B892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4C2C-94F3-504D-AD33-9C56D2EAF74E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639BE-EB69-2C43-8AA4-E547B9FFCE90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34E05-6051-2D4E-B55E-8A0447DCCABF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9DB7A-DFF1-9F4C-B81F-F301B6ECB334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72EE8-DDD5-ED4C-B748-F401C562B117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5B70-6165-7449-B5A1-328F9D0C4AED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9B52E-8D5B-EE43-A5B3-ED3095544EB2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73027-DF3E-7842-9203-A19FF9D5C461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" y="838200"/>
            <a:ext cx="8839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81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pPr>
              <a:defRPr/>
            </a:pPr>
            <a:fld id="{D710BE56-DCBE-C24B-A967-A09A47D84B86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152400" y="762000"/>
            <a:ext cx="88392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152400" y="6172200"/>
            <a:ext cx="88392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032" name="Picture 8" descr="block_mobility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4463" y="6218238"/>
            <a:ext cx="12192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Tahom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Tahom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Tahom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Tahom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Tahom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Tahom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Tahom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75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Not Afraid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tips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no new problems under the sun</a:t>
            </a:r>
          </a:p>
          <a:p>
            <a:pPr lvl="1"/>
            <a:r>
              <a:rPr lang="en-US" dirty="0"/>
              <a:t>Check Google</a:t>
            </a:r>
          </a:p>
          <a:p>
            <a:pPr lvl="1"/>
            <a:r>
              <a:rPr lang="en-US" dirty="0" smtClean="0"/>
              <a:t>Ask your physical neighbors</a:t>
            </a:r>
          </a:p>
          <a:p>
            <a:pPr lvl="1"/>
            <a:r>
              <a:rPr lang="en-US" dirty="0" smtClean="0"/>
              <a:t>Ask your virtual neighbors</a:t>
            </a:r>
          </a:p>
          <a:p>
            <a:r>
              <a:rPr lang="en-US" dirty="0" smtClean="0"/>
              <a:t>Steal, do not invent!</a:t>
            </a:r>
          </a:p>
          <a:p>
            <a:pPr lvl="1"/>
            <a:r>
              <a:rPr lang="en-US" dirty="0" smtClean="0"/>
              <a:t>Large community with a strong culture of sharing</a:t>
            </a:r>
          </a:p>
          <a:p>
            <a:pPr lvl="1"/>
            <a:r>
              <a:rPr lang="en-US" dirty="0" smtClean="0"/>
              <a:t>Before writing something, see if someone else has</a:t>
            </a:r>
          </a:p>
          <a:p>
            <a:r>
              <a:rPr lang="en-US" dirty="0" smtClean="0"/>
              <a:t>Keep versions of things around: your Lab Notebook</a:t>
            </a:r>
          </a:p>
          <a:p>
            <a:pPr lvl="1"/>
            <a:r>
              <a:rPr lang="en-US" dirty="0" smtClean="0"/>
              <a:t>Explains how you got there</a:t>
            </a:r>
          </a:p>
          <a:p>
            <a:pPr lvl="1"/>
            <a:r>
              <a:rPr lang="en-US" dirty="0" smtClean="0"/>
              <a:t>In case you have to “go backwards”</a:t>
            </a:r>
          </a:p>
          <a:p>
            <a:pPr lvl="1"/>
            <a:r>
              <a:rPr lang="en-US" dirty="0" smtClean="0"/>
              <a:t>In case you accidentally delete tons of work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527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Professor (at another institution)</a:t>
            </a:r>
            <a:endParaRPr lang="en-US" dirty="0"/>
          </a:p>
        </p:txBody>
      </p:sp>
      <p:pic>
        <p:nvPicPr>
          <p:cNvPr id="8" name="Content Placeholder 7" descr="Screen Shot 2013-05-20 at 12.11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692" b="-26692"/>
          <a:stretch>
            <a:fillRect/>
          </a:stretch>
        </p:blipFill>
        <p:spPr>
          <a:xfrm>
            <a:off x="381000" y="990600"/>
            <a:ext cx="8454917" cy="5029200"/>
          </a:xfrm>
        </p:spPr>
      </p:pic>
    </p:spTree>
    <p:extLst>
      <p:ext uri="{BB962C8B-B14F-4D97-AF65-F5344CB8AC3E}">
        <p14:creationId xmlns:p14="http://schemas.microsoft.com/office/powerpoint/2010/main" val="1549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you do if you were not afraid?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Facebook Rule 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52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Caveats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do almost anything, but should you?</a:t>
            </a:r>
          </a:p>
          <a:p>
            <a:pPr lvl="1"/>
            <a:r>
              <a:rPr lang="en-US" dirty="0" smtClean="0"/>
              <a:t>Intellectual property restrictions on code</a:t>
            </a:r>
          </a:p>
          <a:p>
            <a:pPr lvl="1"/>
            <a:r>
              <a:rPr lang="en-US" dirty="0" smtClean="0"/>
              <a:t>Terms of Service restrictions on data providers</a:t>
            </a:r>
          </a:p>
          <a:p>
            <a:pPr lvl="1"/>
            <a:r>
              <a:rPr lang="en-US" dirty="0" smtClean="0"/>
              <a:t>Lots of personally-identifiable information (IRB)</a:t>
            </a:r>
          </a:p>
          <a:p>
            <a:r>
              <a:rPr lang="en-US" dirty="0" smtClean="0"/>
              <a:t>Computers allow you to make bigger mistakes more quickly</a:t>
            </a:r>
          </a:p>
          <a:p>
            <a:pPr lvl="1"/>
            <a:r>
              <a:rPr lang="en-US" dirty="0" smtClean="0"/>
              <a:t>What is “science” vs. “stuff I saw somewhere”</a:t>
            </a:r>
          </a:p>
          <a:p>
            <a:pPr lvl="1"/>
            <a:r>
              <a:rPr lang="en-US" dirty="0" smtClean="0"/>
              <a:t>Our group brought campus-wide storage to its knees</a:t>
            </a:r>
          </a:p>
          <a:p>
            <a:pPr lvl="1"/>
            <a:r>
              <a:rPr lang="en-US" dirty="0" err="1" smtClean="0"/>
              <a:t>Zakir’s</a:t>
            </a:r>
            <a:r>
              <a:rPr lang="en-US" dirty="0" smtClean="0"/>
              <a:t> group routinely gets </a:t>
            </a:r>
            <a:r>
              <a:rPr lang="en-US" dirty="0" err="1" smtClean="0"/>
              <a:t>nastygrams</a:t>
            </a:r>
            <a:r>
              <a:rPr lang="en-US" dirty="0" smtClean="0"/>
              <a:t> for scanning</a:t>
            </a:r>
          </a:p>
          <a:p>
            <a:r>
              <a:rPr lang="en-US" dirty="0" smtClean="0"/>
              <a:t>Get a sense for how this work is received elsewhere</a:t>
            </a:r>
          </a:p>
          <a:p>
            <a:pPr lvl="1"/>
            <a:r>
              <a:rPr lang="en-US" dirty="0" smtClean="0"/>
              <a:t>Michigan rewards non-standard methods in standard fields</a:t>
            </a:r>
          </a:p>
          <a:p>
            <a:pPr lvl="1"/>
            <a:r>
              <a:rPr lang="en-US" dirty="0" smtClean="0"/>
              <a:t>Maybe not everyone does, check with advisor(s)</a:t>
            </a:r>
          </a:p>
        </p:txBody>
      </p:sp>
    </p:spTree>
    <p:extLst>
      <p:ext uri="{BB962C8B-B14F-4D97-AF65-F5344CB8AC3E}">
        <p14:creationId xmlns:p14="http://schemas.microsoft.com/office/powerpoint/2010/main" val="124657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All Charlatans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science: not a science</a:t>
            </a:r>
          </a:p>
          <a:p>
            <a:pPr lvl="1"/>
            <a:r>
              <a:rPr lang="en-US" dirty="0" smtClean="0"/>
              <a:t>Few “natural laws” because it is a human construction</a:t>
            </a:r>
          </a:p>
          <a:p>
            <a:pPr lvl="1"/>
            <a:r>
              <a:rPr lang="en-US" dirty="0" smtClean="0"/>
              <a:t>Exception: “This sentence is false.” (1/3 of EECS 376)</a:t>
            </a:r>
          </a:p>
          <a:p>
            <a:r>
              <a:rPr lang="en-US" dirty="0" smtClean="0"/>
              <a:t>Software engineering: not an engineering discipline</a:t>
            </a:r>
          </a:p>
          <a:p>
            <a:pPr lvl="1"/>
            <a:r>
              <a:rPr lang="en-US" dirty="0" smtClean="0"/>
              <a:t>Engineering: static/dynamic modeling, safety margins, etc.</a:t>
            </a:r>
          </a:p>
          <a:p>
            <a:pPr lvl="1"/>
            <a:r>
              <a:rPr lang="en-US" dirty="0" smtClean="0"/>
              <a:t>Software: “Recovery-oriented computing” (1/5 of EECS 582)</a:t>
            </a:r>
          </a:p>
          <a:p>
            <a:r>
              <a:rPr lang="en-US" dirty="0" smtClean="0"/>
              <a:t>A culture of decentralized collaborative tinkering</a:t>
            </a:r>
          </a:p>
          <a:p>
            <a:r>
              <a:rPr lang="en-US" dirty="0" smtClean="0"/>
              <a:t>Facebook: likely the most successful company run this way</a:t>
            </a:r>
          </a:p>
        </p:txBody>
      </p:sp>
    </p:spTree>
    <p:extLst>
      <p:ext uri="{BB962C8B-B14F-4D97-AF65-F5344CB8AC3E}">
        <p14:creationId xmlns:p14="http://schemas.microsoft.com/office/powerpoint/2010/main" val="282687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FAST AND BREAK THINGS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Facebook Rule 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9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be afraid to make a mistake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makes mistakes!</a:t>
            </a:r>
          </a:p>
          <a:p>
            <a:pPr lvl="1"/>
            <a:r>
              <a:rPr lang="en-US" dirty="0" smtClean="0"/>
              <a:t>I make programming mistakes all the time</a:t>
            </a:r>
          </a:p>
          <a:p>
            <a:pPr lvl="1"/>
            <a:r>
              <a:rPr lang="en-US" dirty="0" smtClean="0"/>
              <a:t>Students who actually do things make mistakes as well</a:t>
            </a:r>
          </a:p>
          <a:p>
            <a:pPr lvl="1"/>
            <a:r>
              <a:rPr lang="en-US" dirty="0" smtClean="0"/>
              <a:t>Professional staff at Facebook do too (obviously!)</a:t>
            </a:r>
          </a:p>
          <a:p>
            <a:r>
              <a:rPr lang="en-US" dirty="0" smtClean="0"/>
              <a:t>Fundamental to the process</a:t>
            </a:r>
          </a:p>
          <a:p>
            <a:pPr lvl="1"/>
            <a:r>
              <a:rPr lang="en-US" dirty="0" smtClean="0"/>
              <a:t>These are formal languages (vs. natural)</a:t>
            </a:r>
          </a:p>
          <a:p>
            <a:pPr lvl="1"/>
            <a:r>
              <a:rPr lang="en-US" dirty="0" smtClean="0"/>
              <a:t>Mortals aren’t inherently great at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2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focused and keep shipping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Facebook Rule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0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Wait to Find Your Mistakes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little, test a little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You keep using that word.  I do not think it means what you think it means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--</a:t>
            </a:r>
            <a:r>
              <a:rPr lang="en-US" dirty="0" err="1" smtClean="0"/>
              <a:t>Inigo</a:t>
            </a:r>
            <a:r>
              <a:rPr lang="en-US" dirty="0" smtClean="0"/>
              <a:t> Montoya</a:t>
            </a:r>
          </a:p>
          <a:p>
            <a:r>
              <a:rPr lang="en-US" dirty="0" smtClean="0"/>
              <a:t>You have an important advantage!</a:t>
            </a:r>
          </a:p>
          <a:p>
            <a:pPr lvl="1"/>
            <a:r>
              <a:rPr lang="en-US" dirty="0" smtClean="0"/>
              <a:t>CS students believe they are </a:t>
            </a:r>
            <a:r>
              <a:rPr lang="en-US" b="1" dirty="0" smtClean="0"/>
              <a:t>really good </a:t>
            </a:r>
            <a:r>
              <a:rPr lang="en-US" dirty="0" smtClean="0"/>
              <a:t>at this</a:t>
            </a:r>
          </a:p>
          <a:p>
            <a:pPr lvl="1"/>
            <a:r>
              <a:rPr lang="en-US" dirty="0" smtClean="0"/>
              <a:t>But, </a:t>
            </a:r>
            <a:r>
              <a:rPr lang="en-US" b="1" dirty="0" smtClean="0"/>
              <a:t>no one </a:t>
            </a:r>
            <a:r>
              <a:rPr lang="en-US" dirty="0" smtClean="0"/>
              <a:t>is really good at this, just shades of bad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2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 is better than perfect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Facebook Rule 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49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Never Fly Solo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people per keyboard, always</a:t>
            </a:r>
          </a:p>
          <a:p>
            <a:pPr lvl="1"/>
            <a:r>
              <a:rPr lang="en-US" dirty="0" smtClean="0"/>
              <a:t>Everyone is bad at this, but in different ways</a:t>
            </a:r>
          </a:p>
          <a:p>
            <a:pPr lvl="1"/>
            <a:r>
              <a:rPr lang="en-US" dirty="0" smtClean="0"/>
              <a:t>Only one of you needs to see the problem</a:t>
            </a:r>
          </a:p>
          <a:p>
            <a:r>
              <a:rPr lang="en-US" dirty="0" smtClean="0"/>
              <a:t>Trade hands-on-keyboard frequently</a:t>
            </a:r>
          </a:p>
          <a:p>
            <a:pPr lvl="1"/>
            <a:r>
              <a:rPr lang="en-US" dirty="0" smtClean="0"/>
              <a:t>It’s tempting to let one person “do the work”</a:t>
            </a:r>
          </a:p>
          <a:p>
            <a:pPr lvl="1"/>
            <a:r>
              <a:rPr lang="en-US" dirty="0" smtClean="0"/>
              <a:t>You lose much of the benefit this way</a:t>
            </a:r>
          </a:p>
          <a:p>
            <a:r>
              <a:rPr lang="en-US" dirty="0" smtClean="0"/>
              <a:t>Talk about what you are doing as you do it</a:t>
            </a:r>
          </a:p>
          <a:p>
            <a:pPr lvl="1"/>
            <a:r>
              <a:rPr lang="en-US" dirty="0" smtClean="0"/>
              <a:t>Forces you to reveal hidden assumptions</a:t>
            </a:r>
          </a:p>
          <a:p>
            <a:pPr lvl="1"/>
            <a:r>
              <a:rPr lang="en-US" dirty="0" smtClean="0"/>
              <a:t>Catch some mistakes even before you make them</a:t>
            </a:r>
          </a:p>
        </p:txBody>
      </p:sp>
    </p:spTree>
    <p:extLst>
      <p:ext uri="{BB962C8B-B14F-4D97-AF65-F5344CB8AC3E}">
        <p14:creationId xmlns:p14="http://schemas.microsoft.com/office/powerpoint/2010/main" val="148763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Fortune favors the bold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Facebook Rule 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2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7">
      <a:dk1>
        <a:srgbClr val="00337F"/>
      </a:dk1>
      <a:lt1>
        <a:srgbClr val="FFFFFF"/>
      </a:lt1>
      <a:dk2>
        <a:srgbClr val="00337F"/>
      </a:dk2>
      <a:lt2>
        <a:srgbClr val="000000"/>
      </a:lt2>
      <a:accent1>
        <a:srgbClr val="FCD016"/>
      </a:accent1>
      <a:accent2>
        <a:srgbClr val="3399FF"/>
      </a:accent2>
      <a:accent3>
        <a:srgbClr val="FFFFFF"/>
      </a:accent3>
      <a:accent4>
        <a:srgbClr val="002A6C"/>
      </a:accent4>
      <a:accent5>
        <a:srgbClr val="FDE4AB"/>
      </a:accent5>
      <a:accent6>
        <a:srgbClr val="2D8AE7"/>
      </a:accent6>
      <a:hlink>
        <a:srgbClr val="FFFF66"/>
      </a:hlink>
      <a:folHlink>
        <a:srgbClr val="CC3300"/>
      </a:folHlink>
    </a:clrScheme>
    <a:fontScheme name="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F8F8F8"/>
        </a:dk1>
        <a:lt1>
          <a:srgbClr val="FFFFFF"/>
        </a:lt1>
        <a:dk2>
          <a:srgbClr val="000000"/>
        </a:dk2>
        <a:lt2>
          <a:srgbClr val="000000"/>
        </a:lt2>
        <a:accent1>
          <a:srgbClr val="FF0000"/>
        </a:accent1>
        <a:accent2>
          <a:srgbClr val="3333FF"/>
        </a:accent2>
        <a:accent3>
          <a:srgbClr val="AAAAAA"/>
        </a:accent3>
        <a:accent4>
          <a:srgbClr val="DADADA"/>
        </a:accent4>
        <a:accent5>
          <a:srgbClr val="FFAAAA"/>
        </a:accent5>
        <a:accent6>
          <a:srgbClr val="2D2DE7"/>
        </a:accent6>
        <a:hlink>
          <a:srgbClr val="008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360036"/>
        </a:dk1>
        <a:lt1>
          <a:srgbClr val="FFFFFF"/>
        </a:lt1>
        <a:dk2>
          <a:srgbClr val="FFFFCC"/>
        </a:dk2>
        <a:lt2>
          <a:srgbClr val="666633"/>
        </a:lt2>
        <a:accent1>
          <a:srgbClr val="996600"/>
        </a:accent1>
        <a:accent2>
          <a:srgbClr val="CCCC00"/>
        </a:accent2>
        <a:accent3>
          <a:srgbClr val="FFFFFF"/>
        </a:accent3>
        <a:accent4>
          <a:srgbClr val="2D002D"/>
        </a:accent4>
        <a:accent5>
          <a:srgbClr val="CAB8AA"/>
        </a:accent5>
        <a:accent6>
          <a:srgbClr val="B9B900"/>
        </a:accent6>
        <a:hlink>
          <a:srgbClr val="99CC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FFFFFF"/>
        </a:dk2>
        <a:lt2>
          <a:srgbClr val="393939"/>
        </a:lt2>
        <a:accent1>
          <a:srgbClr val="B2B2B2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D4D4D4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360036"/>
        </a:dk1>
        <a:lt1>
          <a:srgbClr val="FFFFFF"/>
        </a:lt1>
        <a:dk2>
          <a:srgbClr val="FFFFCC"/>
        </a:dk2>
        <a:lt2>
          <a:srgbClr val="660066"/>
        </a:lt2>
        <a:accent1>
          <a:srgbClr val="C3A3C2"/>
        </a:accent1>
        <a:accent2>
          <a:srgbClr val="9999FF"/>
        </a:accent2>
        <a:accent3>
          <a:srgbClr val="FFFFFF"/>
        </a:accent3>
        <a:accent4>
          <a:srgbClr val="2D002D"/>
        </a:accent4>
        <a:accent5>
          <a:srgbClr val="DECEDD"/>
        </a:accent5>
        <a:accent6>
          <a:srgbClr val="8A8AE7"/>
        </a:accent6>
        <a:hlink>
          <a:srgbClr val="0099CC"/>
        </a:hlink>
        <a:folHlink>
          <a:srgbClr val="C99D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99CCFF"/>
        </a:lt1>
        <a:dk2>
          <a:srgbClr val="CCECFF"/>
        </a:dk2>
        <a:lt2>
          <a:srgbClr val="002244"/>
        </a:lt2>
        <a:accent1>
          <a:srgbClr val="336699"/>
        </a:accent1>
        <a:accent2>
          <a:srgbClr val="CC99FF"/>
        </a:accent2>
        <a:accent3>
          <a:srgbClr val="CAE2FF"/>
        </a:accent3>
        <a:accent4>
          <a:srgbClr val="000000"/>
        </a:accent4>
        <a:accent5>
          <a:srgbClr val="ADB8CA"/>
        </a:accent5>
        <a:accent6>
          <a:srgbClr val="B98AE7"/>
        </a:accent6>
        <a:hlink>
          <a:srgbClr val="33CCCC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99"/>
        </a:dk1>
        <a:lt1>
          <a:srgbClr val="FFFFFF"/>
        </a:lt1>
        <a:dk2>
          <a:srgbClr val="000099"/>
        </a:dk2>
        <a:lt2>
          <a:srgbClr val="000066"/>
        </a:lt2>
        <a:accent1>
          <a:srgbClr val="F4E519"/>
        </a:accent1>
        <a:accent2>
          <a:srgbClr val="3399FF"/>
        </a:accent2>
        <a:accent3>
          <a:srgbClr val="FFFFFF"/>
        </a:accent3>
        <a:accent4>
          <a:srgbClr val="000082"/>
        </a:accent4>
        <a:accent5>
          <a:srgbClr val="F8F0AB"/>
        </a:accent5>
        <a:accent6>
          <a:srgbClr val="2D8AE7"/>
        </a:accent6>
        <a:hlink>
          <a:srgbClr val="FFFF66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337F"/>
        </a:dk1>
        <a:lt1>
          <a:srgbClr val="FFFFFF"/>
        </a:lt1>
        <a:dk2>
          <a:srgbClr val="00337F"/>
        </a:dk2>
        <a:lt2>
          <a:srgbClr val="000000"/>
        </a:lt2>
        <a:accent1>
          <a:srgbClr val="FCD016"/>
        </a:accent1>
        <a:accent2>
          <a:srgbClr val="3399FF"/>
        </a:accent2>
        <a:accent3>
          <a:srgbClr val="FFFFFF"/>
        </a:accent3>
        <a:accent4>
          <a:srgbClr val="002A6C"/>
        </a:accent4>
        <a:accent5>
          <a:srgbClr val="FDE4AB"/>
        </a:accent5>
        <a:accent6>
          <a:srgbClr val="2D8AE7"/>
        </a:accent6>
        <a:hlink>
          <a:srgbClr val="FFFF66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</TotalTime>
  <Words>524</Words>
  <Application>Microsoft Macintosh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template</vt:lpstr>
      <vt:lpstr>Be Not Afraid</vt:lpstr>
      <vt:lpstr>We’re All Charlatans</vt:lpstr>
      <vt:lpstr>MOVE FAST AND BREAK THINGS</vt:lpstr>
      <vt:lpstr>Don’t be afraid to make a mistake</vt:lpstr>
      <vt:lpstr>Stay focused and keep shipping</vt:lpstr>
      <vt:lpstr>Don’t Wait to Find Your Mistakes</vt:lpstr>
      <vt:lpstr>Done is better than perfect</vt:lpstr>
      <vt:lpstr>Never Fly Solo</vt:lpstr>
      <vt:lpstr>Fortune favors the bold</vt:lpstr>
      <vt:lpstr>Practical tips</vt:lpstr>
      <vt:lpstr>CS Professor (at another institution)</vt:lpstr>
      <vt:lpstr>What would you do if you were not afraid?</vt:lpstr>
      <vt:lpstr>A Few Caveats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</dc:creator>
  <cp:lastModifiedBy>Brian Noble</cp:lastModifiedBy>
  <cp:revision>47</cp:revision>
  <dcterms:created xsi:type="dcterms:W3CDTF">2010-11-01T15:38:43Z</dcterms:created>
  <dcterms:modified xsi:type="dcterms:W3CDTF">2013-05-20T16:13:21Z</dcterms:modified>
</cp:coreProperties>
</file>