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B90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2" d="100"/>
          <a:sy n="72" d="100"/>
        </p:scale>
        <p:origin x="378"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rgbClr val="F1B90B"/>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3"/>
          <p:cNvSpPr>
            <a:spLocks noGrp="1"/>
          </p:cNvSpPr>
          <p:nvPr>
            <p:ph type="dt" sz="half" idx="10"/>
          </p:nvPr>
        </p:nvSpPr>
        <p:spPr>
          <a:xfrm>
            <a:off x="3453329" y="6354082"/>
            <a:ext cx="2133600" cy="365125"/>
          </a:xfrm>
          <a:prstGeom prst="rect">
            <a:avLst/>
          </a:prstGeom>
        </p:spPr>
        <p:txBody>
          <a:bodyPr/>
          <a:lstStyle>
            <a:lvl1pPr algn="ctr">
              <a:defRPr sz="1600">
                <a:latin typeface="Arial"/>
                <a:cs typeface="Arial"/>
              </a:defRPr>
            </a:lvl1pPr>
          </a:lstStyle>
          <a:p>
            <a:fld id="{3928A0A4-076C-BF43-BFCD-1A25939E3488}" type="datetimeFigureOut">
              <a:rPr lang="en-US" smtClean="0"/>
              <a:pPr/>
              <a:t>6/18/2019</a:t>
            </a:fld>
            <a:r>
              <a:rPr lang="en-US" dirty="0" smtClean="0"/>
              <a:t>  |  </a:t>
            </a:r>
            <a:fld id="{50E6BD7C-2CED-7148-BA7F-A6D065ACB674}" type="slidenum">
              <a:rPr lang="en-US" smtClean="0"/>
              <a:pPr/>
              <a:t>‹#›</a:t>
            </a:fld>
            <a:endParaRPr lang="en-US" dirty="0"/>
          </a:p>
        </p:txBody>
      </p:sp>
    </p:spTree>
    <p:extLst>
      <p:ext uri="{BB962C8B-B14F-4D97-AF65-F5344CB8AC3E}">
        <p14:creationId xmlns:p14="http://schemas.microsoft.com/office/powerpoint/2010/main" val="4263720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3453329" y="6354082"/>
            <a:ext cx="2133600" cy="365125"/>
          </a:xfrm>
          <a:prstGeom prst="rect">
            <a:avLst/>
          </a:prstGeom>
        </p:spPr>
        <p:txBody>
          <a:bodyPr/>
          <a:lstStyle>
            <a:lvl1pPr algn="ctr">
              <a:defRPr sz="1600">
                <a:latin typeface="Arial"/>
                <a:cs typeface="Arial"/>
              </a:defRPr>
            </a:lvl1pPr>
          </a:lstStyle>
          <a:p>
            <a:fld id="{3928A0A4-076C-BF43-BFCD-1A25939E3488}" type="datetimeFigureOut">
              <a:rPr lang="en-US" smtClean="0"/>
              <a:pPr/>
              <a:t>6/18/2019</a:t>
            </a:fld>
            <a:r>
              <a:rPr lang="en-US" dirty="0" smtClean="0"/>
              <a:t>  |  </a:t>
            </a:r>
            <a:fld id="{50E6BD7C-2CED-7148-BA7F-A6D065ACB674}" type="slidenum">
              <a:rPr lang="en-US" smtClean="0"/>
              <a:pPr/>
              <a:t>‹#›</a:t>
            </a:fld>
            <a:endParaRPr lang="en-US" dirty="0"/>
          </a:p>
        </p:txBody>
      </p:sp>
    </p:spTree>
    <p:extLst>
      <p:ext uri="{BB962C8B-B14F-4D97-AF65-F5344CB8AC3E}">
        <p14:creationId xmlns:p14="http://schemas.microsoft.com/office/powerpoint/2010/main" val="3697501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64533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56453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3453329" y="6354082"/>
            <a:ext cx="2133600" cy="365125"/>
          </a:xfrm>
          <a:prstGeom prst="rect">
            <a:avLst/>
          </a:prstGeom>
        </p:spPr>
        <p:txBody>
          <a:bodyPr/>
          <a:lstStyle>
            <a:lvl1pPr algn="ctr">
              <a:defRPr sz="1600">
                <a:latin typeface="Arial"/>
                <a:cs typeface="Arial"/>
              </a:defRPr>
            </a:lvl1pPr>
          </a:lstStyle>
          <a:p>
            <a:fld id="{3928A0A4-076C-BF43-BFCD-1A25939E3488}" type="datetimeFigureOut">
              <a:rPr lang="en-US" smtClean="0"/>
              <a:pPr/>
              <a:t>6/18/2019</a:t>
            </a:fld>
            <a:r>
              <a:rPr lang="en-US" dirty="0" smtClean="0"/>
              <a:t>  |  </a:t>
            </a:r>
            <a:fld id="{50E6BD7C-2CED-7148-BA7F-A6D065ACB674}" type="slidenum">
              <a:rPr lang="en-US" smtClean="0"/>
              <a:pPr/>
              <a:t>‹#›</a:t>
            </a:fld>
            <a:endParaRPr lang="en-US" dirty="0"/>
          </a:p>
        </p:txBody>
      </p:sp>
    </p:spTree>
    <p:extLst>
      <p:ext uri="{BB962C8B-B14F-4D97-AF65-F5344CB8AC3E}">
        <p14:creationId xmlns:p14="http://schemas.microsoft.com/office/powerpoint/2010/main" val="287304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3453329" y="6354082"/>
            <a:ext cx="2133600" cy="365125"/>
          </a:xfrm>
          <a:prstGeom prst="rect">
            <a:avLst/>
          </a:prstGeom>
        </p:spPr>
        <p:txBody>
          <a:bodyPr/>
          <a:lstStyle>
            <a:lvl1pPr algn="ctr">
              <a:defRPr sz="1600">
                <a:latin typeface="Arial"/>
                <a:cs typeface="Arial"/>
              </a:defRPr>
            </a:lvl1pPr>
          </a:lstStyle>
          <a:p>
            <a:fld id="{3928A0A4-076C-BF43-BFCD-1A25939E3488}" type="datetimeFigureOut">
              <a:rPr lang="en-US" smtClean="0"/>
              <a:pPr/>
              <a:t>6/18/2019</a:t>
            </a:fld>
            <a:r>
              <a:rPr lang="en-US" dirty="0" smtClean="0"/>
              <a:t>  |  </a:t>
            </a:r>
            <a:fld id="{50E6BD7C-2CED-7148-BA7F-A6D065ACB674}" type="slidenum">
              <a:rPr lang="en-US" smtClean="0"/>
              <a:pPr/>
              <a:t>‹#›</a:t>
            </a:fld>
            <a:endParaRPr lang="en-US" dirty="0"/>
          </a:p>
        </p:txBody>
      </p:sp>
    </p:spTree>
    <p:extLst>
      <p:ext uri="{BB962C8B-B14F-4D97-AF65-F5344CB8AC3E}">
        <p14:creationId xmlns:p14="http://schemas.microsoft.com/office/powerpoint/2010/main" val="105166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3"/>
          <p:cNvSpPr>
            <a:spLocks noGrp="1"/>
          </p:cNvSpPr>
          <p:nvPr>
            <p:ph type="dt" sz="half" idx="10"/>
          </p:nvPr>
        </p:nvSpPr>
        <p:spPr>
          <a:xfrm>
            <a:off x="3453329" y="6354082"/>
            <a:ext cx="2133600" cy="365125"/>
          </a:xfrm>
          <a:prstGeom prst="rect">
            <a:avLst/>
          </a:prstGeom>
        </p:spPr>
        <p:txBody>
          <a:bodyPr/>
          <a:lstStyle>
            <a:lvl1pPr algn="ctr">
              <a:defRPr sz="1600">
                <a:latin typeface="Arial"/>
                <a:cs typeface="Arial"/>
              </a:defRPr>
            </a:lvl1pPr>
          </a:lstStyle>
          <a:p>
            <a:fld id="{3928A0A4-076C-BF43-BFCD-1A25939E3488}" type="datetimeFigureOut">
              <a:rPr lang="en-US" smtClean="0"/>
              <a:pPr/>
              <a:t>6/18/2019</a:t>
            </a:fld>
            <a:r>
              <a:rPr lang="en-US" dirty="0" smtClean="0"/>
              <a:t>  |  </a:t>
            </a:r>
            <a:fld id="{50E6BD7C-2CED-7148-BA7F-A6D065ACB674}" type="slidenum">
              <a:rPr lang="en-US" smtClean="0"/>
              <a:pPr/>
              <a:t>‹#›</a:t>
            </a:fld>
            <a:endParaRPr lang="en-US" dirty="0"/>
          </a:p>
        </p:txBody>
      </p:sp>
    </p:spTree>
    <p:extLst>
      <p:ext uri="{BB962C8B-B14F-4D97-AF65-F5344CB8AC3E}">
        <p14:creationId xmlns:p14="http://schemas.microsoft.com/office/powerpoint/2010/main" val="2300560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3390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3390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3"/>
          <p:cNvSpPr>
            <a:spLocks noGrp="1"/>
          </p:cNvSpPr>
          <p:nvPr>
            <p:ph type="dt" sz="half" idx="10"/>
          </p:nvPr>
        </p:nvSpPr>
        <p:spPr>
          <a:xfrm>
            <a:off x="3453329" y="6354082"/>
            <a:ext cx="2133600" cy="365125"/>
          </a:xfrm>
          <a:prstGeom prst="rect">
            <a:avLst/>
          </a:prstGeom>
        </p:spPr>
        <p:txBody>
          <a:bodyPr/>
          <a:lstStyle>
            <a:lvl1pPr algn="ctr">
              <a:defRPr sz="1600">
                <a:latin typeface="Arial"/>
                <a:cs typeface="Arial"/>
              </a:defRPr>
            </a:lvl1pPr>
          </a:lstStyle>
          <a:p>
            <a:fld id="{3928A0A4-076C-BF43-BFCD-1A25939E3488}" type="datetimeFigureOut">
              <a:rPr lang="en-US" smtClean="0"/>
              <a:pPr/>
              <a:t>6/18/2019</a:t>
            </a:fld>
            <a:r>
              <a:rPr lang="en-US" dirty="0" smtClean="0"/>
              <a:t>  |  </a:t>
            </a:r>
            <a:fld id="{50E6BD7C-2CED-7148-BA7F-A6D065ACB674}" type="slidenum">
              <a:rPr lang="en-US" smtClean="0"/>
              <a:pPr/>
              <a:t>‹#›</a:t>
            </a:fld>
            <a:endParaRPr lang="en-US" dirty="0"/>
          </a:p>
        </p:txBody>
      </p:sp>
    </p:spTree>
    <p:extLst>
      <p:ext uri="{BB962C8B-B14F-4D97-AF65-F5344CB8AC3E}">
        <p14:creationId xmlns:p14="http://schemas.microsoft.com/office/powerpoint/2010/main" val="3386494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7835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7835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Date Placeholder 3"/>
          <p:cNvSpPr>
            <a:spLocks noGrp="1"/>
          </p:cNvSpPr>
          <p:nvPr>
            <p:ph type="dt" sz="half" idx="10"/>
          </p:nvPr>
        </p:nvSpPr>
        <p:spPr>
          <a:xfrm>
            <a:off x="3453329" y="6354082"/>
            <a:ext cx="2133600" cy="365125"/>
          </a:xfrm>
          <a:prstGeom prst="rect">
            <a:avLst/>
          </a:prstGeom>
        </p:spPr>
        <p:txBody>
          <a:bodyPr/>
          <a:lstStyle>
            <a:lvl1pPr algn="ctr">
              <a:defRPr sz="1600">
                <a:latin typeface="Arial"/>
                <a:cs typeface="Arial"/>
              </a:defRPr>
            </a:lvl1pPr>
          </a:lstStyle>
          <a:p>
            <a:fld id="{3928A0A4-076C-BF43-BFCD-1A25939E3488}" type="datetimeFigureOut">
              <a:rPr lang="en-US" smtClean="0"/>
              <a:pPr/>
              <a:t>6/18/2019</a:t>
            </a:fld>
            <a:r>
              <a:rPr lang="en-US" dirty="0" smtClean="0"/>
              <a:t>  |  </a:t>
            </a:r>
            <a:fld id="{50E6BD7C-2CED-7148-BA7F-A6D065ACB674}" type="slidenum">
              <a:rPr lang="en-US" smtClean="0"/>
              <a:pPr/>
              <a:t>‹#›</a:t>
            </a:fld>
            <a:endParaRPr lang="en-US" dirty="0"/>
          </a:p>
        </p:txBody>
      </p:sp>
    </p:spTree>
    <p:extLst>
      <p:ext uri="{BB962C8B-B14F-4D97-AF65-F5344CB8AC3E}">
        <p14:creationId xmlns:p14="http://schemas.microsoft.com/office/powerpoint/2010/main" val="2526912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Date Placeholder 3"/>
          <p:cNvSpPr>
            <a:spLocks noGrp="1"/>
          </p:cNvSpPr>
          <p:nvPr>
            <p:ph type="dt" sz="half" idx="10"/>
          </p:nvPr>
        </p:nvSpPr>
        <p:spPr>
          <a:xfrm>
            <a:off x="3453329" y="6354082"/>
            <a:ext cx="2133600" cy="365125"/>
          </a:xfrm>
          <a:prstGeom prst="rect">
            <a:avLst/>
          </a:prstGeom>
        </p:spPr>
        <p:txBody>
          <a:bodyPr/>
          <a:lstStyle>
            <a:lvl1pPr algn="ctr">
              <a:defRPr sz="1600">
                <a:latin typeface="Arial"/>
                <a:cs typeface="Arial"/>
              </a:defRPr>
            </a:lvl1pPr>
          </a:lstStyle>
          <a:p>
            <a:fld id="{3928A0A4-076C-BF43-BFCD-1A25939E3488}" type="datetimeFigureOut">
              <a:rPr lang="en-US" smtClean="0"/>
              <a:pPr/>
              <a:t>6/18/2019</a:t>
            </a:fld>
            <a:r>
              <a:rPr lang="en-US" dirty="0" smtClean="0"/>
              <a:t>  |  </a:t>
            </a:r>
            <a:fld id="{50E6BD7C-2CED-7148-BA7F-A6D065ACB674}" type="slidenum">
              <a:rPr lang="en-US" smtClean="0"/>
              <a:pPr/>
              <a:t>‹#›</a:t>
            </a:fld>
            <a:endParaRPr lang="en-US" dirty="0"/>
          </a:p>
        </p:txBody>
      </p:sp>
    </p:spTree>
    <p:extLst>
      <p:ext uri="{BB962C8B-B14F-4D97-AF65-F5344CB8AC3E}">
        <p14:creationId xmlns:p14="http://schemas.microsoft.com/office/powerpoint/2010/main" val="3430452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3"/>
          <p:cNvSpPr>
            <a:spLocks noGrp="1"/>
          </p:cNvSpPr>
          <p:nvPr>
            <p:ph type="dt" sz="half" idx="10"/>
          </p:nvPr>
        </p:nvSpPr>
        <p:spPr>
          <a:xfrm>
            <a:off x="3453329" y="6354082"/>
            <a:ext cx="2133600" cy="365125"/>
          </a:xfrm>
          <a:prstGeom prst="rect">
            <a:avLst/>
          </a:prstGeom>
        </p:spPr>
        <p:txBody>
          <a:bodyPr/>
          <a:lstStyle>
            <a:lvl1pPr algn="ctr">
              <a:defRPr sz="1600">
                <a:latin typeface="Arial"/>
                <a:cs typeface="Arial"/>
              </a:defRPr>
            </a:lvl1pPr>
          </a:lstStyle>
          <a:p>
            <a:fld id="{3928A0A4-076C-BF43-BFCD-1A25939E3488}" type="datetimeFigureOut">
              <a:rPr lang="en-US" smtClean="0"/>
              <a:pPr/>
              <a:t>6/18/2019</a:t>
            </a:fld>
            <a:r>
              <a:rPr lang="en-US" dirty="0" smtClean="0"/>
              <a:t>  |  </a:t>
            </a:r>
            <a:fld id="{50E6BD7C-2CED-7148-BA7F-A6D065ACB674}" type="slidenum">
              <a:rPr lang="en-US" smtClean="0"/>
              <a:pPr/>
              <a:t>‹#›</a:t>
            </a:fld>
            <a:endParaRPr lang="en-US" dirty="0"/>
          </a:p>
        </p:txBody>
      </p:sp>
    </p:spTree>
    <p:extLst>
      <p:ext uri="{BB962C8B-B14F-4D97-AF65-F5344CB8AC3E}">
        <p14:creationId xmlns:p14="http://schemas.microsoft.com/office/powerpoint/2010/main" val="397309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6982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1"/>
            <a:ext cx="3008313" cy="453618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3"/>
          <p:cNvSpPr>
            <a:spLocks noGrp="1"/>
          </p:cNvSpPr>
          <p:nvPr>
            <p:ph type="dt" sz="half" idx="10"/>
          </p:nvPr>
        </p:nvSpPr>
        <p:spPr>
          <a:xfrm>
            <a:off x="3453329" y="6354082"/>
            <a:ext cx="2133600" cy="365125"/>
          </a:xfrm>
          <a:prstGeom prst="rect">
            <a:avLst/>
          </a:prstGeom>
        </p:spPr>
        <p:txBody>
          <a:bodyPr/>
          <a:lstStyle>
            <a:lvl1pPr algn="ctr">
              <a:defRPr sz="1600">
                <a:latin typeface="Arial"/>
                <a:cs typeface="Arial"/>
              </a:defRPr>
            </a:lvl1pPr>
          </a:lstStyle>
          <a:p>
            <a:fld id="{3928A0A4-076C-BF43-BFCD-1A25939E3488}" type="datetimeFigureOut">
              <a:rPr lang="en-US" smtClean="0"/>
              <a:pPr/>
              <a:t>6/18/2019</a:t>
            </a:fld>
            <a:r>
              <a:rPr lang="en-US" dirty="0" smtClean="0"/>
              <a:t>  |  </a:t>
            </a:r>
            <a:fld id="{50E6BD7C-2CED-7148-BA7F-A6D065ACB674}" type="slidenum">
              <a:rPr lang="en-US" smtClean="0"/>
              <a:pPr/>
              <a:t>‹#›</a:t>
            </a:fld>
            <a:endParaRPr lang="en-US" dirty="0"/>
          </a:p>
        </p:txBody>
      </p:sp>
    </p:spTree>
    <p:extLst>
      <p:ext uri="{BB962C8B-B14F-4D97-AF65-F5344CB8AC3E}">
        <p14:creationId xmlns:p14="http://schemas.microsoft.com/office/powerpoint/2010/main" val="2720128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57187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3"/>
          <p:cNvSpPr>
            <a:spLocks noGrp="1"/>
          </p:cNvSpPr>
          <p:nvPr>
            <p:ph type="dt" sz="half" idx="10"/>
          </p:nvPr>
        </p:nvSpPr>
        <p:spPr>
          <a:xfrm>
            <a:off x="3453329" y="6354082"/>
            <a:ext cx="2133600" cy="365125"/>
          </a:xfrm>
          <a:prstGeom prst="rect">
            <a:avLst/>
          </a:prstGeom>
        </p:spPr>
        <p:txBody>
          <a:bodyPr/>
          <a:lstStyle>
            <a:lvl1pPr algn="ctr">
              <a:defRPr sz="1600">
                <a:latin typeface="Arial"/>
                <a:cs typeface="Arial"/>
              </a:defRPr>
            </a:lvl1pPr>
          </a:lstStyle>
          <a:p>
            <a:fld id="{3928A0A4-076C-BF43-BFCD-1A25939E3488}" type="datetimeFigureOut">
              <a:rPr lang="en-US" smtClean="0"/>
              <a:pPr/>
              <a:t>6/18/2019</a:t>
            </a:fld>
            <a:r>
              <a:rPr lang="en-US" dirty="0" smtClean="0"/>
              <a:t>  |  </a:t>
            </a:r>
            <a:fld id="{50E6BD7C-2CED-7148-BA7F-A6D065ACB674}" type="slidenum">
              <a:rPr lang="en-US" smtClean="0"/>
              <a:pPr/>
              <a:t>‹#›</a:t>
            </a:fld>
            <a:endParaRPr lang="en-US" dirty="0"/>
          </a:p>
        </p:txBody>
      </p:sp>
    </p:spTree>
    <p:extLst>
      <p:ext uri="{BB962C8B-B14F-4D97-AF65-F5344CB8AC3E}">
        <p14:creationId xmlns:p14="http://schemas.microsoft.com/office/powerpoint/2010/main" val="326845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33260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2"/>
          </p:nvPr>
        </p:nvSpPr>
        <p:spPr>
          <a:xfrm>
            <a:off x="3453329" y="6354082"/>
            <a:ext cx="2133600" cy="365125"/>
          </a:xfrm>
          <a:prstGeom prst="rect">
            <a:avLst/>
          </a:prstGeom>
        </p:spPr>
        <p:txBody>
          <a:bodyPr/>
          <a:lstStyle>
            <a:lvl1pPr algn="ctr">
              <a:defRPr>
                <a:solidFill>
                  <a:schemeClr val="bg1">
                    <a:lumMod val="50000"/>
                  </a:schemeClr>
                </a:solidFill>
                <a:latin typeface="Arial"/>
                <a:cs typeface="Arial"/>
              </a:defRPr>
            </a:lvl1pPr>
          </a:lstStyle>
          <a:p>
            <a:fld id="{3928A0A4-076C-BF43-BFCD-1A25939E3488}" type="datetimeFigureOut">
              <a:rPr lang="en-US" smtClean="0"/>
              <a:pPr/>
              <a:t>6/18/2019</a:t>
            </a:fld>
            <a:r>
              <a:rPr lang="en-US" dirty="0" smtClean="0"/>
              <a:t>  |  </a:t>
            </a:r>
            <a:fld id="{50E6BD7C-2CED-7148-BA7F-A6D065ACB674}" type="slidenum">
              <a:rPr lang="en-US" smtClean="0"/>
              <a:pPr/>
              <a:t>‹#›</a:t>
            </a:fld>
            <a:endParaRPr lang="en-US" dirty="0"/>
          </a:p>
        </p:txBody>
      </p:sp>
    </p:spTree>
    <p:extLst>
      <p:ext uri="{BB962C8B-B14F-4D97-AF65-F5344CB8AC3E}">
        <p14:creationId xmlns:p14="http://schemas.microsoft.com/office/powerpoint/2010/main" val="18487704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rgbClr val="25406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b="1" dirty="0"/>
              <a:t>Ethics and Politics of Computational Social </a:t>
            </a:r>
            <a:r>
              <a:rPr lang="en-US" b="1" dirty="0" smtClean="0"/>
              <a:t>Science</a:t>
            </a:r>
            <a:r>
              <a:rPr lang="en-US" dirty="0"/>
              <a:t/>
            </a:r>
            <a:br>
              <a:rPr lang="en-US" dirty="0"/>
            </a:br>
            <a:endParaRPr lang="en-US" dirty="0"/>
          </a:p>
        </p:txBody>
      </p:sp>
      <p:sp>
        <p:nvSpPr>
          <p:cNvPr id="3" name="Subtitle 2"/>
          <p:cNvSpPr>
            <a:spLocks noGrp="1"/>
          </p:cNvSpPr>
          <p:nvPr>
            <p:ph type="subTitle" idx="1"/>
          </p:nvPr>
        </p:nvSpPr>
        <p:spPr/>
        <p:txBody>
          <a:bodyPr>
            <a:normAutofit fontScale="92500" lnSpcReduction="10000"/>
          </a:bodyPr>
          <a:lstStyle/>
          <a:p>
            <a:r>
              <a:rPr lang="en-US" dirty="0" smtClean="0"/>
              <a:t>Joy Rohde</a:t>
            </a:r>
          </a:p>
          <a:p>
            <a:r>
              <a:rPr lang="en-US" sz="1900" dirty="0" smtClean="0"/>
              <a:t>Associate Professor, Public Policy and History</a:t>
            </a:r>
          </a:p>
          <a:p>
            <a:r>
              <a:rPr lang="en-US" sz="1900" dirty="0"/>
              <a:t>a</a:t>
            </a:r>
            <a:r>
              <a:rPr lang="en-US" sz="1900" dirty="0" smtClean="0"/>
              <a:t>nd Interim Director, </a:t>
            </a:r>
          </a:p>
          <a:p>
            <a:r>
              <a:rPr lang="en-US" sz="1900" dirty="0" smtClean="0"/>
              <a:t>Science, Technology, and Public Policy Program</a:t>
            </a:r>
          </a:p>
          <a:p>
            <a:r>
              <a:rPr lang="en-US" sz="1900" dirty="0" smtClean="0"/>
              <a:t>joyrohde@umich.edu</a:t>
            </a:r>
          </a:p>
          <a:p>
            <a:endParaRPr lang="en-US" dirty="0"/>
          </a:p>
        </p:txBody>
      </p:sp>
    </p:spTree>
    <p:extLst>
      <p:ext uri="{BB962C8B-B14F-4D97-AF65-F5344CB8AC3E}">
        <p14:creationId xmlns:p14="http://schemas.microsoft.com/office/powerpoint/2010/main" val="22948345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Roadmap</a:t>
            </a:r>
            <a:endParaRPr lang="en-US" dirty="0"/>
          </a:p>
        </p:txBody>
      </p:sp>
      <p:sp>
        <p:nvSpPr>
          <p:cNvPr id="3" name="Content Placeholder 2"/>
          <p:cNvSpPr>
            <a:spLocks noGrp="1"/>
          </p:cNvSpPr>
          <p:nvPr>
            <p:ph idx="1"/>
          </p:nvPr>
        </p:nvSpPr>
        <p:spPr/>
        <p:txBody>
          <a:bodyPr/>
          <a:lstStyle/>
          <a:p>
            <a:r>
              <a:rPr lang="en-US" dirty="0" smtClean="0"/>
              <a:t>You should care about big data ethics</a:t>
            </a:r>
          </a:p>
          <a:p>
            <a:r>
              <a:rPr lang="en-US" dirty="0" smtClean="0"/>
              <a:t>Big data poses new and challenging problems for research</a:t>
            </a:r>
          </a:p>
          <a:p>
            <a:pPr lvl="1"/>
            <a:r>
              <a:rPr lang="en-US" dirty="0" smtClean="0"/>
              <a:t>Privacy, autonomy (consent), justice and fairness</a:t>
            </a:r>
          </a:p>
          <a:p>
            <a:r>
              <a:rPr lang="en-US" dirty="0" smtClean="0"/>
              <a:t>Resources to learn more</a:t>
            </a:r>
            <a:endParaRPr lang="en-US" dirty="0"/>
          </a:p>
        </p:txBody>
      </p:sp>
    </p:spTree>
    <p:extLst>
      <p:ext uri="{BB962C8B-B14F-4D97-AF65-F5344CB8AC3E}">
        <p14:creationId xmlns:p14="http://schemas.microsoft.com/office/powerpoint/2010/main" val="36356254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Bigness and potential harm</a:t>
            </a:r>
            <a:endParaRPr lang="en-US" dirty="0"/>
          </a:p>
        </p:txBody>
      </p:sp>
      <p:sp>
        <p:nvSpPr>
          <p:cNvPr id="3" name="Content Placeholder 2"/>
          <p:cNvSpPr>
            <a:spLocks noGrp="1"/>
          </p:cNvSpPr>
          <p:nvPr>
            <p:ph idx="1"/>
          </p:nvPr>
        </p:nvSpPr>
        <p:spPr/>
        <p:txBody>
          <a:bodyPr>
            <a:normAutofit lnSpcReduction="10000"/>
          </a:bodyPr>
          <a:lstStyle/>
          <a:p>
            <a:r>
              <a:rPr lang="en-US" dirty="0" smtClean="0"/>
              <a:t>Volume</a:t>
            </a:r>
          </a:p>
          <a:p>
            <a:pPr lvl="1"/>
            <a:r>
              <a:rPr lang="en-US" dirty="0" smtClean="0"/>
              <a:t>Data are people…</a:t>
            </a:r>
          </a:p>
          <a:p>
            <a:r>
              <a:rPr lang="en-US" dirty="0" smtClean="0"/>
              <a:t>Variety and granularity</a:t>
            </a:r>
          </a:p>
          <a:p>
            <a:pPr lvl="1"/>
            <a:r>
              <a:rPr lang="en-US" dirty="0" smtClean="0"/>
              <a:t>who </a:t>
            </a:r>
            <a:r>
              <a:rPr lang="en-US" dirty="0"/>
              <a:t>can be identified, </a:t>
            </a:r>
            <a:r>
              <a:rPr lang="en-US" dirty="0" smtClean="0"/>
              <a:t>stigmatized…</a:t>
            </a:r>
          </a:p>
          <a:p>
            <a:r>
              <a:rPr lang="en-US" dirty="0" smtClean="0"/>
              <a:t>Durability</a:t>
            </a:r>
          </a:p>
          <a:p>
            <a:pPr lvl="1"/>
            <a:r>
              <a:rPr lang="en-US" dirty="0" smtClean="0"/>
              <a:t>for a long time…</a:t>
            </a:r>
          </a:p>
          <a:p>
            <a:r>
              <a:rPr lang="en-US" dirty="0" smtClean="0"/>
              <a:t>Velocity</a:t>
            </a:r>
          </a:p>
          <a:p>
            <a:pPr lvl="1"/>
            <a:r>
              <a:rPr lang="en-US" dirty="0" smtClean="0"/>
              <a:t>quickly and widely.</a:t>
            </a:r>
          </a:p>
          <a:p>
            <a:pPr marL="457200" lvl="1" indent="0">
              <a:buNone/>
            </a:pPr>
            <a:endParaRPr lang="en-US" dirty="0" smtClean="0"/>
          </a:p>
          <a:p>
            <a:endParaRPr lang="en-US" dirty="0"/>
          </a:p>
        </p:txBody>
      </p:sp>
    </p:spTree>
    <p:extLst>
      <p:ext uri="{BB962C8B-B14F-4D97-AF65-F5344CB8AC3E}">
        <p14:creationId xmlns:p14="http://schemas.microsoft.com/office/powerpoint/2010/main" val="4261653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Potential for harm</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sz="3600" dirty="0"/>
              <a:t>“The relative ease in engaging multitudes of distributed human subjects (or data about them) through intermediating systems speeds the potential for harms to arise, and extends the range of stakeholders who may be impacted.” </a:t>
            </a:r>
          </a:p>
          <a:p>
            <a:pPr marL="987552" lvl="2" indent="0">
              <a:buNone/>
            </a:pPr>
            <a:endParaRPr lang="en-US" dirty="0"/>
          </a:p>
          <a:p>
            <a:pPr marL="987552" lvl="2" indent="0">
              <a:buNone/>
            </a:pPr>
            <a:r>
              <a:rPr lang="en-US" dirty="0"/>
              <a:t>D. </a:t>
            </a:r>
            <a:r>
              <a:rPr lang="en-US" dirty="0" err="1"/>
              <a:t>Dittrich</a:t>
            </a:r>
            <a:r>
              <a:rPr lang="en-US" dirty="0"/>
              <a:t> and E. </a:t>
            </a:r>
            <a:r>
              <a:rPr lang="en-US" dirty="0" err="1"/>
              <a:t>Kenneally</a:t>
            </a:r>
            <a:r>
              <a:rPr lang="en-US" dirty="0"/>
              <a:t>, "The Menlo Report: Ethical Principles Guiding Information and Communication Technology Research," Tech. rep., U.S. Department of Homeland Security, Aug 2012.</a:t>
            </a:r>
          </a:p>
          <a:p>
            <a:endParaRPr lang="en-US" dirty="0"/>
          </a:p>
        </p:txBody>
      </p:sp>
    </p:spTree>
    <p:extLst>
      <p:ext uri="{BB962C8B-B14F-4D97-AF65-F5344CB8AC3E}">
        <p14:creationId xmlns:p14="http://schemas.microsoft.com/office/powerpoint/2010/main" val="18856725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324873"/>
          </a:xfrm>
        </p:spPr>
        <p:txBody>
          <a:bodyPr/>
          <a:lstStyle/>
          <a:p>
            <a:r>
              <a:rPr lang="en-US" dirty="0" smtClean="0"/>
              <a:t>Privacy</a:t>
            </a:r>
            <a:endParaRPr lang="en-US" dirty="0"/>
          </a:p>
        </p:txBody>
      </p:sp>
      <p:sp>
        <p:nvSpPr>
          <p:cNvPr id="3" name="Content Placeholder 2"/>
          <p:cNvSpPr>
            <a:spLocks noGrp="1"/>
          </p:cNvSpPr>
          <p:nvPr>
            <p:ph idx="1"/>
          </p:nvPr>
        </p:nvSpPr>
        <p:spPr>
          <a:xfrm>
            <a:off x="457200" y="1417638"/>
            <a:ext cx="8229600" cy="4515165"/>
          </a:xfrm>
        </p:spPr>
        <p:txBody>
          <a:bodyPr>
            <a:normAutofit fontScale="92500"/>
          </a:bodyPr>
          <a:lstStyle/>
          <a:p>
            <a:r>
              <a:rPr lang="en-US" dirty="0" err="1" smtClean="0"/>
              <a:t>Deidentification</a:t>
            </a:r>
            <a:r>
              <a:rPr lang="en-US" dirty="0" smtClean="0"/>
              <a:t> is not foolproof</a:t>
            </a:r>
          </a:p>
          <a:p>
            <a:pPr lvl="1"/>
            <a:r>
              <a:rPr lang="en-US" sz="2000" dirty="0" smtClean="0"/>
              <a:t>“</a:t>
            </a:r>
            <a:r>
              <a:rPr lang="en-US" sz="2400" dirty="0" smtClean="0"/>
              <a:t>There is no way to make personal information in databases fully </a:t>
            </a:r>
            <a:r>
              <a:rPr lang="en-US" sz="2400" dirty="0" smtClean="0"/>
              <a:t>anonymous” </a:t>
            </a:r>
            <a:r>
              <a:rPr lang="en-US" sz="2400" dirty="0" smtClean="0"/>
              <a:t>(National Research Council, 2008).</a:t>
            </a:r>
          </a:p>
          <a:p>
            <a:pPr lvl="1"/>
            <a:endParaRPr lang="en-US" sz="2000" dirty="0" smtClean="0"/>
          </a:p>
          <a:p>
            <a:r>
              <a:rPr lang="en-US" dirty="0" smtClean="0"/>
              <a:t>Privacy matters for specific reasons that deserve protection:</a:t>
            </a:r>
          </a:p>
          <a:p>
            <a:pPr lvl="1"/>
            <a:r>
              <a:rPr lang="en-US" dirty="0" smtClean="0"/>
              <a:t>Freedom of thought and expression</a:t>
            </a:r>
          </a:p>
          <a:p>
            <a:pPr lvl="1"/>
            <a:r>
              <a:rPr lang="en-US" dirty="0" smtClean="0"/>
              <a:t>Protect vulnerable and </a:t>
            </a:r>
            <a:r>
              <a:rPr lang="en-US" smtClean="0"/>
              <a:t>stigmatized </a:t>
            </a:r>
            <a:r>
              <a:rPr lang="en-US" smtClean="0"/>
              <a:t>individuals and groups</a:t>
            </a:r>
            <a:endParaRPr lang="en-US" dirty="0" smtClean="0"/>
          </a:p>
          <a:p>
            <a:pPr lvl="1"/>
            <a:r>
              <a:rPr lang="en-US" dirty="0" smtClean="0"/>
              <a:t>Support socially valuable institutions</a:t>
            </a:r>
            <a:endParaRPr lang="en-US" dirty="0"/>
          </a:p>
        </p:txBody>
      </p:sp>
    </p:spTree>
    <p:extLst>
      <p:ext uri="{BB962C8B-B14F-4D97-AF65-F5344CB8AC3E}">
        <p14:creationId xmlns:p14="http://schemas.microsoft.com/office/powerpoint/2010/main" val="1398662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can we think about privacy?</a:t>
            </a:r>
            <a:endParaRPr lang="en-US" dirty="0"/>
          </a:p>
        </p:txBody>
      </p:sp>
      <p:sp>
        <p:nvSpPr>
          <p:cNvPr id="3" name="Content Placeholder 2"/>
          <p:cNvSpPr>
            <a:spLocks noGrp="1"/>
          </p:cNvSpPr>
          <p:nvPr>
            <p:ph idx="1"/>
          </p:nvPr>
        </p:nvSpPr>
        <p:spPr/>
        <p:txBody>
          <a:bodyPr/>
          <a:lstStyle/>
          <a:p>
            <a:r>
              <a:rPr lang="en-US" dirty="0" smtClean="0"/>
              <a:t>Situational and contextual rather than public/private binary</a:t>
            </a:r>
          </a:p>
          <a:p>
            <a:endParaRPr lang="en-US" sz="2800" dirty="0" smtClean="0"/>
          </a:p>
          <a:p>
            <a:r>
              <a:rPr lang="en-US" sz="2800" dirty="0" smtClean="0"/>
              <a:t>Right </a:t>
            </a:r>
            <a:r>
              <a:rPr lang="en-US" sz="2800" dirty="0"/>
              <a:t>to privacy “is neither the right to secrecy nor a right to control but a right to </a:t>
            </a:r>
            <a:r>
              <a:rPr lang="en-US" sz="2800" i="1" dirty="0"/>
              <a:t>appropriate flow </a:t>
            </a:r>
            <a:r>
              <a:rPr lang="en-US" sz="2800" dirty="0"/>
              <a:t>of personal information.”</a:t>
            </a:r>
          </a:p>
          <a:p>
            <a:pPr lvl="1"/>
            <a:r>
              <a:rPr lang="en-US" sz="2400" dirty="0"/>
              <a:t>Helen </a:t>
            </a:r>
            <a:r>
              <a:rPr lang="en-US" sz="2400" dirty="0" err="1"/>
              <a:t>Nissenbaum</a:t>
            </a:r>
            <a:r>
              <a:rPr lang="en-US" sz="2400" dirty="0"/>
              <a:t>, Privacy in Context: Technology, Policy, and the Integrity of Social Life (2010)</a:t>
            </a:r>
          </a:p>
          <a:p>
            <a:endParaRPr lang="en-US" dirty="0"/>
          </a:p>
        </p:txBody>
      </p:sp>
    </p:spTree>
    <p:extLst>
      <p:ext uri="{BB962C8B-B14F-4D97-AF65-F5344CB8AC3E}">
        <p14:creationId xmlns:p14="http://schemas.microsoft.com/office/powerpoint/2010/main" val="1273901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Autonomy</a:t>
            </a:r>
            <a:endParaRPr lang="en-US" dirty="0"/>
          </a:p>
        </p:txBody>
      </p:sp>
      <p:sp>
        <p:nvSpPr>
          <p:cNvPr id="3" name="Content Placeholder 2"/>
          <p:cNvSpPr>
            <a:spLocks noGrp="1"/>
          </p:cNvSpPr>
          <p:nvPr>
            <p:ph idx="1"/>
          </p:nvPr>
        </p:nvSpPr>
        <p:spPr/>
        <p:txBody>
          <a:bodyPr/>
          <a:lstStyle/>
          <a:p>
            <a:r>
              <a:rPr lang="en-US" dirty="0" smtClean="0"/>
              <a:t>Informed consent? </a:t>
            </a:r>
          </a:p>
          <a:p>
            <a:pPr lvl="1"/>
            <a:r>
              <a:rPr lang="en-US" dirty="0" smtClean="0"/>
              <a:t>Is it feasible?</a:t>
            </a:r>
          </a:p>
          <a:p>
            <a:pPr lvl="1"/>
            <a:r>
              <a:rPr lang="en-US" dirty="0" smtClean="0"/>
              <a:t>When is it non-coerced? </a:t>
            </a:r>
          </a:p>
          <a:p>
            <a:pPr lvl="1"/>
            <a:endParaRPr lang="en-US" dirty="0"/>
          </a:p>
        </p:txBody>
      </p:sp>
    </p:spTree>
    <p:extLst>
      <p:ext uri="{BB962C8B-B14F-4D97-AF65-F5344CB8AC3E}">
        <p14:creationId xmlns:p14="http://schemas.microsoft.com/office/powerpoint/2010/main" val="17990118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Ethical Reasoning</a:t>
            </a:r>
            <a:endParaRPr lang="en-US" dirty="0"/>
          </a:p>
        </p:txBody>
      </p:sp>
      <p:sp>
        <p:nvSpPr>
          <p:cNvPr id="3" name="Content Placeholder 2"/>
          <p:cNvSpPr>
            <a:spLocks noGrp="1"/>
          </p:cNvSpPr>
          <p:nvPr>
            <p:ph idx="1"/>
          </p:nvPr>
        </p:nvSpPr>
        <p:spPr/>
        <p:txBody>
          <a:bodyPr/>
          <a:lstStyle/>
          <a:p>
            <a:r>
              <a:rPr lang="en-US" dirty="0" smtClean="0"/>
              <a:t>Is not a box to check</a:t>
            </a:r>
          </a:p>
          <a:p>
            <a:r>
              <a:rPr lang="en-US" dirty="0" smtClean="0"/>
              <a:t>Is contextual, ongoing, iterative</a:t>
            </a:r>
          </a:p>
          <a:p>
            <a:r>
              <a:rPr lang="en-US" dirty="0" smtClean="0"/>
              <a:t>Matters because data are people and research </a:t>
            </a:r>
            <a:r>
              <a:rPr lang="en-US" smtClean="0"/>
              <a:t>with them affects </a:t>
            </a:r>
            <a:r>
              <a:rPr lang="en-US" dirty="0" smtClean="0"/>
              <a:t>their chances in life</a:t>
            </a:r>
          </a:p>
          <a:p>
            <a:endParaRPr lang="en-US" dirty="0"/>
          </a:p>
        </p:txBody>
      </p:sp>
    </p:spTree>
    <p:extLst>
      <p:ext uri="{BB962C8B-B14F-4D97-AF65-F5344CB8AC3E}">
        <p14:creationId xmlns:p14="http://schemas.microsoft.com/office/powerpoint/2010/main" val="36876503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099"/>
            <a:ext cx="8229600" cy="772284"/>
          </a:xfrm>
        </p:spPr>
        <p:txBody>
          <a:bodyPr/>
          <a:lstStyle/>
          <a:p>
            <a:r>
              <a:rPr lang="en-US" dirty="0" smtClean="0"/>
              <a:t>Getting Started</a:t>
            </a:r>
            <a:endParaRPr lang="en-US" dirty="0"/>
          </a:p>
        </p:txBody>
      </p:sp>
      <p:sp>
        <p:nvSpPr>
          <p:cNvPr id="3" name="Content Placeholder 2"/>
          <p:cNvSpPr>
            <a:spLocks noGrp="1"/>
          </p:cNvSpPr>
          <p:nvPr>
            <p:ph idx="1"/>
          </p:nvPr>
        </p:nvSpPr>
        <p:spPr>
          <a:xfrm>
            <a:off x="457200" y="844826"/>
            <a:ext cx="8229600" cy="5304183"/>
          </a:xfrm>
        </p:spPr>
        <p:txBody>
          <a:bodyPr>
            <a:normAutofit/>
          </a:bodyPr>
          <a:lstStyle/>
          <a:p>
            <a:r>
              <a:rPr lang="en-US" sz="2400" dirty="0" smtClean="0"/>
              <a:t>Association of Internet Researchers </a:t>
            </a:r>
            <a:r>
              <a:rPr lang="en-US" sz="2400" dirty="0"/>
              <a:t>ethics resources, https://aoir.org/ethics/</a:t>
            </a:r>
            <a:endParaRPr lang="en-US" sz="2400" dirty="0" smtClean="0"/>
          </a:p>
          <a:p>
            <a:r>
              <a:rPr lang="en-US" sz="2400" dirty="0" smtClean="0"/>
              <a:t>S. </a:t>
            </a:r>
            <a:r>
              <a:rPr lang="en-US" sz="2400" dirty="0" err="1" smtClean="0"/>
              <a:t>Barocas</a:t>
            </a:r>
            <a:r>
              <a:rPr lang="en-US" sz="2400" dirty="0" smtClean="0"/>
              <a:t> and d. </a:t>
            </a:r>
            <a:r>
              <a:rPr lang="en-US" sz="2400" dirty="0" err="1" smtClean="0"/>
              <a:t>boyd</a:t>
            </a:r>
            <a:r>
              <a:rPr lang="en-US" sz="2400" dirty="0" smtClean="0"/>
              <a:t>, “Engaging the ethics of data science in practice,” </a:t>
            </a:r>
            <a:r>
              <a:rPr lang="en-US" sz="2400" i="1" dirty="0" smtClean="0"/>
              <a:t>Communications of the ACM</a:t>
            </a:r>
            <a:r>
              <a:rPr lang="en-US" sz="2400" dirty="0" smtClean="0"/>
              <a:t> 60 (11), 23-25.</a:t>
            </a:r>
          </a:p>
          <a:p>
            <a:r>
              <a:rPr lang="en-US" sz="2400" dirty="0" smtClean="0"/>
              <a:t>M. C. </a:t>
            </a:r>
            <a:r>
              <a:rPr lang="en-US" sz="2400" dirty="0" err="1" smtClean="0"/>
              <a:t>Benigni</a:t>
            </a:r>
            <a:r>
              <a:rPr lang="en-US" sz="2400" dirty="0" smtClean="0"/>
              <a:t> et al. “Online extremism and communities that sustain it,” </a:t>
            </a:r>
            <a:r>
              <a:rPr lang="en-US" sz="2400" i="1" dirty="0" err="1" smtClean="0"/>
              <a:t>PLoS</a:t>
            </a:r>
            <a:r>
              <a:rPr lang="en-US" sz="2400" i="1" dirty="0" smtClean="0"/>
              <a:t> One</a:t>
            </a:r>
            <a:r>
              <a:rPr lang="en-US" sz="2400" dirty="0" smtClean="0"/>
              <a:t> 12.2 (2017).</a:t>
            </a:r>
          </a:p>
          <a:p>
            <a:r>
              <a:rPr lang="en-US" sz="2400" dirty="0" smtClean="0"/>
              <a:t>d. </a:t>
            </a:r>
            <a:r>
              <a:rPr lang="en-US" sz="2400" dirty="0" err="1"/>
              <a:t>boyd</a:t>
            </a:r>
            <a:r>
              <a:rPr lang="en-US" sz="2400" dirty="0"/>
              <a:t> and Kate Crawford, “Critical Questions for Big Data,” </a:t>
            </a:r>
            <a:r>
              <a:rPr lang="en-US" sz="2400" i="1" dirty="0"/>
              <a:t>Information, Communication, and Society</a:t>
            </a:r>
            <a:r>
              <a:rPr lang="en-US" sz="2400" dirty="0"/>
              <a:t> 15 (2012): 662-679. </a:t>
            </a:r>
            <a:endParaRPr lang="en-US" sz="2400" dirty="0" smtClean="0"/>
          </a:p>
          <a:p>
            <a:r>
              <a:rPr lang="en-US" sz="2400" dirty="0" smtClean="0"/>
              <a:t>J. Lane, et al., </a:t>
            </a:r>
            <a:r>
              <a:rPr lang="en-US" sz="2400" i="1" dirty="0" smtClean="0"/>
              <a:t>Privacy, Big Data, and the Public Good</a:t>
            </a:r>
            <a:r>
              <a:rPr lang="en-US" sz="2400" dirty="0"/>
              <a:t> </a:t>
            </a:r>
            <a:r>
              <a:rPr lang="en-US" sz="2400" dirty="0" smtClean="0"/>
              <a:t>(2014).</a:t>
            </a:r>
          </a:p>
          <a:p>
            <a:endParaRPr lang="en-US" dirty="0"/>
          </a:p>
        </p:txBody>
      </p:sp>
    </p:spTree>
    <p:extLst>
      <p:ext uri="{BB962C8B-B14F-4D97-AF65-F5344CB8AC3E}">
        <p14:creationId xmlns:p14="http://schemas.microsoft.com/office/powerpoint/2010/main" val="4154622420"/>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 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华文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Theme 1.thmx</Template>
  <TotalTime>89</TotalTime>
  <Words>428</Words>
  <Application>Microsoft Office PowerPoint</Application>
  <PresentationFormat>On-screen Show (4:3)</PresentationFormat>
  <Paragraphs>51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Franklin Gothic Book</vt:lpstr>
      <vt:lpstr>Franklin Gothic Medium</vt:lpstr>
      <vt:lpstr>Theme 1</vt:lpstr>
      <vt:lpstr>Ethics and Politics of Computational Social Science </vt:lpstr>
      <vt:lpstr>Roadmap</vt:lpstr>
      <vt:lpstr>Bigness and potential harm</vt:lpstr>
      <vt:lpstr>Potential for harm</vt:lpstr>
      <vt:lpstr>Privacy</vt:lpstr>
      <vt:lpstr>How can we think about privacy?</vt:lpstr>
      <vt:lpstr>Autonomy</vt:lpstr>
      <vt:lpstr>Digital Ethical Reasoning</vt:lpstr>
      <vt:lpstr>Getting Started</vt:lpstr>
    </vt:vector>
  </TitlesOfParts>
  <Company>University of Michigan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Marketing &amp; Communications Specialist</dc:creator>
  <cp:lastModifiedBy>Rohde, Joy</cp:lastModifiedBy>
  <cp:revision>17</cp:revision>
  <dcterms:created xsi:type="dcterms:W3CDTF">2016-09-02T19:26:36Z</dcterms:created>
  <dcterms:modified xsi:type="dcterms:W3CDTF">2019-06-18T22:34:42Z</dcterms:modified>
</cp:coreProperties>
</file>