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5"/>
  </p:sldMasterIdLst>
  <p:notesMasterIdLst>
    <p:notesMasterId r:id="rId44"/>
  </p:notesMasterIdLst>
  <p:sldIdLst>
    <p:sldId id="350" r:id="rId6"/>
    <p:sldId id="381" r:id="rId7"/>
    <p:sldId id="385" r:id="rId8"/>
    <p:sldId id="452" r:id="rId9"/>
    <p:sldId id="453" r:id="rId10"/>
    <p:sldId id="383" r:id="rId11"/>
    <p:sldId id="455" r:id="rId12"/>
    <p:sldId id="454" r:id="rId13"/>
    <p:sldId id="384" r:id="rId14"/>
    <p:sldId id="456" r:id="rId15"/>
    <p:sldId id="433" r:id="rId16"/>
    <p:sldId id="451" r:id="rId17"/>
    <p:sldId id="415" r:id="rId18"/>
    <p:sldId id="459" r:id="rId19"/>
    <p:sldId id="457" r:id="rId20"/>
    <p:sldId id="458" r:id="rId21"/>
    <p:sldId id="436" r:id="rId22"/>
    <p:sldId id="419" r:id="rId23"/>
    <p:sldId id="447" r:id="rId24"/>
    <p:sldId id="446" r:id="rId25"/>
    <p:sldId id="438" r:id="rId26"/>
    <p:sldId id="439" r:id="rId27"/>
    <p:sldId id="440" r:id="rId28"/>
    <p:sldId id="441" r:id="rId29"/>
    <p:sldId id="442" r:id="rId30"/>
    <p:sldId id="448" r:id="rId31"/>
    <p:sldId id="445" r:id="rId32"/>
    <p:sldId id="449" r:id="rId33"/>
    <p:sldId id="402" r:id="rId34"/>
    <p:sldId id="432" r:id="rId35"/>
    <p:sldId id="372" r:id="rId36"/>
    <p:sldId id="426" r:id="rId37"/>
    <p:sldId id="427" r:id="rId38"/>
    <p:sldId id="429" r:id="rId39"/>
    <p:sldId id="430" r:id="rId40"/>
    <p:sldId id="431" r:id="rId41"/>
    <p:sldId id="450" r:id="rId42"/>
    <p:sldId id="41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905F4C4-FFF0-477F-8047-0BF22FBF4FCD}">
          <p14:sldIdLst>
            <p14:sldId id="350"/>
            <p14:sldId id="381"/>
            <p14:sldId id="385"/>
            <p14:sldId id="452"/>
            <p14:sldId id="453"/>
            <p14:sldId id="383"/>
            <p14:sldId id="455"/>
            <p14:sldId id="454"/>
            <p14:sldId id="384"/>
            <p14:sldId id="456"/>
          </p14:sldIdLst>
        </p14:section>
        <p14:section name="Types of Data Quality Checks" id="{9EAE03F0-C7DD-4F03-A5AC-C53B3790C969}">
          <p14:sldIdLst>
            <p14:sldId id="433"/>
            <p14:sldId id="451"/>
            <p14:sldId id="415"/>
            <p14:sldId id="459"/>
            <p14:sldId id="457"/>
            <p14:sldId id="458"/>
            <p14:sldId id="436"/>
            <p14:sldId id="419"/>
            <p14:sldId id="447"/>
          </p14:sldIdLst>
        </p14:section>
        <p14:section name="Accessing the Tool" id="{3C8D6731-5AA6-4705-9FEA-F9D962ABB05A}">
          <p14:sldIdLst>
            <p14:sldId id="446"/>
            <p14:sldId id="438"/>
            <p14:sldId id="439"/>
            <p14:sldId id="440"/>
            <p14:sldId id="441"/>
            <p14:sldId id="442"/>
          </p14:sldIdLst>
        </p14:section>
        <p14:section name="Availability of Data" id="{090A825E-7964-480C-BFAE-7AFB9CA256A6}">
          <p14:sldIdLst>
            <p14:sldId id="448"/>
            <p14:sldId id="445"/>
            <p14:sldId id="449"/>
            <p14:sldId id="402"/>
          </p14:sldIdLst>
        </p14:section>
        <p14:section name="Reviewing the Tool" id="{FDFB9310-7D2F-4A0E-BE0A-ED91AEFBF673}">
          <p14:sldIdLst>
            <p14:sldId id="432"/>
            <p14:sldId id="372"/>
            <p14:sldId id="426"/>
            <p14:sldId id="427"/>
            <p14:sldId id="429"/>
            <p14:sldId id="430"/>
            <p14:sldId id="431"/>
            <p14:sldId id="450"/>
          </p14:sldIdLst>
        </p14:section>
        <p14:section name="Additional Resources" id="{009E6268-A155-4AFC-B5AA-15055F1EAED3}">
          <p14:sldIdLst>
            <p14:sldId id="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0DA"/>
    <a:srgbClr val="95B3D7"/>
    <a:srgbClr val="E6B8B7"/>
    <a:srgbClr val="FDE9D9"/>
    <a:srgbClr val="FFFFFF"/>
    <a:srgbClr val="535353"/>
    <a:srgbClr val="336600"/>
    <a:srgbClr val="E4E4E4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6" autoAdjust="0"/>
    <p:restoredTop sz="81807" autoAdjust="0"/>
  </p:normalViewPr>
  <p:slideViewPr>
    <p:cSldViewPr snapToGrid="0">
      <p:cViewPr varScale="1">
        <p:scale>
          <a:sx n="69" d="100"/>
          <a:sy n="69" d="100"/>
        </p:scale>
        <p:origin x="159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Kristy\DAQ\DRT\FY18Q2%20Testing\reporttest%20pointed%20to%20Q2\DHIS2_DRT_SouthAfrica0426201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Kristy\DAQ\DRT\FY18Q2%20Testing\reporttest%20pointed%20to%20Q2\DHIS2_DRT_SouthAfrica0426201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Kristy\DAQ\DRT\FY18Q2%20Testing\reporttest%20pointed%20to%20Q2\DHIS2_DRT_SouthAfrica04262018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Over-Completeness</a:t>
            </a:r>
          </a:p>
        </c:rich>
      </c:tx>
      <c:layout>
        <c:manualLayout>
          <c:xMode val="edge"/>
          <c:yMode val="edge"/>
          <c:x val="0.23212550454691858"/>
          <c:y val="4.73484848484848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87051618547682"/>
          <c:y val="0.14653013898830825"/>
          <c:w val="0.76751208730487641"/>
          <c:h val="0.5082401276544977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[DHIS2_DRT_SouthAfrica04262018.xlsx]Sheet3!$F$1:$G$1</c:f>
              <c:strCache>
                <c:ptCount val="2"/>
                <c:pt idx="0">
                  <c:v>Total Numerator</c:v>
                </c:pt>
                <c:pt idx="1">
                  <c:v>Age/Sex</c:v>
                </c:pt>
              </c:strCache>
            </c:strRef>
          </c:cat>
          <c:val>
            <c:numRef>
              <c:f>[DHIS2_DRT_SouthAfrica04262018.xlsx]Sheet3!$F$2:$G$2</c:f>
              <c:numCache>
                <c:formatCode>General</c:formatCode>
                <c:ptCount val="2"/>
                <c:pt idx="0">
                  <c:v>100</c:v>
                </c:pt>
                <c:pt idx="1">
                  <c:v>132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3"/>
        <c:overlap val="-27"/>
        <c:axId val="189114624"/>
        <c:axId val="189115184"/>
      </c:barChart>
      <c:catAx>
        <c:axId val="18911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115184"/>
        <c:crosses val="autoZero"/>
        <c:auto val="1"/>
        <c:lblAlgn val="ctr"/>
        <c:lblOffset val="100"/>
        <c:noMultiLvlLbl val="0"/>
      </c:catAx>
      <c:valAx>
        <c:axId val="1891151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9114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2">
              <a:lumMod val="7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Exact</a:t>
            </a:r>
            <a:r>
              <a:rPr lang="en-US" sz="1600" baseline="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Completeness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c:rich>
      </c:tx>
      <c:layout>
        <c:manualLayout>
          <c:xMode val="edge"/>
          <c:yMode val="edge"/>
          <c:x val="0.26351372683441654"/>
          <c:y val="1.42046892017734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87051618547682"/>
          <c:y val="0.14653013898830825"/>
          <c:w val="0.76751208730487641"/>
          <c:h val="0.5082401276544977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[DHIS2_DRT_SouthAfrica04262018.xlsx]Sheet3!$I$1:$J$1</c:f>
              <c:strCache>
                <c:ptCount val="2"/>
                <c:pt idx="0">
                  <c:v>Total Numerator</c:v>
                </c:pt>
                <c:pt idx="1">
                  <c:v>Age/Sex</c:v>
                </c:pt>
              </c:strCache>
            </c:strRef>
          </c:cat>
          <c:val>
            <c:numRef>
              <c:f>[DHIS2_DRT_SouthAfrica04262018.xlsx]Sheet3!$I$2:$J$2</c:f>
              <c:numCache>
                <c:formatCode>General</c:formatCode>
                <c:ptCount val="2"/>
                <c:pt idx="0">
                  <c:v>100</c:v>
                </c:pt>
                <c:pt idx="1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3"/>
        <c:overlap val="-27"/>
        <c:axId val="191889600"/>
        <c:axId val="191890160"/>
      </c:barChart>
      <c:catAx>
        <c:axId val="19188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890160"/>
        <c:crosses val="autoZero"/>
        <c:auto val="1"/>
        <c:lblAlgn val="ctr"/>
        <c:lblOffset val="100"/>
        <c:noMultiLvlLbl val="0"/>
      </c:catAx>
      <c:valAx>
        <c:axId val="1918901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188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Under-</a:t>
            </a:r>
            <a:r>
              <a:rPr lang="en-US" sz="1600" baseline="0" dirty="0" smtClean="0">
                <a:solidFill>
                  <a:schemeClr val="bg2">
                    <a:lumMod val="75000"/>
                  </a:schemeClr>
                </a:solidFill>
              </a:rPr>
              <a:t>Completeness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c:rich>
      </c:tx>
      <c:layout>
        <c:manualLayout>
          <c:xMode val="edge"/>
          <c:yMode val="edge"/>
          <c:x val="0.22777389445118315"/>
          <c:y val="1.4204545454545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bg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87051618547682"/>
          <c:y val="0.14653013898830825"/>
          <c:w val="0.76751208730487641"/>
          <c:h val="0.5082401276544977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[DHIS2_DRT_SouthAfrica04262018.xlsx]Sheet3!$A$1:$B$1</c:f>
              <c:strCache>
                <c:ptCount val="2"/>
                <c:pt idx="0">
                  <c:v>Total Numerator</c:v>
                </c:pt>
                <c:pt idx="1">
                  <c:v>Age/Sex</c:v>
                </c:pt>
              </c:strCache>
            </c:strRef>
          </c:cat>
          <c:val>
            <c:numRef>
              <c:f>[DHIS2_DRT_SouthAfrica04262018.xlsx]Sheet3!$A$2:$B$2</c:f>
              <c:numCache>
                <c:formatCode>General</c:formatCode>
                <c:ptCount val="2"/>
                <c:pt idx="0">
                  <c:v>100</c:v>
                </c:pt>
                <c:pt idx="1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3"/>
        <c:overlap val="-27"/>
        <c:axId val="191892400"/>
        <c:axId val="191892960"/>
      </c:barChart>
      <c:catAx>
        <c:axId val="19189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892960"/>
        <c:crosses val="autoZero"/>
        <c:auto val="1"/>
        <c:lblAlgn val="ctr"/>
        <c:lblOffset val="100"/>
        <c:noMultiLvlLbl val="0"/>
      </c:catAx>
      <c:valAx>
        <c:axId val="1918929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1892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32BAC-1811-4783-B505-E836447C43B1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06350-3595-4F12-8D43-528C0250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83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im.zendesk.com/hc/en-us/articles/115004658106-Day-2-Plenary-Data-Lifecycle-Review-and-Quality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06350-3595-4F12-8D43-528C025054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49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 </a:t>
            </a:r>
            <a:r>
              <a:rPr lang="en-US" baseline="0" dirty="0" smtClean="0"/>
              <a:t>Logic Checks are based on MER Guidance – they assess the relationships within a MER indicator or between two related MER indicators to see whether the logic from MER Guidance is violated. Some are relatively firm rules, there will very rarely be a situation in which TX_NEW is greater than TX_CURR. This is because by definition, TX_CURR is the number of people currently on treatment – this includes those who are newly enrolled on treatment this quarter (TX_NEW) and those who were enrolled on previous quarters.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rules </a:t>
            </a:r>
            <a:r>
              <a:rPr lang="en-US" i="1" baseline="0" dirty="0" smtClean="0"/>
              <a:t>may</a:t>
            </a:r>
            <a:r>
              <a:rPr lang="en-US" baseline="0" dirty="0" smtClean="0"/>
              <a:t> indicate data quality problems BUT there might also be reasonable programmatic explanations for why a rule was violated. Often times it may depend on a) the level that you’re doing the check at and b) the contextual situation of your program.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MER guidance (and good programming) suggests that if circumcisions are being performed (VMMC_CIRC) then testing should also be offered through the VMMC service delivery modality. However, maybe you have a situation where you have two partners working in a circumcision facility – you might have one partner working on and reporting on circumcision (VMMC_CIRC) and a second partner doing the testing (HTS_TST service delivery model of VMMC). In this case, it would not be a problem at a Site x IM level if you see VMMC reported but no data in the HTS_TST VMMC modality then it wouldn’t be a problem. But if you looked at the Site level, you’d would definitely expect to see HTS_TST data in the VMMC modality if VMMC is being reported at that PSNU.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A090-13DF-4D65-8869-12DE51CA2B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85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majority of Disaggregate</a:t>
            </a:r>
            <a:r>
              <a:rPr lang="en-US" baseline="0" dirty="0" smtClean="0"/>
              <a:t> Completeness Checks that will be deployed in Q2 will be focused on identifying cases where the sum of disaggregates are </a:t>
            </a:r>
            <a:r>
              <a:rPr lang="en-US" i="1" baseline="0" dirty="0" smtClean="0"/>
              <a:t>greater than </a:t>
            </a:r>
            <a:r>
              <a:rPr lang="en-US" i="0" baseline="0" dirty="0" smtClean="0"/>
              <a:t>the total numerator (or where the total numerator is missing completely). However, there are flags related to PMTCT_STAT that highlight any cases where the sum of the disaggregates </a:t>
            </a:r>
            <a:r>
              <a:rPr lang="en-US" i="1" baseline="0" dirty="0" smtClean="0"/>
              <a:t>do not exactly equal</a:t>
            </a:r>
            <a:r>
              <a:rPr lang="en-US" i="0" baseline="0" dirty="0" smtClean="0"/>
              <a:t> the total numerator. Additional disaggregate completeness checks that assess exact completeness are in the process of being developed. The DRT does not include checks that assess under-completeness (when the total sum of the disaggregates are </a:t>
            </a:r>
            <a:r>
              <a:rPr lang="en-US" i="1" baseline="0" dirty="0" smtClean="0"/>
              <a:t>less than</a:t>
            </a:r>
            <a:r>
              <a:rPr lang="en-US" i="0" baseline="0" dirty="0" smtClean="0"/>
              <a:t> the total numerator)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A090-13DF-4D65-8869-12DE51CA2B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33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A090-13DF-4D65-8869-12DE51CA2B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54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checks</a:t>
            </a:r>
            <a:r>
              <a:rPr lang="en-US" baseline="0" dirty="0" smtClean="0"/>
              <a:t> do not necessarily mean that the data is</a:t>
            </a:r>
            <a:r>
              <a:rPr lang="en-US" i="0" baseline="0" dirty="0" smtClean="0"/>
              <a:t> incorrect or wrong or unexpected. For example, there may be programmatic reasons &amp; shifts that can explain why a site/IM had a target but doesn’t have results. But there are some other types of checks are more likely to be indicative of a data quality issue – for example a numerator that is greater than your denominator.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06350-3595-4F12-8D43-528C025054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33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06350-3595-4F12-8D43-528C025054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69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site name associated with each </a:t>
            </a:r>
            <a:r>
              <a:rPr lang="en-US" baseline="0" dirty="0" err="1" smtClean="0"/>
              <a:t>SiteID</a:t>
            </a:r>
            <a:r>
              <a:rPr lang="en-US" baseline="0" dirty="0" smtClean="0"/>
              <a:t> can be l</a:t>
            </a:r>
            <a:r>
              <a:rPr lang="en-US" dirty="0" smtClean="0"/>
              <a:t>ooked up on DATIM’s </a:t>
            </a:r>
            <a:r>
              <a:rPr lang="en-US" dirty="0" err="1" smtClean="0"/>
              <a:t>zendesk</a:t>
            </a:r>
            <a:r>
              <a:rPr lang="en-US" dirty="0" smtClean="0"/>
              <a:t> in the Org Unit Code List (https://datim.zendesk.com/hc/en-us/articles/115002334246-DATIM-Data-Import-and-Exchange-Resources)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06350-3595-4F12-8D43-528C025054A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91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06350-3595-4F12-8D43-528C025054A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64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06350-3595-4F12-8D43-528C025054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70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06350-3595-4F12-8D43-528C025054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67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06350-3595-4F12-8D43-528C025054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41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06350-3595-4F12-8D43-528C025054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84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06350-3595-4F12-8D43-528C025054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4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additional information about other kinds of data quality checks that are</a:t>
            </a:r>
            <a:r>
              <a:rPr lang="en-US" baseline="0" dirty="0" smtClean="0"/>
              <a:t> not included in the DRT, see the </a:t>
            </a:r>
            <a:r>
              <a:rPr lang="en-US" dirty="0" smtClean="0">
                <a:hlinkClick r:id="rId3"/>
              </a:rPr>
              <a:t>Data Lifecycle, Review, and Quality Plenary</a:t>
            </a:r>
            <a:r>
              <a:rPr lang="en-US" dirty="0" smtClean="0"/>
              <a:t> (PALS</a:t>
            </a:r>
            <a:r>
              <a:rPr lang="en-US" baseline="0" dirty="0" smtClean="0"/>
              <a:t> 2017)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06350-3595-4F12-8D43-528C025054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could</a:t>
            </a:r>
            <a:r>
              <a:rPr lang="en-US" baseline="0" dirty="0" smtClean="0"/>
              <a:t> be intentional programmatic shifts to/away from sites by different IMs – in which case this is not a problem. However, these can also be indicative of data reporting issues or an area of programmatic concern.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A090-13DF-4D65-8869-12DE51CA2B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8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 </a:t>
            </a:r>
            <a:r>
              <a:rPr lang="en-US" baseline="0" dirty="0" smtClean="0"/>
              <a:t>Logic Checks are based on MER Guidance – they assess the relationships within a MER indicator or between two related MER indicators to see whether the logic from MER Guidance is violated. Some are relatively firm rules, there will very rarely be a situation in which TX_NEW is greater than TX_CURR. This is because by definition, TX_CURR is the number of people currently on treatment – this includes those who are newly enrolled on treatment this quarter (TX_NEW) and those who were enrolled on previous quarters.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rules </a:t>
            </a:r>
            <a:r>
              <a:rPr lang="en-US" i="1" baseline="0" dirty="0" smtClean="0"/>
              <a:t>may</a:t>
            </a:r>
            <a:r>
              <a:rPr lang="en-US" baseline="0" dirty="0" smtClean="0"/>
              <a:t> indicate data quality problems BUT there might also be reasonable programmatic explanations for why a rule was violated. Often times it may depend on a) the level that you’re doing the check at and b) the contextual situation of your program.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MER guidance (and good programming) suggests that if circumcisions are being performed (VMMC_CIRC) then testing should also be offered through the VMMC service delivery modality. However, maybe you have a situation where you have two partners working in a circumcision facility – you might have one partner working on and reporting on circumcision (VMMC_CIRC) and a second partner doing the testing (HTS_TST service delivery model of VMMC). In this case, it would not be a problem at a Site x IM level if you see VMMC reported but no data in the HTS_TST VMMC modality then it wouldn’t be a problem. But if you looked at the Site level, you’d would definitely expect to see HTS_TST data in the VMMC modality if VMMC is being reported at that PSNU.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ADA090-13DF-4D65-8869-12DE51CA2B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3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683-DBE4-4FA3-8402-E90BB42EF6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PEPFAR Logo (JPG format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0" y="54864"/>
            <a:ext cx="1325880" cy="1325880"/>
          </a:xfrm>
          <a:prstGeom prst="rect">
            <a:avLst/>
          </a:prstGeom>
        </p:spPr>
      </p:pic>
      <p:cxnSp>
        <p:nvCxnSpPr>
          <p:cNvPr id="8" name="AutoShape 3"/>
          <p:cNvCxnSpPr>
            <a:cxnSpLocks noChangeShapeType="1"/>
          </p:cNvCxnSpPr>
          <p:nvPr userDrawn="1"/>
        </p:nvCxnSpPr>
        <p:spPr bwMode="auto">
          <a:xfrm>
            <a:off x="1212377" y="1295400"/>
            <a:ext cx="7315200" cy="0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9" name="AutoShape 4"/>
          <p:cNvCxnSpPr>
            <a:cxnSpLocks noChangeShapeType="1"/>
          </p:cNvCxnSpPr>
          <p:nvPr userDrawn="1"/>
        </p:nvCxnSpPr>
        <p:spPr bwMode="auto">
          <a:xfrm>
            <a:off x="2124043" y="1380744"/>
            <a:ext cx="6400800" cy="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</p:spPr>
      </p:cxnSp>
      <p:sp>
        <p:nvSpPr>
          <p:cNvPr id="11" name="TextBox 10"/>
          <p:cNvSpPr txBox="1"/>
          <p:nvPr userDrawn="1"/>
        </p:nvSpPr>
        <p:spPr>
          <a:xfrm>
            <a:off x="1109790" y="221162"/>
            <a:ext cx="255895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800" dirty="0" smtClean="0">
                <a:solidFill>
                  <a:schemeClr val="tx2"/>
                </a:solidFill>
              </a:rPr>
              <a:t>PEPFAR</a:t>
            </a:r>
          </a:p>
          <a:p>
            <a:pPr algn="ctr"/>
            <a:r>
              <a:rPr lang="en-US" sz="900" b="1" dirty="0" smtClean="0">
                <a:solidFill>
                  <a:schemeClr val="tx2"/>
                </a:solidFill>
              </a:rPr>
              <a:t>U.S. President’s Emergency Plan for AIDS Relief</a:t>
            </a:r>
            <a:endParaRPr lang="en-US" sz="900" b="1" dirty="0">
              <a:solidFill>
                <a:schemeClr val="tx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589" y="54864"/>
            <a:ext cx="1077643" cy="117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3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274638"/>
            <a:ext cx="7600950" cy="487362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683-DBE4-4FA3-8402-E90BB42EF6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AutoShape 3"/>
          <p:cNvCxnSpPr>
            <a:cxnSpLocks noChangeShapeType="1"/>
          </p:cNvCxnSpPr>
          <p:nvPr userDrawn="1"/>
        </p:nvCxnSpPr>
        <p:spPr bwMode="auto">
          <a:xfrm>
            <a:off x="1085850" y="762000"/>
            <a:ext cx="7600950" cy="0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9" name="AutoShape 4"/>
          <p:cNvCxnSpPr>
            <a:cxnSpLocks noChangeShapeType="1"/>
          </p:cNvCxnSpPr>
          <p:nvPr userDrawn="1"/>
        </p:nvCxnSpPr>
        <p:spPr bwMode="auto">
          <a:xfrm>
            <a:off x="1657350" y="838200"/>
            <a:ext cx="7029450" cy="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2" y="153392"/>
            <a:ext cx="628676" cy="6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2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683-DBE4-4FA3-8402-E90BB42EF6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604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 Slide (for content heavy tables and charts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Headline – Myriad Pro, Bold, Shadow, 28pt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First level – Myriad Pro, Bold, 24pt</a:t>
            </a:r>
          </a:p>
          <a:p>
            <a:pPr lvl="1"/>
            <a:r>
              <a:rPr lang="en-US" dirty="0" smtClean="0"/>
              <a:t>Second level – Myriad Pro, 20pt</a:t>
            </a:r>
          </a:p>
          <a:p>
            <a:pPr lvl="2"/>
            <a:r>
              <a:rPr lang="en-US" dirty="0" smtClean="0"/>
              <a:t>Third level – Myriad Pro, 18pt	</a:t>
            </a:r>
          </a:p>
          <a:p>
            <a:pPr lvl="3"/>
            <a:r>
              <a:rPr lang="en-US" dirty="0" smtClean="0"/>
              <a:t>Fourth level – Myriad Pro, 18pt</a:t>
            </a:r>
          </a:p>
          <a:p>
            <a:pPr lvl="4"/>
            <a:r>
              <a:rPr lang="en-US" dirty="0" smtClean="0"/>
              <a:t>Fifth level – Myriad Pro, 18pt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1100"/>
              </a:lnSpc>
              <a:buNone/>
              <a:defRPr sz="1100" baseline="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*Citations and references – Myriad Pro, 11pt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25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Headline – Myriad Pro, Bold, Shadow, 28pt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First level – Myriad Pro, Bold, 24pt</a:t>
            </a:r>
          </a:p>
          <a:p>
            <a:pPr lvl="1"/>
            <a:r>
              <a:rPr lang="en-US" dirty="0" smtClean="0"/>
              <a:t>Second level – Myriad Pro, 20pt</a:t>
            </a:r>
          </a:p>
          <a:p>
            <a:pPr lvl="2"/>
            <a:r>
              <a:rPr lang="en-US" dirty="0" smtClean="0"/>
              <a:t>Third level – Myriad Pro, 18pt	</a:t>
            </a:r>
          </a:p>
          <a:p>
            <a:pPr lvl="3"/>
            <a:r>
              <a:rPr lang="en-US" dirty="0" smtClean="0"/>
              <a:t>Fourth level – Myriad Pro, 18pt</a:t>
            </a:r>
          </a:p>
          <a:p>
            <a:pPr lvl="4"/>
            <a:r>
              <a:rPr lang="en-US" dirty="0" smtClean="0"/>
              <a:t>Fifth level – Myriad Pro, 18pt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1100"/>
              </a:lnSpc>
              <a:buNone/>
              <a:defRPr sz="1100" baseline="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*Citations and references – Myriad Pro, 11pt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64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R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2"/>
            <a:ext cx="9144000" cy="82296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2516" y="203817"/>
            <a:ext cx="8768132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9" y="6360622"/>
            <a:ext cx="1161871" cy="42117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419852" y="6499276"/>
            <a:ext cx="7203646" cy="17232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6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566489" y="6398559"/>
            <a:ext cx="441231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F23628F-A5FA-4BCB-A370-58EE698AF935}" type="slidenum">
              <a:rPr lang="en-US" sz="675" smtClean="0">
                <a:solidFill>
                  <a:srgbClr val="16181A">
                    <a:lumMod val="25000"/>
                  </a:srgbClr>
                </a:solidFill>
              </a:rPr>
              <a:pPr/>
              <a:t>‹#›</a:t>
            </a:fld>
            <a:endParaRPr lang="en-US" sz="675" dirty="0">
              <a:solidFill>
                <a:srgbClr val="16181A">
                  <a:lumMod val="25000"/>
                </a:srgbClr>
              </a:solidFill>
            </a:endParaRP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200652" y="958048"/>
            <a:ext cx="8710612" cy="160659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252413" indent="-120254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433388" indent="-180975">
              <a:buFont typeface="Segoe UI" panose="020B0502040204020203" pitchFamily="34" charset="0"/>
              <a:buChar char="–"/>
              <a:defRPr sz="1800">
                <a:solidFill>
                  <a:schemeClr val="bg2">
                    <a:lumMod val="25000"/>
                  </a:schemeClr>
                </a:solidFill>
              </a:defRPr>
            </a:lvl3pPr>
            <a:lvl4pPr marL="601266" indent="-132160">
              <a:buFont typeface="Wingdings" panose="05000000000000000000" pitchFamily="2" charset="2"/>
              <a:buChar char="§"/>
              <a:defRPr sz="1800">
                <a:solidFill>
                  <a:schemeClr val="bg2">
                    <a:lumMod val="25000"/>
                  </a:schemeClr>
                </a:solidFill>
              </a:defRPr>
            </a:lvl4pPr>
            <a:lvl5pPr marL="770335" indent="-169069">
              <a:buFont typeface="Century Gothic" panose="020B0502020202020204" pitchFamily="34" charset="0"/>
              <a:buChar char="○"/>
              <a:defRPr sz="1800">
                <a:solidFill>
                  <a:schemeClr val="bg2">
                    <a:lumMod val="25000"/>
                  </a:schemeClr>
                </a:solidFill>
              </a:defRPr>
            </a:lvl5pPr>
            <a:lvl6pPr marL="900113" indent="-128588">
              <a:defRPr sz="180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042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  <p15:guide id="2" pos="2880">
          <p15:clr>
            <a:srgbClr val="FBAE40"/>
          </p15:clr>
        </p15:guide>
        <p15:guide id="3" pos="5616">
          <p15:clr>
            <a:srgbClr val="FBAE40"/>
          </p15:clr>
        </p15:guide>
        <p15:guide id="4" pos="108">
          <p15:clr>
            <a:srgbClr val="FBAE40"/>
          </p15:clr>
        </p15:guide>
        <p15:guide id="5" orient="horz" pos="144">
          <p15:clr>
            <a:srgbClr val="FBAE40"/>
          </p15:clr>
        </p15:guide>
        <p15:guide id="6" orient="horz" pos="41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228600"/>
            <a:ext cx="7600950" cy="533400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683-DBE4-4FA3-8402-E90BB42EF6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AutoShape 3"/>
          <p:cNvCxnSpPr>
            <a:cxnSpLocks noChangeShapeType="1"/>
          </p:cNvCxnSpPr>
          <p:nvPr userDrawn="1"/>
        </p:nvCxnSpPr>
        <p:spPr bwMode="auto">
          <a:xfrm>
            <a:off x="1085850" y="762000"/>
            <a:ext cx="7600950" cy="0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9" name="AutoShape 4"/>
          <p:cNvCxnSpPr>
            <a:cxnSpLocks noChangeShapeType="1"/>
          </p:cNvCxnSpPr>
          <p:nvPr userDrawn="1"/>
        </p:nvCxnSpPr>
        <p:spPr bwMode="auto">
          <a:xfrm>
            <a:off x="1657350" y="838200"/>
            <a:ext cx="7029450" cy="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2" y="153392"/>
            <a:ext cx="628676" cy="6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7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60957"/>
            <a:ext cx="7772400" cy="653978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180" y="3527413"/>
            <a:ext cx="7772400" cy="565196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683-DBE4-4FA3-8402-E90BB42EF6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AutoShape 3"/>
          <p:cNvCxnSpPr>
            <a:cxnSpLocks noChangeShapeType="1"/>
          </p:cNvCxnSpPr>
          <p:nvPr userDrawn="1"/>
        </p:nvCxnSpPr>
        <p:spPr bwMode="auto">
          <a:xfrm flipV="1">
            <a:off x="719097" y="3420859"/>
            <a:ext cx="7955280" cy="14798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9" name="AutoShape 4"/>
          <p:cNvCxnSpPr>
            <a:cxnSpLocks noChangeShapeType="1"/>
          </p:cNvCxnSpPr>
          <p:nvPr userDrawn="1"/>
        </p:nvCxnSpPr>
        <p:spPr bwMode="auto">
          <a:xfrm>
            <a:off x="1266726" y="3497059"/>
            <a:ext cx="7406640" cy="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35" y="4171646"/>
            <a:ext cx="1532931" cy="166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21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274638"/>
            <a:ext cx="7600950" cy="487362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683-DBE4-4FA3-8402-E90BB42EF6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AutoShape 3"/>
          <p:cNvCxnSpPr>
            <a:cxnSpLocks noChangeShapeType="1"/>
          </p:cNvCxnSpPr>
          <p:nvPr userDrawn="1"/>
        </p:nvCxnSpPr>
        <p:spPr bwMode="auto">
          <a:xfrm>
            <a:off x="1085850" y="762000"/>
            <a:ext cx="7600950" cy="0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0" name="AutoShape 4"/>
          <p:cNvCxnSpPr>
            <a:cxnSpLocks noChangeShapeType="1"/>
          </p:cNvCxnSpPr>
          <p:nvPr userDrawn="1"/>
        </p:nvCxnSpPr>
        <p:spPr bwMode="auto">
          <a:xfrm>
            <a:off x="1657350" y="838200"/>
            <a:ext cx="7029450" cy="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</p:spPr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2" y="153392"/>
            <a:ext cx="628676" cy="6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01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274638"/>
            <a:ext cx="7600950" cy="487362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683-DBE4-4FA3-8402-E90BB42EF6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AutoShape 3"/>
          <p:cNvCxnSpPr>
            <a:cxnSpLocks noChangeShapeType="1"/>
          </p:cNvCxnSpPr>
          <p:nvPr userDrawn="1"/>
        </p:nvCxnSpPr>
        <p:spPr bwMode="auto">
          <a:xfrm>
            <a:off x="1085850" y="762000"/>
            <a:ext cx="7600950" cy="0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12" name="AutoShape 4"/>
          <p:cNvCxnSpPr>
            <a:cxnSpLocks noChangeShapeType="1"/>
          </p:cNvCxnSpPr>
          <p:nvPr userDrawn="1"/>
        </p:nvCxnSpPr>
        <p:spPr bwMode="auto">
          <a:xfrm>
            <a:off x="1657350" y="838200"/>
            <a:ext cx="7029450" cy="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</p:spPr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2" y="153392"/>
            <a:ext cx="628676" cy="6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09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850" y="274638"/>
            <a:ext cx="7600950" cy="487362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683-DBE4-4FA3-8402-E90BB42EF6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AutoShape 3"/>
          <p:cNvCxnSpPr>
            <a:cxnSpLocks noChangeShapeType="1"/>
          </p:cNvCxnSpPr>
          <p:nvPr userDrawn="1"/>
        </p:nvCxnSpPr>
        <p:spPr bwMode="auto">
          <a:xfrm>
            <a:off x="1085850" y="762000"/>
            <a:ext cx="7600950" cy="0"/>
          </a:xfrm>
          <a:prstGeom prst="straightConnector1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</p:cxnSp>
      <p:cxnSp>
        <p:nvCxnSpPr>
          <p:cNvPr id="8" name="AutoShape 4"/>
          <p:cNvCxnSpPr>
            <a:cxnSpLocks noChangeShapeType="1"/>
          </p:cNvCxnSpPr>
          <p:nvPr userDrawn="1"/>
        </p:nvCxnSpPr>
        <p:spPr bwMode="auto">
          <a:xfrm>
            <a:off x="1657350" y="838200"/>
            <a:ext cx="7029450" cy="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round/>
            <a:headEnd/>
            <a:tailEnd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2" y="153392"/>
            <a:ext cx="628676" cy="6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9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683-DBE4-4FA3-8402-E90BB42EF6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7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683-DBE4-4FA3-8402-E90BB42EF6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370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683-DBE4-4FA3-8402-E90BB42EF6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EF26-1E39-4F64-8236-ED355D8069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38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D4683-DBE4-4FA3-8402-E90BB42EF6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0EF26-1E39-4F64-8236-ED355D80695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9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im.zendesk.com/hc/en-us/articles/115004658106-Day-2-Plenary-Data-Lifecycle-Review-and-Quality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pfar.gov/documents/organization/274919.pdf" TargetMode="External"/><Relationship Id="rId2" Type="http://schemas.openxmlformats.org/officeDocument/2006/relationships/hyperlink" Target="https://datim.zendesk.com/hc/en-us/articles/115004658106-Day-2-Plenary-Data-Lifecycle-Review-and-Qual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tim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88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Data Review Tool (DRT) Extract in Genie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903" y="4483510"/>
            <a:ext cx="7374195" cy="1155290"/>
          </a:xfrm>
        </p:spPr>
        <p:txBody>
          <a:bodyPr>
            <a:normAutofit/>
          </a:bodyPr>
          <a:lstStyle/>
          <a:p>
            <a:r>
              <a:rPr lang="en-US" dirty="0" smtClean="0"/>
              <a:t>April 2018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685800" y="480432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9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DRT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/>
            <a:r>
              <a:rPr lang="en-US" sz="3600" dirty="0" smtClean="0"/>
              <a:t>DRT is like a </a:t>
            </a:r>
            <a:r>
              <a:rPr lang="en-US" sz="3600" b="1" dirty="0" smtClean="0"/>
              <a:t>power drill</a:t>
            </a:r>
            <a:r>
              <a:rPr lang="en-US" sz="3600" dirty="0" smtClean="0"/>
              <a:t>….</a:t>
            </a:r>
          </a:p>
          <a:p>
            <a:pPr lvl="1"/>
            <a:r>
              <a:rPr lang="en-US" sz="2800" dirty="0" smtClean="0"/>
              <a:t>It is fast &amp; efficient!! But only useful		     for certain kinds of things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8" y="3297238"/>
            <a:ext cx="3560762" cy="3560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21100" y="3841136"/>
            <a:ext cx="5422900" cy="395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92100">
              <a:buFont typeface="Arial" panose="020B0604020202020204" pitchFamily="34" charset="0"/>
              <a:buChar char="•"/>
            </a:pPr>
            <a:r>
              <a:rPr lang="en-US" sz="3600" dirty="0"/>
              <a:t>DRT is </a:t>
            </a:r>
            <a:r>
              <a:rPr lang="en-US" sz="3600" b="1" dirty="0" smtClean="0"/>
              <a:t>not</a:t>
            </a:r>
            <a:r>
              <a:rPr lang="en-US" sz="3600" dirty="0" smtClean="0"/>
              <a:t> meant to…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2800" dirty="0"/>
              <a:t>Be the only tool in your data quality review toolkit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2800" dirty="0"/>
              <a:t>Cover every aspect of data </a:t>
            </a:r>
            <a:r>
              <a:rPr lang="en-US" sz="2800" dirty="0" smtClean="0"/>
              <a:t>quality teams should review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1022351"/>
            <a:ext cx="19050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2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Data Quality Checks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0" y="2697196"/>
            <a:ext cx="533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Indicators Included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 indicators are included in data quality checks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356" y="205410"/>
            <a:ext cx="417443" cy="536712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79241"/>
              </p:ext>
            </p:extLst>
          </p:nvPr>
        </p:nvGraphicFramePr>
        <p:xfrm>
          <a:off x="1524000" y="2107120"/>
          <a:ext cx="60960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124953"/>
                <a:gridCol w="19390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QUARTERLY 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SEMI-ANNUAL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ANNUAL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HTS_TST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KP_PREV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TX_PVLS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PMTCT_ART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PP_PREV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TX_RET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PMTCT_EID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TB_ART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PMTCT_STAT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TB_STAT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PrEP_NEW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TX_CURR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TX_NEW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VMMC_CIRC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5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Data Checks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457200" y="1001482"/>
            <a:ext cx="8229600" cy="4983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Included in DRT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Not Included in DRT</a:t>
            </a:r>
          </a:p>
          <a:p>
            <a:pPr marL="0" indent="0" algn="ctr">
              <a:buNone/>
            </a:pPr>
            <a:endParaRPr lang="en-US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14173" y="4867753"/>
            <a:ext cx="5115654" cy="1601438"/>
            <a:chOff x="1938592" y="4867753"/>
            <a:chExt cx="5115654" cy="1601438"/>
          </a:xfrm>
        </p:grpSpPr>
        <p:grpSp>
          <p:nvGrpSpPr>
            <p:cNvPr id="20" name="Group 19"/>
            <p:cNvGrpSpPr/>
            <p:nvPr/>
          </p:nvGrpSpPr>
          <p:grpSpPr>
            <a:xfrm>
              <a:off x="3711178" y="4900640"/>
              <a:ext cx="1570482" cy="1568551"/>
              <a:chOff x="9214338" y="1289539"/>
              <a:chExt cx="2426677" cy="240323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9214338" y="1289539"/>
                <a:ext cx="2426677" cy="240323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313987" y="1740248"/>
                <a:ext cx="2227381" cy="1556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Consistency/</a:t>
                </a:r>
              </a:p>
              <a:p>
                <a:pPr algn="ctr"/>
                <a:r>
                  <a:rPr lang="en-US" sz="1500" dirty="0" smtClean="0"/>
                  <a:t>Variability of Values Over Time</a:t>
                </a:r>
                <a:endParaRPr lang="en-US" sz="15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938592" y="4900640"/>
              <a:ext cx="1570482" cy="1568551"/>
              <a:chOff x="2772504" y="3856891"/>
              <a:chExt cx="2426677" cy="240323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2772504" y="3856891"/>
                <a:ext cx="2426677" cy="240323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795949" y="4634106"/>
                <a:ext cx="2379785" cy="848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Programmatic Checks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83764" y="4867753"/>
              <a:ext cx="1570482" cy="1568551"/>
              <a:chOff x="6828697" y="3856891"/>
              <a:chExt cx="2426677" cy="240323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6828697" y="3856891"/>
                <a:ext cx="2426677" cy="240323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28697" y="4507660"/>
                <a:ext cx="2379785" cy="1202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/>
                  <a:t>Other/ Miscellaneous </a:t>
                </a:r>
                <a:r>
                  <a:rPr lang="en-US" sz="1500" dirty="0"/>
                  <a:t>Checks</a:t>
                </a:r>
              </a:p>
            </p:txBody>
          </p:sp>
        </p:grp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356" y="205410"/>
            <a:ext cx="417443" cy="53671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08806" y="1768581"/>
            <a:ext cx="8126389" cy="1927098"/>
            <a:chOff x="322425" y="1768581"/>
            <a:chExt cx="8126389" cy="1927098"/>
          </a:xfrm>
        </p:grpSpPr>
        <p:grpSp>
          <p:nvGrpSpPr>
            <p:cNvPr id="2" name="Group 1"/>
            <p:cNvGrpSpPr/>
            <p:nvPr/>
          </p:nvGrpSpPr>
          <p:grpSpPr>
            <a:xfrm>
              <a:off x="322425" y="1768581"/>
              <a:ext cx="6070210" cy="1921993"/>
              <a:chOff x="1536895" y="1745125"/>
              <a:chExt cx="6070210" cy="1921993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536895" y="1745544"/>
                <a:ext cx="1920240" cy="1920240"/>
              </a:xfrm>
              <a:prstGeom prst="ellipse">
                <a:avLst/>
              </a:prstGeom>
              <a:solidFill>
                <a:srgbClr val="E6B8B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1621737" y="1745125"/>
                <a:ext cx="5985368" cy="1921993"/>
                <a:chOff x="1618993" y="1745125"/>
                <a:chExt cx="5985368" cy="1921993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1618993" y="1745125"/>
                  <a:ext cx="5985368" cy="1920240"/>
                  <a:chOff x="775432" y="1288180"/>
                  <a:chExt cx="7563927" cy="2403230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5912682" y="1288180"/>
                    <a:ext cx="2426677" cy="2403230"/>
                  </a:xfrm>
                  <a:prstGeom prst="ellipse">
                    <a:avLst/>
                  </a:prstGeom>
                  <a:solidFill>
                    <a:srgbClr val="95B3D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775432" y="1672335"/>
                    <a:ext cx="2212241" cy="9244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100" dirty="0"/>
                      <a:t>Checks Across Time Periods</a:t>
                    </a:r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3609136" y="1746878"/>
                  <a:ext cx="1920240" cy="1920240"/>
                  <a:chOff x="3587262" y="1289539"/>
                  <a:chExt cx="2426677" cy="2403230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3587262" y="1289539"/>
                    <a:ext cx="2426677" cy="2403230"/>
                  </a:xfrm>
                  <a:prstGeom prst="ellipse">
                    <a:avLst/>
                  </a:prstGeom>
                  <a:solidFill>
                    <a:srgbClr val="FDE9D9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3716216" y="1677150"/>
                    <a:ext cx="2168769" cy="9244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100" dirty="0"/>
                      <a:t>MER Logic Checks</a:t>
                    </a:r>
                  </a:p>
                </p:txBody>
              </p:sp>
            </p:grpSp>
            <p:sp>
              <p:nvSpPr>
                <p:cNvPr id="10" name="TextBox 9"/>
                <p:cNvSpPr txBox="1"/>
                <p:nvPr/>
              </p:nvSpPr>
              <p:spPr>
                <a:xfrm>
                  <a:off x="5735142" y="2052074"/>
                  <a:ext cx="1818197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100" dirty="0" smtClean="0"/>
                    <a:t>Disaggregate Completeness</a:t>
                  </a:r>
                  <a:endParaRPr lang="en-US" sz="2100" dirty="0"/>
                </a:p>
              </p:txBody>
            </p:sp>
          </p:grpSp>
        </p:grpSp>
        <p:sp>
          <p:nvSpPr>
            <p:cNvPr id="29" name="Oval 28"/>
            <p:cNvSpPr/>
            <p:nvPr/>
          </p:nvSpPr>
          <p:spPr>
            <a:xfrm>
              <a:off x="6528574" y="1775439"/>
              <a:ext cx="1920240" cy="1920240"/>
            </a:xfrm>
            <a:prstGeom prst="ellipse">
              <a:avLst/>
            </a:prstGeom>
            <a:solidFill>
              <a:srgbClr val="CCC0DA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CCC0DA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748343" y="2075530"/>
            <a:ext cx="1818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 smtClean="0"/>
              <a:t>Contextual Site/IM Info</a:t>
            </a:r>
            <a:endParaRPr lang="en-US" sz="21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554" y="2800560"/>
            <a:ext cx="631041" cy="58801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349" y="2804338"/>
            <a:ext cx="649092" cy="60035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660" y="2809672"/>
            <a:ext cx="532532" cy="55789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7824" y="2835524"/>
            <a:ext cx="392173" cy="532039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33338" y="6584606"/>
            <a:ext cx="907732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For additional information about other kinds of data quality checks that are not included in the DRT, see the </a:t>
            </a:r>
            <a:r>
              <a:rPr lang="en-US" sz="1050" i="1" dirty="0">
                <a:solidFill>
                  <a:schemeClr val="bg1">
                    <a:lumMod val="50000"/>
                  </a:schemeClr>
                </a:solidFill>
                <a:hlinkClick r:id="rId8"/>
              </a:rPr>
              <a:t>Data Lifecycle, Review, and Quality Plenary</a:t>
            </a:r>
            <a:r>
              <a:rPr lang="en-US" sz="1050" i="1" dirty="0">
                <a:solidFill>
                  <a:schemeClr val="bg1">
                    <a:lumMod val="50000"/>
                  </a:schemeClr>
                </a:solidFill>
              </a:rPr>
              <a:t> (PALS 2017)</a:t>
            </a:r>
          </a:p>
        </p:txBody>
      </p:sp>
    </p:spTree>
    <p:extLst>
      <p:ext uri="{BB962C8B-B14F-4D97-AF65-F5344CB8AC3E}">
        <p14:creationId xmlns:p14="http://schemas.microsoft.com/office/powerpoint/2010/main" val="371801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Checks – Checks Across Time Periods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2796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Checks Across Time Periods </a:t>
            </a:r>
            <a:r>
              <a:rPr lang="en-US" dirty="0"/>
              <a:t>– </a:t>
            </a:r>
            <a:r>
              <a:rPr lang="en-US" dirty="0" smtClean="0"/>
              <a:t>assesses                    the consistency of reporting across time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Cases identified in these checks may not                           be problematic –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especially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if there were intentional program shifts!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u="sng" dirty="0" smtClean="0"/>
              <a:t>Specific Checks</a:t>
            </a:r>
            <a:endParaRPr lang="en-US" u="sng" dirty="0"/>
          </a:p>
          <a:p>
            <a:pPr marL="400050" lvl="1" indent="0">
              <a:buNone/>
            </a:pPr>
            <a:r>
              <a:rPr lang="en-US" dirty="0" smtClean="0"/>
              <a:t>Site/IM </a:t>
            </a:r>
            <a:r>
              <a:rPr lang="en-US" dirty="0"/>
              <a:t>had </a:t>
            </a:r>
            <a:r>
              <a:rPr lang="en-US" dirty="0">
                <a:solidFill>
                  <a:schemeClr val="accent1"/>
                </a:solidFill>
              </a:rPr>
              <a:t>targets </a:t>
            </a:r>
            <a:r>
              <a:rPr lang="en-US" dirty="0" smtClean="0"/>
              <a:t>but </a:t>
            </a:r>
            <a:r>
              <a:rPr lang="en-US" dirty="0"/>
              <a:t>did </a:t>
            </a:r>
            <a:r>
              <a:rPr lang="en-US" dirty="0" smtClean="0"/>
              <a:t>not </a:t>
            </a:r>
            <a:r>
              <a:rPr lang="en-US" dirty="0"/>
              <a:t>report </a:t>
            </a:r>
            <a:r>
              <a:rPr lang="en-US" b="1" dirty="0"/>
              <a:t>results</a:t>
            </a:r>
          </a:p>
          <a:p>
            <a:pPr marL="400050" lvl="1" indent="0">
              <a:buNone/>
            </a:pPr>
            <a:r>
              <a:rPr lang="en-US" dirty="0"/>
              <a:t>Site/IM reported </a:t>
            </a:r>
            <a:r>
              <a:rPr lang="en-US" b="1" dirty="0"/>
              <a:t>results</a:t>
            </a:r>
            <a:r>
              <a:rPr lang="en-US" dirty="0"/>
              <a:t> </a:t>
            </a:r>
            <a:r>
              <a:rPr lang="en-US" dirty="0" smtClean="0"/>
              <a:t>but </a:t>
            </a:r>
            <a:r>
              <a:rPr lang="en-US" dirty="0"/>
              <a:t>did not have </a:t>
            </a:r>
            <a:r>
              <a:rPr lang="en-US" dirty="0">
                <a:solidFill>
                  <a:schemeClr val="accent1"/>
                </a:solidFill>
              </a:rPr>
              <a:t>targets</a:t>
            </a:r>
          </a:p>
          <a:p>
            <a:pPr marL="400050" lvl="1" indent="0">
              <a:buNone/>
            </a:pPr>
            <a:r>
              <a:rPr lang="en-US" dirty="0"/>
              <a:t>Site/IM reported results </a:t>
            </a:r>
            <a:r>
              <a:rPr lang="en-US" i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last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period </a:t>
            </a:r>
            <a:r>
              <a:rPr lang="en-US" dirty="0" smtClean="0"/>
              <a:t>but </a:t>
            </a:r>
            <a:r>
              <a:rPr lang="en-US" dirty="0"/>
              <a:t>not </a:t>
            </a:r>
            <a:r>
              <a:rPr lang="en-US" b="1" i="1" dirty="0"/>
              <a:t>this</a:t>
            </a:r>
            <a:r>
              <a:rPr lang="en-US" b="1" dirty="0"/>
              <a:t> period </a:t>
            </a:r>
          </a:p>
          <a:p>
            <a:pPr marL="400050" lvl="1" indent="0">
              <a:buNone/>
            </a:pPr>
            <a:r>
              <a:rPr lang="en-US" dirty="0"/>
              <a:t>IM reported results at a site </a:t>
            </a:r>
            <a:r>
              <a:rPr lang="en-US" b="1" i="1" dirty="0"/>
              <a:t>this</a:t>
            </a:r>
            <a:r>
              <a:rPr lang="en-US" b="1" dirty="0"/>
              <a:t> period </a:t>
            </a:r>
            <a:r>
              <a:rPr lang="en-US" dirty="0"/>
              <a:t>but not </a:t>
            </a: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last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period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955" y="1005780"/>
            <a:ext cx="1807845" cy="1807845"/>
          </a:xfrm>
          <a:prstGeom prst="rect">
            <a:avLst/>
          </a:prstGeom>
          <a:solidFill>
            <a:srgbClr val="E6B8B7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997" y="206707"/>
            <a:ext cx="379803" cy="5407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95" y="4694547"/>
            <a:ext cx="256468" cy="2722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195" y="5558299"/>
            <a:ext cx="282808" cy="1790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95" y="5075547"/>
            <a:ext cx="256468" cy="2722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195" y="5929774"/>
            <a:ext cx="282808" cy="17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474" y="885825"/>
            <a:ext cx="1547012" cy="21050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Checks - MER Logic Checks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054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/>
              <a:t>MER Logic Checks </a:t>
            </a:r>
            <a:r>
              <a:rPr lang="en-US" sz="3000" dirty="0"/>
              <a:t>– Checks </a:t>
            </a:r>
            <a:r>
              <a:rPr lang="en-US" sz="3000" dirty="0" smtClean="0"/>
              <a:t>relationships</a:t>
            </a:r>
          </a:p>
          <a:p>
            <a:pPr marL="800100" lvl="2" indent="0">
              <a:buNone/>
            </a:pPr>
            <a:r>
              <a:rPr lang="en-US" sz="3000" dirty="0" smtClean="0"/>
              <a:t>a) within an indicator </a:t>
            </a:r>
            <a:r>
              <a:rPr lang="en-US" sz="3000" dirty="0"/>
              <a:t>or </a:t>
            </a:r>
            <a:endParaRPr lang="en-US" sz="3000" dirty="0" smtClean="0"/>
          </a:p>
          <a:p>
            <a:pPr marL="800100" lvl="2" indent="0">
              <a:buNone/>
            </a:pPr>
            <a:r>
              <a:rPr lang="en-US" sz="3000" dirty="0" smtClean="0"/>
              <a:t>b) between </a:t>
            </a:r>
            <a:r>
              <a:rPr lang="en-US" sz="3000" dirty="0"/>
              <a:t>two </a:t>
            </a:r>
            <a:r>
              <a:rPr lang="en-US" sz="3000" dirty="0" smtClean="0"/>
              <a:t>indicators </a:t>
            </a:r>
          </a:p>
          <a:p>
            <a:pPr marL="400050" lvl="1" indent="0">
              <a:buNone/>
            </a:pPr>
            <a:r>
              <a:rPr lang="en-US" sz="3000" dirty="0" smtClean="0"/>
              <a:t>to </a:t>
            </a:r>
            <a:r>
              <a:rPr lang="en-US" sz="3000" dirty="0"/>
              <a:t>see if logic from MER Guidance is followed</a:t>
            </a:r>
          </a:p>
          <a:p>
            <a:pPr>
              <a:lnSpc>
                <a:spcPct val="100000"/>
              </a:lnSpc>
            </a:pPr>
            <a:endParaRPr lang="en-US" sz="2100" dirty="0" smtClean="0"/>
          </a:p>
          <a:p>
            <a:pPr>
              <a:lnSpc>
                <a:spcPct val="100000"/>
              </a:lnSpc>
            </a:pPr>
            <a:endParaRPr lang="en-US" sz="2100" dirty="0"/>
          </a:p>
          <a:p>
            <a:pPr marL="0" indent="0">
              <a:lnSpc>
                <a:spcPct val="100000"/>
              </a:lnSpc>
              <a:buNone/>
            </a:pPr>
            <a:r>
              <a:rPr lang="en-US" u="sng" dirty="0" smtClean="0"/>
              <a:t>Current Checks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Numerator </a:t>
            </a:r>
            <a:r>
              <a:rPr lang="en-US" dirty="0" smtClean="0"/>
              <a:t>reported but not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Denominator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Denominator</a:t>
            </a:r>
            <a:r>
              <a:rPr lang="en-US" dirty="0" smtClean="0"/>
              <a:t> reported but not </a:t>
            </a:r>
            <a:r>
              <a:rPr lang="en-US" dirty="0">
                <a:solidFill>
                  <a:schemeClr val="accent4"/>
                </a:solidFill>
              </a:rPr>
              <a:t>Numerator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Numerator </a:t>
            </a:r>
            <a:r>
              <a:rPr lang="en-US" dirty="0" smtClean="0"/>
              <a:t>&gt;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Denominator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355" y="205410"/>
            <a:ext cx="398951" cy="5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8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Checks - MER Logic Checks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054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u="sng" dirty="0" smtClean="0"/>
              <a:t>Current Checks Continued</a:t>
            </a:r>
            <a:endParaRPr lang="en-US" u="sng" dirty="0"/>
          </a:p>
          <a:p>
            <a:pPr marL="257175" indent="-257175"/>
            <a:r>
              <a:rPr lang="en-US" dirty="0">
                <a:solidFill>
                  <a:schemeClr val="accent4"/>
                </a:solidFill>
              </a:rPr>
              <a:t>TX_NEW</a:t>
            </a:r>
            <a:r>
              <a:rPr lang="en-US" dirty="0"/>
              <a:t> reported but not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TX_CURR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TX_CURR </a:t>
            </a:r>
            <a:r>
              <a:rPr lang="en-US" dirty="0" smtClean="0"/>
              <a:t>reported but not </a:t>
            </a:r>
            <a:r>
              <a:rPr lang="en-US" dirty="0">
                <a:solidFill>
                  <a:schemeClr val="accent4"/>
                </a:solidFill>
              </a:rPr>
              <a:t>TX_NEW</a:t>
            </a:r>
          </a:p>
          <a:p>
            <a:pPr marL="257175" indent="-257175"/>
            <a:r>
              <a:rPr lang="en-US" dirty="0" smtClean="0">
                <a:solidFill>
                  <a:schemeClr val="accent4"/>
                </a:solidFill>
              </a:rPr>
              <a:t>TX_NEW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TX_CURR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VMMC_CIRC </a:t>
            </a:r>
            <a:r>
              <a:rPr lang="en-US" dirty="0" smtClean="0"/>
              <a:t>reported</a:t>
            </a:r>
            <a:r>
              <a:rPr lang="en-US" dirty="0"/>
              <a:t>, but </a:t>
            </a:r>
            <a:r>
              <a:rPr lang="en-US" dirty="0" smtClean="0"/>
              <a:t>HTS_TST  VMMC modality not reported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 smtClean="0"/>
              <a:t>PMTCT_ART_NEW </a:t>
            </a:r>
            <a:r>
              <a:rPr lang="en-US" dirty="0"/>
              <a:t>≠ TX_NEW </a:t>
            </a:r>
            <a:r>
              <a:rPr lang="en-US" dirty="0" smtClean="0"/>
              <a:t>Pregnant Disaggregate</a:t>
            </a:r>
          </a:p>
          <a:p>
            <a:pPr marL="257175" indent="-257175"/>
            <a:r>
              <a:rPr lang="en-US" dirty="0" smtClean="0"/>
              <a:t>TB_ART_D ≠ TB_STAT_POS_N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355" y="205410"/>
            <a:ext cx="398951" cy="534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474" y="885825"/>
            <a:ext cx="1547012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Checks – Disaggregate Completeness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Disaggregate Completeness Checks </a:t>
            </a:r>
            <a:r>
              <a:rPr lang="en-US" dirty="0"/>
              <a:t>– </a:t>
            </a:r>
            <a:r>
              <a:rPr lang="en-US" dirty="0" smtClean="0"/>
              <a:t>Compares completeness of a </a:t>
            </a:r>
            <a:r>
              <a:rPr lang="en-US" dirty="0"/>
              <a:t>disaggregate (e.g., </a:t>
            </a:r>
            <a:r>
              <a:rPr lang="en-US" dirty="0" smtClean="0"/>
              <a:t>age/sex) to </a:t>
            </a:r>
            <a:r>
              <a:rPr lang="en-US" dirty="0"/>
              <a:t>the overall total </a:t>
            </a:r>
            <a:r>
              <a:rPr lang="en-US" dirty="0" smtClean="0"/>
              <a:t>(</a:t>
            </a:r>
            <a:r>
              <a:rPr lang="en-US" dirty="0"/>
              <a:t>e.g., Total Numerator)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877" y="228600"/>
            <a:ext cx="366495" cy="5093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88845" y="3182461"/>
            <a:ext cx="2918460" cy="3212795"/>
            <a:chOff x="188845" y="3182461"/>
            <a:chExt cx="2918460" cy="3212795"/>
          </a:xfrm>
        </p:grpSpPr>
        <p:grpSp>
          <p:nvGrpSpPr>
            <p:cNvPr id="7" name="Group 6"/>
            <p:cNvGrpSpPr/>
            <p:nvPr/>
          </p:nvGrpSpPr>
          <p:grpSpPr>
            <a:xfrm>
              <a:off x="188845" y="3182461"/>
              <a:ext cx="2918460" cy="3212795"/>
              <a:chOff x="3040104" y="3148346"/>
              <a:chExt cx="2918460" cy="321279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455043" y="3148346"/>
                <a:ext cx="22339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accent4"/>
                    </a:solidFill>
                  </a:rPr>
                  <a:t>Initial </a:t>
                </a:r>
                <a:r>
                  <a:rPr lang="en-US" sz="2000" b="1" dirty="0">
                    <a:solidFill>
                      <a:schemeClr val="accent4"/>
                    </a:solidFill>
                  </a:rPr>
                  <a:t>f</a:t>
                </a:r>
                <a:r>
                  <a:rPr lang="en-US" sz="2000" b="1" dirty="0" smtClean="0">
                    <a:solidFill>
                      <a:schemeClr val="accent4"/>
                    </a:solidFill>
                  </a:rPr>
                  <a:t>ocus of DRT</a:t>
                </a:r>
                <a:endParaRPr lang="en-US" sz="2000" b="1" dirty="0">
                  <a:solidFill>
                    <a:schemeClr val="accent4"/>
                  </a:solidFill>
                </a:endParaRPr>
              </a:p>
            </p:txBody>
          </p:sp>
          <p:graphicFrame>
            <p:nvGraphicFramePr>
              <p:cNvPr id="16" name="Chart 1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48791081"/>
                  </p:ext>
                </p:extLst>
              </p:nvPr>
            </p:nvGraphicFramePr>
            <p:xfrm>
              <a:off x="3040104" y="3678901"/>
              <a:ext cx="2918460" cy="268224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sp>
          <p:nvSpPr>
            <p:cNvPr id="9" name="TextBox 8"/>
            <p:cNvSpPr txBox="1"/>
            <p:nvPr/>
          </p:nvSpPr>
          <p:spPr>
            <a:xfrm>
              <a:off x="1864979" y="5560313"/>
              <a:ext cx="93990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>
                      <a:lumMod val="50000"/>
                    </a:schemeClr>
                  </a:solidFill>
                </a:rPr>
                <a:t>Disagg</a:t>
              </a:r>
              <a:endParaRPr lang="en-US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06053" y="3118537"/>
            <a:ext cx="2882347" cy="3388626"/>
            <a:chOff x="3106053" y="3118537"/>
            <a:chExt cx="2882347" cy="3388626"/>
          </a:xfrm>
        </p:grpSpPr>
        <p:grpSp>
          <p:nvGrpSpPr>
            <p:cNvPr id="8" name="Group 7"/>
            <p:cNvGrpSpPr/>
            <p:nvPr/>
          </p:nvGrpSpPr>
          <p:grpSpPr>
            <a:xfrm>
              <a:off x="3106053" y="3118537"/>
              <a:ext cx="2882347" cy="3388626"/>
              <a:chOff x="6072808" y="3032570"/>
              <a:chExt cx="2882347" cy="3388626"/>
            </a:xfrm>
          </p:grpSpPr>
          <p:graphicFrame>
            <p:nvGraphicFramePr>
              <p:cNvPr id="10" name="Chart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8005077"/>
                  </p:ext>
                </p:extLst>
              </p:nvPr>
            </p:nvGraphicFramePr>
            <p:xfrm>
              <a:off x="6072808" y="3634581"/>
              <a:ext cx="2882347" cy="278661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5" name="TextBox 4"/>
              <p:cNvSpPr txBox="1"/>
              <p:nvPr/>
            </p:nvSpPr>
            <p:spPr>
              <a:xfrm>
                <a:off x="6585995" y="3032570"/>
                <a:ext cx="22339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4"/>
                    </a:solidFill>
                  </a:rPr>
                  <a:t>PMTCT_STAT with more coming soon!</a:t>
                </a:r>
                <a:endParaRPr lang="en-US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767540" y="5634070"/>
              <a:ext cx="93990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2">
                      <a:lumMod val="50000"/>
                    </a:schemeClr>
                  </a:solidFill>
                </a:rPr>
                <a:t>Disagg</a:t>
              </a:r>
              <a:endParaRPr lang="en-US" sz="16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159111" y="3168902"/>
            <a:ext cx="2918460" cy="3180973"/>
            <a:chOff x="6159111" y="3168902"/>
            <a:chExt cx="2918460" cy="3180973"/>
          </a:xfrm>
        </p:grpSpPr>
        <p:grpSp>
          <p:nvGrpSpPr>
            <p:cNvPr id="6" name="Group 5"/>
            <p:cNvGrpSpPr/>
            <p:nvPr/>
          </p:nvGrpSpPr>
          <p:grpSpPr>
            <a:xfrm>
              <a:off x="6159111" y="3168902"/>
              <a:ext cx="2918460" cy="3180973"/>
              <a:chOff x="6844647" y="3379584"/>
              <a:chExt cx="2918460" cy="3180973"/>
            </a:xfrm>
          </p:grpSpPr>
          <p:graphicFrame>
            <p:nvGraphicFramePr>
              <p:cNvPr id="13" name="Chart 1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01201834"/>
                  </p:ext>
                </p:extLst>
              </p:nvPr>
            </p:nvGraphicFramePr>
            <p:xfrm>
              <a:off x="6844647" y="3878317"/>
              <a:ext cx="2918460" cy="268224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4" name="TextBox 3"/>
              <p:cNvSpPr txBox="1"/>
              <p:nvPr/>
            </p:nvSpPr>
            <p:spPr>
              <a:xfrm rot="18797030">
                <a:off x="7460692" y="4342359"/>
                <a:ext cx="23872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NOT IN DRT</a:t>
                </a:r>
                <a:endParaRPr lang="en-US" sz="24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7832248" y="5486016"/>
              <a:ext cx="93990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2">
                      <a:lumMod val="75000"/>
                    </a:schemeClr>
                  </a:solidFill>
                </a:rPr>
                <a:t>Disagg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73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470" y="1056861"/>
            <a:ext cx="1375291" cy="13585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05326"/>
            <a:ext cx="533400" cy="516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0473" y="218639"/>
            <a:ext cx="366326" cy="5334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Checks – Contextual Site/IM Info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 smtClean="0"/>
              <a:t>Contextual Site/IM Info </a:t>
            </a:r>
            <a:r>
              <a:rPr lang="en-US" sz="2600" dirty="0"/>
              <a:t>– These </a:t>
            </a:r>
            <a:r>
              <a:rPr lang="en-US" sz="2600" i="1" dirty="0" smtClean="0"/>
              <a:t>do </a:t>
            </a:r>
            <a:r>
              <a:rPr lang="en-US" sz="2600" i="1" dirty="0"/>
              <a:t>not </a:t>
            </a:r>
            <a:r>
              <a:rPr lang="en-US" sz="2600" i="1" dirty="0" smtClean="0"/>
              <a:t>suggest a data         quality violation</a:t>
            </a:r>
            <a:endParaRPr lang="en-US" sz="2600" dirty="0" smtClean="0"/>
          </a:p>
          <a:p>
            <a:r>
              <a:rPr lang="en-US" sz="2600" dirty="0" smtClean="0"/>
              <a:t>They provide context by showing: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2600" dirty="0" smtClean="0"/>
              <a:t>Total # of Site/IMs reporting </a:t>
            </a:r>
            <a:r>
              <a:rPr lang="en-US" sz="3000" b="1" dirty="0">
                <a:solidFill>
                  <a:schemeClr val="tx2"/>
                </a:solidFill>
              </a:rPr>
              <a:t>results</a:t>
            </a:r>
            <a:r>
              <a:rPr lang="en-US" sz="3000" dirty="0" smtClean="0">
                <a:solidFill>
                  <a:srgbClr val="CCC0DA"/>
                </a:solidFill>
              </a:rPr>
              <a:t> </a:t>
            </a:r>
            <a:r>
              <a:rPr lang="en-US" sz="2600" dirty="0"/>
              <a:t>for an indicator</a:t>
            </a:r>
            <a:endParaRPr lang="en-US" sz="2600" dirty="0" smtClean="0"/>
          </a:p>
          <a:p>
            <a:pPr marL="857250" lvl="1" indent="-457200">
              <a:buFont typeface="+mj-lt"/>
              <a:buAutoNum type="alphaLcParenR"/>
            </a:pPr>
            <a:r>
              <a:rPr lang="en-US" sz="2600" dirty="0"/>
              <a:t>Total # of Site/IMs reporting </a:t>
            </a:r>
            <a:r>
              <a:rPr lang="en-US" sz="3000" b="1" dirty="0">
                <a:solidFill>
                  <a:schemeClr val="tx2"/>
                </a:solidFill>
              </a:rPr>
              <a:t>targets</a:t>
            </a:r>
            <a:r>
              <a:rPr lang="en-US" sz="2600" dirty="0" smtClean="0">
                <a:solidFill>
                  <a:srgbClr val="CCC0DA"/>
                </a:solidFill>
              </a:rPr>
              <a:t> </a:t>
            </a:r>
            <a:r>
              <a:rPr lang="en-US" sz="2600" dirty="0" smtClean="0"/>
              <a:t>for an indicator</a:t>
            </a:r>
            <a:endParaRPr lang="en-US" sz="2600" dirty="0"/>
          </a:p>
          <a:p>
            <a:pPr marL="857250" lvl="1" indent="-457200">
              <a:buFont typeface="+mj-lt"/>
              <a:buAutoNum type="alphaLcParenR"/>
            </a:pPr>
            <a:r>
              <a:rPr lang="en-US" sz="2600" dirty="0"/>
              <a:t>Total # of Site/IMs reporting </a:t>
            </a:r>
            <a:r>
              <a:rPr lang="en-US" sz="3000" b="1" dirty="0">
                <a:solidFill>
                  <a:schemeClr val="tx2"/>
                </a:solidFill>
              </a:rPr>
              <a:t>results</a:t>
            </a:r>
            <a:r>
              <a:rPr lang="en-US" sz="2600" dirty="0" smtClean="0">
                <a:solidFill>
                  <a:schemeClr val="tx2"/>
                </a:solidFill>
              </a:rPr>
              <a:t> </a:t>
            </a:r>
            <a:r>
              <a:rPr lang="en-US" sz="3000" b="1" dirty="0">
                <a:solidFill>
                  <a:schemeClr val="tx2"/>
                </a:solidFill>
              </a:rPr>
              <a:t>AND</a:t>
            </a:r>
            <a:r>
              <a:rPr lang="en-US" sz="2600" dirty="0" smtClean="0">
                <a:solidFill>
                  <a:schemeClr val="tx2"/>
                </a:solidFill>
              </a:rPr>
              <a:t> </a:t>
            </a:r>
            <a:r>
              <a:rPr lang="en-US" sz="3000" b="1" dirty="0">
                <a:solidFill>
                  <a:schemeClr val="tx2"/>
                </a:solidFill>
              </a:rPr>
              <a:t>targets</a:t>
            </a:r>
          </a:p>
          <a:p>
            <a:pPr marL="400050" lvl="1" indent="0">
              <a:buNone/>
            </a:pP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400050" lvl="1" indent="0" algn="ctr">
              <a:buNone/>
            </a:pP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00050" lvl="1" indent="0" algn="ctr">
              <a:buNone/>
            </a:pP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00050" lvl="1" indent="0" algn="ctr">
              <a:buNone/>
            </a:pPr>
            <a:r>
              <a:rPr lang="en-US" sz="30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Prioritize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data cleaning efforts by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comparing 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values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 the Contextual Site/IM section to values of data quality checks to see if violations represent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large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US" sz="3000" i="1" dirty="0" smtClean="0">
                <a:solidFill>
                  <a:schemeClr val="bg2">
                    <a:lumMod val="75000"/>
                  </a:schemeClr>
                </a:solidFill>
              </a:rPr>
              <a:t>small</a:t>
            </a:r>
            <a:r>
              <a:rPr lang="en-US" sz="3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proportion of the overall data</a:t>
            </a:r>
            <a:endParaRPr lang="en-US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6871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 When a Check is “Violated”?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check appears in the tool it does not necessarily</a:t>
            </a:r>
            <a:r>
              <a:rPr lang="en-US" i="1" dirty="0" smtClean="0"/>
              <a:t> </a:t>
            </a:r>
            <a:r>
              <a:rPr lang="en-US" dirty="0" smtClean="0"/>
              <a:t>mean data is bad/needs to be fixed</a:t>
            </a:r>
          </a:p>
          <a:p>
            <a:r>
              <a:rPr lang="en-US" dirty="0" smtClean="0"/>
              <a:t>Sometimes “violations” can be explained by legitimate programmatic reasons</a:t>
            </a:r>
          </a:p>
          <a:p>
            <a:pPr lvl="1"/>
            <a:r>
              <a:rPr lang="en-US" dirty="0" smtClean="0"/>
              <a:t>Ex. intentional programmatic shifts explain why an IM reported results at a site in Q1 but not in Q2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30676"/>
            <a:ext cx="1794490" cy="23764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9786" y="4495800"/>
            <a:ext cx="64351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Staff and partners must use their knowledge of their program to determine where there are problems &amp; to prioritize what data needs to be changed!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Background </a:t>
            </a:r>
          </a:p>
          <a:p>
            <a:r>
              <a:rPr lang="en-US" sz="3200" dirty="0" smtClean="0"/>
              <a:t>Types of Data Quality Checks</a:t>
            </a:r>
          </a:p>
          <a:p>
            <a:r>
              <a:rPr lang="en-US" sz="3200" dirty="0" smtClean="0"/>
              <a:t>Accessing the Tool</a:t>
            </a:r>
          </a:p>
          <a:p>
            <a:r>
              <a:rPr lang="en-US" sz="3200" dirty="0" smtClean="0"/>
              <a:t>Availability of Data</a:t>
            </a:r>
          </a:p>
          <a:p>
            <a:r>
              <a:rPr lang="en-US" sz="3200" dirty="0" smtClean="0"/>
              <a:t>Structure of the Tool</a:t>
            </a:r>
          </a:p>
          <a:p>
            <a:r>
              <a:rPr lang="en-US" sz="3200" dirty="0" smtClean="0"/>
              <a:t>Additional Resources</a:t>
            </a:r>
            <a:endParaRPr lang="en-US" sz="32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22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the DRT in genie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795"/>
          <a:stretch/>
        </p:blipFill>
        <p:spPr>
          <a:xfrm>
            <a:off x="7747907" y="2714663"/>
            <a:ext cx="693673" cy="68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– Genie DRT Extract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 to DATIM.org and go to the Genie app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795"/>
          <a:stretch/>
        </p:blipFill>
        <p:spPr>
          <a:xfrm>
            <a:off x="8255990" y="318406"/>
            <a:ext cx="430810" cy="42307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46657" y="1788017"/>
            <a:ext cx="4155436" cy="3862387"/>
            <a:chOff x="2446657" y="1788017"/>
            <a:chExt cx="4155436" cy="386238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6657" y="1788017"/>
              <a:ext cx="4155436" cy="3862387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5172076" y="3119136"/>
              <a:ext cx="1266824" cy="9144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84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Genie DRT Extract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“Data Review Tool Extract” in the drop down at the top left of screen: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154836" y="3961938"/>
            <a:ext cx="446568" cy="640629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568633" y="2154201"/>
            <a:ext cx="5618975" cy="4450418"/>
            <a:chOff x="1568633" y="2154201"/>
            <a:chExt cx="5618975" cy="445041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8633" y="2154201"/>
              <a:ext cx="5618975" cy="17240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8633" y="4751426"/>
              <a:ext cx="5618975" cy="1853193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5156791" y="2711302"/>
              <a:ext cx="723014" cy="733647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568633" y="5475767"/>
              <a:ext cx="4311172" cy="84576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b="1795"/>
          <a:stretch/>
        </p:blipFill>
        <p:spPr>
          <a:xfrm>
            <a:off x="8255990" y="318406"/>
            <a:ext cx="430810" cy="4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4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Genie DRT Extract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REQUIRED: Select </a:t>
            </a:r>
            <a:r>
              <a:rPr lang="en-US" sz="2400" u="sng" dirty="0" smtClean="0"/>
              <a:t>one</a:t>
            </a:r>
            <a:r>
              <a:rPr lang="en-US" sz="2400" dirty="0" smtClean="0"/>
              <a:t> OU</a:t>
            </a:r>
          </a:p>
          <a:p>
            <a:r>
              <a:rPr lang="en-US" sz="2400" dirty="0" smtClean="0"/>
              <a:t>OPTIONAL: Select additional parameters through the filters</a:t>
            </a:r>
          </a:p>
          <a:p>
            <a:r>
              <a:rPr lang="en-US" sz="2400" dirty="0" smtClean="0"/>
              <a:t>Click on “run report” button at bottom of menu when ready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723900" y="2590800"/>
            <a:ext cx="2233916" cy="4137152"/>
            <a:chOff x="457200" y="2510768"/>
            <a:chExt cx="2300330" cy="42621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6713" y="2510768"/>
              <a:ext cx="2000817" cy="4111827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756713" y="2764465"/>
              <a:ext cx="1119896" cy="39340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57200" y="4134574"/>
              <a:ext cx="1669312" cy="26383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43375" y="3446760"/>
            <a:ext cx="3171825" cy="1704975"/>
            <a:chOff x="4572000" y="3384587"/>
            <a:chExt cx="3171825" cy="170497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3384587"/>
              <a:ext cx="3171825" cy="1704975"/>
            </a:xfrm>
            <a:prstGeom prst="rect">
              <a:avLst/>
            </a:prstGeom>
          </p:spPr>
        </p:pic>
        <p:sp>
          <p:nvSpPr>
            <p:cNvPr id="12" name="Oval 11"/>
            <p:cNvSpPr/>
            <p:nvPr/>
          </p:nvSpPr>
          <p:spPr>
            <a:xfrm>
              <a:off x="4572000" y="4237074"/>
              <a:ext cx="1557641" cy="71958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b="1795"/>
          <a:stretch/>
        </p:blipFill>
        <p:spPr>
          <a:xfrm>
            <a:off x="8255990" y="318406"/>
            <a:ext cx="430810" cy="42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– Genie DRT Extract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4028" cy="4983163"/>
          </a:xfrm>
        </p:spPr>
        <p:txBody>
          <a:bodyPr/>
          <a:lstStyle/>
          <a:p>
            <a:r>
              <a:rPr lang="en-US" dirty="0" smtClean="0"/>
              <a:t>Once report finishes running, click on “Export All as .XLSX” at top right of page</a:t>
            </a:r>
          </a:p>
          <a:p>
            <a:r>
              <a:rPr lang="en-US" dirty="0" smtClean="0"/>
              <a:t>Expand the “Report Parameters” section to review what filters were applied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1795"/>
          <a:stretch/>
        </p:blipFill>
        <p:spPr>
          <a:xfrm>
            <a:off x="8255990" y="318406"/>
            <a:ext cx="430810" cy="42307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2019" y="3444284"/>
            <a:ext cx="8941981" cy="2596154"/>
            <a:chOff x="202019" y="3129959"/>
            <a:chExt cx="8941981" cy="2596154"/>
          </a:xfrm>
        </p:grpSpPr>
        <p:grpSp>
          <p:nvGrpSpPr>
            <p:cNvPr id="7" name="Group 6"/>
            <p:cNvGrpSpPr/>
            <p:nvPr/>
          </p:nvGrpSpPr>
          <p:grpSpPr>
            <a:xfrm>
              <a:off x="202019" y="3129959"/>
              <a:ext cx="8941981" cy="2596154"/>
              <a:chOff x="371918" y="3753293"/>
              <a:chExt cx="8772082" cy="237287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918" y="3753293"/>
                <a:ext cx="8474592" cy="2372870"/>
              </a:xfrm>
              <a:prstGeom prst="rect">
                <a:avLst/>
              </a:prstGeom>
            </p:spPr>
          </p:pic>
          <p:sp>
            <p:nvSpPr>
              <p:cNvPr id="6" name="Oval 5"/>
              <p:cNvSpPr/>
              <p:nvPr/>
            </p:nvSpPr>
            <p:spPr>
              <a:xfrm>
                <a:off x="7676707" y="4390141"/>
                <a:ext cx="1467293" cy="536945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202019" y="3905250"/>
              <a:ext cx="2007781" cy="508955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05" y="2094276"/>
            <a:ext cx="533400" cy="51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4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– Genie DRT Extract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DRT will be download to your computer in a zip file. Locate the download &amp; extract/unzip the file.</a:t>
            </a:r>
          </a:p>
          <a:p>
            <a:r>
              <a:rPr lang="en-US" dirty="0" smtClean="0"/>
              <a:t>When you open the unzipped file, Excel will try to open the file in “protected mode”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You must click the “Enable Editing”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/>
                </a:solidFill>
              </a:rPr>
              <a:t>button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/>
                </a:solidFill>
              </a:rPr>
              <a:t>to view the data in your DRT!</a:t>
            </a:r>
            <a:endParaRPr lang="en-US" b="1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1795"/>
          <a:stretch/>
        </p:blipFill>
        <p:spPr>
          <a:xfrm>
            <a:off x="8255990" y="318406"/>
            <a:ext cx="430810" cy="423077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4044156"/>
            <a:ext cx="9144000" cy="2186498"/>
            <a:chOff x="0" y="4044156"/>
            <a:chExt cx="9144000" cy="21864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b="49781"/>
            <a:stretch/>
          </p:blipFill>
          <p:spPr>
            <a:xfrm>
              <a:off x="0" y="4044156"/>
              <a:ext cx="9144000" cy="2186498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6600825" y="4044156"/>
              <a:ext cx="1362075" cy="439354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21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availability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Account Permissions Levels, Security, and Timing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50" y="2856310"/>
            <a:ext cx="456090" cy="53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DATIM User Approval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08674"/>
          </a:xfrm>
        </p:spPr>
        <p:txBody>
          <a:bodyPr>
            <a:normAutofit/>
          </a:bodyPr>
          <a:lstStyle/>
          <a:p>
            <a:r>
              <a:rPr lang="en-US" dirty="0" smtClean="0"/>
              <a:t>Different user accounts will have access to different data depending on their account privileges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 a rule, if an account can not see certain data in DATIM Pivot Tables, it will not be able to see that data in the DRT</a:t>
            </a: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*Partner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level users can only view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their own data.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Regardless of approval level, users with partner level accounts can not view data from other implementing partners.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19733"/>
          <a:stretch/>
        </p:blipFill>
        <p:spPr>
          <a:xfrm>
            <a:off x="1818423" y="2169538"/>
            <a:ext cx="5507153" cy="18458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020" y="323850"/>
            <a:ext cx="360621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Availability/Timing of Data in the DRT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24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tx2"/>
                </a:solidFill>
              </a:rPr>
              <a:t>There is a delay before data entered into DATIM appears in the DRT extract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3000" dirty="0" smtClean="0"/>
          </a:p>
          <a:p>
            <a:endParaRPr lang="en-US" sz="2000" dirty="0" smtClean="0"/>
          </a:p>
          <a:p>
            <a:r>
              <a:rPr lang="en-US" sz="2000" dirty="0" smtClean="0"/>
              <a:t>DATIM data is synced to the DRT in Genie </a:t>
            </a:r>
            <a:r>
              <a:rPr lang="en-US" sz="2000" b="1" u="sng" dirty="0" smtClean="0">
                <a:solidFill>
                  <a:schemeClr val="accent2">
                    <a:lumMod val="75000"/>
                  </a:schemeClr>
                </a:solidFill>
              </a:rPr>
              <a:t>once a day</a:t>
            </a:r>
            <a:r>
              <a:rPr lang="en-US" sz="2000" dirty="0"/>
              <a:t>. </a:t>
            </a:r>
            <a:r>
              <a:rPr lang="en-US" sz="2000" dirty="0" smtClean="0"/>
              <a:t>The Genie displays the time and date of the last sync. Only data entered </a:t>
            </a:r>
            <a:r>
              <a:rPr lang="en-US" sz="2000" i="1" dirty="0" err="1" smtClean="0"/>
              <a:t>befre</a:t>
            </a:r>
            <a:r>
              <a:rPr lang="en-US" sz="2000" i="1" dirty="0" smtClean="0"/>
              <a:t> the </a:t>
            </a:r>
            <a:r>
              <a:rPr lang="en-US" sz="2000" dirty="0" smtClean="0"/>
              <a:t>date stamp will appear in the DRT extract. 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020" y="323850"/>
            <a:ext cx="360621" cy="419100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156423"/>
              </p:ext>
            </p:extLst>
          </p:nvPr>
        </p:nvGraphicFramePr>
        <p:xfrm>
          <a:off x="1143000" y="2144195"/>
          <a:ext cx="6858000" cy="13333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6755"/>
                <a:gridCol w="2244492"/>
                <a:gridCol w="1193904"/>
                <a:gridCol w="1972849"/>
              </a:tblGrid>
              <a:tr h="34762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datim.org 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sync to DATIM Data Genie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Time Zone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Start of Sync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Data Available</a:t>
                      </a:r>
                      <a:r>
                        <a:rPr lang="en-US" sz="1400" b="1" u="none" strike="noStrike" baseline="0" dirty="0" smtClean="0">
                          <a:solidFill>
                            <a:schemeClr val="bg1"/>
                          </a:solidFill>
                          <a:effectLst/>
                        </a:rPr>
                        <a:t> in DRT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28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US Eastern 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12:00PM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7:30AM Next 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  <a:tr h="328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Bangkok, Thailand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11:00PM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6:30PM Next 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</a:tr>
              <a:tr h="3285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Johannesburg, South Africa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6:00PM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1:30PM Next Day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376487" y="4830165"/>
            <a:ext cx="4391025" cy="1332392"/>
            <a:chOff x="2228850" y="4534890"/>
            <a:chExt cx="4391025" cy="13323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6554" y="4534890"/>
              <a:ext cx="4173321" cy="1332392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2228850" y="4886325"/>
              <a:ext cx="2533650" cy="276225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31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Sensitive Site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21040" cy="4983163"/>
          </a:xfrm>
        </p:spPr>
        <p:txBody>
          <a:bodyPr/>
          <a:lstStyle/>
          <a:p>
            <a:r>
              <a:rPr lang="en-US" dirty="0" smtClean="0"/>
              <a:t>Sensitive site names are masked for security purposes</a:t>
            </a:r>
          </a:p>
          <a:p>
            <a:pPr lvl="1"/>
            <a:r>
              <a:rPr lang="en-US" dirty="0" smtClean="0"/>
              <a:t>If a site contains sensitive words/phrases 		       like “battalion”, “</a:t>
            </a:r>
            <a:r>
              <a:rPr lang="en-US" dirty="0" err="1" smtClean="0"/>
              <a:t>narcology</a:t>
            </a:r>
            <a:r>
              <a:rPr lang="en-US" dirty="0" smtClean="0"/>
              <a:t>”, “sex worker” 		    then the facility name replaced with an 	         anonymized name</a:t>
            </a:r>
          </a:p>
          <a:p>
            <a:pPr lvl="1"/>
            <a:r>
              <a:rPr lang="en-US" dirty="0" smtClean="0"/>
              <a:t>If needed, the original site name can be 	               looked up by using the Site ID</a:t>
            </a:r>
          </a:p>
          <a:p>
            <a:pPr lvl="1"/>
            <a:r>
              <a:rPr lang="en-US" dirty="0" smtClean="0"/>
              <a:t>Double click on the pivot table (as shown below) and a new tab will appear with raw data that lists the Site 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020" y="323850"/>
            <a:ext cx="360621" cy="41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60" y="1604623"/>
            <a:ext cx="2346959" cy="234695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1440" y="5200731"/>
            <a:ext cx="5593080" cy="925432"/>
            <a:chOff x="0" y="4794212"/>
            <a:chExt cx="5593080" cy="9254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4794212"/>
              <a:ext cx="5593080" cy="925432"/>
            </a:xfrm>
            <a:prstGeom prst="rect">
              <a:avLst/>
            </a:prstGeom>
          </p:spPr>
        </p:pic>
        <p:sp>
          <p:nvSpPr>
            <p:cNvPr id="8" name="12-Point Star 7"/>
            <p:cNvSpPr/>
            <p:nvPr/>
          </p:nvSpPr>
          <p:spPr>
            <a:xfrm>
              <a:off x="4287520" y="5323840"/>
              <a:ext cx="528320" cy="345440"/>
            </a:xfrm>
            <a:prstGeom prst="star12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1984" y="5903079"/>
            <a:ext cx="3188335" cy="83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ts val="3500"/>
              </a:lnSpc>
            </a:pPr>
            <a:r>
              <a:rPr lang="en-US" dirty="0" smtClean="0"/>
              <a:t>Understand how the Data Review Tool (DRT) can be used to help partners, country teams, and HQ staff assess and improve MER data quality </a:t>
            </a:r>
          </a:p>
          <a:p>
            <a:pPr marL="285750" indent="-285750">
              <a:lnSpc>
                <a:spcPts val="3500"/>
              </a:lnSpc>
            </a:pPr>
            <a:r>
              <a:rPr lang="en-US" dirty="0"/>
              <a:t>Be familiar with what types of checks the DRT covers</a:t>
            </a:r>
          </a:p>
          <a:p>
            <a:pPr marL="285750" indent="-285750">
              <a:lnSpc>
                <a:spcPts val="3500"/>
              </a:lnSpc>
            </a:pPr>
            <a:r>
              <a:rPr lang="en-US" dirty="0"/>
              <a:t>Recognize </a:t>
            </a:r>
            <a:r>
              <a:rPr lang="en-US" dirty="0" smtClean="0"/>
              <a:t>aspects </a:t>
            </a:r>
            <a:r>
              <a:rPr lang="en-US" dirty="0"/>
              <a:t>of data quality that are </a:t>
            </a:r>
            <a:r>
              <a:rPr lang="en-US" i="1" dirty="0"/>
              <a:t>not </a:t>
            </a:r>
            <a:r>
              <a:rPr lang="en-US" dirty="0" smtClean="0"/>
              <a:t>included</a:t>
            </a:r>
            <a:endParaRPr lang="en-US" dirty="0"/>
          </a:p>
          <a:p>
            <a:pPr marL="285750" indent="-285750">
              <a:lnSpc>
                <a:spcPts val="3500"/>
              </a:lnSpc>
            </a:pPr>
            <a:r>
              <a:rPr lang="en-US" dirty="0" smtClean="0"/>
              <a:t>Know how </a:t>
            </a:r>
            <a:r>
              <a:rPr lang="en-US" dirty="0"/>
              <a:t>to </a:t>
            </a:r>
            <a:r>
              <a:rPr lang="en-US" dirty="0" smtClean="0"/>
              <a:t>download the DRT from Genie </a:t>
            </a:r>
          </a:p>
          <a:p>
            <a:pPr marL="285750" indent="-285750">
              <a:lnSpc>
                <a:spcPts val="3500"/>
              </a:lnSpc>
            </a:pPr>
            <a:r>
              <a:rPr lang="en-US" dirty="0" smtClean="0"/>
              <a:t>Recognize key information about data availability (timing &amp; account permissions)</a:t>
            </a:r>
          </a:p>
          <a:p>
            <a:pPr marL="285750" indent="-285750">
              <a:lnSpc>
                <a:spcPts val="3500"/>
              </a:lnSpc>
            </a:pPr>
            <a:endParaRPr lang="en-US" sz="2400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9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Exploring the </a:t>
            </a:r>
            <a:r>
              <a:rPr lang="en-US" dirty="0" err="1" smtClean="0"/>
              <a:t>drt’s</a:t>
            </a:r>
            <a:r>
              <a:rPr lang="en-US" dirty="0" smtClean="0"/>
              <a:t> structure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4"/>
          <a:stretch/>
        </p:blipFill>
        <p:spPr>
          <a:xfrm>
            <a:off x="7899123" y="2760957"/>
            <a:ext cx="665922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Guide &amp; 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User’s Guide Tab</a:t>
            </a:r>
          </a:p>
          <a:p>
            <a:pPr lvl="1"/>
            <a:r>
              <a:rPr lang="en-US" sz="2800" dirty="0" smtClean="0"/>
              <a:t>Provides info about how to use the                       tool, key updates &amp; other critical info</a:t>
            </a:r>
          </a:p>
          <a:p>
            <a:r>
              <a:rPr lang="en-US" sz="3200" dirty="0" smtClean="0"/>
              <a:t>Data Checks Appendix Tab</a:t>
            </a:r>
          </a:p>
          <a:p>
            <a:pPr lvl="1"/>
            <a:r>
              <a:rPr lang="en-US" sz="2800" dirty="0" smtClean="0"/>
              <a:t>A complete list of all data quality checks that were performed (regardless of whether or not a check was violated)</a:t>
            </a:r>
          </a:p>
          <a:p>
            <a:pPr lvl="1"/>
            <a:r>
              <a:rPr lang="en-US" sz="2800" dirty="0" smtClean="0"/>
              <a:t>Contains longer descriptions explaining each data quality flag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4"/>
          <a:stretch/>
        </p:blipFill>
        <p:spPr>
          <a:xfrm>
            <a:off x="8020878" y="132522"/>
            <a:ext cx="665922" cy="7056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797" y="1143000"/>
            <a:ext cx="1828823" cy="191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0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DRT – Main Site x IM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quality checks laid out in an expandable table</a:t>
            </a:r>
          </a:p>
          <a:p>
            <a:pPr lvl="1"/>
            <a:r>
              <a:rPr lang="en-US" dirty="0" smtClean="0"/>
              <a:t>What quality check was violated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(color-coded according to type)</a:t>
            </a:r>
          </a:p>
          <a:p>
            <a:pPr lvl="1"/>
            <a:r>
              <a:rPr lang="en-US" dirty="0"/>
              <a:t>Only data checks that were violated appear in the Site x IM tab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134" y="5677745"/>
            <a:ext cx="3226673" cy="102040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5027" y="3803373"/>
            <a:ext cx="9053946" cy="1754488"/>
            <a:chOff x="60558" y="3197053"/>
            <a:chExt cx="9053946" cy="175448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58" y="3250586"/>
              <a:ext cx="9053946" cy="165246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7485" y="3197053"/>
              <a:ext cx="4239492" cy="1754488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4"/>
          <a:stretch/>
        </p:blipFill>
        <p:spPr>
          <a:xfrm>
            <a:off x="8020878" y="132522"/>
            <a:ext cx="665922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6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DRT – Main Site x IM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Site/IM combinations violated a check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4" y="2642444"/>
            <a:ext cx="9053946" cy="16524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57256" y="2583873"/>
            <a:ext cx="852053" cy="178031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4"/>
          <a:stretch/>
        </p:blipFill>
        <p:spPr>
          <a:xfrm>
            <a:off x="8020878" y="132522"/>
            <a:ext cx="665922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DRT – Main Site x IM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total values of indicators at the Site/IMs that </a:t>
            </a:r>
            <a:r>
              <a:rPr lang="en-US" i="1" dirty="0" smtClean="0"/>
              <a:t>violated</a:t>
            </a:r>
            <a:r>
              <a:rPr lang="en-US" dirty="0" smtClean="0"/>
              <a:t> each check</a:t>
            </a:r>
            <a:endParaRPr lang="en-US" sz="20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4" y="2642444"/>
            <a:ext cx="9053946" cy="16524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67746" y="2578521"/>
            <a:ext cx="852053" cy="178031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81801" y="2578521"/>
            <a:ext cx="1406235" cy="178031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4"/>
          <a:stretch/>
        </p:blipFill>
        <p:spPr>
          <a:xfrm>
            <a:off x="8020878" y="132522"/>
            <a:ext cx="665922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2" y="2703394"/>
            <a:ext cx="9031778" cy="32454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DRT – Main Site x IM 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slicers (filter buttons) to look only at particular geographies, IMs, agencies, program areas, or types of data quality checks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882" y="2545080"/>
            <a:ext cx="8719358" cy="160782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85260" y="3360420"/>
            <a:ext cx="1135380" cy="40386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4"/>
          <a:stretch/>
        </p:blipFill>
        <p:spPr>
          <a:xfrm>
            <a:off x="8020878" y="132522"/>
            <a:ext cx="665922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2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9073"/>
            <a:ext cx="9144000" cy="2418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DRT – Main Site x IM 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+/- buttons to expand/collapse the table</a:t>
            </a:r>
          </a:p>
          <a:p>
            <a:r>
              <a:rPr lang="en-US" dirty="0" smtClean="0"/>
              <a:t>Allows you to view the particular Site/IMs that violated each flag</a:t>
            </a:r>
          </a:p>
        </p:txBody>
      </p:sp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 flipV="1">
            <a:off x="777241" y="3337560"/>
            <a:ext cx="3082288" cy="7827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59529" y="3185001"/>
            <a:ext cx="1377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PSNU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17" name="Straight Arrow Connector 16"/>
          <p:cNvCxnSpPr>
            <a:stCxn id="22" idx="1"/>
          </p:cNvCxnSpPr>
          <p:nvPr/>
        </p:nvCxnSpPr>
        <p:spPr>
          <a:xfrm flipH="1" flipV="1">
            <a:off x="1708787" y="3482767"/>
            <a:ext cx="1122042" cy="1667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30829" y="3418718"/>
            <a:ext cx="1485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Site Name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24" name="Straight Arrow Connector 23"/>
          <p:cNvCxnSpPr>
            <a:stCxn id="26" idx="1"/>
          </p:cNvCxnSpPr>
          <p:nvPr/>
        </p:nvCxnSpPr>
        <p:spPr>
          <a:xfrm flipH="1" flipV="1">
            <a:off x="1516381" y="3624102"/>
            <a:ext cx="897254" cy="30920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13635" y="3702473"/>
            <a:ext cx="128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4"/>
                </a:solidFill>
              </a:rPr>
              <a:t>Agency</a:t>
            </a:r>
            <a:endParaRPr lang="en-US" sz="2400" b="1" dirty="0">
              <a:solidFill>
                <a:schemeClr val="accent4"/>
              </a:solidFill>
            </a:endParaRPr>
          </a:p>
        </p:txBody>
      </p:sp>
      <p:cxnSp>
        <p:nvCxnSpPr>
          <p:cNvPr id="31" name="Straight Arrow Connector 30"/>
          <p:cNvCxnSpPr>
            <a:stCxn id="33" idx="1"/>
          </p:cNvCxnSpPr>
          <p:nvPr/>
        </p:nvCxnSpPr>
        <p:spPr>
          <a:xfrm flipH="1" flipV="1">
            <a:off x="1594484" y="3809356"/>
            <a:ext cx="548639" cy="44040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43123" y="4018929"/>
            <a:ext cx="849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IM</a:t>
            </a:r>
            <a:endParaRPr lang="en-US" sz="2400" b="1" dirty="0">
              <a:solidFill>
                <a:schemeClr val="accent5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4"/>
          <a:stretch/>
        </p:blipFill>
        <p:spPr>
          <a:xfrm>
            <a:off x="8020878" y="132522"/>
            <a:ext cx="665922" cy="70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DRT – </a:t>
            </a:r>
            <a:r>
              <a:rPr lang="en-US" dirty="0" smtClean="0"/>
              <a:t>Contextual </a:t>
            </a:r>
            <a:r>
              <a:rPr lang="en-US" dirty="0"/>
              <a:t>Site x IM </a:t>
            </a:r>
            <a:r>
              <a:rPr lang="en-US" dirty="0" smtClean="0"/>
              <a:t>Info Tab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Same layout as Main Site x IM Checks tab. But only contains Contextual Site Info checks.</a:t>
            </a:r>
          </a:p>
          <a:p>
            <a:r>
              <a:rPr lang="en-US" dirty="0" smtClean="0"/>
              <a:t>This tab is especially useful during data entry        when not all site/IMs will have entered results – provides a way to track data entry progress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4"/>
          <a:stretch/>
        </p:blipFill>
        <p:spPr>
          <a:xfrm>
            <a:off x="8478078" y="105512"/>
            <a:ext cx="665922" cy="7056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3" y="3522443"/>
            <a:ext cx="8955157" cy="3016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508" y="1583494"/>
            <a:ext cx="885615" cy="87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6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29410"/>
              </p:ext>
            </p:extLst>
          </p:nvPr>
        </p:nvGraphicFramePr>
        <p:xfrm>
          <a:off x="478971" y="1083011"/>
          <a:ext cx="8207829" cy="550625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063488"/>
                <a:gridCol w="5144341"/>
              </a:tblGrid>
              <a:tr h="37601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Resource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657352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Data Lifecycle, Review, and Quality Plenary</a:t>
                      </a:r>
                      <a:r>
                        <a:rPr lang="en-US" dirty="0" smtClean="0"/>
                        <a:t> (PALS</a:t>
                      </a:r>
                      <a:r>
                        <a:rPr lang="en-US" baseline="0" dirty="0" smtClean="0"/>
                        <a:t> 2017)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Provides an overview of:</a:t>
                      </a:r>
                    </a:p>
                    <a:p>
                      <a:pPr marL="742950" lvl="1" indent="-285750">
                        <a:buFont typeface="Calibri" panose="020F0502020204030204" pitchFamily="34" charset="0"/>
                        <a:buChar char="‒"/>
                      </a:pPr>
                      <a:r>
                        <a:rPr lang="en-US" dirty="0" smtClean="0"/>
                        <a:t>The PEPFAR Data Lifecycle</a:t>
                      </a:r>
                    </a:p>
                    <a:p>
                      <a:pPr marL="742950" lvl="1" indent="-285750">
                        <a:buFont typeface="Calibri" panose="020F0502020204030204" pitchFamily="34" charset="0"/>
                        <a:buChar char="‒"/>
                      </a:pPr>
                      <a:r>
                        <a:rPr lang="en-US" dirty="0" smtClean="0"/>
                        <a:t>Types of Data</a:t>
                      </a:r>
                      <a:r>
                        <a:rPr lang="en-US" baseline="0" dirty="0" smtClean="0"/>
                        <a:t> Checks (with examples)</a:t>
                      </a:r>
                    </a:p>
                    <a:p>
                      <a:pPr marL="742950" lvl="1" indent="-285750">
                        <a:buFont typeface="Calibri" panose="020F0502020204030204" pitchFamily="34" charset="0"/>
                        <a:buChar char="‒"/>
                      </a:pPr>
                      <a:r>
                        <a:rPr lang="en-US" baseline="0" dirty="0" smtClean="0"/>
                        <a:t>Tools for Reviewing Data Quality</a:t>
                      </a:r>
                    </a:p>
                    <a:p>
                      <a:pPr marL="742950" lvl="1" indent="-285750">
                        <a:buFont typeface="Calibri" panose="020F0502020204030204" pitchFamily="34" charset="0"/>
                        <a:buChar char="‒"/>
                      </a:pPr>
                      <a:r>
                        <a:rPr lang="en-US" baseline="0" dirty="0" smtClean="0"/>
                        <a:t>Developing Processes Around Data Checks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7638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Monitoring, Evaluation, and Reporting (MER 2.0) Indicator Reference Guide</a:t>
                      </a:r>
                      <a:r>
                        <a:rPr lang="en-US" dirty="0" smtClean="0"/>
                        <a:t> (version</a:t>
                      </a:r>
                      <a:r>
                        <a:rPr lang="en-US" baseline="0" dirty="0" smtClean="0"/>
                        <a:t> 2.2)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Provides definitions</a:t>
                      </a:r>
                      <a:r>
                        <a:rPr lang="en-US" baseline="0" dirty="0" smtClean="0"/>
                        <a:t> of MER indicators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Gives guidance on how to review data quality for each indicator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4261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DATIM Support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Find additional guidance, tutorials, and technical support (including helpdesk ticket submission)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4261">
                <a:tc>
                  <a:txBody>
                    <a:bodyPr/>
                    <a:lstStyle/>
                    <a:p>
                      <a:r>
                        <a:rPr lang="en-US" dirty="0" smtClean="0"/>
                        <a:t>OGAC</a:t>
                      </a:r>
                      <a:r>
                        <a:rPr lang="en-US" baseline="0" dirty="0" smtClean="0"/>
                        <a:t> created </a:t>
                      </a:r>
                      <a:r>
                        <a:rPr lang="en-US" baseline="0" dirty="0" smtClean="0">
                          <a:hlinkClick r:id="rId4"/>
                        </a:rPr>
                        <a:t>DATIM</a:t>
                      </a:r>
                      <a:r>
                        <a:rPr lang="en-US" baseline="0" dirty="0" smtClean="0"/>
                        <a:t> favorites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OGAC has a list of curated DATIM Favorites focused on Disaggregate Completeness Checks. Search “PEPFAR FY18 Q” in DATIM Favorites for a list of pivot tables for this quarter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8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MER Data Lifecycle &amp; Data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1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Lifecycle…Too Much Data…Not Enough Time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Each quarter partners &amp; staff are under incredible time constraints to </a:t>
            </a:r>
          </a:p>
          <a:p>
            <a:pPr marL="857250" lvl="2" indent="0">
              <a:buNone/>
            </a:pPr>
            <a:r>
              <a:rPr lang="en-US" sz="3600" dirty="0" smtClean="0"/>
              <a:t>Collect…</a:t>
            </a:r>
          </a:p>
          <a:p>
            <a:pPr marL="857250" lvl="2" indent="0">
              <a:buNone/>
            </a:pPr>
            <a:r>
              <a:rPr lang="en-US" sz="3600" dirty="0" smtClean="0"/>
              <a:t>Enter…</a:t>
            </a:r>
          </a:p>
          <a:p>
            <a:pPr marL="857250" lvl="2" indent="0">
              <a:buNone/>
            </a:pPr>
            <a:r>
              <a:rPr lang="en-US" sz="3600" dirty="0" smtClean="0"/>
              <a:t>Review…</a:t>
            </a:r>
          </a:p>
          <a:p>
            <a:pPr marL="857250" lvl="2" indent="0">
              <a:buNone/>
            </a:pPr>
            <a:r>
              <a:rPr lang="en-US" sz="3600" dirty="0" smtClean="0"/>
              <a:t>And Approve data in 45 days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4950815"/>
            <a:ext cx="2896476" cy="16150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147" y="3328194"/>
            <a:ext cx="993853" cy="12715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0" y="4599781"/>
            <a:ext cx="1485899" cy="20812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26048">
            <a:off x="5069594" y="2191941"/>
            <a:ext cx="2547938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2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Previously Available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2159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Reviewing data quality </a:t>
            </a:r>
            <a:r>
              <a:rPr lang="en-US" sz="3200" dirty="0" smtClean="0"/>
              <a:t>is often a labor intensive process</a:t>
            </a:r>
            <a:r>
              <a:rPr lang="en-US" sz="3200" dirty="0"/>
              <a:t>! Teams </a:t>
            </a:r>
            <a:r>
              <a:rPr lang="en-US" sz="3200" dirty="0" smtClean="0"/>
              <a:t>use: </a:t>
            </a:r>
            <a:endParaRPr lang="en-US" sz="3200" dirty="0"/>
          </a:p>
          <a:p>
            <a:pPr lvl="1">
              <a:spcBef>
                <a:spcPts val="1200"/>
              </a:spcBef>
            </a:pPr>
            <a:r>
              <a:rPr lang="en-US" sz="2800" dirty="0" smtClean="0"/>
              <a:t>DATIM favorites &amp;</a:t>
            </a:r>
          </a:p>
          <a:p>
            <a:pPr lvl="1">
              <a:spcBef>
                <a:spcPts val="1200"/>
              </a:spcBef>
            </a:pPr>
            <a:r>
              <a:rPr lang="en-US" sz="2800" dirty="0" smtClean="0"/>
              <a:t>Custom built Excel tools built from DATIM exports and ICPI MER Structured Datasets 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While these are highly customizable…they’re also often incredibly…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6240" t="10935" r="18183" b="13519"/>
          <a:stretch/>
        </p:blipFill>
        <p:spPr>
          <a:xfrm>
            <a:off x="4635500" y="4419601"/>
            <a:ext cx="40513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Previously Available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2159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In the past, ICPI also released frozen DRTs after the data entry period closed…too late to be truly useful</a:t>
            </a:r>
          </a:p>
        </p:txBody>
      </p:sp>
      <p:pic>
        <p:nvPicPr>
          <p:cNvPr id="1026" name="Picture 2" descr="Image result for expired parking me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2533797"/>
            <a:ext cx="4559300" cy="302053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47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Tool for Your Data Quality Toolkit!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in-process DRT extracts can now be downloaded from Genie </a:t>
            </a:r>
            <a:r>
              <a:rPr lang="en-US" b="1" i="1" dirty="0" smtClean="0">
                <a:solidFill>
                  <a:schemeClr val="tx2"/>
                </a:solidFill>
              </a:rPr>
              <a:t>during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/>
              <a:t>the data entry &amp; cleaning periods </a:t>
            </a:r>
          </a:p>
          <a:p>
            <a:r>
              <a:rPr lang="en-US" dirty="0" smtClean="0"/>
              <a:t>Allows partners </a:t>
            </a:r>
            <a:r>
              <a:rPr lang="en-US" dirty="0"/>
              <a:t>&amp; </a:t>
            </a:r>
            <a:r>
              <a:rPr lang="en-US" dirty="0" smtClean="0"/>
              <a:t>staff </a:t>
            </a:r>
            <a:r>
              <a:rPr lang="en-US" dirty="0"/>
              <a:t>to </a:t>
            </a:r>
            <a:r>
              <a:rPr lang="en-US" dirty="0" smtClean="0"/>
              <a:t>quickly review data using a basic </a:t>
            </a:r>
            <a:r>
              <a:rPr lang="en-US" dirty="0"/>
              <a:t>set of data quality </a:t>
            </a:r>
            <a:r>
              <a:rPr lang="en-US" dirty="0" smtClean="0"/>
              <a:t>standards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955" y="3487739"/>
            <a:ext cx="5602739" cy="272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3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using the DRT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Enhanced Workflow</a:t>
            </a:r>
          </a:p>
          <a:p>
            <a:pPr lvl="1"/>
            <a:r>
              <a:rPr lang="en-US" sz="2800" dirty="0" smtClean="0"/>
              <a:t>Reduce time needed to identify                          many common issues</a:t>
            </a:r>
          </a:p>
          <a:p>
            <a:pPr lvl="1"/>
            <a:r>
              <a:rPr lang="en-US" sz="2800" dirty="0"/>
              <a:t>Can be used to </a:t>
            </a:r>
            <a:r>
              <a:rPr lang="en-US" sz="2800" dirty="0" smtClean="0"/>
              <a:t>identify/prioritize                                        most </a:t>
            </a:r>
            <a:r>
              <a:rPr lang="en-US" sz="2800" dirty="0"/>
              <a:t>critical data issues</a:t>
            </a:r>
          </a:p>
          <a:p>
            <a:pPr lvl="1"/>
            <a:r>
              <a:rPr lang="en-US" sz="2800" dirty="0" smtClean="0"/>
              <a:t>Ability to drill down to data entry level                             (Site/IM level) = ability to take corrective action!</a:t>
            </a:r>
          </a:p>
          <a:p>
            <a:pPr lvl="1"/>
            <a:r>
              <a:rPr lang="en-US" sz="2800" dirty="0" smtClean="0"/>
              <a:t>Ability to filter to relevant agency, IM, program area, or geographic area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202" r="13532"/>
          <a:stretch/>
        </p:blipFill>
        <p:spPr>
          <a:xfrm>
            <a:off x="6174713" y="1143000"/>
            <a:ext cx="2791487" cy="199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ast of Bohemia">
      <a:dk1>
        <a:sysClr val="windowText" lastClr="000000"/>
      </a:dk1>
      <a:lt1>
        <a:sysClr val="window" lastClr="FFFFFF"/>
      </a:lt1>
      <a:dk2>
        <a:srgbClr val="15416D"/>
      </a:dk2>
      <a:lt2>
        <a:srgbClr val="F7F7F7"/>
      </a:lt2>
      <a:accent1>
        <a:srgbClr val="2166AC"/>
      </a:accent1>
      <a:accent2>
        <a:srgbClr val="67A9CF"/>
      </a:accent2>
      <a:accent3>
        <a:srgbClr val="D1E5F0"/>
      </a:accent3>
      <a:accent4>
        <a:srgbClr val="B2182B"/>
      </a:accent4>
      <a:accent5>
        <a:srgbClr val="EF8A62"/>
      </a:accent5>
      <a:accent6>
        <a:srgbClr val="FDDBC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6032B37-26FF-4872-8D62-46E3211C687B}" vid="{F98F9A07-826A-4D91-B088-18791FA65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8268B68B5A1B49AD6EDDAEE62EC364" ma:contentTypeVersion="49" ma:contentTypeDescription="Create a new document." ma:contentTypeScope="" ma:versionID="cf6148ad6d0157bf1d1204d79e62cb07">
  <xsd:schema xmlns:xsd="http://www.w3.org/2001/XMLSchema" xmlns:xs="http://www.w3.org/2001/XMLSchema" xmlns:p="http://schemas.microsoft.com/office/2006/metadata/properties" xmlns:ns1="http://schemas.microsoft.com/sharepoint/v3" xmlns:ns2="54e040e9-bc5a-4778-bc2d-f4c316b2e12b" targetNamespace="http://schemas.microsoft.com/office/2006/metadata/properties" ma:root="true" ma:fieldsID="4095578d42ecd99f41bd738970bf499b" ns1:_="" ns2:_="">
    <xsd:import namespace="http://schemas.microsoft.com/sharepoint/v3"/>
    <xsd:import namespace="54e040e9-bc5a-4778-bc2d-f4c316b2e12b"/>
    <xsd:element name="properties">
      <xsd:complexType>
        <xsd:sequence>
          <xsd:element name="documentManagement">
            <xsd:complexType>
              <xsd:all>
                <xsd:element ref="ns2:TaxCatchAllLabel" minOccurs="0"/>
                <xsd:element ref="ns2:TaxKeywordTaxHTField" minOccurs="0"/>
                <xsd:element ref="ns2:TaxCatchAll" minOccurs="0"/>
                <xsd:element ref="ns2:_dlc_DocId" minOccurs="0"/>
                <xsd:element ref="ns2:_dlc_DocIdUrl" minOccurs="0"/>
                <xsd:element ref="ns2:_dlc_DocIdPersistId" minOccurs="0"/>
                <xsd:element ref="ns2:Agencies" minOccurs="0"/>
                <xsd:element ref="ns2:Planning_x0020_and_x0020_Reporting_x0020_Cycle" minOccurs="0"/>
                <xsd:element ref="ns2:Program_x0020_Area" minOccurs="0"/>
                <xsd:element ref="ns2:Fiscal_x0020_Year" minOccurs="0"/>
                <xsd:element ref="ns2:PEPFAR_x0020_Country" minOccurs="0"/>
                <xsd:element ref="ns2:Activity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21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22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e040e9-bc5a-4778-bc2d-f4c316b2e12b" elementFormDefault="qualified">
    <xsd:import namespace="http://schemas.microsoft.com/office/2006/documentManagement/types"/>
    <xsd:import namespace="http://schemas.microsoft.com/office/infopath/2007/PartnerControls"/>
    <xsd:element name="TaxCatchAllLabel" ma:index="8" nillable="true" ma:displayName="Taxonomy Catch All Column1" ma:description="" ma:hidden="true" ma:list="{2cc5ae64-a620-450e-845b-f73f3eb4e805}" ma:internalName="TaxCatchAllLabel" ma:readOnly="true" ma:showField="CatchAllDataLabel" ma:web="54e040e9-bc5a-4778-bc2d-f4c316b2e12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9" nillable="true" ma:taxonomy="true" ma:internalName="TaxKeywordTaxHTField" ma:taxonomyFieldName="TaxKeyword" ma:displayName="Enterprise Keywords" ma:readOnly="false" ma:fieldId="{23f27201-bee3-471e-b2e7-b64fd8b7ca38}" ma:taxonomyMulti="true" ma:sspId="a0048e47-9258-427b-b476-27e0ab29a8e1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description="" ma:hidden="true" ma:list="{2cc5ae64-a620-450e-845b-f73f3eb4e805}" ma:internalName="TaxCatchAll" ma:readOnly="false" ma:showField="CatchAllData" ma:web="54e040e9-bc5a-4778-bc2d-f4c316b2e12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false">
      <xsd:simpleType>
        <xsd:restriction base="dms:Boolean"/>
      </xsd:simpleType>
    </xsd:element>
    <xsd:element name="Agencies" ma:index="15" nillable="true" ma:displayName="Agency" ma:format="Dropdown" ma:internalName="Agencies" ma:readOnly="false">
      <xsd:simpleType>
        <xsd:restriction base="dms:Choice">
          <xsd:enumeration value="(None)"/>
          <xsd:enumeration value="All"/>
          <xsd:enumeration value="Commerce"/>
          <xsd:enumeration value="Defense"/>
          <xsd:enumeration value="Labor"/>
          <xsd:enumeration value="HHS/CDC"/>
          <xsd:enumeration value="HHS/FDA"/>
          <xsd:enumeration value="HHS/HRSA"/>
          <xsd:enumeration value="HHS/NIH"/>
          <xsd:enumeration value="HHS/OGA"/>
          <xsd:enumeration value="HHS/SAMHSA"/>
          <xsd:enumeration value="Other"/>
          <xsd:enumeration value="Peace Corps"/>
          <xsd:enumeration value="State"/>
          <xsd:enumeration value="Treasury"/>
          <xsd:enumeration value="USAID"/>
        </xsd:restriction>
      </xsd:simpleType>
    </xsd:element>
    <xsd:element name="Planning_x0020_and_x0020_Reporting_x0020_Cycle" ma:index="16" nillable="true" ma:displayName="Planning and Reporting Cycle" ma:format="Dropdown" ma:internalName="Planning_x0020_and_x0020_Reporting_x0020_Cycle" ma:readOnly="false">
      <xsd:simpleType>
        <xsd:restriction base="dms:Choice">
          <xsd:enumeration value="(None)"/>
          <xsd:enumeration value="Archive"/>
          <xsd:enumeration value="APR"/>
          <xsd:enumeration value="COP"/>
          <xsd:enumeration value="HOP"/>
          <xsd:enumeration value="OPU"/>
          <xsd:enumeration value="Pre-COP"/>
          <xsd:enumeration value="SAPR"/>
        </xsd:restriction>
      </xsd:simpleType>
    </xsd:element>
    <xsd:element name="Program_x0020_Area" ma:index="17" nillable="true" ma:displayName="Program Area" ma:format="Dropdown" ma:internalName="Program_x0020_Area" ma:readOnly="false">
      <xsd:simpleType>
        <xsd:restriction base="dms:Choice">
          <xsd:enumeration value="(None)"/>
          <xsd:enumeration value="Prevention"/>
          <xsd:enumeration value="Care"/>
          <xsd:enumeration value="Treatment"/>
          <xsd:enumeration value="Systems and Governance"/>
          <xsd:enumeration value="Cross Cutting"/>
        </xsd:restriction>
      </xsd:simpleType>
    </xsd:element>
    <xsd:element name="Fiscal_x0020_Year" ma:index="18" nillable="true" ma:displayName="Fiscal Year" ma:format="Dropdown" ma:internalName="Fiscal_x0020_Year" ma:readOnly="false">
      <xsd:simpleType>
        <xsd:restriction base="dms:Choice">
          <xsd:enumeration value="(None)"/>
          <xsd:enumeration value="2023"/>
          <xsd:enumeration value="2022"/>
          <xsd:enumeration value="2021"/>
          <xsd:enumeration value="2020"/>
          <xsd:enumeration value="2019"/>
          <xsd:enumeration value="2018"/>
          <xsd:enumeration value="2017"/>
          <xsd:enumeration value="2016"/>
          <xsd:enumeration value="2014"/>
          <xsd:enumeration value="2013"/>
          <xsd:enumeration value="2012"/>
          <xsd:enumeration value="2011"/>
        </xsd:restriction>
      </xsd:simpleType>
    </xsd:element>
    <xsd:element name="PEPFAR_x0020_Country" ma:index="19" nillable="true" ma:displayName="OU" ma:internalName="PEPFAR_x0020_Country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(None)"/>
                    <xsd:enumeration value="All"/>
                    <xsd:enumeration value="Angola"/>
                    <xsd:enumeration value="Asia Regional Program (ARP)"/>
                    <xsd:enumeration value="Botswana"/>
                    <xsd:enumeration value="Burma"/>
                    <xsd:enumeration value="Burundi"/>
                    <xsd:enumeration value="Cambodia"/>
                    <xsd:enumeration value="Cameroon"/>
                    <xsd:enumeration value="Caribbean Region"/>
                    <xsd:enumeration value="Central America Region"/>
                    <xsd:enumeration value="Central Asia Region"/>
                    <xsd:enumeration value="Cote d' Ivoire"/>
                    <xsd:enumeration value="Democratic Republic of the Congo"/>
                    <xsd:enumeration value="Dominican Republic"/>
                    <xsd:enumeration value="Ethiopia"/>
                    <xsd:enumeration value="Ghana"/>
                    <xsd:enumeration value="Guyana"/>
                    <xsd:enumeration value="Haiti"/>
                    <xsd:enumeration value="HQ"/>
                    <xsd:enumeration value="India"/>
                    <xsd:enumeration value="Indonesia"/>
                    <xsd:enumeration value="Kenya"/>
                    <xsd:enumeration value="Lesotho"/>
                    <xsd:enumeration value="Malawi"/>
                    <xsd:enumeration value="Mozambique"/>
                    <xsd:enumeration value="Namibia"/>
                    <xsd:enumeration value="Nigeria"/>
                    <xsd:enumeration value="PNG"/>
                    <xsd:enumeration value="Russia"/>
                    <xsd:enumeration value="Rwanda"/>
                    <xsd:enumeration value="South Africa"/>
                    <xsd:enumeration value="South Sudan"/>
                    <xsd:enumeration value="Swaziland"/>
                    <xsd:enumeration value="Tanzania"/>
                    <xsd:enumeration value="Uganda"/>
                    <xsd:enumeration value="Ukraine"/>
                    <xsd:enumeration value="Vietnam"/>
                    <xsd:enumeration value="Zambia"/>
                    <xsd:enumeration value="Zimbabwe"/>
                  </xsd:restriction>
                </xsd:simpleType>
              </xsd:element>
            </xsd:sequence>
          </xsd:extension>
        </xsd:complexContent>
      </xsd:complexType>
    </xsd:element>
    <xsd:element name="Activity" ma:index="20" nillable="true" ma:displayName="Activity" ma:default="Communications" ma:format="Dropdown" ma:internalName="Activity" ma:readOnly="false">
      <xsd:simpleType>
        <xsd:restriction base="dms:Choice">
          <xsd:enumeration value="(None)"/>
          <xsd:enumeration value="Communications"/>
          <xsd:enumeration value="Migration"/>
          <xsd:enumeration value="Requirements"/>
          <xsd:enumeration value="Testing"/>
          <xsd:enumeration value="User Support"/>
          <xsd:enumeration value="Training"/>
          <xsd:enumeration value="Development"/>
          <xsd:enumeration value="Project Management"/>
          <xsd:enumeration value="Change Managemen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iscal_x0020_Year xmlns="54e040e9-bc5a-4778-bc2d-f4c316b2e12b" xsi:nil="true"/>
    <Program_x0020_Area xmlns="54e040e9-bc5a-4778-bc2d-f4c316b2e12b" xsi:nil="true"/>
    <PEPFAR_x0020_Country xmlns="54e040e9-bc5a-4778-bc2d-f4c316b2e12b"/>
    <TaxKeywordTaxHTField xmlns="54e040e9-bc5a-4778-bc2d-f4c316b2e12b">
      <Terms xmlns="http://schemas.microsoft.com/office/infopath/2007/PartnerControls"/>
    </TaxKeywordTaxHTField>
    <TaxCatchAll xmlns="54e040e9-bc5a-4778-bc2d-f4c316b2e12b"/>
    <Planning_x0020_and_x0020_Reporting_x0020_Cycle xmlns="54e040e9-bc5a-4778-bc2d-f4c316b2e12b" xsi:nil="true"/>
    <Agencies xmlns="54e040e9-bc5a-4778-bc2d-f4c316b2e12b" xsi:nil="true"/>
    <Activity xmlns="54e040e9-bc5a-4778-bc2d-f4c316b2e12b">Communications</Activity>
    <PublishingExpirationDate xmlns="http://schemas.microsoft.com/sharepoint/v3" xsi:nil="true"/>
    <PublishingStartDate xmlns="http://schemas.microsoft.com/sharepoint/v3" xsi:nil="true"/>
    <_dlc_DocIdPersistId xmlns="54e040e9-bc5a-4778-bc2d-f4c316b2e12b" xsi:nil="true"/>
  </documentManagement>
</p:properties>
</file>

<file path=customXml/itemProps1.xml><?xml version="1.0" encoding="utf-8"?>
<ds:datastoreItem xmlns:ds="http://schemas.openxmlformats.org/officeDocument/2006/customXml" ds:itemID="{5837191F-C94B-4264-A01A-684F657E8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D888DE-E084-4C19-9612-5B1BF7E5726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7498A17-FD78-4978-9102-29936323C1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4e040e9-bc5a-4778-bc2d-f4c316b2e1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B73AAC5-B66B-42DA-9F62-62011DBFAF48}">
  <ds:schemaRefs>
    <ds:schemaRef ds:uri="http://schemas.microsoft.com/office/infopath/2007/PartnerControls"/>
    <ds:schemaRef ds:uri="http://purl.org/dc/terms/"/>
    <ds:schemaRef ds:uri="http://purl.org/dc/elements/1.1/"/>
    <ds:schemaRef ds:uri="http://schemas.microsoft.com/sharepoint/v3"/>
    <ds:schemaRef ds:uri="54e040e9-bc5a-4778-bc2d-f4c316b2e12b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10458</TotalTime>
  <Words>2465</Words>
  <Application>Microsoft Office PowerPoint</Application>
  <PresentationFormat>On-screen Show (4:3)</PresentationFormat>
  <Paragraphs>270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Century Gothic</vt:lpstr>
      <vt:lpstr>Courier New</vt:lpstr>
      <vt:lpstr>Segoe UI</vt:lpstr>
      <vt:lpstr>Wingdings</vt:lpstr>
      <vt:lpstr>Office Theme</vt:lpstr>
      <vt:lpstr>Data Review Tool (DRT) Extract in Genie</vt:lpstr>
      <vt:lpstr>Training Contents</vt:lpstr>
      <vt:lpstr>Learning Objectives</vt:lpstr>
      <vt:lpstr>MER Data Lifecycle &amp; Data review</vt:lpstr>
      <vt:lpstr>Data Lifecycle…Too Much Data…Not Enough Time</vt:lpstr>
      <vt:lpstr>Background: Previously Available Tools</vt:lpstr>
      <vt:lpstr>Background: Previously Available Tools</vt:lpstr>
      <vt:lpstr>New Tool for Your Data Quality Toolkit!</vt:lpstr>
      <vt:lpstr>Benefits of using the DRT</vt:lpstr>
      <vt:lpstr>The DRT is…</vt:lpstr>
      <vt:lpstr>Types of Data Quality Checks</vt:lpstr>
      <vt:lpstr>Indicators Included</vt:lpstr>
      <vt:lpstr>Types of Data Checks</vt:lpstr>
      <vt:lpstr>Types of Checks – Checks Across Time Periods</vt:lpstr>
      <vt:lpstr>Types of Checks - MER Logic Checks</vt:lpstr>
      <vt:lpstr>Types of Checks - MER Logic Checks</vt:lpstr>
      <vt:lpstr>Types of Checks – Disaggregate Completeness</vt:lpstr>
      <vt:lpstr>Types of Checks – Contextual Site/IM Info</vt:lpstr>
      <vt:lpstr>What Does it Mean When a Check is “Violated”?</vt:lpstr>
      <vt:lpstr>Accessing the DRT in genie</vt:lpstr>
      <vt:lpstr>Step 1 – Genie DRT Extract</vt:lpstr>
      <vt:lpstr>Step 2 – Genie DRT Extract</vt:lpstr>
      <vt:lpstr>Step 3 – Genie DRT Extract</vt:lpstr>
      <vt:lpstr>Step 4 – Genie DRT Extract</vt:lpstr>
      <vt:lpstr>Step 5 – Genie DRT Extract</vt:lpstr>
      <vt:lpstr>data availability</vt:lpstr>
      <vt:lpstr>DATIM User Approval Level</vt:lpstr>
      <vt:lpstr>Availability/Timing of Data in the DRT</vt:lpstr>
      <vt:lpstr>Sensitive Site Names</vt:lpstr>
      <vt:lpstr>Exploring the drt’s structure</vt:lpstr>
      <vt:lpstr>User Guide &amp; Appendix</vt:lpstr>
      <vt:lpstr>Exploring the DRT – Main Site x IM Tab</vt:lpstr>
      <vt:lpstr>Exploring the DRT – Main Site x IM Tab</vt:lpstr>
      <vt:lpstr>Exploring the DRT – Main Site x IM Tab</vt:lpstr>
      <vt:lpstr>Exploring the DRT – Main Site x IM Tab</vt:lpstr>
      <vt:lpstr>Exploring the DRT – Main Site x IM Tab</vt:lpstr>
      <vt:lpstr>Exploring the DRT – Contextual Site x IM Info Tab</vt:lpstr>
      <vt:lpstr>Additional Resources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PEPFAR Data Flow Diagram</dc:title>
  <dc:creator>Audrey Knutson</dc:creator>
  <cp:lastModifiedBy>Kristy</cp:lastModifiedBy>
  <cp:revision>508</cp:revision>
  <dcterms:created xsi:type="dcterms:W3CDTF">2016-04-20T18:27:10Z</dcterms:created>
  <dcterms:modified xsi:type="dcterms:W3CDTF">2018-05-30T23:50:44Z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0x010100D98268B68B5A1B49AD6EDDAEE62EC364</vt:lpwstr>
  </property>
  <property fmtid="{D5CDD505-2E9C-101B-9397-08002B2CF9AE}" pid="3" name="TaxKeyword">
    <vt:lpwstr/>
  </property>
</Properties>
</file>