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4"/>
  </p:notesMasterIdLst>
  <p:handoutMasterIdLst>
    <p:handoutMasterId r:id="rId15"/>
  </p:handoutMasterIdLst>
  <p:sldIdLst>
    <p:sldId id="382" r:id="rId2"/>
    <p:sldId id="380" r:id="rId3"/>
    <p:sldId id="483" r:id="rId4"/>
    <p:sldId id="477" r:id="rId5"/>
    <p:sldId id="476" r:id="rId6"/>
    <p:sldId id="478" r:id="rId7"/>
    <p:sldId id="485" r:id="rId8"/>
    <p:sldId id="481" r:id="rId9"/>
    <p:sldId id="480" r:id="rId10"/>
    <p:sldId id="479" r:id="rId11"/>
    <p:sldId id="482" r:id="rId12"/>
    <p:sldId id="397"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E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71377" autoAdjust="0"/>
  </p:normalViewPr>
  <p:slideViewPr>
    <p:cSldViewPr>
      <p:cViewPr varScale="1">
        <p:scale>
          <a:sx n="60" d="100"/>
          <a:sy n="60" d="100"/>
        </p:scale>
        <p:origin x="200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90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3/27/2018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3/27/2018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 free to adjust the template to your purposes. Please ensure that the objective of</a:t>
            </a:r>
            <a:r>
              <a:rPr lang="en-US" baseline="0" dirty="0" smtClean="0"/>
              <a:t> the slide is covered but you can make any modifications you need. </a:t>
            </a:r>
          </a:p>
          <a:p>
            <a:r>
              <a:rPr lang="en-US" baseline="0" dirty="0" smtClean="0"/>
              <a:t>Turn in with this presentation:</a:t>
            </a:r>
          </a:p>
          <a:p>
            <a:pPr marL="228600" indent="-228600">
              <a:buAutoNum type="arabicPeriod"/>
            </a:pPr>
            <a:r>
              <a:rPr lang="en-US" baseline="0" dirty="0" smtClean="0"/>
              <a:t>Completed </a:t>
            </a:r>
            <a:r>
              <a:rPr lang="en-US" baseline="0" dirty="0" err="1" smtClean="0"/>
              <a:t>workplan</a:t>
            </a:r>
            <a:r>
              <a:rPr lang="en-US" baseline="0" dirty="0" smtClean="0"/>
              <a:t> (with revisions)</a:t>
            </a:r>
          </a:p>
          <a:p>
            <a:pPr marL="228600" indent="-228600">
              <a:buAutoNum type="arabicPeriod"/>
            </a:pPr>
            <a:r>
              <a:rPr lang="en-US" baseline="0" dirty="0" smtClean="0"/>
              <a:t>Membership list which includes the roles and LOE (part of work plan)</a:t>
            </a:r>
          </a:p>
          <a:p>
            <a:pPr marL="228600" indent="-228600">
              <a:buAutoNum type="arabicPeriod"/>
            </a:pPr>
            <a:r>
              <a:rPr lang="en-US" baseline="0" dirty="0" smtClean="0"/>
              <a:t>Summary of any asks you have</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a:t>
            </a:fld>
            <a:endParaRPr lang="en-US"/>
          </a:p>
        </p:txBody>
      </p:sp>
    </p:spTree>
    <p:extLst>
      <p:ext uri="{BB962C8B-B14F-4D97-AF65-F5344CB8AC3E}">
        <p14:creationId xmlns:p14="http://schemas.microsoft.com/office/powerpoint/2010/main" val="45028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Objective:</a:t>
            </a:r>
            <a:r>
              <a:rPr lang="en-US" baseline="0" dirty="0" smtClean="0"/>
              <a:t> to get a sense of the areas you find challenging within your cluster</a:t>
            </a:r>
            <a:endParaRPr lang="en-US" dirty="0" smtClean="0"/>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10</a:t>
            </a:fld>
            <a:endParaRPr lang="en-US"/>
          </a:p>
        </p:txBody>
      </p:sp>
    </p:spTree>
    <p:extLst>
      <p:ext uri="{BB962C8B-B14F-4D97-AF65-F5344CB8AC3E}">
        <p14:creationId xmlns:p14="http://schemas.microsoft.com/office/powerpoint/2010/main" val="311586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have things you want to highlight or showcase that don’t fit into the template. Feel free to include slides that speak</a:t>
            </a:r>
            <a:r>
              <a:rPr lang="en-US" baseline="0" dirty="0" smtClean="0"/>
              <a:t> to the unique character of your group. </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11</a:t>
            </a:fld>
            <a:endParaRPr lang="en-US"/>
          </a:p>
        </p:txBody>
      </p:sp>
    </p:spTree>
    <p:extLst>
      <p:ext uri="{BB962C8B-B14F-4D97-AF65-F5344CB8AC3E}">
        <p14:creationId xmlns:p14="http://schemas.microsoft.com/office/powerpoint/2010/main" val="2942903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 of question/discussion</a:t>
            </a:r>
          </a:p>
          <a:p>
            <a:endParaRPr lang="en-US" dirty="0" smtClean="0"/>
          </a:p>
          <a:p>
            <a:r>
              <a:rPr lang="en-US" dirty="0" smtClean="0"/>
              <a:t>Also</a:t>
            </a:r>
            <a:r>
              <a:rPr lang="en-US" baseline="0" dirty="0" smtClean="0"/>
              <a:t> - d</a:t>
            </a:r>
            <a:r>
              <a:rPr lang="en-US" dirty="0" smtClean="0"/>
              <a:t>on’t forget to acknowledge</a:t>
            </a:r>
            <a:r>
              <a:rPr lang="en-US" baseline="0" dirty="0" smtClean="0"/>
              <a:t> your cluster and other members who contribute to the presentation directly or indirectly.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12</a:t>
            </a:fld>
            <a:endParaRPr lang="en-US"/>
          </a:p>
        </p:txBody>
      </p:sp>
    </p:spTree>
    <p:extLst>
      <p:ext uri="{BB962C8B-B14F-4D97-AF65-F5344CB8AC3E}">
        <p14:creationId xmlns:p14="http://schemas.microsoft.com/office/powerpoint/2010/main" val="205588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summary of the presentation outline. The order</a:t>
            </a:r>
            <a:r>
              <a:rPr lang="en-US" baseline="0" dirty="0" smtClean="0"/>
              <a:t> can be adjusted to tell the story in the most appropriate way for each cluster/team. </a:t>
            </a:r>
          </a:p>
          <a:p>
            <a:endParaRPr lang="en-US" baseline="0" dirty="0" smtClean="0"/>
          </a:p>
          <a:p>
            <a:r>
              <a:rPr lang="en-US" b="1" dirty="0" smtClean="0"/>
              <a:t>Additional</a:t>
            </a:r>
            <a:r>
              <a:rPr lang="en-US" b="1" baseline="0" dirty="0" smtClean="0"/>
              <a:t> considerations (not exhaustive)</a:t>
            </a:r>
            <a:endParaRPr lang="en-US" b="1" dirty="0" smtClean="0"/>
          </a:p>
          <a:p>
            <a:pPr marL="628650" lvl="1" indent="-171450">
              <a:buFont typeface="Arial" panose="020B0604020202020204" pitchFamily="34" charset="0"/>
              <a:buChar char="•"/>
            </a:pPr>
            <a:r>
              <a:rPr lang="en-US" dirty="0" smtClean="0"/>
              <a:t>What Indicators fall under your cluster? </a:t>
            </a:r>
          </a:p>
          <a:p>
            <a:pPr marL="1085850" lvl="2" indent="-171450">
              <a:buFont typeface="Arial" panose="020B0604020202020204" pitchFamily="34" charset="0"/>
              <a:buChar char="•"/>
            </a:pPr>
            <a:r>
              <a:rPr lang="en-US" dirty="0" smtClean="0">
                <a:solidFill>
                  <a:schemeClr val="tx1">
                    <a:lumMod val="75000"/>
                    <a:lumOff val="25000"/>
                  </a:schemeClr>
                </a:solidFill>
              </a:rPr>
              <a:t>Which are addressed by your existing products and what gaps exist</a:t>
            </a:r>
          </a:p>
          <a:p>
            <a:pPr marL="1085850" lvl="2" indent="-171450">
              <a:buFont typeface="Arial" panose="020B0604020202020204" pitchFamily="34" charset="0"/>
              <a:buChar char="•"/>
            </a:pPr>
            <a:r>
              <a:rPr lang="en-US" dirty="0" smtClean="0">
                <a:solidFill>
                  <a:schemeClr val="tx1">
                    <a:lumMod val="75000"/>
                    <a:lumOff val="25000"/>
                  </a:schemeClr>
                </a:solidFill>
              </a:rPr>
              <a:t>If there are gaps, what are the reasons and how will they be address (if at all)</a:t>
            </a:r>
          </a:p>
          <a:p>
            <a:pPr marL="1085850" lvl="2" indent="-171450">
              <a:buFont typeface="Arial" panose="020B0604020202020204" pitchFamily="34" charset="0"/>
              <a:buChar char="•"/>
            </a:pPr>
            <a:r>
              <a:rPr lang="en-US" dirty="0" smtClean="0">
                <a:solidFill>
                  <a:schemeClr val="tx1">
                    <a:lumMod val="75000"/>
                    <a:lumOff val="25000"/>
                  </a:schemeClr>
                </a:solidFill>
              </a:rPr>
              <a:t>What are you working on to maintain your indicators internally and externally</a:t>
            </a:r>
          </a:p>
          <a:p>
            <a:pPr marL="1085850" lvl="2" indent="-171450">
              <a:buFont typeface="Arial" panose="020B0604020202020204" pitchFamily="34" charset="0"/>
              <a:buChar char="•"/>
            </a:pPr>
            <a:r>
              <a:rPr lang="en-US" dirty="0" smtClean="0">
                <a:solidFill>
                  <a:schemeClr val="tx1">
                    <a:lumMod val="75000"/>
                    <a:lumOff val="25000"/>
                  </a:schemeClr>
                </a:solidFill>
              </a:rPr>
              <a:t>What data sources do you currently use and what do you plan to use? </a:t>
            </a:r>
          </a:p>
          <a:p>
            <a:pPr marL="628650" lvl="1" indent="-171450">
              <a:buFont typeface="Arial" panose="020B0604020202020204" pitchFamily="34" charset="0"/>
              <a:buChar char="•"/>
            </a:pPr>
            <a:r>
              <a:rPr lang="en-US" dirty="0" smtClean="0"/>
              <a:t>New Analytic Priorities (New tools, new analyses, new data streams) How are we evolving?</a:t>
            </a:r>
          </a:p>
          <a:p>
            <a:pPr marL="628650" lvl="1" indent="-171450">
              <a:buFont typeface="Arial" panose="020B0604020202020204" pitchFamily="34" charset="0"/>
              <a:buChar char="•"/>
            </a:pPr>
            <a:r>
              <a:rPr lang="en-US" dirty="0" smtClean="0"/>
              <a:t>What do we own</a:t>
            </a:r>
            <a:r>
              <a:rPr lang="en-US" baseline="0" dirty="0" smtClean="0"/>
              <a:t> as a team? What is our niche? </a:t>
            </a:r>
            <a:r>
              <a:rPr lang="en-US" dirty="0" smtClean="0"/>
              <a:t> </a:t>
            </a:r>
          </a:p>
          <a:p>
            <a:pPr marL="171450" lvl="0" indent="-171450">
              <a:buFont typeface="Arial" panose="020B0604020202020204" pitchFamily="34" charset="0"/>
              <a:buChar char="•"/>
            </a:pPr>
            <a:r>
              <a:rPr lang="en-US" dirty="0" smtClean="0"/>
              <a:t>The presentation is a</a:t>
            </a:r>
            <a:r>
              <a:rPr lang="en-US" baseline="0" dirty="0" smtClean="0"/>
              <a:t> s</a:t>
            </a:r>
            <a:r>
              <a:rPr lang="en-US" dirty="0" smtClean="0"/>
              <a:t>tarting point for SOW/TOR  =- to be updated semi-annually or annually. </a:t>
            </a:r>
          </a:p>
          <a:p>
            <a:pPr marL="628650" lvl="1" indent="-171450">
              <a:buFont typeface="Arial" panose="020B0604020202020204" pitchFamily="34" charset="0"/>
              <a:buChar char="•"/>
            </a:pPr>
            <a:r>
              <a:rPr lang="en-US" dirty="0" smtClean="0">
                <a:solidFill>
                  <a:schemeClr val="tx1">
                    <a:lumMod val="75000"/>
                    <a:lumOff val="25000"/>
                  </a:schemeClr>
                </a:solidFill>
              </a:rPr>
              <a:t>Mission/Vision</a:t>
            </a:r>
          </a:p>
          <a:p>
            <a:pPr marL="628650" lvl="1" indent="-171450">
              <a:buFont typeface="Arial" panose="020B0604020202020204" pitchFamily="34" charset="0"/>
              <a:buChar char="•"/>
            </a:pPr>
            <a:r>
              <a:rPr lang="en-US" dirty="0" smtClean="0">
                <a:solidFill>
                  <a:schemeClr val="tx1">
                    <a:lumMod val="75000"/>
                    <a:lumOff val="25000"/>
                  </a:schemeClr>
                </a:solidFill>
              </a:rPr>
              <a:t>Strategic Objectives </a:t>
            </a:r>
          </a:p>
          <a:p>
            <a:pPr marL="628650" lvl="1" indent="-171450">
              <a:buFont typeface="Arial" panose="020B0604020202020204" pitchFamily="34" charset="0"/>
              <a:buChar char="•"/>
            </a:pPr>
            <a:r>
              <a:rPr lang="en-US" dirty="0" smtClean="0">
                <a:solidFill>
                  <a:schemeClr val="tx1">
                    <a:lumMod val="75000"/>
                    <a:lumOff val="25000"/>
                  </a:schemeClr>
                </a:solidFill>
              </a:rPr>
              <a:t>Primary Activities (overall) - in</a:t>
            </a:r>
          </a:p>
          <a:p>
            <a:pPr marL="628650" lvl="1" indent="-171450">
              <a:buFont typeface="Arial" panose="020B0604020202020204" pitchFamily="34" charset="0"/>
              <a:buChar char="•"/>
            </a:pPr>
            <a:r>
              <a:rPr lang="en-US" dirty="0" smtClean="0">
                <a:solidFill>
                  <a:schemeClr val="tx1">
                    <a:lumMod val="75000"/>
                    <a:lumOff val="25000"/>
                  </a:schemeClr>
                </a:solidFill>
              </a:rPr>
              <a:t>Secondary Activities (overall)</a:t>
            </a:r>
          </a:p>
          <a:p>
            <a:pPr marL="628650" lvl="1" indent="-171450">
              <a:buFont typeface="Arial" panose="020B0604020202020204" pitchFamily="34" charset="0"/>
              <a:buChar char="•"/>
            </a:pPr>
            <a:r>
              <a:rPr lang="en-US" dirty="0" smtClean="0">
                <a:solidFill>
                  <a:schemeClr val="tx1">
                    <a:lumMod val="75000"/>
                    <a:lumOff val="25000"/>
                  </a:schemeClr>
                </a:solidFill>
              </a:rPr>
              <a:t>Roles/Responsibilities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2</a:t>
            </a:fld>
            <a:endParaRPr lang="en-US"/>
          </a:p>
        </p:txBody>
      </p:sp>
    </p:spTree>
    <p:extLst>
      <p:ext uri="{BB962C8B-B14F-4D97-AF65-F5344CB8AC3E}">
        <p14:creationId xmlns:p14="http://schemas.microsoft.com/office/powerpoint/2010/main" val="48692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 </a:t>
            </a:r>
            <a:r>
              <a:rPr lang="en-US" dirty="0" smtClean="0"/>
              <a:t>To get</a:t>
            </a:r>
            <a:r>
              <a:rPr lang="en-US" baseline="0" dirty="0" smtClean="0"/>
              <a:t> a sense of the team’s identity and get a preliminary idea of the overall objectives and TOR of the group. </a:t>
            </a:r>
            <a:r>
              <a:rPr lang="en-US" dirty="0" smtClean="0"/>
              <a:t>This</a:t>
            </a:r>
            <a:r>
              <a:rPr lang="en-US" baseline="0" dirty="0" smtClean="0"/>
              <a:t> is meant to be the start to your SOW/TOR for your cluster, which will be completed after the presentations. </a:t>
            </a:r>
          </a:p>
          <a:p>
            <a:r>
              <a:rPr lang="en-US" baseline="0" dirty="0" smtClean="0"/>
              <a:t>Feel free to describe your cluster or team’s identity or overview as you see fit to provide the context for the rest of the presentation</a:t>
            </a:r>
          </a:p>
          <a:p>
            <a:r>
              <a:rPr lang="en-US" baseline="0" dirty="0" smtClean="0"/>
              <a:t>*previously worked with XYG TWG or taskforce and now collaborating with these </a:t>
            </a:r>
            <a:r>
              <a:rPr lang="en-US" baseline="0" dirty="0" err="1" smtClean="0"/>
              <a:t>pocs</a:t>
            </a:r>
            <a:r>
              <a:rPr lang="en-US" baseline="0" dirty="0" smtClean="0"/>
              <a:t>, the field, </a:t>
            </a:r>
            <a:r>
              <a:rPr lang="en-US" baseline="0" dirty="0" err="1" smtClean="0"/>
              <a:t>etc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3</a:t>
            </a:fld>
            <a:endParaRPr lang="en-US"/>
          </a:p>
        </p:txBody>
      </p:sp>
    </p:spTree>
    <p:extLst>
      <p:ext uri="{BB962C8B-B14F-4D97-AF65-F5344CB8AC3E}">
        <p14:creationId xmlns:p14="http://schemas.microsoft.com/office/powerpoint/2010/main" val="4117366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 </a:t>
            </a:r>
            <a:r>
              <a:rPr lang="en-US" dirty="0" smtClean="0"/>
              <a:t>To get</a:t>
            </a:r>
            <a:r>
              <a:rPr lang="en-US" baseline="0" dirty="0" smtClean="0"/>
              <a:t> a sense of the team’s identity and get a preliminary idea of the overall objectives and TOR of the group. </a:t>
            </a:r>
            <a:r>
              <a:rPr lang="en-US" dirty="0" smtClean="0"/>
              <a:t>This</a:t>
            </a:r>
            <a:r>
              <a:rPr lang="en-US" baseline="0" dirty="0" smtClean="0"/>
              <a:t> is meant to be the start to your SOW/TOR for your cluster, which will be completed after the presentations. </a:t>
            </a:r>
          </a:p>
          <a:p>
            <a:r>
              <a:rPr lang="en-US" baseline="0" dirty="0" smtClean="0"/>
              <a:t>Feel free to describe your cluster or team’s identity or overview as you see fit to provide the context for the rest of the presentation</a:t>
            </a:r>
          </a:p>
          <a:p>
            <a:r>
              <a:rPr lang="en-US" baseline="0" dirty="0" smtClean="0"/>
              <a:t>*previously worked with XYG TWG or taskforce and now collaborating with these </a:t>
            </a:r>
            <a:r>
              <a:rPr lang="en-US" baseline="0" dirty="0" err="1" smtClean="0"/>
              <a:t>pocs</a:t>
            </a:r>
            <a:r>
              <a:rPr lang="en-US" baseline="0" dirty="0" smtClean="0"/>
              <a:t>, the field, </a:t>
            </a:r>
            <a:r>
              <a:rPr lang="en-US" baseline="0" dirty="0" err="1" smtClean="0"/>
              <a:t>etc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4</a:t>
            </a:fld>
            <a:endParaRPr lang="en-US"/>
          </a:p>
        </p:txBody>
      </p:sp>
    </p:spTree>
    <p:extLst>
      <p:ext uri="{BB962C8B-B14F-4D97-AF65-F5344CB8AC3E}">
        <p14:creationId xmlns:p14="http://schemas.microsoft.com/office/powerpoint/2010/main" val="45111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Objective: </a:t>
            </a:r>
            <a:r>
              <a:rPr lang="en-US" sz="1200" b="0" i="0" u="none" strike="noStrike" kern="1200" dirty="0" smtClean="0">
                <a:solidFill>
                  <a:schemeClr val="tx1"/>
                </a:solidFill>
                <a:effectLst/>
                <a:latin typeface="+mn-lt"/>
                <a:ea typeface="+mn-ea"/>
                <a:cs typeface="+mn-cs"/>
              </a:rPr>
              <a:t>Review</a:t>
            </a:r>
            <a:r>
              <a:rPr lang="en-US" sz="1200" b="0" i="0" u="none" strike="noStrike" kern="1200" baseline="0" dirty="0" smtClean="0">
                <a:solidFill>
                  <a:schemeClr val="tx1"/>
                </a:solidFill>
                <a:effectLst/>
                <a:latin typeface="+mn-lt"/>
                <a:ea typeface="+mn-ea"/>
                <a:cs typeface="+mn-cs"/>
              </a:rPr>
              <a:t> who is in the cluster, whether members have specific roles, that the technical areas are well represented, and that the members have highlighted their overall ICPI LOE and their LOE to the cluster or team.  The LOE is important for “core” members, not so important for liaisons who we can imagine have 0% LOE and participate to ensure they are looped in on communication. If you prefer, you can hand this out or turn it in separately and you can focus this slide on gaps in membership or areas where you are well staffed. </a:t>
            </a:r>
          </a:p>
          <a:p>
            <a:pPr rtl="0" eaLnBrk="1" fontAlgn="t" latinLnBrk="0" hangingPunct="1"/>
            <a:endParaRPr lang="en-US" sz="1200" b="0" i="0" u="none" strike="noStrike" kern="1200" baseline="0" dirty="0" smtClean="0">
              <a:solidFill>
                <a:schemeClr val="tx1"/>
              </a:solidFill>
              <a:effectLst/>
              <a:latin typeface="+mn-lt"/>
              <a:ea typeface="+mn-ea"/>
              <a:cs typeface="+mn-cs"/>
            </a:endParaRPr>
          </a:p>
          <a:p>
            <a:pPr rtl="0" eaLnBrk="1" fontAlgn="t" latinLnBrk="0" hangingPunct="1"/>
            <a:r>
              <a:rPr lang="en-US" sz="1200" b="0" i="0" u="none" strike="noStrike" kern="1200" baseline="0" dirty="0" smtClean="0">
                <a:solidFill>
                  <a:schemeClr val="tx1"/>
                </a:solidFill>
                <a:effectLst/>
                <a:latin typeface="+mn-lt"/>
                <a:ea typeface="+mn-ea"/>
                <a:cs typeface="+mn-cs"/>
              </a:rPr>
              <a:t>Feel free to include photos with the info.  </a:t>
            </a:r>
          </a:p>
          <a:p>
            <a:pPr rtl="0" eaLnBrk="1" fontAlgn="t" latinLnBrk="0" hangingPunct="1"/>
            <a:endParaRPr lang="en-US" sz="1200" b="0" i="0" u="none" strike="noStrike" kern="1200" baseline="0" dirty="0" smtClean="0">
              <a:solidFill>
                <a:schemeClr val="tx1"/>
              </a:solidFill>
              <a:effectLst/>
              <a:latin typeface="+mn-lt"/>
              <a:ea typeface="+mn-ea"/>
              <a:cs typeface="+mn-cs"/>
            </a:endParaRPr>
          </a:p>
          <a:p>
            <a:pPr rtl="0" eaLnBrk="1" fontAlgn="t" latinLnBrk="0" hangingPunct="1"/>
            <a:r>
              <a:rPr lang="en-US" sz="1200" b="0" i="0" u="none" strike="noStrike" kern="1200" baseline="0" dirty="0" smtClean="0">
                <a:solidFill>
                  <a:schemeClr val="tx1"/>
                </a:solidFill>
                <a:effectLst/>
                <a:latin typeface="+mn-lt"/>
                <a:ea typeface="+mn-ea"/>
                <a:cs typeface="+mn-cs"/>
              </a:rPr>
              <a:t>Note on LOE – if there are any blanks or people are not sure, reach out to ICPI@state.gov for assistance. </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en-US" sz="1200" b="1"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Sample Roles/Responsibilities</a:t>
            </a:r>
            <a:r>
              <a:rPr lang="en-US" sz="1200" b="1" i="0" u="none" strike="noStrike" kern="1200" baseline="0" dirty="0" smtClean="0">
                <a:solidFill>
                  <a:schemeClr val="tx1"/>
                </a:solidFill>
                <a:effectLst/>
                <a:latin typeface="+mn-lt"/>
                <a:ea typeface="+mn-ea"/>
                <a:cs typeface="+mn-cs"/>
              </a:rPr>
              <a:t> – this should be a discussion in your cluster at some point. If you have identified a new role, please highlight it. </a:t>
            </a:r>
          </a:p>
          <a:p>
            <a:pPr rtl="0" eaLnBrk="1" fontAlgn="t" latinLnBrk="0" hangingPunct="1"/>
            <a:endParaRPr lang="en-US" sz="1200" b="1"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Cluster or Team Lead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Project management type of position with a focus on interagency interdisciplinary collaboration and inclusion</a:t>
            </a:r>
          </a:p>
          <a:p>
            <a:pPr rtl="0" eaLnBrk="1" fontAlgn="t" latinLnBrk="0" hangingPunct="1"/>
            <a:r>
              <a:rPr lang="en-US" sz="1200" b="0" i="0" u="none" strike="noStrike" kern="1200" dirty="0" smtClean="0">
                <a:solidFill>
                  <a:schemeClr val="tx1"/>
                </a:solidFill>
                <a:effectLst/>
                <a:latin typeface="+mn-lt"/>
                <a:ea typeface="+mn-ea"/>
                <a:cs typeface="+mn-cs"/>
              </a:rPr>
              <a:t>Responsible for overall direction and management of the cluster. May delegate and designate to individuals on the team to be specific leads as the needs arise in the cluster</a:t>
            </a:r>
          </a:p>
          <a:p>
            <a:pPr rtl="0" eaLnBrk="1" fontAlgn="t" latinLnBrk="0" hangingPunct="1"/>
            <a:r>
              <a:rPr lang="en-US" sz="1200" b="0" i="0" u="none" strike="noStrike" kern="1200" dirty="0" smtClean="0">
                <a:solidFill>
                  <a:schemeClr val="tx1"/>
                </a:solidFill>
                <a:effectLst/>
                <a:latin typeface="+mn-lt"/>
                <a:ea typeface="+mn-ea"/>
                <a:cs typeface="+mn-cs"/>
              </a:rPr>
              <a:t>Responsible for delegating tasks, keeping timelines, ensuring team is on track to reach milestones, deliverables, and report out requirements.</a:t>
            </a:r>
          </a:p>
          <a:p>
            <a:pPr rtl="0" eaLnBrk="1" fontAlgn="t" latinLnBrk="0" hangingPunct="1"/>
            <a:r>
              <a:rPr lang="en-US" sz="1200" b="0" i="0" u="none" strike="noStrike" kern="1200" dirty="0" smtClean="0">
                <a:solidFill>
                  <a:schemeClr val="tx1"/>
                </a:solidFill>
                <a:effectLst/>
                <a:latin typeface="+mn-lt"/>
                <a:ea typeface="+mn-ea"/>
                <a:cs typeface="+mn-cs"/>
              </a:rPr>
              <a:t>Responsible for overall direction of the </a:t>
            </a:r>
            <a:r>
              <a:rPr lang="en-US" sz="1200" b="0" i="0" u="none" strike="noStrike" kern="1200" dirty="0" err="1" smtClean="0">
                <a:solidFill>
                  <a:schemeClr val="tx1"/>
                </a:solidFill>
                <a:effectLst/>
                <a:latin typeface="+mn-lt"/>
                <a:ea typeface="+mn-ea"/>
                <a:cs typeface="+mn-cs"/>
              </a:rPr>
              <a:t>workstream</a:t>
            </a:r>
            <a:r>
              <a:rPr lang="en-US" sz="1200" b="0" i="0" u="none" strike="noStrike" kern="1200" dirty="0" smtClean="0">
                <a:solidFill>
                  <a:schemeClr val="tx1"/>
                </a:solidFill>
                <a:effectLst/>
                <a:latin typeface="+mn-lt"/>
                <a:ea typeface="+mn-ea"/>
                <a:cs typeface="+mn-cs"/>
              </a:rPr>
              <a:t>, and for each of the subsequent roles, translating priorities to </a:t>
            </a:r>
            <a:r>
              <a:rPr lang="en-US" sz="1200" b="0" i="0" u="none" strike="noStrike" kern="1200" dirty="0" err="1" smtClean="0">
                <a:solidFill>
                  <a:schemeClr val="tx1"/>
                </a:solidFill>
                <a:effectLst/>
                <a:latin typeface="+mn-lt"/>
                <a:ea typeface="+mn-ea"/>
                <a:cs typeface="+mn-cs"/>
              </a:rPr>
              <a:t>workstream</a:t>
            </a:r>
            <a:r>
              <a:rPr lang="en-US" sz="1200" b="0" i="0" u="none" strike="noStrike" kern="1200" dirty="0" smtClean="0">
                <a:solidFill>
                  <a:schemeClr val="tx1"/>
                </a:solidFill>
                <a:effectLst/>
                <a:latin typeface="+mn-lt"/>
                <a:ea typeface="+mn-ea"/>
                <a:cs typeface="+mn-cs"/>
              </a:rPr>
              <a:t>, and providing overall leadership, responsibility, and strategic direction</a:t>
            </a:r>
          </a:p>
          <a:p>
            <a:pPr rtl="0" eaLnBrk="1" fontAlgn="t" latinLnBrk="0" hangingPunct="1"/>
            <a:r>
              <a:rPr lang="en-US" sz="1200" b="1" i="0" u="none" strike="noStrike" kern="1200" dirty="0" err="1" smtClean="0">
                <a:solidFill>
                  <a:schemeClr val="tx1"/>
                </a:solidFill>
                <a:effectLst/>
                <a:latin typeface="+mn-lt"/>
                <a:ea typeface="+mn-ea"/>
                <a:cs typeface="+mn-cs"/>
              </a:rPr>
              <a:t>Workstream</a:t>
            </a:r>
            <a:r>
              <a:rPr lang="en-US" sz="1200" b="1" i="0" u="none" strike="noStrike" kern="1200" dirty="0" smtClean="0">
                <a:solidFill>
                  <a:schemeClr val="tx1"/>
                </a:solidFill>
                <a:effectLst/>
                <a:latin typeface="+mn-lt"/>
                <a:ea typeface="+mn-ea"/>
                <a:cs typeface="+mn-cs"/>
              </a:rPr>
              <a:t> or Project Lead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Lead projects associated with answering analytic questions to advance an area. May also be responsible for creating products. May have colleagues who can be the product leads on each project depending on the number of outputs. </a:t>
            </a:r>
          </a:p>
          <a:p>
            <a:pPr rtl="0" eaLnBrk="1" fontAlgn="t" latinLnBrk="0" hangingPunct="1"/>
            <a:r>
              <a:rPr lang="en-US" sz="1200" b="0" i="0" u="none" strike="noStrike" kern="1200" dirty="0" smtClean="0">
                <a:solidFill>
                  <a:schemeClr val="tx1"/>
                </a:solidFill>
                <a:effectLst/>
                <a:latin typeface="+mn-lt"/>
                <a:ea typeface="+mn-ea"/>
                <a:cs typeface="+mn-cs"/>
              </a:rPr>
              <a:t>Responsible for updating documentation for projects at ICPI</a:t>
            </a:r>
          </a:p>
          <a:p>
            <a:pPr rtl="0" eaLnBrk="1" fontAlgn="t" latinLnBrk="0" hangingPunct="1"/>
            <a:r>
              <a:rPr lang="en-US" sz="1200" b="1" i="0" u="none" strike="noStrike" kern="1200" dirty="0" smtClean="0">
                <a:solidFill>
                  <a:schemeClr val="tx1"/>
                </a:solidFill>
                <a:effectLst/>
                <a:latin typeface="+mn-lt"/>
                <a:ea typeface="+mn-ea"/>
                <a:cs typeface="+mn-cs"/>
              </a:rPr>
              <a:t>Subject Matter Expert (program/data)</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Provides program technical area expertise or data stream expertise and can ensure that analytic questions are appropriate, that visualizations aren’t misleading, that interpretation is appropriate, etc.  Plays an important role in the end user experience testing</a:t>
            </a:r>
          </a:p>
          <a:p>
            <a:pPr rtl="0" eaLnBrk="1" fontAlgn="t" latinLnBrk="0" hangingPunct="1"/>
            <a:r>
              <a:rPr lang="en-US" sz="1200" b="1" i="0" u="none" strike="noStrike" kern="1200" dirty="0" smtClean="0">
                <a:solidFill>
                  <a:schemeClr val="tx1"/>
                </a:solidFill>
                <a:effectLst/>
                <a:latin typeface="+mn-lt"/>
                <a:ea typeface="+mn-ea"/>
                <a:cs typeface="+mn-cs"/>
              </a:rPr>
              <a:t>Analytic Expert</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Visualization and analytic expert who will provide overall direction on the look, feel, and development, of products. Will often also be responsible for a product/output.  Likely also an expert in strategic information</a:t>
            </a:r>
          </a:p>
          <a:p>
            <a:pPr rtl="0" eaLnBrk="1" fontAlgn="t" latinLnBrk="0" hangingPunct="1"/>
            <a:r>
              <a:rPr lang="en-US" sz="1200" b="0" i="0" u="none" strike="noStrike" kern="1200" dirty="0" smtClean="0">
                <a:solidFill>
                  <a:schemeClr val="tx1"/>
                </a:solidFill>
                <a:effectLst/>
                <a:latin typeface="+mn-lt"/>
                <a:ea typeface="+mn-ea"/>
                <a:cs typeface="+mn-cs"/>
              </a:rPr>
              <a:t>Responsible for populating products, and interpreting results</a:t>
            </a:r>
          </a:p>
          <a:p>
            <a:pPr rtl="0" eaLnBrk="1" fontAlgn="t" latinLnBrk="0" hangingPunct="1"/>
            <a:r>
              <a:rPr lang="en-US" sz="1200" b="1" i="0" u="none" strike="noStrike" kern="1200" dirty="0" smtClean="0">
                <a:solidFill>
                  <a:schemeClr val="tx1"/>
                </a:solidFill>
                <a:effectLst/>
                <a:latin typeface="+mn-lt"/>
                <a:ea typeface="+mn-ea"/>
                <a:cs typeface="+mn-cs"/>
              </a:rPr>
              <a:t>Integration Expert</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Collaborating and liaising with other groups to promote integration of external products within the group and of the group’s products to be integrated outside of the group</a:t>
            </a:r>
          </a:p>
          <a:p>
            <a:pPr rtl="0" eaLnBrk="1" fontAlgn="t" latinLnBrk="0" hangingPunct="1"/>
            <a:r>
              <a:rPr lang="en-US" sz="1200" b="1" i="0" u="none" strike="noStrike" kern="1200" dirty="0" smtClean="0">
                <a:solidFill>
                  <a:schemeClr val="tx1"/>
                </a:solidFill>
                <a:effectLst/>
                <a:latin typeface="+mn-lt"/>
                <a:ea typeface="+mn-ea"/>
                <a:cs typeface="+mn-cs"/>
              </a:rPr>
              <a:t>Quality Assurance Lead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Checks that products include analyses that are consistent with other data sources, that the calculations are correct, and that any inconsistencies are well documented. This role can also be part of the user experience testing</a:t>
            </a:r>
          </a:p>
          <a:p>
            <a:pPr rtl="0" eaLnBrk="1" fontAlgn="t" latinLnBrk="0" hangingPunct="1"/>
            <a:r>
              <a:rPr lang="en-US" sz="1200" b="1" i="0" u="none" strike="noStrike" kern="1200" dirty="0" smtClean="0">
                <a:solidFill>
                  <a:schemeClr val="tx1"/>
                </a:solidFill>
                <a:effectLst/>
                <a:latin typeface="+mn-lt"/>
                <a:ea typeface="+mn-ea"/>
                <a:cs typeface="+mn-cs"/>
              </a:rPr>
              <a:t>Communications&amp; Training  Lead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Focus on dissemination, report writing, presentation development, documentation, guidance, posting to relevant platforms, etc.</a:t>
            </a:r>
          </a:p>
          <a:p>
            <a:pPr rtl="0" eaLnBrk="1" fontAlgn="t" latinLnBrk="0" hangingPunct="1"/>
            <a:r>
              <a:rPr lang="en-US" sz="1200" b="0" i="0" u="none" strike="noStrike" kern="1200" dirty="0" smtClean="0">
                <a:solidFill>
                  <a:schemeClr val="tx1"/>
                </a:solidFill>
                <a:effectLst/>
                <a:latin typeface="+mn-lt"/>
                <a:ea typeface="+mn-ea"/>
                <a:cs typeface="+mn-cs"/>
              </a:rPr>
              <a:t>Focus on capacity building of other members of the PEPFAR community, the intention of the analyses is to have impact on program management and improvements, and therefore training in use and understanding of the data is vital</a:t>
            </a:r>
          </a:p>
          <a:p>
            <a:pPr rtl="0" eaLnBrk="1" fontAlgn="t" latinLnBrk="0" hangingPunct="1"/>
            <a:r>
              <a:rPr lang="en-US" sz="1200" b="1" i="0" u="none" strike="noStrike" kern="1200" dirty="0" smtClean="0">
                <a:solidFill>
                  <a:schemeClr val="tx1"/>
                </a:solidFill>
                <a:effectLst/>
                <a:latin typeface="+mn-lt"/>
                <a:ea typeface="+mn-ea"/>
                <a:cs typeface="+mn-cs"/>
              </a:rPr>
              <a:t>Collaborator/ Observer/ Liaison</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Some individuals may be a part of the group in a more peripheral role in order to stay up to date on the activities of the cluster </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5</a:t>
            </a:fld>
            <a:endParaRPr lang="en-US"/>
          </a:p>
        </p:txBody>
      </p:sp>
    </p:spTree>
    <p:extLst>
      <p:ext uri="{BB962C8B-B14F-4D97-AF65-F5344CB8AC3E}">
        <p14:creationId xmlns:p14="http://schemas.microsoft.com/office/powerpoint/2010/main" val="356728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a:t>
            </a:r>
            <a:r>
              <a:rPr lang="en-US" dirty="0" smtClean="0"/>
              <a:t>: To get a sense of the</a:t>
            </a:r>
            <a:r>
              <a:rPr lang="en-US" baseline="0" dirty="0" smtClean="0"/>
              <a:t> direction of your </a:t>
            </a:r>
            <a:r>
              <a:rPr lang="en-US" baseline="0" dirty="0" err="1" smtClean="0"/>
              <a:t>workplan</a:t>
            </a:r>
            <a:r>
              <a:rPr lang="en-US" baseline="0" dirty="0" smtClean="0"/>
              <a:t>. The full </a:t>
            </a:r>
            <a:r>
              <a:rPr lang="en-US" baseline="0" dirty="0" err="1" smtClean="0"/>
              <a:t>workplan</a:t>
            </a:r>
            <a:r>
              <a:rPr lang="en-US" baseline="0" dirty="0" smtClean="0"/>
              <a:t> will be submitted on Friday 3/30 and feedback will be given on both the presentation and the </a:t>
            </a:r>
            <a:r>
              <a:rPr lang="en-US" baseline="0" dirty="0" err="1" smtClean="0"/>
              <a:t>workplan</a:t>
            </a:r>
            <a:r>
              <a:rPr lang="en-US" baseline="0" dirty="0" smtClean="0"/>
              <a:t>. This is an opportunity o highlight areas that may need more explanation. It is also an opportunity o showcase your integration or collaboration activities. To highlight strengths or areas of improvement you would like feedback on. </a:t>
            </a:r>
          </a:p>
          <a:p>
            <a:endParaRPr lang="en-US" baseline="0" dirty="0" smtClean="0"/>
          </a:p>
          <a:p>
            <a:r>
              <a:rPr lang="en-US" dirty="0" smtClean="0"/>
              <a:t>This</a:t>
            </a:r>
            <a:r>
              <a:rPr lang="en-US" baseline="0" dirty="0" smtClean="0"/>
              <a:t> will not be only one slide. For the template it is listed on the same slide, but it is likely to be several slides. </a:t>
            </a:r>
            <a:r>
              <a:rPr lang="en-US" dirty="0" smtClean="0"/>
              <a:t>Since</a:t>
            </a:r>
            <a:r>
              <a:rPr lang="en-US" baseline="0" dirty="0" smtClean="0"/>
              <a:t> full </a:t>
            </a:r>
            <a:r>
              <a:rPr lang="en-US" baseline="0" dirty="0" err="1" smtClean="0"/>
              <a:t>workplans</a:t>
            </a:r>
            <a:r>
              <a:rPr lang="en-US" baseline="0" dirty="0" smtClean="0"/>
              <a:t> will be submitted and reviewed by leads, what are the key elements you would like to highlight for discussion. Think of it as an opportunity to get live feedback on the strategic direction of your cluster, the types of activities you are focusing on, and stepping stones to longer term aspirational projects. </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6</a:t>
            </a:fld>
            <a:endParaRPr lang="en-US"/>
          </a:p>
        </p:txBody>
      </p:sp>
    </p:spTree>
    <p:extLst>
      <p:ext uri="{BB962C8B-B14F-4D97-AF65-F5344CB8AC3E}">
        <p14:creationId xmlns:p14="http://schemas.microsoft.com/office/powerpoint/2010/main" val="4049624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DAQ’s ability to take on #6-7</a:t>
            </a:r>
            <a:r>
              <a:rPr lang="en-US" baseline="0" dirty="0" smtClean="0"/>
              <a:t> is highly dependent on our ability to transition dataset creation and DRT deployment in Genie to PRIME HIS. Without transitioning these tasks, DAQ will not have much bandwidth to engage with the field</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7</a:t>
            </a:fld>
            <a:endParaRPr lang="en-US"/>
          </a:p>
        </p:txBody>
      </p:sp>
    </p:spTree>
    <p:extLst>
      <p:ext uri="{BB962C8B-B14F-4D97-AF65-F5344CB8AC3E}">
        <p14:creationId xmlns:p14="http://schemas.microsoft.com/office/powerpoint/2010/main" val="311425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 </a:t>
            </a:r>
            <a:r>
              <a:rPr lang="en-US" dirty="0" smtClean="0"/>
              <a:t>To see that cluster activities are keeping in mind the ICPI strategic objectives and that there are activities that focus on moving these objectives</a:t>
            </a:r>
            <a:r>
              <a:rPr lang="en-US" baseline="0" dirty="0" smtClean="0"/>
              <a:t> forward. </a:t>
            </a:r>
          </a:p>
          <a:p>
            <a:endParaRPr lang="en-US" baseline="0" dirty="0" smtClean="0"/>
          </a:p>
          <a:p>
            <a:r>
              <a:rPr lang="en-US" baseline="0" dirty="0" smtClean="0"/>
              <a:t>*</a:t>
            </a:r>
            <a:r>
              <a:rPr lang="en-US" dirty="0" smtClean="0"/>
              <a:t>Feel free to present this in</a:t>
            </a:r>
            <a:r>
              <a:rPr lang="en-US" baseline="0" dirty="0" smtClean="0"/>
              <a:t> any way you see fit. It could be a slide per objective, or a table. You can include comments along with the example if the example is obscure or cut that out completely and only provide the example. </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8</a:t>
            </a:fld>
            <a:endParaRPr lang="en-US"/>
          </a:p>
        </p:txBody>
      </p:sp>
    </p:spTree>
    <p:extLst>
      <p:ext uri="{BB962C8B-B14F-4D97-AF65-F5344CB8AC3E}">
        <p14:creationId xmlns:p14="http://schemas.microsoft.com/office/powerpoint/2010/main" val="349423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a:t>
            </a:r>
            <a:r>
              <a:rPr lang="en-US" baseline="0" dirty="0" smtClean="0"/>
              <a:t> to get a sense of the areas you see to be working well within your cluster</a:t>
            </a:r>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9</a:t>
            </a:fld>
            <a:endParaRPr lang="en-US"/>
          </a:p>
        </p:txBody>
      </p:sp>
    </p:spTree>
    <p:extLst>
      <p:ext uri="{BB962C8B-B14F-4D97-AF65-F5344CB8AC3E}">
        <p14:creationId xmlns:p14="http://schemas.microsoft.com/office/powerpoint/2010/main" val="405476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pic>
        <p:nvPicPr>
          <p:cNvPr id="14" name="Picture 13"/>
          <p:cNvPicPr>
            <a:picLocks noChangeAspect="1"/>
          </p:cNvPicPr>
          <p:nvPr userDrawn="1"/>
        </p:nvPicPr>
        <p:blipFill>
          <a:blip r:embed="rId3"/>
          <a:stretch>
            <a:fillRect/>
          </a:stretch>
        </p:blipFill>
        <p:spPr>
          <a:xfrm>
            <a:off x="5867400" y="304800"/>
            <a:ext cx="2640628" cy="914400"/>
          </a:xfrm>
          <a:prstGeom prst="rect">
            <a:avLst/>
          </a:prstGeom>
        </p:spPr>
      </p:pic>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300172"/>
          </a:xfrm>
        </p:spPr>
        <p:txBody>
          <a:bodyPr/>
          <a:lstStyle>
            <a:lvl1pPr marL="344488" indent="-344488">
              <a:buFont typeface="Arial" panose="020B0604020202020204" pitchFamily="34" charset="0"/>
              <a:buChar char="•"/>
              <a:defRPr>
                <a:solidFill>
                  <a:schemeClr val="tx1">
                    <a:lumMod val="75000"/>
                    <a:lumOff val="25000"/>
                  </a:schemeClr>
                </a:solidFill>
              </a:defRPr>
            </a:lvl1pPr>
            <a:lvl2pPr marL="688975" indent="-344488">
              <a:buFont typeface="Courier New" panose="02070309020205020404" pitchFamily="49" charset="0"/>
              <a:buChar char="o"/>
              <a:defRPr>
                <a:solidFill>
                  <a:schemeClr val="tx1">
                    <a:lumMod val="75000"/>
                    <a:lumOff val="25000"/>
                  </a:schemeClr>
                </a:solidFill>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solidFill>
                  <a:schemeClr val="tx1">
                    <a:lumMod val="75000"/>
                    <a:lumOff val="25000"/>
                  </a:schemeClr>
                </a:solidFill>
              </a:defRPr>
            </a:lvl4pPr>
            <a:lvl5pPr marL="1139825" indent="-225425">
              <a:buFont typeface="Calibri" panose="020F0502020204030204" pitchFamily="34" charset="0"/>
              <a:buChar char="‒"/>
              <a:defRPr>
                <a:solidFill>
                  <a:schemeClr val="tx1">
                    <a:lumMod val="75000"/>
                    <a:lumOff val="25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75000"/>
                    <a:lumOff val="25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75000"/>
                    <a:lumOff val="25000"/>
                  </a:schemeClr>
                </a:solidFill>
                <a:latin typeface="Calibri" panose="020F0502020204030204" pitchFamily="34" charset="0"/>
              </a:defRPr>
            </a:lvl7pPr>
            <a:lvl8pPr marL="1828800" indent="-225425">
              <a:buFont typeface="Arial" panose="020B0604020202020204" pitchFamily="34" charset="0"/>
              <a:buChar char="•"/>
              <a:defRPr>
                <a:solidFill>
                  <a:schemeClr val="tx1">
                    <a:lumMod val="75000"/>
                    <a:lumOff val="25000"/>
                  </a:schemeClr>
                </a:solidFill>
              </a:defRPr>
            </a:lvl8pPr>
            <a:lvl9pPr marL="2054225" indent="-225425">
              <a:buFont typeface="Arial" panose="020B0604020202020204" pitchFamily="34" charset="0"/>
              <a:buChar char="•"/>
              <a:defRPr>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a:p>
            <a:pPr lvl="8"/>
            <a:endParaRPr lang="en-US" dirty="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1777514"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b="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solidFill>
                  <a:schemeClr val="tx1">
                    <a:lumMod val="50000"/>
                    <a:lumOff val="50000"/>
                  </a:schemeClr>
                </a:solidFill>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Break Dark Red Ribbon Reverse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324" r="15227" b="19218"/>
          <a:stretch/>
        </p:blipFill>
        <p:spPr>
          <a:xfrm>
            <a:off x="5180636" y="0"/>
            <a:ext cx="3963364" cy="6857999"/>
          </a:xfrm>
          <a:prstGeom prst="rect">
            <a:avLst/>
          </a:prstGeom>
        </p:spPr>
      </p:pic>
    </p:spTree>
    <p:extLst>
      <p:ext uri="{BB962C8B-B14F-4D97-AF65-F5344CB8AC3E}">
        <p14:creationId xmlns:p14="http://schemas.microsoft.com/office/powerpoint/2010/main" val="357726153"/>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16">
          <p15:clr>
            <a:srgbClr val="FBAE40"/>
          </p15:clr>
        </p15:guide>
        <p15:guide id="4" pos="108">
          <p15:clr>
            <a:srgbClr val="FBAE40"/>
          </p15:clr>
        </p15:guide>
        <p15:guide id="5" orient="horz" pos="144">
          <p15:clr>
            <a:srgbClr val="FBAE40"/>
          </p15:clr>
        </p15:guide>
        <p15:guide id="6" orient="horz" pos="41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t>‹#›</a:t>
            </a:fld>
            <a:endParaRPr lang="en-US"/>
          </a:p>
        </p:txBody>
      </p:sp>
    </p:spTree>
    <p:extLst>
      <p:ext uri="{BB962C8B-B14F-4D97-AF65-F5344CB8AC3E}">
        <p14:creationId xmlns:p14="http://schemas.microsoft.com/office/powerpoint/2010/main" val="356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2382" y="6400800"/>
            <a:ext cx="1777514" cy="457200"/>
            <a:chOff x="1785937" y="609600"/>
            <a:chExt cx="1777514" cy="457200"/>
          </a:xfrm>
        </p:grpSpPr>
        <p:pic>
          <p:nvPicPr>
            <p:cNvPr id="12" name="Picture 11" descr="PEPFAR Logo (JPG format).jpg"/>
            <p:cNvPicPr>
              <a:picLocks noChangeAspect="1"/>
            </p:cNvPicPr>
            <p:nvPr userDrawn="1"/>
          </p:nvPicPr>
          <p:blipFill rotWithShape="1">
            <a:blip r:embed="rId9" cstate="print"/>
            <a:srcRect l="8681" t="8771" r="13513" b="13557"/>
            <a:stretch/>
          </p:blipFill>
          <p:spPr>
            <a:xfrm>
              <a:off x="3105458" y="609600"/>
              <a:ext cx="457993" cy="457200"/>
            </a:xfrm>
            <a:prstGeom prst="rect">
              <a:avLst/>
            </a:prstGeom>
          </p:spPr>
        </p:pic>
        <p:pic>
          <p:nvPicPr>
            <p:cNvPr id="13" name="Picture 12"/>
            <p:cNvPicPr>
              <a:picLocks noChangeAspect="1"/>
            </p:cNvPicPr>
            <p:nvPr userDrawn="1"/>
          </p:nvPicPr>
          <p:blipFill>
            <a:blip r:embed="rId10"/>
            <a:stretch>
              <a:fillRect/>
            </a:stretch>
          </p:blipFill>
          <p:spPr>
            <a:xfrm>
              <a:off x="1785937" y="609600"/>
              <a:ext cx="1320314" cy="457200"/>
            </a:xfrm>
            <a:prstGeom prst="rect">
              <a:avLst/>
            </a:prstGeom>
          </p:spPr>
        </p:pic>
      </p:grpSp>
      <p:sp>
        <p:nvSpPr>
          <p:cNvPr id="7" name="Freeform 6"/>
          <p:cNvSpPr/>
          <p:nvPr/>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a:p>
            <a:pPr lvl="8"/>
            <a:endParaRPr lang="en-US" dirty="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80" r:id="rId6"/>
    <p:sldLayoutId id="2147483681" r:id="rId7"/>
  </p:sldLayoutIdLst>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65000"/>
              <a:lumOff val="35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65000"/>
              <a:lumOff val="35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65000"/>
              <a:lumOff val="35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65000"/>
              <a:lumOff val="35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65000"/>
              <a:lumOff val="35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65000"/>
              <a:lumOff val="35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65000"/>
              <a:lumOff val="35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65000"/>
              <a:lumOff val="35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20198"/>
            <a:ext cx="9144000" cy="1408802"/>
          </a:xfrm>
        </p:spPr>
        <p:txBody>
          <a:bodyPr/>
          <a:lstStyle/>
          <a:p>
            <a:r>
              <a:rPr lang="en-US" dirty="0" smtClean="0"/>
              <a:t>Data Access &amp; Quality (DAQ)</a:t>
            </a:r>
            <a:endParaRPr lang="en-US" sz="2400" b="0" dirty="0"/>
          </a:p>
        </p:txBody>
      </p:sp>
      <p:sp>
        <p:nvSpPr>
          <p:cNvPr id="3" name="Text Placeholder 2"/>
          <p:cNvSpPr>
            <a:spLocks noGrp="1"/>
          </p:cNvSpPr>
          <p:nvPr>
            <p:ph type="body" sz="quarter" idx="13"/>
          </p:nvPr>
        </p:nvSpPr>
        <p:spPr>
          <a:xfrm>
            <a:off x="0" y="3581400"/>
            <a:ext cx="9144000" cy="1600200"/>
          </a:xfrm>
        </p:spPr>
        <p:txBody>
          <a:bodyPr>
            <a:normAutofit/>
          </a:bodyPr>
          <a:lstStyle/>
          <a:p>
            <a:r>
              <a:rPr lang="en-US" sz="2600" dirty="0" smtClean="0"/>
              <a:t>Abe </a:t>
            </a:r>
            <a:r>
              <a:rPr lang="en-US" sz="2600" dirty="0" err="1" smtClean="0"/>
              <a:t>Agedew</a:t>
            </a:r>
            <a:endParaRPr lang="en-US" sz="1700" dirty="0"/>
          </a:p>
          <a:p>
            <a:endParaRPr lang="en-US" sz="1700" dirty="0"/>
          </a:p>
          <a:p>
            <a:r>
              <a:rPr lang="en-US" sz="1700" dirty="0" smtClean="0"/>
              <a:t>3/30/2018</a:t>
            </a:r>
            <a:endParaRPr lang="en-US" sz="1700"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Potential Solutions, and Requests to Leads </a:t>
            </a:r>
            <a:r>
              <a:rPr lang="en-US" dirty="0" smtClean="0"/>
              <a:t>(2 slides max)</a:t>
            </a:r>
            <a:endParaRPr lang="en-US" dirty="0"/>
          </a:p>
        </p:txBody>
      </p:sp>
      <p:sp>
        <p:nvSpPr>
          <p:cNvPr id="3" name="Content Placeholder 2"/>
          <p:cNvSpPr>
            <a:spLocks noGrp="1"/>
          </p:cNvSpPr>
          <p:nvPr>
            <p:ph idx="1"/>
          </p:nvPr>
        </p:nvSpPr>
        <p:spPr>
          <a:xfrm>
            <a:off x="822960" y="1600200"/>
            <a:ext cx="7520940" cy="4800600"/>
          </a:xfrm>
        </p:spPr>
        <p:txBody>
          <a:bodyPr/>
          <a:lstStyle/>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10</a:t>
            </a:fld>
            <a:endParaRPr lang="en-US" dirty="0"/>
          </a:p>
        </p:txBody>
      </p:sp>
    </p:spTree>
    <p:extLst>
      <p:ext uri="{BB962C8B-B14F-4D97-AF65-F5344CB8AC3E}">
        <p14:creationId xmlns:p14="http://schemas.microsoft.com/office/powerpoint/2010/main" val="214511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11</a:t>
            </a:fld>
            <a:endParaRPr lang="en-US" dirty="0"/>
          </a:p>
        </p:txBody>
      </p:sp>
    </p:spTree>
    <p:extLst>
      <p:ext uri="{BB962C8B-B14F-4D97-AF65-F5344CB8AC3E}">
        <p14:creationId xmlns:p14="http://schemas.microsoft.com/office/powerpoint/2010/main" val="103577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137"/>
            <a:ext cx="4876800" cy="3767567"/>
          </a:xfrm>
          <a:prstGeom prst="rect">
            <a:avLst/>
          </a:prstGeom>
        </p:spPr>
      </p:pic>
      <p:sp>
        <p:nvSpPr>
          <p:cNvPr id="2" name="Slide Number Placeholder 1"/>
          <p:cNvSpPr>
            <a:spLocks noGrp="1"/>
          </p:cNvSpPr>
          <p:nvPr>
            <p:ph type="sldNum" sz="quarter" idx="12"/>
          </p:nvPr>
        </p:nvSpPr>
        <p:spPr/>
        <p:txBody>
          <a:bodyPr/>
          <a:lstStyle/>
          <a:p>
            <a:fld id="{2720EF26-1E39-4F64-8236-ED355D806952}" type="slidenum">
              <a:rPr lang="en-US" smtClean="0"/>
              <a:pPr/>
              <a:t>12</a:t>
            </a:fld>
            <a:endParaRPr lang="en-US" dirty="0"/>
          </a:p>
        </p:txBody>
      </p:sp>
      <p:sp>
        <p:nvSpPr>
          <p:cNvPr id="4" name="Title 3"/>
          <p:cNvSpPr>
            <a:spLocks noGrp="1"/>
          </p:cNvSpPr>
          <p:nvPr>
            <p:ph type="ctrTitle"/>
          </p:nvPr>
        </p:nvSpPr>
        <p:spPr>
          <a:xfrm>
            <a:off x="-1" y="1447800"/>
            <a:ext cx="8077201" cy="1204306"/>
          </a:xfrm>
        </p:spPr>
        <p:txBody>
          <a:bodyPr/>
          <a:lstStyle/>
          <a:p>
            <a:r>
              <a:rPr lang="en-US" sz="3200" dirty="0"/>
              <a:t>Questions &amp; </a:t>
            </a:r>
            <a:br>
              <a:rPr lang="en-US" sz="3200" dirty="0"/>
            </a:br>
            <a:r>
              <a:rPr lang="en-US" sz="3200" dirty="0"/>
              <a:t>Discussion</a:t>
            </a:r>
          </a:p>
        </p:txBody>
      </p:sp>
      <p:pic>
        <p:nvPicPr>
          <p:cNvPr id="8" name="Picture 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91221" y="1509106"/>
            <a:ext cx="903557" cy="1143000"/>
          </a:xfrm>
          <a:prstGeom prst="rect">
            <a:avLst/>
          </a:prstGeom>
        </p:spPr>
      </p:pic>
      <p:pic>
        <p:nvPicPr>
          <p:cNvPr id="9" name="Picture 8"/>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43543" y="1313420"/>
            <a:ext cx="903557" cy="1143000"/>
          </a:xfrm>
          <a:prstGeom prst="rect">
            <a:avLst/>
          </a:prstGeom>
        </p:spPr>
      </p:pic>
      <p:sp>
        <p:nvSpPr>
          <p:cNvPr id="5" name="Rectangle 4"/>
          <p:cNvSpPr/>
          <p:nvPr/>
        </p:nvSpPr>
        <p:spPr>
          <a:xfrm>
            <a:off x="152399" y="3629266"/>
            <a:ext cx="8991601" cy="584775"/>
          </a:xfrm>
          <a:prstGeom prst="rect">
            <a:avLst/>
          </a:prstGeom>
        </p:spPr>
        <p:txBody>
          <a:bodyPr wrap="square">
            <a:spAutoFit/>
          </a:bodyPr>
          <a:lstStyle/>
          <a:p>
            <a:r>
              <a:rPr lang="en-US" sz="1600" b="1" dirty="0">
                <a:solidFill>
                  <a:schemeClr val="tx1">
                    <a:lumMod val="75000"/>
                    <a:lumOff val="25000"/>
                  </a:schemeClr>
                </a:solidFill>
              </a:rPr>
              <a:t>Acknowledgements</a:t>
            </a:r>
          </a:p>
          <a:p>
            <a:r>
              <a:rPr lang="en-US" sz="1600" dirty="0" smtClean="0">
                <a:solidFill>
                  <a:schemeClr val="tx1">
                    <a:lumMod val="75000"/>
                    <a:lumOff val="25000"/>
                  </a:schemeClr>
                </a:solidFill>
              </a:rPr>
              <a:t>Thank you to….</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436429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Overview</a:t>
            </a:r>
          </a:p>
        </p:txBody>
      </p:sp>
      <p:sp>
        <p:nvSpPr>
          <p:cNvPr id="3" name="Content Placeholder 2"/>
          <p:cNvSpPr>
            <a:spLocks noGrp="1"/>
          </p:cNvSpPr>
          <p:nvPr>
            <p:ph idx="1"/>
          </p:nvPr>
        </p:nvSpPr>
        <p:spPr/>
        <p:txBody>
          <a:bodyPr>
            <a:normAutofit/>
          </a:bodyPr>
          <a:lstStyle/>
          <a:p>
            <a:r>
              <a:rPr lang="en-US" dirty="0" smtClean="0"/>
              <a:t>Cluster Overview</a:t>
            </a:r>
          </a:p>
          <a:p>
            <a:r>
              <a:rPr lang="en-US" dirty="0" smtClean="0"/>
              <a:t>Membership list with roles and LOE</a:t>
            </a:r>
          </a:p>
          <a:p>
            <a:r>
              <a:rPr lang="en-US" dirty="0" err="1" smtClean="0"/>
              <a:t>Workplan</a:t>
            </a:r>
            <a:r>
              <a:rPr lang="en-US" dirty="0" smtClean="0"/>
              <a:t> Review</a:t>
            </a:r>
          </a:p>
          <a:p>
            <a:pPr lvl="1"/>
            <a:r>
              <a:rPr lang="en-US" dirty="0" smtClean="0"/>
              <a:t>Current Activities</a:t>
            </a:r>
          </a:p>
          <a:p>
            <a:pPr lvl="1"/>
            <a:r>
              <a:rPr lang="en-US" dirty="0" smtClean="0"/>
              <a:t>Next Steps/Analytic Priorities</a:t>
            </a:r>
          </a:p>
          <a:p>
            <a:r>
              <a:rPr lang="en-US" dirty="0" smtClean="0"/>
              <a:t>Activities Aligned with ICPI Objectives</a:t>
            </a:r>
          </a:p>
          <a:p>
            <a:r>
              <a:rPr lang="en-US" dirty="0" smtClean="0"/>
              <a:t>Successes</a:t>
            </a:r>
          </a:p>
          <a:p>
            <a:r>
              <a:rPr lang="en-US" dirty="0" smtClean="0"/>
              <a:t>Challenges and Requests</a:t>
            </a:r>
          </a:p>
          <a:p>
            <a:r>
              <a:rPr lang="en-US" dirty="0" smtClean="0"/>
              <a:t>Discussion and Acknowledgement</a:t>
            </a:r>
          </a:p>
          <a:p>
            <a:pPr lvl="2"/>
            <a:endParaRPr lang="en-US" dirty="0" smtClean="0">
              <a:solidFill>
                <a:schemeClr val="tx1">
                  <a:lumMod val="75000"/>
                  <a:lumOff val="25000"/>
                </a:schemeClr>
              </a:solidFill>
            </a:endParaRPr>
          </a:p>
          <a:p>
            <a:pPr lvl="1"/>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spTree>
    <p:extLst>
      <p:ext uri="{BB962C8B-B14F-4D97-AF65-F5344CB8AC3E}">
        <p14:creationId xmlns:p14="http://schemas.microsoft.com/office/powerpoint/2010/main" val="39471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Overview (2 slides max)</a:t>
            </a:r>
            <a:endParaRPr lang="en-US" dirty="0"/>
          </a:p>
        </p:txBody>
      </p:sp>
      <p:sp>
        <p:nvSpPr>
          <p:cNvPr id="3" name="Content Placeholder 2"/>
          <p:cNvSpPr>
            <a:spLocks noGrp="1"/>
          </p:cNvSpPr>
          <p:nvPr>
            <p:ph idx="1"/>
          </p:nvPr>
        </p:nvSpPr>
        <p:spPr/>
        <p:txBody>
          <a:bodyPr/>
          <a:lstStyle/>
          <a:p>
            <a:r>
              <a:rPr lang="en-US" dirty="0" smtClean="0"/>
              <a:t>Overall Cluster Objectives/Goals</a:t>
            </a:r>
          </a:p>
          <a:p>
            <a:r>
              <a:rPr lang="en-US" dirty="0" smtClean="0"/>
              <a:t>Technical Areas </a:t>
            </a:r>
          </a:p>
          <a:p>
            <a:pPr lvl="1"/>
            <a:r>
              <a:rPr lang="en-US" dirty="0" smtClean="0"/>
              <a:t>Indicators Covered</a:t>
            </a:r>
          </a:p>
          <a:p>
            <a:pPr lvl="1"/>
            <a:r>
              <a:rPr lang="en-US" dirty="0" smtClean="0"/>
              <a:t>Data Sources Used</a:t>
            </a:r>
          </a:p>
          <a:p>
            <a:r>
              <a:rPr lang="en-US" dirty="0" smtClean="0"/>
              <a:t>Types of Projects</a:t>
            </a:r>
          </a:p>
          <a:p>
            <a:pPr lvl="1"/>
            <a:r>
              <a:rPr lang="en-US" dirty="0" smtClean="0"/>
              <a:t>Current</a:t>
            </a:r>
          </a:p>
          <a:p>
            <a:pPr lvl="1"/>
            <a:r>
              <a:rPr lang="en-US" dirty="0" smtClean="0"/>
              <a:t>Future?</a:t>
            </a:r>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245424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DAQ Overview: Purpose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Enable </a:t>
            </a:r>
            <a:r>
              <a:rPr lang="en-US" dirty="0"/>
              <a:t>PEPFAR Community </a:t>
            </a:r>
            <a:r>
              <a:rPr lang="en-US" dirty="0" smtClean="0"/>
              <a:t>&amp; ICPI </a:t>
            </a:r>
            <a:r>
              <a:rPr lang="en-US" dirty="0"/>
              <a:t>members with </a:t>
            </a:r>
            <a:r>
              <a:rPr lang="en-US" dirty="0" smtClean="0"/>
              <a:t>timely </a:t>
            </a:r>
            <a:r>
              <a:rPr lang="en-US" dirty="0"/>
              <a:t>access to PEPFAR data and maximize the use of quality data. </a:t>
            </a:r>
            <a:endParaRPr lang="en-US" dirty="0" smtClean="0"/>
          </a:p>
          <a:p>
            <a:r>
              <a:rPr lang="en-US" dirty="0" smtClean="0"/>
              <a:t>The DAQ includes a programmatic and technical focus to:</a:t>
            </a:r>
          </a:p>
          <a:p>
            <a:pPr lvl="1"/>
            <a:r>
              <a:rPr lang="en-US" dirty="0" smtClean="0"/>
              <a:t>Identify best practices for data use</a:t>
            </a:r>
          </a:p>
          <a:p>
            <a:pPr lvl="1"/>
            <a:r>
              <a:rPr lang="en-US" dirty="0" smtClean="0"/>
              <a:t>Support in the development and requirements setting for improved analytic datasets and data review processes across multiple PEPFAR data streams</a:t>
            </a:r>
          </a:p>
          <a:p>
            <a:pPr lvl="1"/>
            <a:r>
              <a:rPr lang="en-US" dirty="0" smtClean="0"/>
              <a:t>Create improved data access procedures by creating guidelines and standards with focused consideration to frequency of accessibility, usability and learnability of output</a:t>
            </a:r>
          </a:p>
          <a:p>
            <a:pPr lvl="1"/>
            <a:r>
              <a:rPr lang="en-US" dirty="0" smtClean="0"/>
              <a:t>Serve as the link between data users &amp; data systems through the participation in development of the PEPFAR Data Hub, data systems, and Change Control Board</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
        <p:nvSpPr>
          <p:cNvPr id="5" name="TextBox 4"/>
          <p:cNvSpPr txBox="1"/>
          <p:nvPr/>
        </p:nvSpPr>
        <p:spPr>
          <a:xfrm>
            <a:off x="8534400" y="1752600"/>
            <a:ext cx="3185160" cy="1477328"/>
          </a:xfrm>
          <a:prstGeom prst="rect">
            <a:avLst/>
          </a:prstGeom>
          <a:solidFill>
            <a:srgbClr val="92D050"/>
          </a:solidFill>
        </p:spPr>
        <p:txBody>
          <a:bodyPr wrap="square" rtlCol="0">
            <a:spAutoFit/>
          </a:bodyPr>
          <a:lstStyle/>
          <a:p>
            <a:r>
              <a:rPr lang="en-US" dirty="0" smtClean="0"/>
              <a:t>ABE – this is just the top part of the SOW. Do we want another slide that gets into the </a:t>
            </a:r>
            <a:r>
              <a:rPr lang="en-US" dirty="0" err="1" smtClean="0"/>
              <a:t>worklanes</a:t>
            </a:r>
            <a:r>
              <a:rPr lang="en-US" dirty="0" smtClean="0"/>
              <a:t>? Or into #s 1-7 of the SOW?</a:t>
            </a:r>
            <a:endParaRPr lang="en-US" dirty="0"/>
          </a:p>
        </p:txBody>
      </p:sp>
    </p:spTree>
    <p:extLst>
      <p:ext uri="{BB962C8B-B14F-4D97-AF65-F5344CB8AC3E}">
        <p14:creationId xmlns:p14="http://schemas.microsoft.com/office/powerpoint/2010/main" val="410543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&amp; Roles (1 slide)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5</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74473046"/>
              </p:ext>
            </p:extLst>
          </p:nvPr>
        </p:nvGraphicFramePr>
        <p:xfrm>
          <a:off x="2227512" y="1143000"/>
          <a:ext cx="6672648" cy="4620304"/>
        </p:xfrm>
        <a:graphic>
          <a:graphicData uri="http://schemas.openxmlformats.org/drawingml/2006/table">
            <a:tbl>
              <a:tblPr firstRow="1" firstCol="1" bandRow="1"/>
              <a:tblGrid>
                <a:gridCol w="1045382">
                  <a:extLst>
                    <a:ext uri="{9D8B030D-6E8A-4147-A177-3AD203B41FA5}">
                      <a16:colId xmlns="" xmlns:a16="http://schemas.microsoft.com/office/drawing/2014/main" val="20000"/>
                    </a:ext>
                  </a:extLst>
                </a:gridCol>
                <a:gridCol w="882272">
                  <a:extLst>
                    <a:ext uri="{9D8B030D-6E8A-4147-A177-3AD203B41FA5}">
                      <a16:colId xmlns="" xmlns:a16="http://schemas.microsoft.com/office/drawing/2014/main" val="20001"/>
                    </a:ext>
                  </a:extLst>
                </a:gridCol>
                <a:gridCol w="1260389">
                  <a:extLst>
                    <a:ext uri="{9D8B030D-6E8A-4147-A177-3AD203B41FA5}">
                      <a16:colId xmlns="" xmlns:a16="http://schemas.microsoft.com/office/drawing/2014/main" val="20003"/>
                    </a:ext>
                  </a:extLst>
                </a:gridCol>
                <a:gridCol w="1408670">
                  <a:extLst>
                    <a:ext uri="{9D8B030D-6E8A-4147-A177-3AD203B41FA5}">
                      <a16:colId xmlns="" xmlns:a16="http://schemas.microsoft.com/office/drawing/2014/main" val="20004"/>
                    </a:ext>
                  </a:extLst>
                </a:gridCol>
                <a:gridCol w="1260389">
                  <a:extLst>
                    <a:ext uri="{9D8B030D-6E8A-4147-A177-3AD203B41FA5}">
                      <a16:colId xmlns="" xmlns:a16="http://schemas.microsoft.com/office/drawing/2014/main" val="20005"/>
                    </a:ext>
                  </a:extLst>
                </a:gridCol>
                <a:gridCol w="815546">
                  <a:extLst>
                    <a:ext uri="{9D8B030D-6E8A-4147-A177-3AD203B41FA5}">
                      <a16:colId xmlns="" xmlns:a16="http://schemas.microsoft.com/office/drawing/2014/main" val="20006"/>
                    </a:ext>
                  </a:extLst>
                </a:gridCol>
              </a:tblGrid>
              <a:tr h="533401">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Name</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Agency</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Technical Area</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Role</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50" b="1" dirty="0">
                          <a:solidFill>
                            <a:schemeClr val="tx1">
                              <a:lumMod val="75000"/>
                              <a:lumOff val="25000"/>
                            </a:schemeClr>
                          </a:solidFill>
                          <a:effectLst/>
                          <a:latin typeface="Calibri" panose="020F0502020204030204" pitchFamily="34" charset="0"/>
                        </a:rPr>
                        <a:t>ICPI overall LOE (from 100% LOE) not just to cluster</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Cluster LOE</a:t>
                      </a: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0"/>
                  </a:ext>
                </a:extLst>
              </a:tr>
              <a:tr h="535414">
                <a:tc>
                  <a:txBody>
                    <a:bodyPr/>
                    <a:lstStyle/>
                    <a:p>
                      <a:pPr>
                        <a:spcAft>
                          <a:spcPts val="0"/>
                        </a:spcAft>
                      </a:pPr>
                      <a:r>
                        <a:rPr lang="en-US" sz="1000" b="1">
                          <a:solidFill>
                            <a:schemeClr val="tx1">
                              <a:lumMod val="75000"/>
                              <a:lumOff val="25000"/>
                            </a:schemeClr>
                          </a:solidFill>
                          <a:effectLst/>
                          <a:latin typeface="Calibri" panose="020F0502020204030204" pitchFamily="34" charset="0"/>
                        </a:rPr>
                        <a:t>Jane Doe</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PEPFAR</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smtClean="0">
                          <a:solidFill>
                            <a:schemeClr val="tx1">
                              <a:lumMod val="75000"/>
                              <a:lumOff val="25000"/>
                            </a:schemeClr>
                          </a:solidFill>
                          <a:effectLst/>
                          <a:latin typeface="Calibri" panose="020F0502020204030204" pitchFamily="34" charset="0"/>
                        </a:rPr>
                        <a:t>Index testing</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75000"/>
                              <a:lumOff val="25000"/>
                            </a:schemeClr>
                          </a:solidFill>
                          <a:effectLst/>
                          <a:latin typeface="Calibri" panose="020F0502020204030204" pitchFamily="34" charset="0"/>
                        </a:rPr>
                        <a:t>Cluster or Team Lead</a:t>
                      </a:r>
                      <a:endParaRPr lang="en-US" sz="1200" dirty="0" smtClean="0">
                        <a:solidFill>
                          <a:schemeClr val="tx1">
                            <a:lumMod val="75000"/>
                            <a:lumOff val="25000"/>
                          </a:schemeClr>
                        </a:solidFill>
                        <a:effectLst/>
                        <a:latin typeface="Calibri" panose="020F0502020204030204" pitchFamily="34" charset="0"/>
                      </a:endParaRPr>
                    </a:p>
                    <a:p>
                      <a:pPr>
                        <a:spcAft>
                          <a:spcPts val="0"/>
                        </a:spcAft>
                      </a:pP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50%</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25%</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1"/>
                  </a:ext>
                </a:extLst>
              </a:tr>
              <a:tr h="450640">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75000"/>
                              <a:lumOff val="25000"/>
                            </a:schemeClr>
                          </a:solidFill>
                          <a:effectLst/>
                          <a:latin typeface="Calibri" panose="020F0502020204030204" pitchFamily="34" charset="0"/>
                        </a:rPr>
                        <a:t>Project Lead</a:t>
                      </a:r>
                      <a:endParaRPr lang="en-US" sz="1200" dirty="0" smtClean="0">
                        <a:solidFill>
                          <a:schemeClr val="tx1">
                            <a:lumMod val="75000"/>
                            <a:lumOff val="25000"/>
                          </a:schemeClr>
                        </a:solidFill>
                        <a:effectLst/>
                        <a:latin typeface="Calibri" panose="020F0502020204030204" pitchFamily="34" charset="0"/>
                      </a:endParaRPr>
                    </a:p>
                    <a:p>
                      <a:pPr>
                        <a:spcAft>
                          <a:spcPts val="0"/>
                        </a:spcAft>
                      </a:pP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2"/>
                  </a:ext>
                </a:extLst>
              </a:tr>
              <a:tr h="592272">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Subject Matter Expert (program/data)</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3"/>
                  </a:ext>
                </a:extLst>
              </a:tr>
              <a:tr h="415394">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Analytic Expert</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4"/>
                  </a:ext>
                </a:extLst>
              </a:tr>
              <a:tr h="411300">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Integration Expert</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5"/>
                  </a:ext>
                </a:extLst>
              </a:tr>
              <a:tr h="500836">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200" b="1" dirty="0">
                          <a:solidFill>
                            <a:schemeClr val="tx1">
                              <a:lumMod val="75000"/>
                              <a:lumOff val="25000"/>
                            </a:schemeClr>
                          </a:solidFill>
                          <a:effectLst/>
                          <a:latin typeface="Calibri" panose="020F0502020204030204" pitchFamily="34" charset="0"/>
                        </a:rPr>
                        <a:t>Quality Assurance Lead</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6"/>
                  </a:ext>
                </a:extLst>
              </a:tr>
              <a:tr h="486284">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lnSpc>
                          <a:spcPct val="107000"/>
                        </a:lnSpc>
                        <a:spcAft>
                          <a:spcPts val="0"/>
                        </a:spcAft>
                      </a:pPr>
                      <a:r>
                        <a:rPr lang="en-US" sz="1200" b="1" dirty="0">
                          <a:solidFill>
                            <a:schemeClr val="tx1">
                              <a:lumMod val="75000"/>
                              <a:lumOff val="25000"/>
                            </a:schemeClr>
                          </a:solidFill>
                          <a:effectLst/>
                          <a:latin typeface="Calibri" panose="020F0502020204030204" pitchFamily="34" charset="0"/>
                        </a:rPr>
                        <a:t>Communications&amp; Training  Lead</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 </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7"/>
                  </a:ext>
                </a:extLst>
              </a:tr>
              <a:tr h="681537">
                <a:tc>
                  <a:txBody>
                    <a:bodyPr/>
                    <a:lstStyle/>
                    <a:p>
                      <a:pPr>
                        <a:spcAft>
                          <a:spcPts val="0"/>
                        </a:spcAft>
                      </a:pPr>
                      <a:r>
                        <a:rPr lang="en-US" sz="1000" b="1">
                          <a:solidFill>
                            <a:schemeClr val="tx1">
                              <a:lumMod val="75000"/>
                              <a:lumOff val="25000"/>
                            </a:schemeClr>
                          </a:solidFill>
                          <a:effectLst/>
                          <a:latin typeface="Calibri" panose="020F0502020204030204" pitchFamily="34" charset="0"/>
                        </a:rPr>
                        <a:t>John Doe</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a:solidFill>
                            <a:schemeClr val="tx1">
                              <a:lumMod val="75000"/>
                              <a:lumOff val="25000"/>
                            </a:schemeClr>
                          </a:solidFill>
                          <a:effectLst/>
                          <a:latin typeface="Calibri" panose="020F0502020204030204" pitchFamily="34" charset="0"/>
                        </a:rPr>
                        <a:t>PEPFAR</a:t>
                      </a:r>
                      <a:endParaRPr lang="en-US" sz="110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Commodities</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lnSpc>
                          <a:spcPct val="107000"/>
                        </a:lnSpc>
                        <a:spcAft>
                          <a:spcPts val="0"/>
                        </a:spcAft>
                      </a:pPr>
                      <a:r>
                        <a:rPr lang="en-US" sz="1200" b="1" dirty="0">
                          <a:solidFill>
                            <a:schemeClr val="tx1">
                              <a:lumMod val="75000"/>
                              <a:lumOff val="25000"/>
                            </a:schemeClr>
                          </a:solidFill>
                          <a:effectLst/>
                          <a:latin typeface="Calibri" panose="020F0502020204030204" pitchFamily="34" charset="0"/>
                        </a:rPr>
                        <a:t>Collaborator/ Observer/ Liaison</a:t>
                      </a:r>
                      <a:endParaRPr lang="en-US" sz="12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0%</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tc>
                  <a:txBody>
                    <a:bodyPr/>
                    <a:lstStyle/>
                    <a:p>
                      <a:pPr>
                        <a:spcAft>
                          <a:spcPts val="0"/>
                        </a:spcAft>
                      </a:pPr>
                      <a:r>
                        <a:rPr lang="en-US" sz="1000" b="1" dirty="0">
                          <a:solidFill>
                            <a:schemeClr val="tx1">
                              <a:lumMod val="75000"/>
                              <a:lumOff val="25000"/>
                            </a:schemeClr>
                          </a:solidFill>
                          <a:effectLst/>
                          <a:latin typeface="Calibri" panose="020F0502020204030204" pitchFamily="34" charset="0"/>
                        </a:rPr>
                        <a:t> </a:t>
                      </a:r>
                      <a:endParaRPr lang="en-US" sz="1100" dirty="0">
                        <a:solidFill>
                          <a:schemeClr val="tx1">
                            <a:lumMod val="75000"/>
                            <a:lumOff val="25000"/>
                          </a:schemeClr>
                        </a:solidFill>
                        <a:effectLst/>
                        <a:latin typeface="Calibri" panose="020F0502020204030204" pitchFamily="34" charset="0"/>
                      </a:endParaRPr>
                    </a:p>
                  </a:txBody>
                  <a:tcPr marL="68580" marR="68580" marT="0" marB="0">
                    <a:lnL>
                      <a:noFill/>
                    </a:lnL>
                    <a:lnR>
                      <a:noFill/>
                    </a:lnR>
                    <a:lnT w="12700" cap="flat" cmpd="sng" algn="ctr">
                      <a:solidFill>
                        <a:srgbClr val="5B9BD5"/>
                      </a:solidFill>
                      <a:prstDash val="dash"/>
                      <a:round/>
                      <a:headEnd type="none" w="med" len="med"/>
                      <a:tailEnd type="none" w="med" len="med"/>
                    </a:lnT>
                    <a:lnB w="12700" cap="flat" cmpd="sng" algn="ctr">
                      <a:solidFill>
                        <a:srgbClr val="5B9BD5"/>
                      </a:solidFill>
                      <a:prstDash val="dash"/>
                      <a:round/>
                      <a:headEnd type="none" w="med" len="med"/>
                      <a:tailEnd type="none" w="med" len="med"/>
                    </a:lnB>
                  </a:tcPr>
                </a:tc>
                <a:extLst>
                  <a:ext uri="{0D108BD9-81ED-4DB2-BD59-A6C34878D82A}">
                    <a16:rowId xmlns="" xmlns:a16="http://schemas.microsoft.com/office/drawing/2014/main" val="10008"/>
                  </a:ext>
                </a:extLst>
              </a:tr>
            </a:tbl>
          </a:graphicData>
        </a:graphic>
      </p:graphicFrame>
      <p:grpSp>
        <p:nvGrpSpPr>
          <p:cNvPr id="28" name="Group 27"/>
          <p:cNvGrpSpPr/>
          <p:nvPr/>
        </p:nvGrpSpPr>
        <p:grpSpPr>
          <a:xfrm>
            <a:off x="152400" y="2286000"/>
            <a:ext cx="3352800" cy="2667000"/>
            <a:chOff x="-3200400" y="2057400"/>
            <a:chExt cx="3352800" cy="2667000"/>
          </a:xfrm>
          <a:effectLst>
            <a:outerShdw blurRad="50800" dist="38100" dir="10800000" algn="r" rotWithShape="0">
              <a:prstClr val="black">
                <a:alpha val="40000"/>
              </a:prstClr>
            </a:outerShdw>
          </a:effectLst>
        </p:grpSpPr>
        <p:sp>
          <p:nvSpPr>
            <p:cNvPr id="27" name="Rectangle 26"/>
            <p:cNvSpPr/>
            <p:nvPr/>
          </p:nvSpPr>
          <p:spPr>
            <a:xfrm>
              <a:off x="-3200400" y="2057400"/>
              <a:ext cx="3352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lumMod val="75000"/>
                      <a:lumOff val="25000"/>
                    </a:schemeClr>
                  </a:solidFill>
                </a:rPr>
                <a:t>Different example of membership overview style besides tabular format</a:t>
              </a:r>
              <a:endParaRPr lang="en-US" sz="1200" dirty="0">
                <a:solidFill>
                  <a:schemeClr val="tx1">
                    <a:lumMod val="75000"/>
                    <a:lumOff val="25000"/>
                  </a:schemeClr>
                </a:solidFill>
              </a:endParaRPr>
            </a:p>
          </p:txBody>
        </p:sp>
        <p:sp>
          <p:nvSpPr>
            <p:cNvPr id="18" name="Rectangle 17"/>
            <p:cNvSpPr/>
            <p:nvPr/>
          </p:nvSpPr>
          <p:spPr>
            <a:xfrm>
              <a:off x="-2036606" y="2621280"/>
              <a:ext cx="914400" cy="9144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3073357" y="3572577"/>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00" dirty="0" smtClean="0">
                  <a:solidFill>
                    <a:schemeClr val="tx1">
                      <a:lumMod val="75000"/>
                      <a:lumOff val="25000"/>
                    </a:schemeClr>
                  </a:solidFill>
                </a:rPr>
                <a:t>John Doe, USAID</a:t>
              </a:r>
            </a:p>
            <a:p>
              <a:pPr algn="ctr"/>
              <a:r>
                <a:rPr lang="en-US" sz="1000" dirty="0">
                  <a:solidFill>
                    <a:schemeClr val="tx1">
                      <a:lumMod val="75000"/>
                      <a:lumOff val="25000"/>
                    </a:schemeClr>
                  </a:solidFill>
                </a:rPr>
                <a:t>SME Observer</a:t>
              </a:r>
            </a:p>
            <a:p>
              <a:pPr algn="ctr"/>
              <a:r>
                <a:rPr lang="en-US" sz="1000" dirty="0" smtClean="0">
                  <a:solidFill>
                    <a:schemeClr val="tx1">
                      <a:lumMod val="75000"/>
                      <a:lumOff val="25000"/>
                    </a:schemeClr>
                  </a:solidFill>
                </a:rPr>
                <a:t>Commodities</a:t>
              </a:r>
            </a:p>
            <a:p>
              <a:pPr algn="ctr"/>
              <a:r>
                <a:rPr lang="en-US" sz="1000" dirty="0" smtClean="0">
                  <a:solidFill>
                    <a:schemeClr val="tx1">
                      <a:lumMod val="75000"/>
                      <a:lumOff val="25000"/>
                    </a:schemeClr>
                  </a:solidFill>
                </a:rPr>
                <a:t>0% LOE ICPI</a:t>
              </a:r>
            </a:p>
            <a:p>
              <a:pPr algn="ctr"/>
              <a:r>
                <a:rPr lang="en-US" sz="1000" dirty="0" smtClean="0">
                  <a:solidFill>
                    <a:schemeClr val="tx1">
                      <a:lumMod val="75000"/>
                      <a:lumOff val="25000"/>
                    </a:schemeClr>
                  </a:solidFill>
                </a:rPr>
                <a:t>0% LOE Cluster</a:t>
              </a:r>
              <a:endParaRPr lang="en-US" sz="1000" dirty="0">
                <a:solidFill>
                  <a:schemeClr val="tx1">
                    <a:lumMod val="75000"/>
                    <a:lumOff val="25000"/>
                  </a:schemeClr>
                </a:solidFill>
              </a:endParaRPr>
            </a:p>
          </p:txBody>
        </p:sp>
        <p:pic>
          <p:nvPicPr>
            <p:cNvPr id="20" name="Picture 19"/>
            <p:cNvPicPr>
              <a:picLocks/>
            </p:cNvPicPr>
            <p:nvPr/>
          </p:nvPicPr>
          <p:blipFill>
            <a:blip r:embed="rId3"/>
            <a:stretch>
              <a:fillRect/>
            </a:stretch>
          </p:blipFill>
          <p:spPr>
            <a:xfrm>
              <a:off x="-1990886" y="2667000"/>
              <a:ext cx="822960" cy="822960"/>
            </a:xfrm>
            <a:prstGeom prst="rect">
              <a:avLst/>
            </a:prstGeom>
          </p:spPr>
        </p:pic>
        <p:sp>
          <p:nvSpPr>
            <p:cNvPr id="21" name="Rectangle 20"/>
            <p:cNvSpPr/>
            <p:nvPr/>
          </p:nvSpPr>
          <p:spPr>
            <a:xfrm>
              <a:off x="-3027206" y="2621280"/>
              <a:ext cx="914400" cy="9144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2" name="Picture 21"/>
            <p:cNvPicPr>
              <a:picLocks/>
            </p:cNvPicPr>
            <p:nvPr/>
          </p:nvPicPr>
          <p:blipFill>
            <a:blip r:embed="rId4"/>
            <a:stretch>
              <a:fillRect/>
            </a:stretch>
          </p:blipFill>
          <p:spPr>
            <a:xfrm>
              <a:off x="-2981917" y="2671813"/>
              <a:ext cx="822960" cy="822960"/>
            </a:xfrm>
            <a:prstGeom prst="rect">
              <a:avLst/>
            </a:prstGeom>
          </p:spPr>
        </p:pic>
        <p:sp>
          <p:nvSpPr>
            <p:cNvPr id="23" name="Rectangle 22"/>
            <p:cNvSpPr/>
            <p:nvPr/>
          </p:nvSpPr>
          <p:spPr>
            <a:xfrm>
              <a:off x="-1070488" y="2626093"/>
              <a:ext cx="914400" cy="9144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4" name="Picture 23"/>
            <p:cNvPicPr>
              <a:picLocks/>
            </p:cNvPicPr>
            <p:nvPr/>
          </p:nvPicPr>
          <p:blipFill>
            <a:blip r:embed="rId5"/>
            <a:stretch>
              <a:fillRect/>
            </a:stretch>
          </p:blipFill>
          <p:spPr>
            <a:xfrm>
              <a:off x="-1024768" y="2667000"/>
              <a:ext cx="822960" cy="822960"/>
            </a:xfrm>
            <a:prstGeom prst="rect">
              <a:avLst/>
            </a:prstGeom>
          </p:spPr>
        </p:pic>
        <p:sp>
          <p:nvSpPr>
            <p:cNvPr id="25" name="Rectangle 24"/>
            <p:cNvSpPr/>
            <p:nvPr/>
          </p:nvSpPr>
          <p:spPr>
            <a:xfrm>
              <a:off x="-2036606" y="35814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00" dirty="0" smtClean="0">
                  <a:solidFill>
                    <a:schemeClr val="tx1">
                      <a:lumMod val="75000"/>
                      <a:lumOff val="25000"/>
                    </a:schemeClr>
                  </a:solidFill>
                </a:rPr>
                <a:t>Jane Doe, PC</a:t>
              </a:r>
            </a:p>
            <a:p>
              <a:pPr algn="ctr"/>
              <a:r>
                <a:rPr lang="en-US" sz="1000" dirty="0" smtClean="0">
                  <a:solidFill>
                    <a:schemeClr val="tx1">
                      <a:lumMod val="75000"/>
                      <a:lumOff val="25000"/>
                    </a:schemeClr>
                  </a:solidFill>
                </a:rPr>
                <a:t>Cluster Lead</a:t>
              </a:r>
            </a:p>
            <a:p>
              <a:pPr algn="ctr"/>
              <a:r>
                <a:rPr lang="en-US" sz="1000" dirty="0" smtClean="0">
                  <a:solidFill>
                    <a:schemeClr val="tx1">
                      <a:lumMod val="75000"/>
                      <a:lumOff val="25000"/>
                    </a:schemeClr>
                  </a:solidFill>
                </a:rPr>
                <a:t>80% LOE ICPI</a:t>
              </a:r>
            </a:p>
            <a:p>
              <a:pPr algn="ctr"/>
              <a:r>
                <a:rPr lang="en-US" sz="1000" dirty="0" smtClean="0">
                  <a:solidFill>
                    <a:schemeClr val="tx1">
                      <a:lumMod val="75000"/>
                      <a:lumOff val="25000"/>
                    </a:schemeClr>
                  </a:solidFill>
                </a:rPr>
                <a:t>25% LOE Cluster</a:t>
              </a:r>
              <a:endParaRPr lang="en-US" sz="1000" dirty="0">
                <a:solidFill>
                  <a:schemeClr val="tx1">
                    <a:lumMod val="75000"/>
                    <a:lumOff val="25000"/>
                  </a:schemeClr>
                </a:solidFill>
              </a:endParaRPr>
            </a:p>
          </p:txBody>
        </p:sp>
        <p:sp>
          <p:nvSpPr>
            <p:cNvPr id="26" name="Rectangle 25"/>
            <p:cNvSpPr/>
            <p:nvPr/>
          </p:nvSpPr>
          <p:spPr>
            <a:xfrm>
              <a:off x="-1066800" y="35814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00" dirty="0" smtClean="0">
                  <a:solidFill>
                    <a:schemeClr val="tx1">
                      <a:lumMod val="75000"/>
                      <a:lumOff val="25000"/>
                    </a:schemeClr>
                  </a:solidFill>
                </a:rPr>
                <a:t>Lane Doe, CDC</a:t>
              </a:r>
            </a:p>
            <a:p>
              <a:pPr algn="ctr"/>
              <a:r>
                <a:rPr lang="en-US" sz="1000" dirty="0" smtClean="0">
                  <a:solidFill>
                    <a:schemeClr val="tx1">
                      <a:lumMod val="75000"/>
                      <a:lumOff val="25000"/>
                    </a:schemeClr>
                  </a:solidFill>
                </a:rPr>
                <a:t>Cluster Lead</a:t>
              </a:r>
            </a:p>
            <a:p>
              <a:pPr algn="ctr"/>
              <a:r>
                <a:rPr lang="en-US" sz="1000" dirty="0" smtClean="0">
                  <a:solidFill>
                    <a:schemeClr val="tx1">
                      <a:lumMod val="75000"/>
                      <a:lumOff val="25000"/>
                    </a:schemeClr>
                  </a:solidFill>
                </a:rPr>
                <a:t>60% LOE ICPI</a:t>
              </a:r>
            </a:p>
            <a:p>
              <a:pPr algn="ctr"/>
              <a:r>
                <a:rPr lang="en-US" sz="1000" dirty="0" smtClean="0">
                  <a:solidFill>
                    <a:schemeClr val="tx1">
                      <a:lumMod val="75000"/>
                      <a:lumOff val="25000"/>
                    </a:schemeClr>
                  </a:solidFill>
                </a:rPr>
                <a:t>15% LOE Cluster</a:t>
              </a:r>
              <a:endParaRPr lang="en-US" sz="1000" dirty="0">
                <a:solidFill>
                  <a:schemeClr val="tx1">
                    <a:lumMod val="75000"/>
                    <a:lumOff val="25000"/>
                  </a:schemeClr>
                </a:solidFill>
              </a:endParaRPr>
            </a:p>
          </p:txBody>
        </p:sp>
      </p:grpSp>
    </p:spTree>
    <p:extLst>
      <p:ext uri="{BB962C8B-B14F-4D97-AF65-F5344CB8AC3E}">
        <p14:creationId xmlns:p14="http://schemas.microsoft.com/office/powerpoint/2010/main" val="144209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t>
            </a:r>
            <a:r>
              <a:rPr lang="en-US" dirty="0" smtClean="0"/>
              <a:t>Review</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Sample Current Activities:</a:t>
            </a:r>
            <a:endParaRPr lang="en-US" b="1" dirty="0" smtClean="0"/>
          </a:p>
          <a:p>
            <a:r>
              <a:rPr lang="en-US" dirty="0"/>
              <a:t>Generation &amp; distribution of MER Structured Datasets</a:t>
            </a:r>
            <a:r>
              <a:rPr lang="en-US" dirty="0"/>
              <a:t> </a:t>
            </a:r>
            <a:endParaRPr lang="en-US" dirty="0" smtClean="0"/>
          </a:p>
          <a:p>
            <a:r>
              <a:rPr lang="en-US" dirty="0"/>
              <a:t>Creation and dissemination of SIMS Structured Datasets</a:t>
            </a:r>
            <a:r>
              <a:rPr lang="en-US" dirty="0"/>
              <a:t> </a:t>
            </a:r>
            <a:endParaRPr lang="en-US" dirty="0" smtClean="0"/>
          </a:p>
          <a:p>
            <a:r>
              <a:rPr lang="en-US" dirty="0" smtClean="0"/>
              <a:t>Collaborating with PRIME HIS on systems </a:t>
            </a:r>
            <a:r>
              <a:rPr lang="en-US" dirty="0"/>
              <a:t>improvements based on feedback from SMEs (e.g., new calculated indicators, integrated data parameters across data streams)</a:t>
            </a:r>
            <a:endParaRPr lang="en-US" dirty="0" smtClean="0"/>
          </a:p>
          <a:p>
            <a:r>
              <a:rPr lang="en-US" dirty="0"/>
              <a:t>Provide support for Site x IM </a:t>
            </a:r>
            <a:r>
              <a:rPr lang="en-US" dirty="0" smtClean="0"/>
              <a:t>and Data Review Tool Genie extracts</a:t>
            </a:r>
          </a:p>
          <a:p>
            <a:r>
              <a:rPr lang="en-US" dirty="0" smtClean="0"/>
              <a:t>Updating training materials on MER Structured Datasets</a:t>
            </a:r>
          </a:p>
          <a:p>
            <a:r>
              <a:rPr lang="en-US" dirty="0" smtClean="0"/>
              <a:t>Weekly meetings </a:t>
            </a:r>
            <a:r>
              <a:rPr lang="en-US" dirty="0"/>
              <a:t>with PRIME HIS </a:t>
            </a:r>
            <a:r>
              <a:rPr lang="en-US" dirty="0" smtClean="0"/>
              <a:t>to </a:t>
            </a:r>
            <a:r>
              <a:rPr lang="en-US" dirty="0"/>
              <a:t>discuss systems issues, updates, and improvements for the PEPFAR </a:t>
            </a:r>
            <a:r>
              <a:rPr lang="en-US" dirty="0" err="1"/>
              <a:t>Datahub</a:t>
            </a:r>
            <a:r>
              <a:rPr lang="en-US" dirty="0"/>
              <a:t>, DATIM, and Panorama </a:t>
            </a:r>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47556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Review</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Planned Activities</a:t>
            </a:r>
            <a:endParaRPr lang="en-US" b="1" dirty="0" smtClean="0"/>
          </a:p>
          <a:p>
            <a:pPr marL="339725" indent="-339725">
              <a:buFont typeface="+mj-lt"/>
              <a:buAutoNum type="arabicPeriod"/>
            </a:pPr>
            <a:r>
              <a:rPr lang="en-US" dirty="0"/>
              <a:t>Fully transition </a:t>
            </a:r>
            <a:r>
              <a:rPr lang="en-US" dirty="0" smtClean="0"/>
              <a:t>MER &amp; SIMS Structured Dataset creation &amp; documentation efforts </a:t>
            </a:r>
            <a:r>
              <a:rPr lang="en-US" dirty="0"/>
              <a:t>to PRIME </a:t>
            </a:r>
            <a:r>
              <a:rPr lang="en-US" dirty="0" smtClean="0"/>
              <a:t>HIS (MER by Q3; SIMS by Q4)</a:t>
            </a:r>
          </a:p>
          <a:p>
            <a:pPr marL="339725" indent="-339725">
              <a:buFont typeface="+mj-lt"/>
              <a:buAutoNum type="arabicPeriod"/>
            </a:pPr>
            <a:r>
              <a:rPr lang="en-US" dirty="0"/>
              <a:t>Incorporate additional data cleaning validations into DRT</a:t>
            </a:r>
            <a:r>
              <a:rPr lang="en-US" dirty="0"/>
              <a:t> </a:t>
            </a:r>
            <a:r>
              <a:rPr lang="en-US" dirty="0" smtClean="0"/>
              <a:t>(Q3)</a:t>
            </a:r>
          </a:p>
          <a:p>
            <a:pPr marL="339725" indent="-339725">
              <a:buFont typeface="+mj-lt"/>
              <a:buAutoNum type="arabicPeriod"/>
            </a:pPr>
            <a:r>
              <a:rPr lang="en-US" dirty="0" smtClean="0"/>
              <a:t>Liaise </a:t>
            </a:r>
            <a:r>
              <a:rPr lang="en-US" dirty="0"/>
              <a:t>with systems team to develop validation reports that can be run at the data entry </a:t>
            </a:r>
            <a:r>
              <a:rPr lang="en-US" dirty="0" smtClean="0"/>
              <a:t>phase (long-term)</a:t>
            </a:r>
          </a:p>
          <a:p>
            <a:pPr marL="339725" indent="-339725">
              <a:buFont typeface="+mj-lt"/>
              <a:buAutoNum type="arabicPeriod"/>
            </a:pPr>
            <a:r>
              <a:rPr lang="en-US" sz="2900" dirty="0"/>
              <a:t>Advocate for additional analytical extracts (OU by IM, PSNU by IM) to be deployed in </a:t>
            </a:r>
            <a:r>
              <a:rPr lang="en-US" sz="2900" dirty="0" smtClean="0"/>
              <a:t>Genie (ideally by Q4)</a:t>
            </a:r>
            <a:endParaRPr lang="en-US" sz="2900" dirty="0"/>
          </a:p>
          <a:p>
            <a:pPr marL="339725" indent="-339725">
              <a:buFont typeface="+mj-lt"/>
              <a:buAutoNum type="arabicPeriod"/>
            </a:pPr>
            <a:r>
              <a:rPr lang="en-US" sz="2900" dirty="0"/>
              <a:t>Develop a menu of specific sample activities that the DAQ can assist field teams with. Use menu to create demand for engagement in the field (Q2)</a:t>
            </a:r>
          </a:p>
          <a:p>
            <a:pPr marL="339725" indent="-339725">
              <a:buFont typeface="+mj-lt"/>
              <a:buAutoNum type="arabicPeriod"/>
            </a:pPr>
            <a:r>
              <a:rPr lang="en-US" sz="2900" dirty="0"/>
              <a:t>Collaborating w/ field teams to review &amp; streamline data management processes throughout the data lifecycle</a:t>
            </a:r>
          </a:p>
          <a:p>
            <a:pPr marL="339725" indent="-339725">
              <a:buFont typeface="+mj-lt"/>
              <a:buAutoNum type="arabicPeriod"/>
            </a:pPr>
            <a:r>
              <a:rPr lang="en-US" sz="2900" dirty="0"/>
              <a:t>Develop data management, </a:t>
            </a:r>
            <a:r>
              <a:rPr lang="en-US" sz="2900" dirty="0" smtClean="0"/>
              <a:t>processing &amp; repository </a:t>
            </a:r>
            <a:r>
              <a:rPr lang="en-US" sz="2900" dirty="0"/>
              <a:t>solutions for generating integrated datasets (including MOH, partner, agency, etc.) for better analysis at different geographical hierarchies (e.g., South Africa district profiles). </a:t>
            </a:r>
          </a:p>
          <a:p>
            <a:endParaRPr lang="en-US" sz="2900" dirty="0"/>
          </a:p>
          <a:p>
            <a:endParaRPr lang="en-US" sz="2900" dirty="0"/>
          </a:p>
          <a:p>
            <a:endParaRPr lang="en-US" sz="2900" dirty="0"/>
          </a:p>
          <a:p>
            <a:endParaRPr lang="en-US" sz="2900"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7</a:t>
            </a:fld>
            <a:endParaRPr lang="en-US" dirty="0"/>
          </a:p>
        </p:txBody>
      </p:sp>
    </p:spTree>
    <p:extLst>
      <p:ext uri="{BB962C8B-B14F-4D97-AF65-F5344CB8AC3E}">
        <p14:creationId xmlns:p14="http://schemas.microsoft.com/office/powerpoint/2010/main" val="210506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Highlight Activities that Fulfill ICPI Objectives (2-3 slides max)</a:t>
            </a:r>
            <a:endParaRPr lang="en-US" sz="2400" dirty="0">
              <a:latin typeface="+mn-lt"/>
            </a:endParaRPr>
          </a:p>
        </p:txBody>
      </p:sp>
      <p:sp>
        <p:nvSpPr>
          <p:cNvPr id="4" name="Slide Number Placeholder 3"/>
          <p:cNvSpPr>
            <a:spLocks noGrp="1"/>
          </p:cNvSpPr>
          <p:nvPr>
            <p:ph type="sldNum" sz="quarter" idx="4"/>
          </p:nvPr>
        </p:nvSpPr>
        <p:spPr/>
        <p:txBody>
          <a:bodyPr/>
          <a:lstStyle/>
          <a:p>
            <a:fld id="{2720EF26-1E39-4F64-8236-ED355D806952}" type="slidenum">
              <a:rPr lang="en-US" sz="900" smtClean="0">
                <a:latin typeface="+mn-lt"/>
              </a:rPr>
              <a:pPr/>
              <a:t>8</a:t>
            </a:fld>
            <a:endParaRPr lang="en-US" sz="9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993835870"/>
              </p:ext>
            </p:extLst>
          </p:nvPr>
        </p:nvGraphicFramePr>
        <p:xfrm>
          <a:off x="320042" y="1066800"/>
          <a:ext cx="8229598" cy="4678206"/>
        </p:xfrm>
        <a:graphic>
          <a:graphicData uri="http://schemas.openxmlformats.org/drawingml/2006/table">
            <a:tbl>
              <a:tblPr firstRow="1" firstCol="1" bandRow="1">
                <a:tableStyleId>{2D5ABB26-0587-4C30-8999-92F81FD0307C}</a:tableStyleId>
              </a:tblPr>
              <a:tblGrid>
                <a:gridCol w="3077154">
                  <a:extLst>
                    <a:ext uri="{9D8B030D-6E8A-4147-A177-3AD203B41FA5}">
                      <a16:colId xmlns="" xmlns:a16="http://schemas.microsoft.com/office/drawing/2014/main" val="20000"/>
                    </a:ext>
                  </a:extLst>
                </a:gridCol>
                <a:gridCol w="2866445">
                  <a:extLst>
                    <a:ext uri="{9D8B030D-6E8A-4147-A177-3AD203B41FA5}">
                      <a16:colId xmlns="" xmlns:a16="http://schemas.microsoft.com/office/drawing/2014/main" val="20001"/>
                    </a:ext>
                  </a:extLst>
                </a:gridCol>
                <a:gridCol w="2285999">
                  <a:extLst>
                    <a:ext uri="{9D8B030D-6E8A-4147-A177-3AD203B41FA5}">
                      <a16:colId xmlns="" xmlns:a16="http://schemas.microsoft.com/office/drawing/2014/main" val="20002"/>
                    </a:ext>
                  </a:extLst>
                </a:gridCol>
              </a:tblGrid>
              <a:tr h="415637">
                <a:tc>
                  <a:txBody>
                    <a:bodyPr/>
                    <a:lstStyle/>
                    <a:p>
                      <a:pPr marL="0" marR="0" algn="ctr">
                        <a:lnSpc>
                          <a:spcPct val="107000"/>
                        </a:lnSpc>
                        <a:spcBef>
                          <a:spcPts val="0"/>
                        </a:spcBef>
                        <a:spcAft>
                          <a:spcPts val="0"/>
                        </a:spcAft>
                      </a:pPr>
                      <a:r>
                        <a:rPr lang="en-US" sz="1600" b="1" dirty="0" smtClean="0">
                          <a:effectLst/>
                        </a:rPr>
                        <a:t>ICPI Strategic </a:t>
                      </a:r>
                      <a:r>
                        <a:rPr lang="en-US" sz="1600" b="1" dirty="0">
                          <a:effectLst/>
                        </a:rPr>
                        <a:t>Objective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228600" marR="0" algn="ctr">
                        <a:lnSpc>
                          <a:spcPct val="107000"/>
                        </a:lnSpc>
                        <a:spcBef>
                          <a:spcPts val="0"/>
                        </a:spcBef>
                        <a:spcAft>
                          <a:spcPts val="0"/>
                        </a:spcAft>
                      </a:pPr>
                      <a:r>
                        <a:rPr lang="en-US" sz="1600" b="1" dirty="0" smtClean="0">
                          <a:effectLst/>
                        </a:rPr>
                        <a:t>Examples</a:t>
                      </a:r>
                      <a:r>
                        <a:rPr lang="en-US" sz="1600" b="1" baseline="0" dirty="0" smtClean="0">
                          <a:effectLst/>
                        </a:rPr>
                        <a:t> of </a:t>
                      </a:r>
                      <a:r>
                        <a:rPr lang="en-US" sz="1600" b="1" dirty="0" smtClean="0">
                          <a:effectLst/>
                        </a:rPr>
                        <a:t>Activities that</a:t>
                      </a:r>
                      <a:r>
                        <a:rPr lang="en-US" sz="1600" b="1" baseline="0" dirty="0" smtClean="0">
                          <a:effectLst/>
                        </a:rPr>
                        <a:t> fulfill ICPI Objectives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228600" marR="0" algn="ctr">
                        <a:lnSpc>
                          <a:spcPct val="107000"/>
                        </a:lnSpc>
                        <a:spcBef>
                          <a:spcPts val="0"/>
                        </a:spcBef>
                        <a:spcAft>
                          <a:spcPts val="0"/>
                        </a:spcAft>
                      </a:pPr>
                      <a:r>
                        <a:rPr lang="en-US" sz="1600" b="1" dirty="0" smtClean="0">
                          <a:effectLst/>
                        </a:rPr>
                        <a:t>Comments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0"/>
                  </a:ext>
                </a:extLst>
              </a:tr>
              <a:tr h="415637">
                <a:tc>
                  <a:txBody>
                    <a:bodyPr/>
                    <a:lstStyle/>
                    <a:p>
                      <a:pPr marL="0" marR="0" lvl="0" indent="0">
                        <a:lnSpc>
                          <a:spcPct val="107000"/>
                        </a:lnSpc>
                        <a:spcBef>
                          <a:spcPts val="0"/>
                        </a:spcBef>
                        <a:spcAft>
                          <a:spcPts val="0"/>
                        </a:spcAft>
                        <a:buFont typeface="+mj-lt"/>
                        <a:buNone/>
                        <a:tabLst>
                          <a:tab pos="457200" algn="l"/>
                        </a:tabLst>
                      </a:pPr>
                      <a:r>
                        <a:rPr lang="en-US" sz="1100" dirty="0" smtClean="0">
                          <a:effectLst/>
                        </a:rPr>
                        <a:t>1)  Increase </a:t>
                      </a:r>
                      <a:r>
                        <a:rPr lang="en-US" sz="1100" dirty="0">
                          <a:effectLst/>
                        </a:rPr>
                        <a:t>engagement with field teams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246910">
                <a:tc>
                  <a:txBody>
                    <a:bodyPr/>
                    <a:lstStyle/>
                    <a:p>
                      <a:pPr marL="0" marR="0" lvl="0" indent="0">
                        <a:lnSpc>
                          <a:spcPct val="107000"/>
                        </a:lnSpc>
                        <a:spcBef>
                          <a:spcPts val="0"/>
                        </a:spcBef>
                        <a:spcAft>
                          <a:spcPts val="0"/>
                        </a:spcAft>
                        <a:buFont typeface="+mj-lt"/>
                        <a:buNone/>
                        <a:tabLst>
                          <a:tab pos="457200" algn="l"/>
                        </a:tabLst>
                      </a:pPr>
                      <a:r>
                        <a:rPr lang="en-US" sz="1100" dirty="0" smtClean="0">
                          <a:effectLst/>
                        </a:rPr>
                        <a:t>2)  Be </a:t>
                      </a:r>
                      <a:r>
                        <a:rPr lang="en-US" sz="1100" dirty="0">
                          <a:effectLst/>
                        </a:rPr>
                        <a:t>a forum for active engagement between program subject matter experts (SMEs) and strategic information (SI) communities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831272">
                <a:tc>
                  <a:txBody>
                    <a:bodyPr/>
                    <a:lstStyle/>
                    <a:p>
                      <a:pPr marL="0" marR="0" lvl="0" indent="0">
                        <a:lnSpc>
                          <a:spcPct val="107000"/>
                        </a:lnSpc>
                        <a:spcBef>
                          <a:spcPts val="0"/>
                        </a:spcBef>
                        <a:spcAft>
                          <a:spcPts val="0"/>
                        </a:spcAft>
                        <a:buFont typeface="+mj-lt"/>
                        <a:buNone/>
                        <a:tabLst>
                          <a:tab pos="457200" algn="l"/>
                        </a:tabLst>
                      </a:pPr>
                      <a:r>
                        <a:rPr lang="en-US" sz="1100" dirty="0" smtClean="0">
                          <a:effectLst/>
                        </a:rPr>
                        <a:t>3)  Advance </a:t>
                      </a:r>
                      <a:r>
                        <a:rPr lang="en-US" sz="1100" dirty="0">
                          <a:effectLst/>
                        </a:rPr>
                        <a:t>innovations in data management, analysis and use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31272">
                <a:tc>
                  <a:txBody>
                    <a:bodyPr/>
                    <a:lstStyle/>
                    <a:p>
                      <a:pPr marL="0" marR="0" lvl="0" indent="0">
                        <a:lnSpc>
                          <a:spcPct val="107000"/>
                        </a:lnSpc>
                        <a:spcBef>
                          <a:spcPts val="0"/>
                        </a:spcBef>
                        <a:spcAft>
                          <a:spcPts val="0"/>
                        </a:spcAft>
                        <a:buFont typeface="+mj-lt"/>
                        <a:buNone/>
                        <a:tabLst>
                          <a:tab pos="457200" algn="l"/>
                        </a:tabLst>
                      </a:pPr>
                      <a:r>
                        <a:rPr lang="en-US" sz="1100" dirty="0" smtClean="0">
                          <a:effectLst/>
                        </a:rPr>
                        <a:t>4)  Strengthen </a:t>
                      </a:r>
                      <a:r>
                        <a:rPr lang="en-US" sz="1100" dirty="0">
                          <a:effectLst/>
                        </a:rPr>
                        <a:t>capacity to access, analyze, and use data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831272">
                <a:tc>
                  <a:txBody>
                    <a:bodyPr/>
                    <a:lstStyle/>
                    <a:p>
                      <a:pPr marL="0" marR="0" lvl="0" indent="0">
                        <a:lnSpc>
                          <a:spcPct val="107000"/>
                        </a:lnSpc>
                        <a:spcBef>
                          <a:spcPts val="0"/>
                        </a:spcBef>
                        <a:spcAft>
                          <a:spcPts val="0"/>
                        </a:spcAft>
                        <a:buFont typeface="+mj-lt"/>
                        <a:buNone/>
                        <a:tabLst>
                          <a:tab pos="457200" algn="l"/>
                        </a:tabLst>
                      </a:pPr>
                      <a:r>
                        <a:rPr lang="en-US" sz="1100" dirty="0" smtClean="0">
                          <a:effectLst/>
                        </a:rPr>
                        <a:t>5)  Streamline </a:t>
                      </a:r>
                      <a:r>
                        <a:rPr lang="en-US" sz="1100" dirty="0">
                          <a:effectLst/>
                        </a:rPr>
                        <a:t>business practices to improve data use for program impact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10" name="Group 9"/>
          <p:cNvGrpSpPr/>
          <p:nvPr/>
        </p:nvGrpSpPr>
        <p:grpSpPr>
          <a:xfrm>
            <a:off x="3886200" y="2826415"/>
            <a:ext cx="5094973" cy="3599784"/>
            <a:chOff x="3972826" y="2590800"/>
            <a:chExt cx="5094973" cy="3599784"/>
          </a:xfrm>
        </p:grpSpPr>
        <p:sp>
          <p:nvSpPr>
            <p:cNvPr id="8" name="Rectangle 7"/>
            <p:cNvSpPr/>
            <p:nvPr/>
          </p:nvSpPr>
          <p:spPr>
            <a:xfrm>
              <a:off x="3972826" y="2590800"/>
              <a:ext cx="5094973" cy="3599784"/>
            </a:xfrm>
            <a:prstGeom prst="rect">
              <a:avLst/>
            </a:prstGeom>
            <a:solidFill>
              <a:schemeClr val="bg1"/>
            </a:solid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lumMod val="75000"/>
                      <a:lumOff val="25000"/>
                    </a:schemeClr>
                  </a:solidFill>
                </a:rPr>
                <a:t>Other Example of Layout  Besides Tabular Format</a:t>
              </a:r>
              <a:endParaRPr lang="en-US" sz="1200" b="1" dirty="0">
                <a:solidFill>
                  <a:schemeClr val="tx1">
                    <a:lumMod val="75000"/>
                    <a:lumOff val="25000"/>
                  </a:schemeClr>
                </a:solidFill>
              </a:endParaRPr>
            </a:p>
          </p:txBody>
        </p:sp>
        <p:sp>
          <p:nvSpPr>
            <p:cNvPr id="9" name="Rectangle 8"/>
            <p:cNvSpPr/>
            <p:nvPr/>
          </p:nvSpPr>
          <p:spPr>
            <a:xfrm>
              <a:off x="4206240" y="2895599"/>
              <a:ext cx="4785360" cy="3200400"/>
            </a:xfrm>
            <a:prstGeom prst="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fontAlgn="t">
                <a:lnSpc>
                  <a:spcPct val="107000"/>
                </a:lnSpc>
                <a:buAutoNum type="arabicParenR"/>
                <a:tabLst>
                  <a:tab pos="457200" algn="l"/>
                </a:tabLst>
              </a:pPr>
              <a:r>
                <a:rPr lang="en-US" sz="1200" dirty="0" smtClean="0">
                  <a:solidFill>
                    <a:schemeClr val="tx1">
                      <a:lumMod val="75000"/>
                      <a:lumOff val="25000"/>
                    </a:schemeClr>
                  </a:solidFill>
                </a:rPr>
                <a:t>Increase </a:t>
              </a:r>
              <a:r>
                <a:rPr lang="en-US" sz="1200" dirty="0">
                  <a:solidFill>
                    <a:schemeClr val="tx1">
                      <a:lumMod val="75000"/>
                      <a:lumOff val="25000"/>
                    </a:schemeClr>
                  </a:solidFill>
                </a:rPr>
                <a:t>engagement with field </a:t>
              </a:r>
              <a:r>
                <a:rPr lang="en-US" sz="1200" dirty="0" smtClean="0">
                  <a:solidFill>
                    <a:schemeClr val="tx1">
                      <a:lumMod val="75000"/>
                      <a:lumOff val="25000"/>
                    </a:schemeClr>
                  </a:solidFill>
                </a:rPr>
                <a:t>teams</a:t>
              </a:r>
            </a:p>
            <a:p>
              <a:pPr marL="685800" lvl="1" indent="-228600" fontAlgn="t">
                <a:lnSpc>
                  <a:spcPct val="107000"/>
                </a:lnSpc>
                <a:buFont typeface="Arial" panose="020B0604020202020204" pitchFamily="34" charset="0"/>
                <a:buChar char="•"/>
                <a:tabLst>
                  <a:tab pos="457200" algn="l"/>
                </a:tabLst>
              </a:pPr>
              <a:r>
                <a:rPr lang="en-US" sz="1000" dirty="0" err="1" smtClean="0">
                  <a:solidFill>
                    <a:schemeClr val="tx1">
                      <a:lumMod val="75000"/>
                      <a:lumOff val="25000"/>
                    </a:schemeClr>
                  </a:solidFill>
                </a:rPr>
                <a:t>Coutnry</a:t>
              </a:r>
              <a:r>
                <a:rPr lang="en-US" sz="1000" dirty="0" smtClean="0">
                  <a:solidFill>
                    <a:schemeClr val="tx1">
                      <a:lumMod val="75000"/>
                      <a:lumOff val="25000"/>
                    </a:schemeClr>
                  </a:solidFill>
                </a:rPr>
                <a:t> specific reports or products </a:t>
              </a:r>
            </a:p>
            <a:p>
              <a:pPr marL="685800" lvl="1" indent="-228600" fontAlgn="t">
                <a:lnSpc>
                  <a:spcPct val="107000"/>
                </a:lnSpc>
                <a:buFont typeface="Arial" panose="020B0604020202020204" pitchFamily="34" charset="0"/>
                <a:buChar char="•"/>
                <a:tabLst>
                  <a:tab pos="457200" algn="l"/>
                </a:tabLst>
              </a:pPr>
              <a:r>
                <a:rPr lang="en-US" sz="1000" dirty="0" smtClean="0">
                  <a:solidFill>
                    <a:schemeClr val="tx1">
                      <a:lumMod val="75000"/>
                      <a:lumOff val="25000"/>
                    </a:schemeClr>
                  </a:solidFill>
                </a:rPr>
                <a:t>Following up with POCs post RPM</a:t>
              </a:r>
            </a:p>
            <a:p>
              <a:pPr marL="685800" lvl="1" indent="-228600" fontAlgn="t">
                <a:lnSpc>
                  <a:spcPct val="107000"/>
                </a:lnSpc>
                <a:buFont typeface="Arial" panose="020B0604020202020204" pitchFamily="34" charset="0"/>
                <a:buChar char="•"/>
                <a:tabLst>
                  <a:tab pos="457200" algn="l"/>
                </a:tabLst>
              </a:pPr>
              <a:r>
                <a:rPr lang="en-US" sz="1000" dirty="0" smtClean="0">
                  <a:solidFill>
                    <a:schemeClr val="tx1">
                      <a:lumMod val="75000"/>
                      <a:lumOff val="25000"/>
                    </a:schemeClr>
                  </a:solidFill>
                </a:rPr>
                <a:t>Working with ICEE team on… </a:t>
              </a:r>
              <a:endParaRPr lang="en-US" sz="1000" dirty="0">
                <a:solidFill>
                  <a:schemeClr val="tx1">
                    <a:lumMod val="75000"/>
                    <a:lumOff val="25000"/>
                  </a:schemeClr>
                </a:solidFill>
              </a:endParaRPr>
            </a:p>
            <a:p>
              <a:pPr marL="228600" indent="-228600" fontAlgn="t">
                <a:lnSpc>
                  <a:spcPct val="107000"/>
                </a:lnSpc>
                <a:buAutoNum type="arabicParenR" startAt="2"/>
                <a:tabLst>
                  <a:tab pos="457200" algn="l"/>
                </a:tabLst>
              </a:pPr>
              <a:r>
                <a:rPr lang="en-US" sz="1200" dirty="0" smtClean="0">
                  <a:solidFill>
                    <a:schemeClr val="tx1">
                      <a:lumMod val="75000"/>
                      <a:lumOff val="25000"/>
                    </a:schemeClr>
                  </a:solidFill>
                </a:rPr>
                <a:t>Be </a:t>
              </a:r>
              <a:r>
                <a:rPr lang="en-US" sz="1200" dirty="0">
                  <a:solidFill>
                    <a:schemeClr val="tx1">
                      <a:lumMod val="75000"/>
                      <a:lumOff val="25000"/>
                    </a:schemeClr>
                  </a:solidFill>
                </a:rPr>
                <a:t>a forum for active engagement between program subject matter experts (SMEs) and strategic information (SI) </a:t>
              </a:r>
              <a:r>
                <a:rPr lang="en-US" sz="1200" dirty="0" smtClean="0">
                  <a:solidFill>
                    <a:schemeClr val="tx1">
                      <a:lumMod val="75000"/>
                      <a:lumOff val="25000"/>
                    </a:schemeClr>
                  </a:solidFill>
                </a:rPr>
                <a:t>communities</a:t>
              </a:r>
            </a:p>
            <a:p>
              <a:pPr marL="685800" lvl="1" indent="-228600" fontAlgn="t">
                <a:lnSpc>
                  <a:spcPct val="107000"/>
                </a:lnSpc>
                <a:buFont typeface="Arial" panose="020B0604020202020204" pitchFamily="34" charset="0"/>
                <a:buChar char="•"/>
                <a:tabLst>
                  <a:tab pos="457200" algn="l"/>
                </a:tabLst>
              </a:pPr>
              <a:r>
                <a:rPr lang="en-US" sz="1000" dirty="0" smtClean="0">
                  <a:solidFill>
                    <a:schemeClr val="tx1">
                      <a:lumMod val="75000"/>
                      <a:lumOff val="25000"/>
                    </a:schemeClr>
                  </a:solidFill>
                </a:rPr>
                <a:t>Comprehensive cluster membership that includes sending out communication and hosting meetings…</a:t>
              </a:r>
              <a:endParaRPr lang="en-US" sz="1000" dirty="0">
                <a:solidFill>
                  <a:schemeClr val="tx1">
                    <a:lumMod val="75000"/>
                    <a:lumOff val="25000"/>
                  </a:schemeClr>
                </a:solidFill>
              </a:endParaRPr>
            </a:p>
            <a:p>
              <a:pPr marL="228600" indent="-228600" fontAlgn="t">
                <a:lnSpc>
                  <a:spcPct val="107000"/>
                </a:lnSpc>
                <a:buAutoNum type="arabicParenR" startAt="3"/>
                <a:tabLst>
                  <a:tab pos="457200" algn="l"/>
                </a:tabLst>
              </a:pPr>
              <a:r>
                <a:rPr lang="en-US" sz="1200" dirty="0" smtClean="0">
                  <a:solidFill>
                    <a:schemeClr val="tx1">
                      <a:lumMod val="75000"/>
                      <a:lumOff val="25000"/>
                    </a:schemeClr>
                  </a:solidFill>
                </a:rPr>
                <a:t>Advance </a:t>
              </a:r>
              <a:r>
                <a:rPr lang="en-US" sz="1200" dirty="0">
                  <a:solidFill>
                    <a:schemeClr val="tx1">
                      <a:lumMod val="75000"/>
                      <a:lumOff val="25000"/>
                    </a:schemeClr>
                  </a:solidFill>
                </a:rPr>
                <a:t>innovations in data management, analysis and use </a:t>
              </a:r>
              <a:endParaRPr lang="en-US" sz="1200" dirty="0" smtClean="0">
                <a:solidFill>
                  <a:schemeClr val="tx1">
                    <a:lumMod val="75000"/>
                    <a:lumOff val="25000"/>
                  </a:schemeClr>
                </a:solidFill>
              </a:endParaRPr>
            </a:p>
            <a:p>
              <a:pPr marL="685800" lvl="1" indent="-228600" fontAlgn="t">
                <a:lnSpc>
                  <a:spcPct val="107000"/>
                </a:lnSpc>
                <a:buFont typeface="Arial" panose="020B0604020202020204" pitchFamily="34" charset="0"/>
                <a:buChar char="•"/>
                <a:tabLst>
                  <a:tab pos="457200" algn="l"/>
                </a:tabLst>
              </a:pPr>
              <a:r>
                <a:rPr lang="en-US" sz="1000" dirty="0" smtClean="0">
                  <a:solidFill>
                    <a:schemeClr val="tx1">
                      <a:lumMod val="75000"/>
                      <a:lumOff val="25000"/>
                    </a:schemeClr>
                  </a:solidFill>
                </a:rPr>
                <a:t>Developing products or methods that XYZ</a:t>
              </a:r>
              <a:endParaRPr lang="en-US" sz="1000" dirty="0">
                <a:solidFill>
                  <a:schemeClr val="tx1">
                    <a:lumMod val="75000"/>
                    <a:lumOff val="25000"/>
                  </a:schemeClr>
                </a:solidFill>
              </a:endParaRPr>
            </a:p>
            <a:p>
              <a:pPr marL="228600" indent="-228600" fontAlgn="t">
                <a:lnSpc>
                  <a:spcPct val="107000"/>
                </a:lnSpc>
                <a:buAutoNum type="arabicParenR" startAt="4"/>
                <a:tabLst>
                  <a:tab pos="457200" algn="l"/>
                </a:tabLst>
              </a:pPr>
              <a:r>
                <a:rPr lang="en-US" sz="1200" dirty="0" smtClean="0">
                  <a:solidFill>
                    <a:schemeClr val="tx1">
                      <a:lumMod val="75000"/>
                      <a:lumOff val="25000"/>
                    </a:schemeClr>
                  </a:solidFill>
                </a:rPr>
                <a:t>Strengthen </a:t>
              </a:r>
              <a:r>
                <a:rPr lang="en-US" sz="1200" dirty="0">
                  <a:solidFill>
                    <a:schemeClr val="tx1">
                      <a:lumMod val="75000"/>
                      <a:lumOff val="25000"/>
                    </a:schemeClr>
                  </a:solidFill>
                </a:rPr>
                <a:t>capacity to access, analyze, and use data </a:t>
              </a:r>
              <a:endParaRPr lang="en-US" sz="1200" dirty="0" smtClean="0">
                <a:solidFill>
                  <a:schemeClr val="tx1">
                    <a:lumMod val="75000"/>
                    <a:lumOff val="25000"/>
                  </a:schemeClr>
                </a:solidFill>
              </a:endParaRPr>
            </a:p>
            <a:p>
              <a:pPr marL="685800" lvl="1" indent="-228600" fontAlgn="t">
                <a:lnSpc>
                  <a:spcPct val="107000"/>
                </a:lnSpc>
                <a:buFont typeface="Arial" panose="020B0604020202020204" pitchFamily="34" charset="0"/>
                <a:buChar char="•"/>
                <a:tabLst>
                  <a:tab pos="457200" algn="l"/>
                </a:tabLst>
              </a:pPr>
              <a:r>
                <a:rPr lang="en-US" sz="1000" dirty="0" smtClean="0">
                  <a:solidFill>
                    <a:schemeClr val="tx1">
                      <a:lumMod val="75000"/>
                      <a:lumOff val="25000"/>
                    </a:schemeClr>
                  </a:solidFill>
                </a:rPr>
                <a:t>Create documents that facilitate use of products, create user friendly products for multiple users, develop how to guides, etc. </a:t>
              </a:r>
              <a:endParaRPr lang="en-US" sz="1000" dirty="0">
                <a:solidFill>
                  <a:schemeClr val="tx1">
                    <a:lumMod val="75000"/>
                    <a:lumOff val="25000"/>
                  </a:schemeClr>
                </a:solidFill>
              </a:endParaRPr>
            </a:p>
            <a:p>
              <a:pPr marL="228600" indent="-228600" fontAlgn="t">
                <a:lnSpc>
                  <a:spcPct val="107000"/>
                </a:lnSpc>
                <a:buAutoNum type="arabicParenR" startAt="5"/>
                <a:tabLst>
                  <a:tab pos="457200" algn="l"/>
                </a:tabLst>
              </a:pPr>
              <a:r>
                <a:rPr lang="en-US" sz="1200" dirty="0" smtClean="0">
                  <a:solidFill>
                    <a:schemeClr val="tx1">
                      <a:lumMod val="75000"/>
                      <a:lumOff val="25000"/>
                    </a:schemeClr>
                  </a:solidFill>
                </a:rPr>
                <a:t>Streamline </a:t>
              </a:r>
              <a:r>
                <a:rPr lang="en-US" sz="1200" dirty="0">
                  <a:solidFill>
                    <a:schemeClr val="tx1">
                      <a:lumMod val="75000"/>
                      <a:lumOff val="25000"/>
                    </a:schemeClr>
                  </a:solidFill>
                </a:rPr>
                <a:t>business practices to improve data use for program </a:t>
              </a:r>
              <a:r>
                <a:rPr lang="en-US" sz="1200" dirty="0" smtClean="0">
                  <a:solidFill>
                    <a:schemeClr val="tx1">
                      <a:lumMod val="75000"/>
                      <a:lumOff val="25000"/>
                    </a:schemeClr>
                  </a:solidFill>
                </a:rPr>
                <a:t>impact</a:t>
              </a:r>
            </a:p>
            <a:p>
              <a:pPr marL="685800" lvl="1" indent="-228600" fontAlgn="t">
                <a:lnSpc>
                  <a:spcPct val="107000"/>
                </a:lnSpc>
                <a:buFont typeface="Arial" panose="020B0604020202020204" pitchFamily="34" charset="0"/>
                <a:buChar char="•"/>
                <a:tabLst>
                  <a:tab pos="457200" algn="l"/>
                </a:tabLst>
              </a:pPr>
              <a:r>
                <a:rPr lang="en-US" sz="1000" b="0" i="0" u="none" strike="noStrike" dirty="0" smtClean="0">
                  <a:solidFill>
                    <a:schemeClr val="tx1">
                      <a:lumMod val="75000"/>
                      <a:lumOff val="25000"/>
                    </a:schemeClr>
                  </a:solidFill>
                  <a:effectLst/>
                </a:rPr>
                <a:t>Automate the production of products, communication strategy, GitHub, etc.</a:t>
              </a:r>
              <a:endParaRPr lang="en-US" sz="1000" b="0" i="0" u="none" strike="noStrike" dirty="0">
                <a:solidFill>
                  <a:schemeClr val="tx1">
                    <a:lumMod val="75000"/>
                    <a:lumOff val="25000"/>
                  </a:schemeClr>
                </a:solidFill>
                <a:effectLst/>
              </a:endParaRPr>
            </a:p>
          </p:txBody>
        </p:sp>
      </p:grpSp>
    </p:spTree>
    <p:extLst>
      <p:ext uri="{BB962C8B-B14F-4D97-AF65-F5344CB8AC3E}">
        <p14:creationId xmlns:p14="http://schemas.microsoft.com/office/powerpoint/2010/main" val="345559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DAQ Successes</a:t>
            </a:r>
            <a:endParaRPr lang="en-US" dirty="0"/>
          </a:p>
        </p:txBody>
      </p:sp>
      <p:sp>
        <p:nvSpPr>
          <p:cNvPr id="3" name="Content Placeholder 2"/>
          <p:cNvSpPr>
            <a:spLocks noGrp="1"/>
          </p:cNvSpPr>
          <p:nvPr>
            <p:ph idx="1"/>
          </p:nvPr>
        </p:nvSpPr>
        <p:spPr>
          <a:xfrm>
            <a:off x="822960" y="1100628"/>
            <a:ext cx="7520940" cy="5147772"/>
          </a:xfrm>
        </p:spPr>
        <p:txBody>
          <a:bodyPr/>
          <a:lstStyle/>
          <a:p>
            <a:r>
              <a:rPr lang="en-US" dirty="0" smtClean="0"/>
              <a:t>Well-established collaborations with HIS Systems, analytic clusters, DIV, etc.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9</a:t>
            </a:fld>
            <a:endParaRPr lang="en-US" dirty="0"/>
          </a:p>
        </p:txBody>
      </p:sp>
    </p:spTree>
    <p:extLst>
      <p:ext uri="{BB962C8B-B14F-4D97-AF65-F5344CB8AC3E}">
        <p14:creationId xmlns:p14="http://schemas.microsoft.com/office/powerpoint/2010/main" val="3214737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2155</Words>
  <Application>Microsoft Office PowerPoint</Application>
  <PresentationFormat>On-screen Show (4:3)</PresentationFormat>
  <Paragraphs>250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Angles</vt:lpstr>
      <vt:lpstr>Data Access &amp; Quality (DAQ)</vt:lpstr>
      <vt:lpstr>Presentation Overview</vt:lpstr>
      <vt:lpstr>Cluster Overview (2 slides max)</vt:lpstr>
      <vt:lpstr>DAQ Overview: Purpose</vt:lpstr>
      <vt:lpstr>Membership &amp; Roles (1 slide) </vt:lpstr>
      <vt:lpstr>Work Plan Review</vt:lpstr>
      <vt:lpstr>Work Plan Review</vt:lpstr>
      <vt:lpstr>Highlight Activities that Fulfill ICPI Objectives (2-3 slides max)</vt:lpstr>
      <vt:lpstr>DAQ Successes</vt:lpstr>
      <vt:lpstr>Challenges, Potential Solutions, and Requests to Leads (2 slides max)</vt:lpstr>
      <vt:lpstr>Other Slides</vt:lpstr>
      <vt:lpstr>Questions &amp;  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2018-03-05T19:58:47Z</dcterms:created>
  <dcterms:modified xsi:type="dcterms:W3CDTF">2018-03-27T21:56:18Z</dcterms:modified>
</cp:coreProperties>
</file>