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6"/>
  </p:sldMasterIdLst>
  <p:notesMasterIdLst>
    <p:notesMasterId r:id="rId32"/>
  </p:notesMasterIdLst>
  <p:handoutMasterIdLst>
    <p:handoutMasterId r:id="rId33"/>
  </p:handoutMasterIdLst>
  <p:sldIdLst>
    <p:sldId id="382" r:id="rId7"/>
    <p:sldId id="400" r:id="rId8"/>
    <p:sldId id="418" r:id="rId9"/>
    <p:sldId id="413" r:id="rId10"/>
    <p:sldId id="414" r:id="rId11"/>
    <p:sldId id="415" r:id="rId12"/>
    <p:sldId id="416" r:id="rId13"/>
    <p:sldId id="417" r:id="rId14"/>
    <p:sldId id="419" r:id="rId15"/>
    <p:sldId id="420" r:id="rId16"/>
    <p:sldId id="421" r:id="rId17"/>
    <p:sldId id="422" r:id="rId18"/>
    <p:sldId id="407" r:id="rId19"/>
    <p:sldId id="408" r:id="rId20"/>
    <p:sldId id="410" r:id="rId21"/>
    <p:sldId id="412" r:id="rId22"/>
    <p:sldId id="411" r:id="rId23"/>
    <p:sldId id="409" r:id="rId24"/>
    <p:sldId id="399" r:id="rId25"/>
    <p:sldId id="401" r:id="rId26"/>
    <p:sldId id="402" r:id="rId27"/>
    <p:sldId id="423" r:id="rId28"/>
    <p:sldId id="404" r:id="rId29"/>
    <p:sldId id="406" r:id="rId30"/>
    <p:sldId id="405"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itenauer, Emily J" initials="EJR" lastIdx="2" clrIdx="0"/>
  <p:cmAuthor id="1" name="Buttolph, Jasmine" initials="BJ" lastIdx="2" clrIdx="1">
    <p:extLst/>
  </p:cmAuthor>
  <p:cmAuthor id="2" name="Erin Schelar" initials="ES" lastIdx="13"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3" autoAdjust="0"/>
    <p:restoredTop sz="96263" autoAdjust="0"/>
  </p:normalViewPr>
  <p:slideViewPr>
    <p:cSldViewPr>
      <p:cViewPr varScale="1">
        <p:scale>
          <a:sx n="67" d="100"/>
          <a:sy n="67" d="100"/>
        </p:scale>
        <p:origin x="474" y="72"/>
      </p:cViewPr>
      <p:guideLst>
        <p:guide orient="horz" pos="2160"/>
        <p:guide pos="2880"/>
      </p:guideLst>
    </p:cSldViewPr>
  </p:slideViewPr>
  <p:outlineViewPr>
    <p:cViewPr>
      <p:scale>
        <a:sx n="33" d="100"/>
        <a:sy n="33" d="100"/>
      </p:scale>
      <p:origin x="0" y="49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11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9E1815B-F655-4310-82B8-2B54FAE56159}" type="datetimeFigureOut">
              <a:rPr lang="en-US" smtClean="0"/>
              <a:t>11/8/2018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4DE4FF-0FFE-4C4C-8753-002153130A48}" type="slidenum">
              <a:rPr lang="en-US" smtClean="0"/>
              <a:t>‹#›</a:t>
            </a:fld>
            <a:endParaRPr lang="en-US"/>
          </a:p>
        </p:txBody>
      </p:sp>
    </p:spTree>
    <p:extLst>
      <p:ext uri="{BB962C8B-B14F-4D97-AF65-F5344CB8AC3E}">
        <p14:creationId xmlns:p14="http://schemas.microsoft.com/office/powerpoint/2010/main" val="2162570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66EF7D-E509-440D-B810-D9F9D00DCC4F}" type="datetimeFigureOut">
              <a:rPr lang="en-US" smtClean="0"/>
              <a:t>11/8/2018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512C8-B92A-42EB-8A3F-B36AD201A526}" type="slidenum">
              <a:rPr lang="en-US" smtClean="0"/>
              <a:t>‹#›</a:t>
            </a:fld>
            <a:endParaRPr lang="en-US"/>
          </a:p>
        </p:txBody>
      </p:sp>
    </p:spTree>
    <p:extLst>
      <p:ext uri="{BB962C8B-B14F-4D97-AF65-F5344CB8AC3E}">
        <p14:creationId xmlns:p14="http://schemas.microsoft.com/office/powerpoint/2010/main" val="99127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0" y="3224504"/>
            <a:ext cx="3571875"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524000" y="3224504"/>
            <a:ext cx="762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8534400" y="6446519"/>
            <a:ext cx="36576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45720" y="54864"/>
            <a:ext cx="1630680" cy="1630680"/>
          </a:xfrm>
          <a:prstGeom prst="rect">
            <a:avLst/>
          </a:prstGeom>
        </p:spPr>
      </p:pic>
      <p:sp>
        <p:nvSpPr>
          <p:cNvPr id="12" name="TextBox 11"/>
          <p:cNvSpPr txBox="1"/>
          <p:nvPr userDrawn="1"/>
        </p:nvSpPr>
        <p:spPr>
          <a:xfrm>
            <a:off x="990600" y="387458"/>
            <a:ext cx="3352800" cy="907941"/>
          </a:xfrm>
          <a:prstGeom prst="rect">
            <a:avLst/>
          </a:prstGeom>
          <a:noFill/>
        </p:spPr>
        <p:txBody>
          <a:bodyPr wrap="square" rtlCol="0">
            <a:spAutoFit/>
          </a:bodyPr>
          <a:lstStyle/>
          <a:p>
            <a:pPr algn="ctr"/>
            <a:r>
              <a:rPr lang="en-US" sz="4400" b="1" spc="800" baseline="0" dirty="0" smtClean="0">
                <a:solidFill>
                  <a:srgbClr val="002060"/>
                </a:solidFill>
              </a:rPr>
              <a:t>PEPFAR</a:t>
            </a:r>
          </a:p>
          <a:p>
            <a:pPr algn="ctr"/>
            <a:r>
              <a:rPr lang="en-US" sz="900" b="1" dirty="0" smtClean="0">
                <a:solidFill>
                  <a:srgbClr val="002060"/>
                </a:solidFill>
              </a:rPr>
              <a:t>U.S.</a:t>
            </a:r>
            <a:r>
              <a:rPr lang="en-US" sz="900" b="1" baseline="0" dirty="0" smtClean="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smtClean="0"/>
              <a:t>Click to edit Master text styles</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3800" y="152644"/>
            <a:ext cx="1194802" cy="13775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822960" y="1100628"/>
            <a:ext cx="7520940" cy="5300172"/>
          </a:xfrm>
        </p:spPr>
        <p:txBody>
          <a:bodyPr/>
          <a:lstStyle>
            <a:lvl1pPr marL="344488" indent="-344488">
              <a:buFont typeface="Arial" panose="020B0604020202020204" pitchFamily="34" charset="0"/>
              <a:buChar char="•"/>
              <a:defRPr/>
            </a:lvl1pPr>
            <a:lvl2pPr marL="688975" indent="-344488">
              <a:buFont typeface="Courier New" panose="02070309020205020404" pitchFamily="49" charset="0"/>
              <a:buChar char="o"/>
              <a:defRPr/>
            </a:lvl2pPr>
            <a:lvl3pPr marL="1033463" indent="-247650">
              <a:buSzPct val="95000"/>
              <a:buFont typeface="Arial" panose="020B0604020202020204" pitchFamily="34" charset="0"/>
              <a:buChar char="•"/>
              <a:defRPr/>
            </a:lvl3pPr>
            <a:lvl4pPr marL="914400" indent="-225425">
              <a:buFont typeface="Arial" panose="020B0604020202020204" pitchFamily="34" charset="0"/>
              <a:buChar char="•"/>
              <a:defRPr/>
            </a:lvl4pPr>
            <a:lvl5pPr marL="1139825" indent="-225425">
              <a:buFont typeface="Calibri" panose="020F0502020204030204" pitchFamily="34" charset="0"/>
              <a:buChar char="‒"/>
              <a:defRPr>
                <a:solidFill>
                  <a:schemeClr val="tx1">
                    <a:lumMod val="50000"/>
                    <a:lumOff val="50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50000"/>
                    <a:lumOff val="50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50000"/>
                    <a:lumOff val="50000"/>
                  </a:schemeClr>
                </a:solidFill>
                <a:latin typeface="Calibri" panose="020F0502020204030204" pitchFamily="34" charset="0"/>
              </a:defRPr>
            </a:lvl7pPr>
            <a:lvl8pPr marL="1828800" indent="-225425">
              <a:buFont typeface="Arial" panose="020B0604020202020204" pitchFamily="34" charset="0"/>
              <a:buChar char="•"/>
              <a:defRPr/>
            </a:lvl8pPr>
            <a:lvl9pPr marL="2054225" indent="-225425">
              <a:buFont typeface="Arial" panose="020B0604020202020204" pitchFamily="34" charset="0"/>
              <a:buChar char="•"/>
              <a:defRPr/>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a:p>
            <a:pPr lvl="8"/>
            <a:endParaRPr lang="en-US" dirty="0" smtClean="0"/>
          </a:p>
        </p:txBody>
      </p:sp>
      <p:sp>
        <p:nvSpPr>
          <p:cNvPr id="11"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pic>
        <p:nvPicPr>
          <p:cNvPr id="7" name="Picture 6" descr="PEPFAR Logo (JPG format).jpg"/>
          <p:cNvPicPr>
            <a:picLocks noChangeAspect="1"/>
          </p:cNvPicPr>
          <p:nvPr userDrawn="1"/>
        </p:nvPicPr>
        <p:blipFill rotWithShape="1">
          <a:blip r:embed="rId2" cstate="print"/>
          <a:srcRect l="8681" t="8771" r="13513" b="13557"/>
          <a:stretch/>
        </p:blipFill>
        <p:spPr>
          <a:xfrm>
            <a:off x="593963" y="6388946"/>
            <a:ext cx="457993" cy="4572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25" y="6400800"/>
            <a:ext cx="396542" cy="4572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1777514" y="3352800"/>
            <a:ext cx="7366486"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p:cNvSpPr>
            <a:spLocks noGrp="1"/>
          </p:cNvSpPr>
          <p:nvPr>
            <p:ph type="sldNum" sz="quarter" idx="12"/>
          </p:nvPr>
        </p:nvSpPr>
        <p:spPr>
          <a:xfrm>
            <a:off x="8534400" y="6446519"/>
            <a:ext cx="36576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sp>
        <p:nvSpPr>
          <p:cNvPr id="14" name="Right Triangle 13"/>
          <p:cNvSpPr/>
          <p:nvPr userDrawn="1"/>
        </p:nvSpPr>
        <p:spPr>
          <a:xfrm>
            <a:off x="0" y="3352800"/>
            <a:ext cx="3571875"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smtClean="0"/>
              <a:t>Click to edit Master text styles</a:t>
            </a:r>
          </a:p>
        </p:txBody>
      </p:sp>
      <p:sp>
        <p:nvSpPr>
          <p:cNvPr id="11"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3" name="Picture 12"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5227320"/>
          </a:xfrm>
        </p:spPr>
        <p:txBody>
          <a:bodyPr/>
          <a:lstStyle>
            <a:lvl1pPr>
              <a:defRPr sz="2400">
                <a:latin typeface="Calibri" panose="020F0502020204030204" pitchFamily="34" charset="0"/>
              </a:defRPr>
            </a:lvl1pPr>
            <a:lvl2pPr>
              <a:defRPr sz="2000"/>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600">
                <a:latin typeface="Calibri" panose="020F0502020204030204" pitchFamily="34" charset="0"/>
              </a:defRPr>
            </a:lvl6pPr>
            <a:lvl7pPr>
              <a:defRPr sz="1200" b="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4" name="Content Placeholder 3"/>
          <p:cNvSpPr>
            <a:spLocks noGrp="1"/>
          </p:cNvSpPr>
          <p:nvPr>
            <p:ph sz="half" idx="2"/>
          </p:nvPr>
        </p:nvSpPr>
        <p:spPr>
          <a:xfrm>
            <a:off x="4700016" y="1097280"/>
            <a:ext cx="3200400" cy="5227320"/>
          </a:xfrm>
        </p:spPr>
        <p:txBody>
          <a:bodyPr/>
          <a:lstStyle>
            <a:lvl1pPr>
              <a:defRPr sz="2400">
                <a:solidFill>
                  <a:schemeClr val="tx1">
                    <a:lumMod val="50000"/>
                    <a:lumOff val="50000"/>
                  </a:schemeClr>
                </a:solidFill>
                <a:latin typeface="Calibri" panose="020F0502020204030204" pitchFamily="34" charset="0"/>
              </a:defRPr>
            </a:lvl1pPr>
            <a:lvl2pPr>
              <a:defRPr sz="2000"/>
            </a:lvl2pPr>
            <a:lvl3pPr>
              <a:defRPr sz="2000">
                <a:solidFill>
                  <a:schemeClr val="tx1">
                    <a:lumMod val="50000"/>
                    <a:lumOff val="50000"/>
                  </a:schemeClr>
                </a:solidFill>
                <a:latin typeface="Calibri" panose="020F0502020204030204" pitchFamily="34" charset="0"/>
              </a:defRPr>
            </a:lvl3pPr>
            <a:lvl4pPr>
              <a:defRPr sz="1800">
                <a:solidFill>
                  <a:schemeClr val="tx1">
                    <a:lumMod val="50000"/>
                    <a:lumOff val="50000"/>
                  </a:schemeClr>
                </a:solidFill>
                <a:latin typeface="Calibri" panose="020F0502020204030204" pitchFamily="34" charset="0"/>
              </a:defRPr>
            </a:lvl4pPr>
            <a:lvl5pPr>
              <a:defRPr sz="1800">
                <a:solidFill>
                  <a:schemeClr val="tx1">
                    <a:lumMod val="50000"/>
                    <a:lumOff val="50000"/>
                  </a:schemeClr>
                </a:solidFill>
                <a:latin typeface="Calibri" panose="020F0502020204030204" pitchFamily="34" charset="0"/>
              </a:defRPr>
            </a:lvl5pPr>
            <a:lvl6pPr>
              <a:defRPr sz="1600">
                <a:solidFill>
                  <a:schemeClr val="tx1">
                    <a:lumMod val="50000"/>
                    <a:lumOff val="50000"/>
                  </a:schemeClr>
                </a:solidFill>
                <a:latin typeface="Calibri" panose="020F0502020204030204" pitchFamily="34" charset="0"/>
              </a:defRPr>
            </a:lvl6pPr>
            <a:lvl7pPr>
              <a:defRPr sz="120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7" name="Slide Number Placeholder 6"/>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8" name="Picture 7"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6" name="Picture 5"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1775132" y="6400799"/>
            <a:ext cx="7368867"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userDrawn="1"/>
        </p:nvSpPr>
        <p:spPr>
          <a:xfrm>
            <a:off x="-2382" y="6400800"/>
            <a:ext cx="6250782"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 level</a:t>
            </a:r>
          </a:p>
          <a:p>
            <a:pPr lvl="8"/>
            <a:r>
              <a:rPr lang="en-US" dirty="0" smtClean="0"/>
              <a:t>Ninth level</a:t>
            </a:r>
          </a:p>
          <a:p>
            <a:pPr lvl="8"/>
            <a:endParaRPr lang="en-US" dirty="0" smtClean="0"/>
          </a:p>
        </p:txBody>
      </p:sp>
      <p:sp>
        <p:nvSpPr>
          <p:cNvPr id="10"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Lst>
  <p:timing>
    <p:tnLst>
      <p:par>
        <p:cTn id="1" dur="indefinite" restart="never" nodeType="tmRoot"/>
      </p:par>
    </p:tnLst>
  </p:timing>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ICPI/DIV/blob/master/Color_Palettes/ICPI_Color_Palette.pdf" TargetMode="External"/><Relationship Id="rId2" Type="http://schemas.openxmlformats.org/officeDocument/2006/relationships/hyperlink" Target="https://github.com/ICPI/DIV/blob/master/ICPI_Logo/ICPI_logo.png" TargetMode="External"/><Relationship Id="rId1" Type="http://schemas.openxmlformats.org/officeDocument/2006/relationships/slideLayout" Target="../slideLayouts/slideLayout2.xml"/><Relationship Id="rId4" Type="http://schemas.openxmlformats.org/officeDocument/2006/relationships/hyperlink" Target="https://pepfar.adobeconnect.com/pxidn6wc81z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CPI/DIV/blob/master/Presentations/GitHub%20Workshops/GitHub%20Workshop%2020180809.pdf" TargetMode="External"/><Relationship Id="rId2" Type="http://schemas.openxmlformats.org/officeDocument/2006/relationships/hyperlink" Target="https://github.com/ICPI/DIV/blob/master/Presentations/GitHub%20Workshops/GitHub%20for%20Project%20Management.pptx" TargetMode="External"/><Relationship Id="rId1" Type="http://schemas.openxmlformats.org/officeDocument/2006/relationships/slideLayout" Target="../slideLayouts/slideLayout2.xml"/><Relationship Id="rId6" Type="http://schemas.openxmlformats.org/officeDocument/2006/relationships/hyperlink" Target="https://github.com/ICPI/ICPIutilities/blob/master/README.md" TargetMode="External"/><Relationship Id="rId5" Type="http://schemas.openxmlformats.org/officeDocument/2006/relationships/hyperlink" Target="https://github.com/ICPI/DIV/tree/master/Presentations/ICPIutilties" TargetMode="External"/><Relationship Id="rId4" Type="http://schemas.openxmlformats.org/officeDocument/2006/relationships/hyperlink" Target="https://github.com/ICPI/DIV/tree/master/Presentations/Tool%20Building%20Automa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ICPI/tableau_training/blob/master/Training%20materials/ICPI%20Tableau%20Training%20Handouts.pdf" TargetMode="External"/><Relationship Id="rId2" Type="http://schemas.openxmlformats.org/officeDocument/2006/relationships/hyperlink" Target="https://github.com/ICPI/tableau_training" TargetMode="External"/><Relationship Id="rId1" Type="http://schemas.openxmlformats.org/officeDocument/2006/relationships/slideLayout" Target="../slideLayouts/slideLayout2.xml"/><Relationship Id="rId5" Type="http://schemas.openxmlformats.org/officeDocument/2006/relationships/hyperlink" Target="https://github.com/ICPI/TrainingDataset/tree/master/Output" TargetMode="External"/><Relationship Id="rId4" Type="http://schemas.openxmlformats.org/officeDocument/2006/relationships/hyperlink" Target="https://github.com/ICPI/R-Train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pepfar.net/OGAC-HQ/icpi/Shared%20Documents/Forms/AllItems.aspx?RootFolder=/OGAC-HQ/icpi/Shared%20Documents/Trainings/DGHT%20Annual%20Meeting%20Data%20Workshops/Data%20Viz-%20The%20good,%20the%20bad&amp;FolderCTID=0x01200080CC6F83D1766F4D9E3497D4529EC74A&amp;View=%7b94C838B2-E166-4122-B8B4-7BEB9E1BC12B%7d"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epfar.net/OGAC-HQ/icpi/Shared%20Documents/Forms/AllItems.aspx?RootFolder=/OGAC-HQ/icpi/Shared%20Documents/Trainings/DGHT%20Annual%20Meeting%20Data%20Workshops/Data%20Viz-%20The%20good,%20the%20bad&amp;FolderCTID=0x01200080CC6F83D1766F4D9E3497D4529EC74A&amp;View=%7b94C838B2-E166-4122-B8B4-7BEB9E1BC12B%7d"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epfar.net/OGAC-HQ/icpi/Shared%20Documents/Forms/AllItems.aspx?RootFolder=/OGAC-HQ/icpi/Shared%20Documents/Trainings/DGHT%20Annual%20Meeting%20Data%20Workshops/Data%20Viz-%20The%20good,%20the%20bad&amp;FolderCTID=0x01200080CC6F83D1766F4D9E3497D4529EC74A&amp;View=%7b94C838B2-E166-4122-B8B4-7BEB9E1BC12B%7d"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ICPI/DIV/tree/master/Best_Practice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www.pepfar.net/OGAC-HQ/icpi/Shared%20Documents/Forms/AllItems.aspx?RootFolder=/OGAC-HQ/icpi/Shared%20Documents/Trainings/DGHT%20Annual%20Meeting%20Data%20Workshops/Data%20Viz-%20The%20good,%20the%20bad&amp;FolderCTID=0x01200080CC6F83D1766F4D9E3497D4529EC74A&amp;View=%7b94C838B2-E166-4122-B8B4-7BEB9E1BC12B%7d"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hyperlink" Target="https://www.pepfar.net/OGAC-HQ/icpi/Shared%20Documents/Forms/AllItems.aspx?RootFolder=/OGAC-HQ/icpi/Shared%20Documents/Trainings/DGHT%20Annual%20Meeting%20Data%20Workshops/Data%20Viz-%20The%20good,%20the%20bad&amp;FolderCTID=0x01200080CC6F83D1766F4D9E3497D4529EC74A&amp;View=%7b94C838B2-E166-4122-B8B4-7BEB9E1BC12B%7d"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ICPI/DIV/tree/master/Presentations/Tool%20Building%20Automation" TargetMode="External"/><Relationship Id="rId2" Type="http://schemas.openxmlformats.org/officeDocument/2006/relationships/hyperlink" Target="https://www.pepfar.net/OGAC-HQ/icpi/Products/Forms/AllItems.aspx?RootFolder=/OGAC-HQ/icpi/Products/ICPI%20Data%20Store/MER&amp;FolderCTID=0x0120004DAC66286D0B8344836739DA850ACB95&amp;View=%7b58E3102A-C027-4C66-A5C7-84FEBE208B3C%7d" TargetMode="External"/><Relationship Id="rId1" Type="http://schemas.openxmlformats.org/officeDocument/2006/relationships/slideLayout" Target="../slideLayouts/slideLayout2.xml"/><Relationship Id="rId4" Type="http://schemas.openxmlformats.org/officeDocument/2006/relationships/hyperlink" Target="https://github.com/ICPI/DIV/tree/master/Color_Palett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ICPI/" TargetMode="External"/><Relationship Id="rId7" Type="http://schemas.openxmlformats.org/officeDocument/2006/relationships/hyperlink" Target="https://www.pepfar.net/OGAC-HQ/icpi/Shared%20Documents/Forms/AllItems.aspx?RootFolder=/OGAC-HQ/icpi/Shared%20Documents/Trainings/DGHT%20Annual%20Meeting%20Data%20Workshops/Reds,%20Yellows%20and%20Greens,%20Oh%20My!&amp;FolderCTID=0x01200080CC6F83D1766F4D9E3497D4529EC74A&amp;View=%7b94C838B2-E166-4122-B8B4-7BEB9E1BC12B%7d" TargetMode="External"/><Relationship Id="rId2" Type="http://schemas.openxmlformats.org/officeDocument/2006/relationships/hyperlink" Target="https://github.com/ICPI/DIV/wiki/Resources" TargetMode="External"/><Relationship Id="rId1" Type="http://schemas.openxmlformats.org/officeDocument/2006/relationships/slideLayout" Target="../slideLayouts/slideLayout2.xml"/><Relationship Id="rId6" Type="http://schemas.openxmlformats.org/officeDocument/2006/relationships/hyperlink" Target="https://www.pepfar.net/OGAC-HQ/icpi/Shared%20Documents/Forms/AllItems.aspx?RootFolder=/OGAC-HQ/icpi/Shared%20Documents/Trainings/DGHT%20Annual%20Meeting%20Data%20Workshops/Data%20Viz-%20The%20good,%20the%20bad&amp;FolderCTID=0x01200080CC6F83D1766F4D9E3497D4529EC74A&amp;View=%7b94C838B2-E166-4122-B8B4-7BEB9E1BC12B%7d" TargetMode="External"/><Relationship Id="rId5" Type="http://schemas.openxmlformats.org/officeDocument/2006/relationships/hyperlink" Target="https://www.pepfar.net/OGAC-HQ/icpi/Shared%20Documents/Forms/AllItems.aspx?RootFolder=/OGAC-HQ/icpi/Shared%20Documents/Trainings/DGHT%20Annual%20Meeting%20Data%20Workshops&amp;FolderCTID=0x012000C815322C717A7E4B8164EA374FA254EC002682B939F9BED347BD49E43D77D3C691&amp;View=%7b94C838B2-E166-4122-B8B4-7BEB9E1BC12B%7d" TargetMode="External"/><Relationship Id="rId4" Type="http://schemas.openxmlformats.org/officeDocument/2006/relationships/hyperlink" Target="https://datim.zendesk.com/hc/en-us/categories/115001049003-PEPFAR-Data-Systems-Applied-Learning-Summi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ICPI/R-Training" TargetMode="External"/><Relationship Id="rId2" Type="http://schemas.openxmlformats.org/officeDocument/2006/relationships/hyperlink" Target="https://github.com/ICPI/ICPIutilities" TargetMode="External"/><Relationship Id="rId1" Type="http://schemas.openxmlformats.org/officeDocument/2006/relationships/slideLayout" Target="../slideLayouts/slideLayout2.xml"/><Relationship Id="rId5" Type="http://schemas.openxmlformats.org/officeDocument/2006/relationships/hyperlink" Target="https://github.com/ICPI/tableau_training/wiki" TargetMode="External"/><Relationship Id="rId4" Type="http://schemas.openxmlformats.org/officeDocument/2006/relationships/hyperlink" Target="https://www.pepfar.net/OGAC-HQ/icpi/Shared%20Documents/Forms/AllItems.aspx?RootFolder=/OGAC-HQ/icpi/Shared%20Documents/Trainings/R%20Peer-to-Peer%20Training&amp;FolderCTID=0x012000C815322C717A7E4B8164EA374FA254EC002682B939F9BED347BD49E43D77D3C691&amp;View=%7b94C838B2-E166-4122-B8B4-7BEB9E1BC12B%7d"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github.com/ICPI/DIV/wiki" TargetMode="External"/><Relationship Id="rId7" Type="http://schemas.openxmlformats.org/officeDocument/2006/relationships/hyperlink" Target="https://www.pepfar.net/OGAC-HQ/icpi/Products/Forms/AllItems.aspx?RootFolder=%2FOGAC%2DHQ%2Ficpi%2FProducts%2FWebinars%2F2018&amp;FolderCTID=0x012000C815322C717A7E4B8164EA374FA254EC00C3CC873FA325DD44884DEFC36053A859&amp;View=%7B58E3102A%2DC027%2D4C66%2DA5C7%2D84FEBE208B3C%7D" TargetMode="External"/><Relationship Id="rId2" Type="http://schemas.openxmlformats.org/officeDocument/2006/relationships/hyperlink" Target="https://github.com/ICPI/DIV" TargetMode="External"/><Relationship Id="rId1" Type="http://schemas.openxmlformats.org/officeDocument/2006/relationships/slideLayout" Target="../slideLayouts/slideLayout4.xml"/><Relationship Id="rId6" Type="http://schemas.openxmlformats.org/officeDocument/2006/relationships/hyperlink" Target="https://www.pepfar.net/OGAC-HQ/icpi/Shared%20Documents/Forms/AllItems.aspx?RootFolder=%2FOGAC%2DHQ%2Ficpi%2FShared%20Documents%2FClusters%2FDIV&amp;FolderCTID=0x01200080CC6F83D1766F4D9E3497D4529EC74A&amp;View=%7B94C838B2%2DE166%2D4122%2DB8B4%2D7BEB9E1BC12B%7D" TargetMode="External"/><Relationship Id="rId5" Type="http://schemas.openxmlformats.org/officeDocument/2006/relationships/hyperlink" Target="https://github.com/ICPI/DIV/projects" TargetMode="External"/><Relationship Id="rId4" Type="http://schemas.openxmlformats.org/officeDocument/2006/relationships/hyperlink" Target="https://github.com/ICPI/DIV/issues" TargetMode="External"/><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hyperlink" Target="https://datim.zendesk.com/hc/en-us/categories/115001049003-PEPFAR-Data-Systems-Applied-Learning-Summ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atim.zendesk.com/hc/en-us/categories/115001049003-PEPFAR-Data-Systems-Applied-Learning-Summi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atim.zendesk.com/hc/en-us/categories/115001049003-PEPFAR-Data-Systems-Applied-Learning-Summ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epfar.net/OGAC-HQ/icpi/Products/Forms/AllItems.aspx?RootFolder=/OGAC-HQ/icpi/Products/ICPI%20Approved%20Tools%20(Most%20Current%20Versions)&amp;FolderCTID=0x0120004DAC66286D0B8344836739DA850ACB95&amp;View=%7b58E3102A-C027-4C66-A5C7-84FEBE208B3C%7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CPI/DIV/blob/master/Best_Practices/Best%20Practices%20-%20GitHub.md" TargetMode="External"/><Relationship Id="rId2" Type="http://schemas.openxmlformats.org/officeDocument/2006/relationships/hyperlink" Target="https://github.com/ICPI/DIV/blob/master/Best_Practices/Best%20Practices%20-%20NamingConventions.md" TargetMode="External"/><Relationship Id="rId1" Type="http://schemas.openxmlformats.org/officeDocument/2006/relationships/slideLayout" Target="../slideLayouts/slideLayout2.xml"/><Relationship Id="rId5" Type="http://schemas.openxmlformats.org/officeDocument/2006/relationships/hyperlink" Target="https://github.com/ICPI/DIV/wiki/Resources" TargetMode="External"/><Relationship Id="rId4" Type="http://schemas.openxmlformats.org/officeDocument/2006/relationships/hyperlink" Target="https://github.com/ICPI/DIV/blob/master/Best_Practices/Best%20Practices%20-%20GitHub%20Repos.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Orientation to:</a:t>
            </a:r>
            <a:br>
              <a:rPr lang="en-US" dirty="0" smtClean="0"/>
            </a:br>
            <a:r>
              <a:rPr lang="en-US" dirty="0" smtClean="0"/>
              <a:t>Data Integration and Visualization</a:t>
            </a:r>
            <a:endParaRPr lang="en-US" dirty="0"/>
          </a:p>
        </p:txBody>
      </p:sp>
      <p:sp>
        <p:nvSpPr>
          <p:cNvPr id="3" name="Text Placeholder 2"/>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487039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Guidance and Capacity Building</a:t>
            </a:r>
            <a:br>
              <a:rPr lang="en-US" dirty="0" smtClean="0"/>
            </a:br>
            <a:r>
              <a:rPr lang="en-US" dirty="0" smtClean="0"/>
              <a:t>Style Guide</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10</a:t>
            </a:fld>
            <a:endParaRPr lang="en-US" dirty="0"/>
          </a:p>
        </p:txBody>
      </p:sp>
      <p:sp>
        <p:nvSpPr>
          <p:cNvPr id="5" name="Rectangle 1"/>
          <p:cNvSpPr>
            <a:spLocks noGrp="1" noChangeArrowheads="1"/>
          </p:cNvSpPr>
          <p:nvPr>
            <p:ph idx="1"/>
          </p:nvPr>
        </p:nvSpPr>
        <p:spPr bwMode="auto">
          <a:xfrm>
            <a:off x="452021" y="2544128"/>
            <a:ext cx="81686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24292E"/>
                </a:solidFill>
                <a:effectLst/>
                <a:latin typeface="-apple-system"/>
              </a:rPr>
              <a:t>While producing a full style guidance is still a work in progress, the GCB has developed a few of the initial pieces in the process. The intent here is that all ICPI products would have a similar look and feel to them. One critical that helped with the rebranding of our products and ICPI in general involved the development of a </a:t>
            </a:r>
            <a:r>
              <a:rPr kumimoji="0" lang="en-US" altLang="en-US" sz="1800" b="1" i="0" u="none" strike="noStrike" cap="none" normalizeH="0" baseline="0" dirty="0" smtClean="0">
                <a:ln>
                  <a:noFill/>
                </a:ln>
                <a:solidFill>
                  <a:srgbClr val="0366D6"/>
                </a:solidFill>
                <a:effectLst/>
                <a:latin typeface="-apple-system"/>
                <a:hlinkClick r:id="rId2"/>
              </a:rPr>
              <a:t>new logo</a:t>
            </a:r>
            <a:r>
              <a:rPr kumimoji="0" lang="en-US" altLang="en-US" sz="1800" b="0" i="0" u="none" strike="noStrike" cap="none" normalizeH="0" baseline="0" dirty="0" smtClean="0">
                <a:ln>
                  <a:noFill/>
                </a:ln>
                <a:solidFill>
                  <a:srgbClr val="24292E"/>
                </a:solidFill>
                <a:effectLst/>
                <a:latin typeface="-apple-system"/>
              </a:rPr>
              <a:t>. Regarding more of the ICPI products, we created a number of </a:t>
            </a:r>
            <a:r>
              <a:rPr kumimoji="0" lang="en-US" altLang="en-US" sz="1800" b="1" i="0" u="none" strike="noStrike" cap="none" normalizeH="0" baseline="0" dirty="0" smtClean="0">
                <a:ln>
                  <a:noFill/>
                </a:ln>
                <a:solidFill>
                  <a:srgbClr val="0366D6"/>
                </a:solidFill>
                <a:effectLst/>
                <a:latin typeface="-apple-system"/>
                <a:hlinkClick r:id="rId3"/>
              </a:rPr>
              <a:t>ICPI color palettes</a:t>
            </a:r>
            <a:r>
              <a:rPr kumimoji="0" lang="en-US" altLang="en-US" sz="1800" b="0" i="0" u="none" strike="noStrike" cap="none" normalizeH="0" baseline="0" dirty="0" smtClean="0">
                <a:ln>
                  <a:noFill/>
                </a:ln>
                <a:solidFill>
                  <a:srgbClr val="24292E"/>
                </a:solidFill>
                <a:effectLst/>
                <a:latin typeface="-apple-system"/>
              </a:rPr>
              <a:t> to create uniformity across our products. The team also created a </a:t>
            </a:r>
            <a:r>
              <a:rPr kumimoji="0" lang="en-US" altLang="en-US" sz="1800" b="1" i="0" u="none" strike="noStrike" cap="none" normalizeH="0" baseline="0" dirty="0" smtClean="0">
                <a:ln>
                  <a:noFill/>
                </a:ln>
                <a:solidFill>
                  <a:srgbClr val="0366D6"/>
                </a:solidFill>
                <a:effectLst/>
                <a:latin typeface="-apple-system"/>
                <a:hlinkClick r:id="rId4"/>
              </a:rPr>
              <a:t>vlog on the ICPI color palettes</a:t>
            </a:r>
            <a:r>
              <a:rPr kumimoji="0" lang="en-US" altLang="en-US" sz="1800" b="0" i="0" u="none" strike="noStrike" cap="none" normalizeH="0" baseline="0" dirty="0" smtClean="0">
                <a:ln>
                  <a:noFill/>
                </a:ln>
                <a:solidFill>
                  <a:srgbClr val="24292E"/>
                </a:solidFill>
                <a:effectLst/>
                <a:latin typeface="-apple-system"/>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596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Guidance and Capacity Building</a:t>
            </a:r>
            <a:br>
              <a:rPr lang="en-US" dirty="0" smtClean="0"/>
            </a:br>
            <a:r>
              <a:rPr lang="en-US" dirty="0" smtClean="0"/>
              <a:t>Workshops</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11</a:t>
            </a:fld>
            <a:endParaRPr lang="en-US" dirty="0"/>
          </a:p>
        </p:txBody>
      </p:sp>
      <p:sp>
        <p:nvSpPr>
          <p:cNvPr id="5" name="Rectangle 1"/>
          <p:cNvSpPr>
            <a:spLocks noGrp="1" noChangeArrowheads="1"/>
          </p:cNvSpPr>
          <p:nvPr>
            <p:ph idx="1"/>
          </p:nvPr>
        </p:nvSpPr>
        <p:spPr bwMode="auto">
          <a:xfrm>
            <a:off x="452021" y="2297907"/>
            <a:ext cx="816864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24292E"/>
                </a:solidFill>
                <a:effectLst/>
                <a:latin typeface="-apple-system"/>
              </a:rPr>
              <a:t>The GCB has put on a number of workshops or </a:t>
            </a:r>
            <a:r>
              <a:rPr kumimoji="0" lang="en-US" altLang="en-US" sz="1800" b="0" i="0" u="none" strike="noStrike" cap="none" normalizeH="0" baseline="0" dirty="0" err="1" smtClean="0">
                <a:ln>
                  <a:noFill/>
                </a:ln>
                <a:solidFill>
                  <a:srgbClr val="24292E"/>
                </a:solidFill>
                <a:effectLst/>
                <a:latin typeface="-apple-system"/>
              </a:rPr>
              <a:t>brownbags</a:t>
            </a:r>
            <a:r>
              <a:rPr kumimoji="0" lang="en-US" altLang="en-US" sz="1800" b="0" i="0" u="none" strike="noStrike" cap="none" normalizeH="0" baseline="0" dirty="0" smtClean="0">
                <a:ln>
                  <a:noFill/>
                </a:ln>
                <a:solidFill>
                  <a:srgbClr val="24292E"/>
                </a:solidFill>
                <a:effectLst/>
                <a:latin typeface="-apple-system"/>
              </a:rPr>
              <a:t> in the past year. We have hosted a participatory session on </a:t>
            </a:r>
            <a:r>
              <a:rPr kumimoji="0" lang="en-US" altLang="en-US" sz="1800" b="1" i="0" u="none" strike="noStrike" cap="none" normalizeH="0" baseline="0" dirty="0" smtClean="0">
                <a:ln>
                  <a:noFill/>
                </a:ln>
                <a:solidFill>
                  <a:srgbClr val="24292E"/>
                </a:solidFill>
                <a:effectLst/>
                <a:latin typeface="-apple-system"/>
              </a:rPr>
              <a:t>structuring the back-end of Excel our tools</a:t>
            </a:r>
            <a:r>
              <a:rPr kumimoji="0" lang="en-US" altLang="en-US" sz="1800" b="0" i="0" u="none" strike="noStrike" cap="none" normalizeH="0" baseline="0" dirty="0" smtClean="0">
                <a:ln>
                  <a:noFill/>
                </a:ln>
                <a:solidFill>
                  <a:srgbClr val="24292E"/>
                </a:solidFill>
                <a:effectLst/>
                <a:latin typeface="-apple-system"/>
              </a:rPr>
              <a:t>. To promote best practices with GitHub, we have put on two trainings on </a:t>
            </a:r>
            <a:r>
              <a:rPr kumimoji="0" lang="en-US" altLang="en-US" sz="1800" b="1" i="0" u="none" strike="noStrike" cap="none" normalizeH="0" baseline="0" dirty="0" smtClean="0">
                <a:ln>
                  <a:noFill/>
                </a:ln>
                <a:solidFill>
                  <a:srgbClr val="0366D6"/>
                </a:solidFill>
                <a:effectLst/>
                <a:latin typeface="-apple-system"/>
                <a:hlinkClick r:id="rId2"/>
              </a:rPr>
              <a:t>GitHub for project management</a:t>
            </a:r>
            <a:r>
              <a:rPr kumimoji="0" lang="en-US" altLang="en-US" sz="1800" b="0" i="0" u="none" strike="noStrike" cap="none" normalizeH="0" baseline="0" dirty="0" smtClean="0">
                <a:ln>
                  <a:noFill/>
                </a:ln>
                <a:solidFill>
                  <a:srgbClr val="24292E"/>
                </a:solidFill>
                <a:effectLst/>
                <a:latin typeface="-apple-system"/>
              </a:rPr>
              <a:t> and </a:t>
            </a:r>
            <a:r>
              <a:rPr kumimoji="0" lang="en-US" altLang="en-US" sz="1800" b="1" i="0" u="none" strike="noStrike" cap="none" normalizeH="0" baseline="0" dirty="0" smtClean="0">
                <a:ln>
                  <a:noFill/>
                </a:ln>
                <a:solidFill>
                  <a:srgbClr val="0366D6"/>
                </a:solidFill>
                <a:effectLst/>
                <a:latin typeface="-apple-system"/>
                <a:hlinkClick r:id="rId3"/>
              </a:rPr>
              <a:t>GitHub for data science</a:t>
            </a:r>
            <a:r>
              <a:rPr kumimoji="0" lang="en-US" altLang="en-US" sz="1800" b="0" i="0" u="none" strike="noStrike" cap="none" normalizeH="0" baseline="0" dirty="0" smtClean="0">
                <a:ln>
                  <a:noFill/>
                </a:ln>
                <a:solidFill>
                  <a:srgbClr val="24292E"/>
                </a:solidFill>
                <a:effectLst/>
                <a:latin typeface="-apple-system"/>
              </a:rPr>
              <a:t>. The team also put on two "Show and Tell" workshops, going into the </a:t>
            </a:r>
            <a:r>
              <a:rPr kumimoji="0" lang="en-US" altLang="en-US" sz="1800" b="1" i="0" u="none" strike="noStrike" cap="none" normalizeH="0" baseline="0" dirty="0" smtClean="0">
                <a:ln>
                  <a:noFill/>
                </a:ln>
                <a:solidFill>
                  <a:srgbClr val="0366D6"/>
                </a:solidFill>
                <a:effectLst/>
                <a:latin typeface="-apple-system"/>
                <a:hlinkClick r:id="rId4"/>
              </a:rPr>
              <a:t>benefits of tool automation</a:t>
            </a:r>
            <a:r>
              <a:rPr kumimoji="0" lang="en-US" altLang="en-US" sz="1800" b="0" i="0" u="none" strike="noStrike" cap="none" normalizeH="0" baseline="0" dirty="0" smtClean="0">
                <a:ln>
                  <a:noFill/>
                </a:ln>
                <a:solidFill>
                  <a:srgbClr val="24292E"/>
                </a:solidFill>
                <a:effectLst/>
                <a:latin typeface="-apple-system"/>
              </a:rPr>
              <a:t> as well as on </a:t>
            </a:r>
            <a:r>
              <a:rPr kumimoji="0" lang="en-US" altLang="en-US" sz="1800" b="1" i="0" u="none" strike="noStrike" cap="none" normalizeH="0" baseline="0" dirty="0" smtClean="0">
                <a:ln>
                  <a:noFill/>
                </a:ln>
                <a:solidFill>
                  <a:srgbClr val="0366D6"/>
                </a:solidFill>
                <a:effectLst/>
                <a:latin typeface="-apple-system"/>
                <a:hlinkClick r:id="rId5"/>
              </a:rPr>
              <a:t>how to take advantage of custom made functions and packages</a:t>
            </a:r>
            <a:r>
              <a:rPr kumimoji="0" lang="en-US" altLang="en-US" sz="1800" b="0" i="0" u="none" strike="noStrike" cap="none" normalizeH="0" baseline="0" dirty="0" smtClean="0">
                <a:ln>
                  <a:noFill/>
                </a:ln>
                <a:solidFill>
                  <a:srgbClr val="24292E"/>
                </a:solidFill>
                <a:effectLst/>
                <a:latin typeface="-apple-system"/>
              </a:rPr>
              <a:t> by using the </a:t>
            </a:r>
            <a:r>
              <a:rPr kumimoji="0" lang="en-US" altLang="en-US" sz="1800" b="0" i="0" u="none" strike="noStrike" cap="none" normalizeH="0" baseline="0" dirty="0" err="1" smtClean="0">
                <a:ln>
                  <a:noFill/>
                </a:ln>
                <a:solidFill>
                  <a:srgbClr val="0366D6"/>
                </a:solidFill>
                <a:effectLst/>
                <a:latin typeface="SFMono-Regular"/>
                <a:hlinkClick r:id="rId6"/>
              </a:rPr>
              <a:t>ICPIutilities</a:t>
            </a:r>
            <a:r>
              <a:rPr kumimoji="0" lang="en-US" altLang="en-US" sz="1800" b="0" i="0" u="none" strike="noStrike" cap="none" normalizeH="0" baseline="0" dirty="0" smtClean="0">
                <a:ln>
                  <a:noFill/>
                </a:ln>
                <a:solidFill>
                  <a:srgbClr val="0366D6"/>
                </a:solidFill>
                <a:effectLst/>
                <a:latin typeface="-apple-system"/>
                <a:hlinkClick r:id="rId6"/>
              </a:rPr>
              <a:t> package</a:t>
            </a:r>
            <a:r>
              <a:rPr kumimoji="0" lang="en-US" altLang="en-US" sz="1800" b="0" i="0" u="none" strike="noStrike" cap="none" normalizeH="0" baseline="0" dirty="0" smtClean="0">
                <a:ln>
                  <a:noFill/>
                </a:ln>
                <a:solidFill>
                  <a:srgbClr val="24292E"/>
                </a:solidFill>
                <a:effectLst/>
                <a:latin typeface="-apple-system"/>
              </a:rPr>
              <a:t> in 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5652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Guidance and Capacity Building</a:t>
            </a:r>
            <a:br>
              <a:rPr lang="en-US" dirty="0" smtClean="0"/>
            </a:br>
            <a:r>
              <a:rPr lang="en-US" dirty="0" smtClean="0"/>
              <a:t>Trainings</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12</a:t>
            </a:fld>
            <a:endParaRPr lang="en-US" dirty="0"/>
          </a:p>
        </p:txBody>
      </p:sp>
      <p:sp>
        <p:nvSpPr>
          <p:cNvPr id="5" name="Rectangle 1"/>
          <p:cNvSpPr>
            <a:spLocks noGrp="1" noChangeArrowheads="1"/>
          </p:cNvSpPr>
          <p:nvPr>
            <p:ph idx="1"/>
          </p:nvPr>
        </p:nvSpPr>
        <p:spPr bwMode="auto">
          <a:xfrm>
            <a:off x="452021" y="2051687"/>
            <a:ext cx="816864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24292E"/>
                </a:solidFill>
                <a:effectLst/>
                <a:latin typeface="-apple-system"/>
              </a:rPr>
              <a:t>In addition to a number of shorter workshops, the GCB heavily contributed to the coordination and production of a couple of multi-day trainings. The GCB produced a well received </a:t>
            </a:r>
            <a:r>
              <a:rPr kumimoji="0" lang="en-US" altLang="en-US" sz="1800" b="1" i="0" u="none" strike="noStrike" cap="none" normalizeH="0" baseline="0" dirty="0" smtClean="0">
                <a:ln>
                  <a:noFill/>
                </a:ln>
                <a:solidFill>
                  <a:srgbClr val="0366D6"/>
                </a:solidFill>
                <a:effectLst/>
                <a:latin typeface="-apple-system"/>
                <a:hlinkClick r:id="rId2"/>
              </a:rPr>
              <a:t>Tableau training</a:t>
            </a:r>
            <a:r>
              <a:rPr kumimoji="0" lang="en-US" altLang="en-US" sz="1800" b="0" i="0" u="none" strike="noStrike" cap="none" normalizeH="0" baseline="0" dirty="0" smtClean="0">
                <a:ln>
                  <a:noFill/>
                </a:ln>
                <a:solidFill>
                  <a:srgbClr val="24292E"/>
                </a:solidFill>
                <a:effectLst/>
                <a:latin typeface="-apple-system"/>
              </a:rPr>
              <a:t> and a </a:t>
            </a:r>
            <a:r>
              <a:rPr kumimoji="0" lang="en-US" altLang="en-US" sz="1800" b="0" i="0" u="none" strike="noStrike" cap="none" normalizeH="0" baseline="0" dirty="0" smtClean="0">
                <a:ln>
                  <a:noFill/>
                </a:ln>
                <a:solidFill>
                  <a:srgbClr val="0366D6"/>
                </a:solidFill>
                <a:effectLst/>
                <a:latin typeface="-apple-system"/>
                <a:hlinkClick r:id="rId3"/>
              </a:rPr>
              <a:t>50 page training </a:t>
            </a:r>
            <a:r>
              <a:rPr kumimoji="0" lang="en-US" altLang="en-US" sz="1800" b="0" i="0" u="none" strike="noStrike" cap="none" normalizeH="0" baseline="0" dirty="0" err="1" smtClean="0">
                <a:ln>
                  <a:noFill/>
                </a:ln>
                <a:solidFill>
                  <a:srgbClr val="0366D6"/>
                </a:solidFill>
                <a:effectLst/>
                <a:latin typeface="-apple-system"/>
                <a:hlinkClick r:id="rId3"/>
              </a:rPr>
              <a:t>document</a:t>
            </a:r>
            <a:r>
              <a:rPr kumimoji="0" lang="en-US" altLang="en-US" sz="1800" b="0" i="0" u="none" strike="noStrike" cap="none" normalizeH="0" baseline="0" dirty="0" err="1" smtClean="0">
                <a:ln>
                  <a:noFill/>
                </a:ln>
                <a:solidFill>
                  <a:srgbClr val="24292E"/>
                </a:solidFill>
                <a:effectLst/>
                <a:latin typeface="-apple-system"/>
              </a:rPr>
              <a:t>to</a:t>
            </a:r>
            <a:r>
              <a:rPr kumimoji="0" lang="en-US" altLang="en-US" sz="1800" b="0" i="0" u="none" strike="noStrike" cap="none" normalizeH="0" baseline="0" dirty="0" smtClean="0">
                <a:ln>
                  <a:noFill/>
                </a:ln>
                <a:solidFill>
                  <a:srgbClr val="24292E"/>
                </a:solidFill>
                <a:effectLst/>
                <a:latin typeface="-apple-system"/>
              </a:rPr>
              <a:t> accompany it. The GCB also produced two of a four part </a:t>
            </a:r>
            <a:r>
              <a:rPr kumimoji="0" lang="en-US" altLang="en-US" sz="1800" b="1" i="0" u="none" strike="noStrike" cap="none" normalizeH="0" baseline="0" dirty="0" smtClean="0">
                <a:ln>
                  <a:noFill/>
                </a:ln>
                <a:solidFill>
                  <a:srgbClr val="0366D6"/>
                </a:solidFill>
                <a:effectLst/>
                <a:latin typeface="-apple-system"/>
                <a:hlinkClick r:id="rId4"/>
              </a:rPr>
              <a:t>R training</a:t>
            </a:r>
            <a:r>
              <a:rPr kumimoji="0" lang="en-US" altLang="en-US" sz="1800" b="0" i="0" u="none" strike="noStrike" cap="none" normalizeH="0" baseline="0" dirty="0" smtClean="0">
                <a:ln>
                  <a:noFill/>
                </a:ln>
                <a:solidFill>
                  <a:srgbClr val="24292E"/>
                </a:solidFill>
                <a:effectLst/>
                <a:latin typeface="-apple-system"/>
              </a:rPr>
              <a:t> for both ICPI analysts and headquarter users. In addition to the great trainings the team developed, we also created a </a:t>
            </a:r>
            <a:r>
              <a:rPr kumimoji="0" lang="en-US" altLang="en-US" sz="1800" b="1" i="0" u="none" strike="noStrike" cap="none" normalizeH="0" baseline="0" dirty="0" smtClean="0">
                <a:ln>
                  <a:noFill/>
                </a:ln>
                <a:solidFill>
                  <a:srgbClr val="0366D6"/>
                </a:solidFill>
                <a:effectLst/>
                <a:latin typeface="-apple-system"/>
                <a:hlinkClick r:id="rId5"/>
              </a:rPr>
              <a:t>training dataset</a:t>
            </a:r>
            <a:r>
              <a:rPr kumimoji="0" lang="en-US" altLang="en-US" sz="1800" b="0" i="0" u="none" strike="noStrike" cap="none" normalizeH="0" baseline="0" dirty="0" smtClean="0">
                <a:ln>
                  <a:noFill/>
                </a:ln>
                <a:solidFill>
                  <a:srgbClr val="24292E"/>
                </a:solidFill>
                <a:effectLst/>
                <a:latin typeface="-apple-system"/>
              </a:rPr>
              <a:t>, which masks the PSNU and IM data pulled at random from the MSD, to be used in both trainings as a manageable-sized and anonymous dataset as well as for public or demonstration materials.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3284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720EF26-1E39-4F64-8236-ED355D806952}"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0" y="455126"/>
            <a:ext cx="9144000" cy="5578415"/>
          </a:xfrm>
          <a:prstGeom prst="rect">
            <a:avLst/>
          </a:prstGeom>
        </p:spPr>
      </p:pic>
      <p:sp>
        <p:nvSpPr>
          <p:cNvPr id="7" name="Rectangle 6"/>
          <p:cNvSpPr/>
          <p:nvPr/>
        </p:nvSpPr>
        <p:spPr>
          <a:xfrm>
            <a:off x="1600200" y="6488668"/>
            <a:ext cx="4791376" cy="369332"/>
          </a:xfrm>
          <a:prstGeom prst="rect">
            <a:avLst/>
          </a:prstGeom>
        </p:spPr>
        <p:txBody>
          <a:bodyPr wrap="none">
            <a:spAutoFit/>
          </a:bodyPr>
          <a:lstStyle/>
          <a:p>
            <a:pPr lvl="1"/>
            <a:r>
              <a:rPr lang="en-US" dirty="0" smtClean="0"/>
              <a:t>Source: </a:t>
            </a:r>
            <a:r>
              <a:rPr lang="en-US" dirty="0" smtClean="0">
                <a:hlinkClick r:id="rId3"/>
              </a:rPr>
              <a:t>Data </a:t>
            </a:r>
            <a:r>
              <a:rPr lang="en-US" dirty="0" err="1">
                <a:hlinkClick r:id="rId3"/>
              </a:rPr>
              <a:t>viz</a:t>
            </a:r>
            <a:r>
              <a:rPr lang="en-US" dirty="0">
                <a:hlinkClick r:id="rId3"/>
              </a:rPr>
              <a:t>: the good, the bad, the ugly</a:t>
            </a:r>
            <a:endParaRPr lang="en-US" dirty="0"/>
          </a:p>
        </p:txBody>
      </p:sp>
    </p:spTree>
    <p:extLst>
      <p:ext uri="{BB962C8B-B14F-4D97-AF65-F5344CB8AC3E}">
        <p14:creationId xmlns:p14="http://schemas.microsoft.com/office/powerpoint/2010/main" val="3060874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720EF26-1E39-4F64-8236-ED355D806952}"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0" y="381000"/>
            <a:ext cx="9144000" cy="5635511"/>
          </a:xfrm>
          <a:prstGeom prst="rect">
            <a:avLst/>
          </a:prstGeom>
        </p:spPr>
      </p:pic>
      <p:sp>
        <p:nvSpPr>
          <p:cNvPr id="6" name="Rectangle 5"/>
          <p:cNvSpPr/>
          <p:nvPr/>
        </p:nvSpPr>
        <p:spPr>
          <a:xfrm>
            <a:off x="1600200" y="6488668"/>
            <a:ext cx="4791376" cy="369332"/>
          </a:xfrm>
          <a:prstGeom prst="rect">
            <a:avLst/>
          </a:prstGeom>
        </p:spPr>
        <p:txBody>
          <a:bodyPr wrap="none">
            <a:spAutoFit/>
          </a:bodyPr>
          <a:lstStyle/>
          <a:p>
            <a:pPr lvl="1"/>
            <a:r>
              <a:rPr lang="en-US" dirty="0" smtClean="0"/>
              <a:t>Source: </a:t>
            </a:r>
            <a:r>
              <a:rPr lang="en-US" dirty="0" smtClean="0">
                <a:hlinkClick r:id="rId3"/>
              </a:rPr>
              <a:t>Data </a:t>
            </a:r>
            <a:r>
              <a:rPr lang="en-US" dirty="0" err="1">
                <a:hlinkClick r:id="rId3"/>
              </a:rPr>
              <a:t>viz</a:t>
            </a:r>
            <a:r>
              <a:rPr lang="en-US" dirty="0">
                <a:hlinkClick r:id="rId3"/>
              </a:rPr>
              <a:t>: the good, the bad, the ugly</a:t>
            </a:r>
            <a:endParaRPr lang="en-US" dirty="0"/>
          </a:p>
        </p:txBody>
      </p:sp>
    </p:spTree>
    <p:extLst>
      <p:ext uri="{BB962C8B-B14F-4D97-AF65-F5344CB8AC3E}">
        <p14:creationId xmlns:p14="http://schemas.microsoft.com/office/powerpoint/2010/main" val="1115429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2720EF26-1E39-4F64-8236-ED355D806952}"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0" y="439468"/>
            <a:ext cx="9144000" cy="5979063"/>
          </a:xfrm>
          <a:prstGeom prst="rect">
            <a:avLst/>
          </a:prstGeom>
        </p:spPr>
      </p:pic>
      <p:sp>
        <p:nvSpPr>
          <p:cNvPr id="6" name="Rectangle 5"/>
          <p:cNvSpPr/>
          <p:nvPr/>
        </p:nvSpPr>
        <p:spPr>
          <a:xfrm>
            <a:off x="1600200" y="6488668"/>
            <a:ext cx="4791376" cy="369332"/>
          </a:xfrm>
          <a:prstGeom prst="rect">
            <a:avLst/>
          </a:prstGeom>
        </p:spPr>
        <p:txBody>
          <a:bodyPr wrap="none">
            <a:spAutoFit/>
          </a:bodyPr>
          <a:lstStyle/>
          <a:p>
            <a:pPr lvl="1"/>
            <a:r>
              <a:rPr lang="en-US" dirty="0" smtClean="0"/>
              <a:t>Source: </a:t>
            </a:r>
            <a:r>
              <a:rPr lang="en-US" dirty="0" smtClean="0">
                <a:hlinkClick r:id="rId3"/>
              </a:rPr>
              <a:t>Data </a:t>
            </a:r>
            <a:r>
              <a:rPr lang="en-US" dirty="0" err="1">
                <a:hlinkClick r:id="rId3"/>
              </a:rPr>
              <a:t>viz</a:t>
            </a:r>
            <a:r>
              <a:rPr lang="en-US" dirty="0">
                <a:hlinkClick r:id="rId3"/>
              </a:rPr>
              <a:t>: the good, the bad, the ugly</a:t>
            </a:r>
            <a:endParaRPr lang="en-US" dirty="0"/>
          </a:p>
        </p:txBody>
      </p:sp>
    </p:spTree>
    <p:extLst>
      <p:ext uri="{BB962C8B-B14F-4D97-AF65-F5344CB8AC3E}">
        <p14:creationId xmlns:p14="http://schemas.microsoft.com/office/powerpoint/2010/main" val="1440794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720EF26-1E39-4F64-8236-ED355D806952}" type="slidenum">
              <a:rPr lang="en-US" smtClean="0"/>
              <a:pPr/>
              <a:t>16</a:t>
            </a:fld>
            <a:endParaRPr lang="en-US" dirty="0"/>
          </a:p>
        </p:txBody>
      </p:sp>
      <p:pic>
        <p:nvPicPr>
          <p:cNvPr id="6" name="Picture 5"/>
          <p:cNvPicPr>
            <a:picLocks noChangeAspect="1"/>
          </p:cNvPicPr>
          <p:nvPr/>
        </p:nvPicPr>
        <p:blipFill>
          <a:blip r:embed="rId2"/>
          <a:stretch>
            <a:fillRect/>
          </a:stretch>
        </p:blipFill>
        <p:spPr>
          <a:xfrm>
            <a:off x="335280" y="457200"/>
            <a:ext cx="8382000" cy="5162550"/>
          </a:xfrm>
          <a:prstGeom prst="rect">
            <a:avLst/>
          </a:prstGeom>
        </p:spPr>
      </p:pic>
      <p:sp>
        <p:nvSpPr>
          <p:cNvPr id="8" name="TextBox 7"/>
          <p:cNvSpPr txBox="1"/>
          <p:nvPr/>
        </p:nvSpPr>
        <p:spPr>
          <a:xfrm>
            <a:off x="3048000" y="6446519"/>
            <a:ext cx="2669833" cy="369332"/>
          </a:xfrm>
          <a:prstGeom prst="rect">
            <a:avLst/>
          </a:prstGeom>
          <a:noFill/>
        </p:spPr>
        <p:txBody>
          <a:bodyPr wrap="none" rtlCol="0">
            <a:spAutoFit/>
          </a:bodyPr>
          <a:lstStyle/>
          <a:p>
            <a:r>
              <a:rPr lang="en-US" dirty="0" smtClean="0"/>
              <a:t>Source: </a:t>
            </a:r>
            <a:r>
              <a:rPr lang="en-US" dirty="0" smtClean="0">
                <a:hlinkClick r:id="rId3"/>
              </a:rPr>
              <a:t>DIV Best Practices </a:t>
            </a:r>
            <a:endParaRPr lang="en-US" dirty="0"/>
          </a:p>
        </p:txBody>
      </p:sp>
    </p:spTree>
    <p:extLst>
      <p:ext uri="{BB962C8B-B14F-4D97-AF65-F5344CB8AC3E}">
        <p14:creationId xmlns:p14="http://schemas.microsoft.com/office/powerpoint/2010/main" val="2623450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4"/>
          </p:nvPr>
        </p:nvSpPr>
        <p:spPr/>
        <p:txBody>
          <a:bodyPr/>
          <a:lstStyle/>
          <a:p>
            <a:fld id="{2720EF26-1E39-4F64-8236-ED355D806952}" type="slidenum">
              <a:rPr lang="en-US" smtClean="0"/>
              <a:pPr/>
              <a:t>17</a:t>
            </a:fld>
            <a:endParaRPr lang="en-US" dirty="0"/>
          </a:p>
        </p:txBody>
      </p:sp>
      <p:pic>
        <p:nvPicPr>
          <p:cNvPr id="5" name="Picture 4"/>
          <p:cNvPicPr>
            <a:picLocks noChangeAspect="1"/>
          </p:cNvPicPr>
          <p:nvPr/>
        </p:nvPicPr>
        <p:blipFill rotWithShape="1">
          <a:blip r:embed="rId2"/>
          <a:srcRect b="81122"/>
          <a:stretch/>
        </p:blipFill>
        <p:spPr>
          <a:xfrm>
            <a:off x="12818" y="152401"/>
            <a:ext cx="9139015" cy="1066800"/>
          </a:xfrm>
          <a:prstGeom prst="rect">
            <a:avLst/>
          </a:prstGeom>
        </p:spPr>
      </p:pic>
      <p:pic>
        <p:nvPicPr>
          <p:cNvPr id="8" name="Picture 7"/>
          <p:cNvPicPr>
            <a:picLocks noChangeAspect="1"/>
          </p:cNvPicPr>
          <p:nvPr/>
        </p:nvPicPr>
        <p:blipFill>
          <a:blip r:embed="rId3"/>
          <a:stretch>
            <a:fillRect/>
          </a:stretch>
        </p:blipFill>
        <p:spPr>
          <a:xfrm>
            <a:off x="3505200" y="1342119"/>
            <a:ext cx="2521863" cy="2033587"/>
          </a:xfrm>
          <a:prstGeom prst="rect">
            <a:avLst/>
          </a:prstGeom>
        </p:spPr>
      </p:pic>
      <p:pic>
        <p:nvPicPr>
          <p:cNvPr id="6" name="Picture 5"/>
          <p:cNvPicPr>
            <a:picLocks noChangeAspect="1"/>
          </p:cNvPicPr>
          <p:nvPr/>
        </p:nvPicPr>
        <p:blipFill rotWithShape="1">
          <a:blip r:embed="rId4"/>
          <a:srcRect b="511"/>
          <a:stretch/>
        </p:blipFill>
        <p:spPr>
          <a:xfrm>
            <a:off x="5638800" y="2634559"/>
            <a:ext cx="3429000" cy="3806012"/>
          </a:xfrm>
          <a:prstGeom prst="rect">
            <a:avLst/>
          </a:prstGeom>
        </p:spPr>
      </p:pic>
      <p:pic>
        <p:nvPicPr>
          <p:cNvPr id="7" name="Picture 6"/>
          <p:cNvPicPr>
            <a:picLocks noChangeAspect="1"/>
          </p:cNvPicPr>
          <p:nvPr/>
        </p:nvPicPr>
        <p:blipFill rotWithShape="1">
          <a:blip r:embed="rId5"/>
          <a:srcRect t="1" b="-546"/>
          <a:stretch/>
        </p:blipFill>
        <p:spPr>
          <a:xfrm>
            <a:off x="12818" y="1396240"/>
            <a:ext cx="3429000" cy="3968902"/>
          </a:xfrm>
          <a:prstGeom prst="rect">
            <a:avLst/>
          </a:prstGeom>
        </p:spPr>
      </p:pic>
      <p:sp>
        <p:nvSpPr>
          <p:cNvPr id="9" name="Rectangle 8"/>
          <p:cNvSpPr/>
          <p:nvPr/>
        </p:nvSpPr>
        <p:spPr>
          <a:xfrm>
            <a:off x="1600200" y="6488668"/>
            <a:ext cx="4791376" cy="369332"/>
          </a:xfrm>
          <a:prstGeom prst="rect">
            <a:avLst/>
          </a:prstGeom>
        </p:spPr>
        <p:txBody>
          <a:bodyPr wrap="none">
            <a:spAutoFit/>
          </a:bodyPr>
          <a:lstStyle/>
          <a:p>
            <a:pPr lvl="1"/>
            <a:r>
              <a:rPr lang="en-US" dirty="0" smtClean="0"/>
              <a:t>Source: </a:t>
            </a:r>
            <a:r>
              <a:rPr lang="en-US" dirty="0" smtClean="0">
                <a:hlinkClick r:id="rId6"/>
              </a:rPr>
              <a:t>Data </a:t>
            </a:r>
            <a:r>
              <a:rPr lang="en-US" dirty="0" err="1">
                <a:hlinkClick r:id="rId6"/>
              </a:rPr>
              <a:t>viz</a:t>
            </a:r>
            <a:r>
              <a:rPr lang="en-US" dirty="0">
                <a:hlinkClick r:id="rId6"/>
              </a:rPr>
              <a:t>: the good, the bad, the ugly</a:t>
            </a:r>
            <a:endParaRPr lang="en-US" dirty="0"/>
          </a:p>
        </p:txBody>
      </p:sp>
    </p:spTree>
    <p:extLst>
      <p:ext uri="{BB962C8B-B14F-4D97-AF65-F5344CB8AC3E}">
        <p14:creationId xmlns:p14="http://schemas.microsoft.com/office/powerpoint/2010/main" val="1698644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720EF26-1E39-4F64-8236-ED355D806952}"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0" y="735904"/>
            <a:ext cx="9144000" cy="5386192"/>
          </a:xfrm>
          <a:prstGeom prst="rect">
            <a:avLst/>
          </a:prstGeom>
        </p:spPr>
      </p:pic>
      <p:sp>
        <p:nvSpPr>
          <p:cNvPr id="6" name="Rectangle 5"/>
          <p:cNvSpPr/>
          <p:nvPr/>
        </p:nvSpPr>
        <p:spPr>
          <a:xfrm>
            <a:off x="1600200" y="6488668"/>
            <a:ext cx="4791376" cy="369332"/>
          </a:xfrm>
          <a:prstGeom prst="rect">
            <a:avLst/>
          </a:prstGeom>
        </p:spPr>
        <p:txBody>
          <a:bodyPr wrap="none">
            <a:spAutoFit/>
          </a:bodyPr>
          <a:lstStyle/>
          <a:p>
            <a:pPr lvl="1"/>
            <a:r>
              <a:rPr lang="en-US" dirty="0" smtClean="0"/>
              <a:t>Source: </a:t>
            </a:r>
            <a:r>
              <a:rPr lang="en-US" dirty="0" smtClean="0">
                <a:hlinkClick r:id="rId3"/>
              </a:rPr>
              <a:t>Data </a:t>
            </a:r>
            <a:r>
              <a:rPr lang="en-US" dirty="0" err="1">
                <a:hlinkClick r:id="rId3"/>
              </a:rPr>
              <a:t>viz</a:t>
            </a:r>
            <a:r>
              <a:rPr lang="en-US" dirty="0">
                <a:hlinkClick r:id="rId3"/>
              </a:rPr>
              <a:t>: the good, the bad, the ugly</a:t>
            </a:r>
            <a:endParaRPr lang="en-US" dirty="0"/>
          </a:p>
        </p:txBody>
      </p:sp>
    </p:spTree>
    <p:extLst>
      <p:ext uri="{BB962C8B-B14F-4D97-AF65-F5344CB8AC3E}">
        <p14:creationId xmlns:p14="http://schemas.microsoft.com/office/powerpoint/2010/main" val="3618527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Viz</a:t>
            </a:r>
            <a:r>
              <a:rPr lang="en-US" dirty="0" smtClean="0"/>
              <a:t>: General Tips &amp; Resources</a:t>
            </a:r>
            <a:endParaRPr lang="en-US" dirty="0"/>
          </a:p>
        </p:txBody>
      </p:sp>
      <p:sp>
        <p:nvSpPr>
          <p:cNvPr id="3" name="Content Placeholder 2"/>
          <p:cNvSpPr>
            <a:spLocks noGrp="1"/>
          </p:cNvSpPr>
          <p:nvPr>
            <p:ph idx="1"/>
          </p:nvPr>
        </p:nvSpPr>
        <p:spPr/>
        <p:txBody>
          <a:bodyPr>
            <a:normAutofit lnSpcReduction="10000"/>
          </a:bodyPr>
          <a:lstStyle/>
          <a:p>
            <a:r>
              <a:rPr lang="en-US" dirty="0" smtClean="0"/>
              <a:t>Subset data (</a:t>
            </a:r>
            <a:r>
              <a:rPr lang="en-US" dirty="0" smtClean="0">
                <a:hlinkClick r:id="rId2"/>
              </a:rPr>
              <a:t>sample code for manipulating datasets</a:t>
            </a:r>
            <a:r>
              <a:rPr lang="en-US" dirty="0" smtClean="0"/>
              <a:t>)</a:t>
            </a:r>
          </a:p>
          <a:p>
            <a:r>
              <a:rPr lang="en-US" dirty="0" smtClean="0">
                <a:hlinkClick r:id="rId3"/>
              </a:rPr>
              <a:t>Automate dashboards/tools</a:t>
            </a:r>
            <a:r>
              <a:rPr lang="en-US" dirty="0" smtClean="0"/>
              <a:t> when possible (replication &amp; ease of use) </a:t>
            </a:r>
          </a:p>
          <a:p>
            <a:r>
              <a:rPr lang="en-US" dirty="0" smtClean="0"/>
              <a:t>Documentation of analytics &amp; setup</a:t>
            </a:r>
            <a:r>
              <a:rPr lang="en-US" dirty="0"/>
              <a:t> </a:t>
            </a:r>
            <a:r>
              <a:rPr lang="en-US" dirty="0" smtClean="0"/>
              <a:t>of tool (code, instructions, etc.)</a:t>
            </a:r>
          </a:p>
          <a:p>
            <a:r>
              <a:rPr lang="en-US" dirty="0" smtClean="0"/>
              <a:t>Standardization of </a:t>
            </a:r>
            <a:r>
              <a:rPr lang="en-US" dirty="0" smtClean="0">
                <a:hlinkClick r:id="rId4"/>
              </a:rPr>
              <a:t>colors</a:t>
            </a:r>
            <a:r>
              <a:rPr lang="en-US" dirty="0" smtClean="0"/>
              <a:t>, visuals for various purposes</a:t>
            </a:r>
          </a:p>
          <a:p>
            <a:r>
              <a:rPr lang="en-US" dirty="0" smtClean="0"/>
              <a:t>Verify QC of analyses against Panorama/</a:t>
            </a:r>
            <a:r>
              <a:rPr lang="en-US" dirty="0" err="1" smtClean="0"/>
              <a:t>Datim</a:t>
            </a:r>
            <a:r>
              <a:rPr lang="en-US" dirty="0" smtClean="0"/>
              <a:t> </a:t>
            </a:r>
          </a:p>
          <a:p>
            <a:r>
              <a:rPr lang="en-US" dirty="0" smtClean="0"/>
              <a:t>Sharing best practices – what does the audience/user have access to (software, knowledge of data, etc.)</a:t>
            </a:r>
          </a:p>
          <a:p>
            <a:endParaRPr lang="en-US" dirty="0" smtClean="0"/>
          </a:p>
        </p:txBody>
      </p:sp>
      <p:sp>
        <p:nvSpPr>
          <p:cNvPr id="4" name="Slide Number Placeholder 3"/>
          <p:cNvSpPr>
            <a:spLocks noGrp="1"/>
          </p:cNvSpPr>
          <p:nvPr>
            <p:ph type="sldNum" sz="quarter" idx="4"/>
          </p:nvPr>
        </p:nvSpPr>
        <p:spPr/>
        <p:txBody>
          <a:bodyPr/>
          <a:lstStyle/>
          <a:p>
            <a:fld id="{2720EF26-1E39-4F64-8236-ED355D806952}" type="slidenum">
              <a:rPr lang="en-US" smtClean="0"/>
              <a:pPr/>
              <a:t>19</a:t>
            </a:fld>
            <a:endParaRPr lang="en-US" dirty="0"/>
          </a:p>
        </p:txBody>
      </p:sp>
    </p:spTree>
    <p:extLst>
      <p:ext uri="{BB962C8B-B14F-4D97-AF65-F5344CB8AC3E}">
        <p14:creationId xmlns:p14="http://schemas.microsoft.com/office/powerpoint/2010/main" val="3336320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My Documents\ICPI\DIV (fka Panorama)\SOW\DIV Teams.png"/>
          <p:cNvPicPr/>
          <p:nvPr/>
        </p:nvPicPr>
        <p:blipFill>
          <a:blip r:embed="rId2">
            <a:extLst>
              <a:ext uri="{28A0092B-C50C-407E-A947-70E740481C1C}">
                <a14:useLocalDpi xmlns:a14="http://schemas.microsoft.com/office/drawing/2010/main" val="0"/>
              </a:ext>
            </a:extLst>
          </a:blip>
          <a:srcRect/>
          <a:stretch>
            <a:fillRect/>
          </a:stretch>
        </p:blipFill>
        <p:spPr bwMode="auto">
          <a:xfrm>
            <a:off x="2670917" y="2590800"/>
            <a:ext cx="5638800" cy="3644069"/>
          </a:xfrm>
          <a:prstGeom prst="rect">
            <a:avLst/>
          </a:prstGeom>
          <a:noFill/>
          <a:ln>
            <a:noFill/>
          </a:ln>
        </p:spPr>
      </p:pic>
      <p:sp>
        <p:nvSpPr>
          <p:cNvPr id="2" name="Title 1"/>
          <p:cNvSpPr>
            <a:spLocks noGrp="1"/>
          </p:cNvSpPr>
          <p:nvPr>
            <p:ph type="title"/>
          </p:nvPr>
        </p:nvSpPr>
        <p:spPr/>
        <p:txBody>
          <a:bodyPr/>
          <a:lstStyle/>
          <a:p>
            <a:r>
              <a:rPr lang="en-US" dirty="0" smtClean="0"/>
              <a:t>Data Integration &amp; Visualization (DIV) 	</a:t>
            </a:r>
            <a:endParaRPr lang="en-US" dirty="0"/>
          </a:p>
        </p:txBody>
      </p:sp>
      <p:sp>
        <p:nvSpPr>
          <p:cNvPr id="3" name="Content Placeholder 2"/>
          <p:cNvSpPr>
            <a:spLocks noGrp="1"/>
          </p:cNvSpPr>
          <p:nvPr>
            <p:ph idx="1"/>
          </p:nvPr>
        </p:nvSpPr>
        <p:spPr/>
        <p:txBody>
          <a:bodyPr/>
          <a:lstStyle/>
          <a:p>
            <a:pPr marL="0" indent="0">
              <a:buNone/>
            </a:pPr>
            <a:r>
              <a:rPr lang="en-US" dirty="0" smtClean="0"/>
              <a:t>DIV </a:t>
            </a:r>
            <a:r>
              <a:rPr lang="en-US" dirty="0"/>
              <a:t>is responsible for coordinating and developing best practices for data integration and visualization through two main sub-groups/pillars: 1) Business Intelligence, and </a:t>
            </a:r>
            <a:endParaRPr lang="en-US" dirty="0" smtClean="0"/>
          </a:p>
          <a:p>
            <a:pPr marL="0" indent="0">
              <a:buNone/>
            </a:pPr>
            <a:r>
              <a:rPr lang="en-US" dirty="0" smtClean="0"/>
              <a:t>2</a:t>
            </a:r>
            <a:r>
              <a:rPr lang="en-US" dirty="0"/>
              <a:t>) Guidance and Capacity Building. </a:t>
            </a:r>
          </a:p>
        </p:txBody>
      </p:sp>
      <p:sp>
        <p:nvSpPr>
          <p:cNvPr id="4" name="Slide Number Placeholder 3"/>
          <p:cNvSpPr>
            <a:spLocks noGrp="1"/>
          </p:cNvSpPr>
          <p:nvPr>
            <p:ph type="sldNum" sz="quarter" idx="4"/>
          </p:nvPr>
        </p:nvSpPr>
        <p:spPr/>
        <p:txBody>
          <a:bodyPr/>
          <a:lstStyle/>
          <a:p>
            <a:fld id="{2720EF26-1E39-4F64-8236-ED355D806952}" type="slidenum">
              <a:rPr lang="en-US" smtClean="0"/>
              <a:pPr/>
              <a:t>2</a:t>
            </a:fld>
            <a:endParaRPr lang="en-US" dirty="0"/>
          </a:p>
        </p:txBody>
      </p:sp>
    </p:spTree>
    <p:extLst>
      <p:ext uri="{BB962C8B-B14F-4D97-AF65-F5344CB8AC3E}">
        <p14:creationId xmlns:p14="http://schemas.microsoft.com/office/powerpoint/2010/main" val="3359776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and Materials</a:t>
            </a:r>
            <a:endParaRPr lang="en-US" dirty="0"/>
          </a:p>
        </p:txBody>
      </p:sp>
      <p:sp>
        <p:nvSpPr>
          <p:cNvPr id="3" name="Content Placeholder 2"/>
          <p:cNvSpPr>
            <a:spLocks noGrp="1"/>
          </p:cNvSpPr>
          <p:nvPr>
            <p:ph idx="1"/>
          </p:nvPr>
        </p:nvSpPr>
        <p:spPr/>
        <p:txBody>
          <a:bodyPr/>
          <a:lstStyle/>
          <a:p>
            <a:r>
              <a:rPr lang="en-US" dirty="0" smtClean="0">
                <a:hlinkClick r:id="rId2"/>
              </a:rPr>
              <a:t>Resources </a:t>
            </a:r>
            <a:r>
              <a:rPr lang="en-US" dirty="0" smtClean="0"/>
              <a:t>for Excel, R, Data </a:t>
            </a:r>
            <a:r>
              <a:rPr lang="en-US" dirty="0" err="1" smtClean="0"/>
              <a:t>Viz</a:t>
            </a:r>
            <a:r>
              <a:rPr lang="en-US" dirty="0" smtClean="0"/>
              <a:t>, Stata, others</a:t>
            </a:r>
          </a:p>
          <a:p>
            <a:r>
              <a:rPr lang="en-US" dirty="0" smtClean="0">
                <a:hlinkClick r:id="rId3"/>
              </a:rPr>
              <a:t>ICPI </a:t>
            </a:r>
            <a:r>
              <a:rPr lang="en-US" dirty="0">
                <a:hlinkClick r:id="rId3"/>
              </a:rPr>
              <a:t>GitHub </a:t>
            </a:r>
            <a:r>
              <a:rPr lang="en-US" dirty="0" smtClean="0"/>
              <a:t>page, additional code for ICPI tools stored in each cluster’s page</a:t>
            </a:r>
            <a:endParaRPr lang="en-US" dirty="0"/>
          </a:p>
          <a:p>
            <a:r>
              <a:rPr lang="en-US" dirty="0" smtClean="0">
                <a:hlinkClick r:id="rId4"/>
              </a:rPr>
              <a:t>PALS (PEPFAR Applied Learning Summit)</a:t>
            </a:r>
            <a:r>
              <a:rPr lang="en-US" dirty="0" smtClean="0"/>
              <a:t>: (login to DATIM) Sept.2017 one-week training on data systems, analytics and visualization</a:t>
            </a:r>
          </a:p>
          <a:p>
            <a:r>
              <a:rPr lang="en-US" dirty="0" smtClean="0">
                <a:hlinkClick r:id="rId5"/>
              </a:rPr>
              <a:t>DGHT presentations</a:t>
            </a:r>
            <a:endParaRPr lang="en-US" dirty="0" smtClean="0"/>
          </a:p>
          <a:p>
            <a:pPr lvl="1"/>
            <a:r>
              <a:rPr lang="en-US" dirty="0" smtClean="0">
                <a:hlinkClick r:id="rId6"/>
              </a:rPr>
              <a:t>Data </a:t>
            </a:r>
            <a:r>
              <a:rPr lang="en-US" dirty="0" err="1" smtClean="0">
                <a:hlinkClick r:id="rId6"/>
              </a:rPr>
              <a:t>viz</a:t>
            </a:r>
            <a:r>
              <a:rPr lang="en-US" dirty="0" smtClean="0">
                <a:hlinkClick r:id="rId6"/>
              </a:rPr>
              <a:t>: the good, the bad, the ugly</a:t>
            </a:r>
            <a:endParaRPr lang="en-US" dirty="0" smtClean="0"/>
          </a:p>
          <a:p>
            <a:pPr lvl="1"/>
            <a:r>
              <a:rPr lang="en-US" dirty="0" smtClean="0">
                <a:hlinkClick r:id="rId7"/>
              </a:rPr>
              <a:t>SIMS: hands-on demo</a:t>
            </a:r>
            <a:endParaRPr lang="en-US" dirty="0"/>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20</a:t>
            </a:fld>
            <a:endParaRPr lang="en-US" dirty="0"/>
          </a:p>
        </p:txBody>
      </p:sp>
    </p:spTree>
    <p:extLst>
      <p:ext uri="{BB962C8B-B14F-4D97-AF65-F5344CB8AC3E}">
        <p14:creationId xmlns:p14="http://schemas.microsoft.com/office/powerpoint/2010/main" val="3206403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ICPI Trainings </a:t>
            </a:r>
            <a:endParaRPr lang="en-US" dirty="0"/>
          </a:p>
        </p:txBody>
      </p:sp>
      <p:sp>
        <p:nvSpPr>
          <p:cNvPr id="3" name="Content Placeholder 2"/>
          <p:cNvSpPr>
            <a:spLocks noGrp="1"/>
          </p:cNvSpPr>
          <p:nvPr>
            <p:ph idx="1"/>
          </p:nvPr>
        </p:nvSpPr>
        <p:spPr>
          <a:xfrm>
            <a:off x="592060" y="1030373"/>
            <a:ext cx="8321040" cy="5300172"/>
          </a:xfrm>
        </p:spPr>
        <p:txBody>
          <a:bodyPr/>
          <a:lstStyle/>
          <a:p>
            <a:r>
              <a:rPr lang="en-US" b="1" dirty="0" smtClean="0"/>
              <a:t>R functions &amp; utilities for MER data </a:t>
            </a:r>
          </a:p>
          <a:p>
            <a:pPr lvl="1"/>
            <a:r>
              <a:rPr lang="en-US" sz="1600" dirty="0" smtClean="0"/>
              <a:t>Purpose: Aimed </a:t>
            </a:r>
            <a:r>
              <a:rPr lang="en-US" sz="1600" dirty="0"/>
              <a:t>at analysts who use R Studio, intends to take advantage of code that already exists for working with MER Structured Datasets. For more information, please see GitHub: </a:t>
            </a:r>
            <a:r>
              <a:rPr lang="en-US" sz="1600" u="sng" dirty="0" smtClean="0">
                <a:hlinkClick r:id="rId2"/>
              </a:rPr>
              <a:t>https</a:t>
            </a:r>
            <a:r>
              <a:rPr lang="en-US" sz="1600" u="sng" dirty="0">
                <a:hlinkClick r:id="rId2"/>
              </a:rPr>
              <a:t>://github.com/ICPI/ICPIutilities</a:t>
            </a:r>
            <a:r>
              <a:rPr lang="en-US" sz="1600" dirty="0" smtClean="0"/>
              <a:t>​</a:t>
            </a:r>
          </a:p>
          <a:p>
            <a:r>
              <a:rPr lang="en-US" dirty="0" smtClean="0">
                <a:hlinkClick r:id="rId3"/>
              </a:rPr>
              <a:t>R Training series 1-4</a:t>
            </a:r>
            <a:endParaRPr lang="en-US" dirty="0"/>
          </a:p>
          <a:p>
            <a:r>
              <a:rPr lang="en-US" dirty="0" smtClean="0">
                <a:hlinkClick r:id="rId4"/>
              </a:rPr>
              <a:t>R Peer-to-Peer Training </a:t>
            </a:r>
            <a:r>
              <a:rPr lang="en-US" dirty="0" smtClean="0"/>
              <a:t>(January 2018)</a:t>
            </a:r>
          </a:p>
          <a:p>
            <a:r>
              <a:rPr lang="en-US" dirty="0" smtClean="0">
                <a:hlinkClick r:id="rId5"/>
              </a:rPr>
              <a:t>Tableau training</a:t>
            </a:r>
            <a:r>
              <a:rPr lang="en-US" dirty="0" smtClean="0"/>
              <a:t>: Visualizing </a:t>
            </a:r>
            <a:r>
              <a:rPr lang="en-US" dirty="0"/>
              <a:t>PEPFAR data </a:t>
            </a:r>
            <a:r>
              <a:rPr lang="en-US" dirty="0" smtClean="0"/>
              <a:t>(June 2018)</a:t>
            </a:r>
          </a:p>
          <a:p>
            <a:endParaRPr lang="en-US" dirty="0" smtClean="0"/>
          </a:p>
          <a:p>
            <a:endParaRPr lang="en-US" dirty="0" smtClean="0"/>
          </a:p>
        </p:txBody>
      </p:sp>
      <p:sp>
        <p:nvSpPr>
          <p:cNvPr id="4" name="Slide Number Placeholder 3"/>
          <p:cNvSpPr>
            <a:spLocks noGrp="1"/>
          </p:cNvSpPr>
          <p:nvPr>
            <p:ph type="sldNum" sz="quarter" idx="4"/>
          </p:nvPr>
        </p:nvSpPr>
        <p:spPr/>
        <p:txBody>
          <a:bodyPr/>
          <a:lstStyle/>
          <a:p>
            <a:fld id="{2720EF26-1E39-4F64-8236-ED355D806952}" type="slidenum">
              <a:rPr lang="en-US" smtClean="0"/>
              <a:pPr/>
              <a:t>21</a:t>
            </a:fld>
            <a:endParaRPr lang="en-US" dirty="0"/>
          </a:p>
        </p:txBody>
      </p:sp>
    </p:spTree>
    <p:extLst>
      <p:ext uri="{BB962C8B-B14F-4D97-AF65-F5344CB8AC3E}">
        <p14:creationId xmlns:p14="http://schemas.microsoft.com/office/powerpoint/2010/main" val="2165653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4328" y="1097280"/>
            <a:ext cx="3605530" cy="5227320"/>
          </a:xfrm>
        </p:spPr>
        <p:txBody>
          <a:bodyPr>
            <a:normAutofit/>
          </a:bodyPr>
          <a:lstStyle/>
          <a:p>
            <a:pPr marL="0" indent="0">
              <a:buNone/>
            </a:pPr>
            <a:r>
              <a:rPr lang="en-US" sz="1800" b="1" dirty="0" smtClean="0"/>
              <a:t>GitHub</a:t>
            </a:r>
            <a:r>
              <a:rPr lang="en-US" sz="1800" dirty="0"/>
              <a:t>: </a:t>
            </a:r>
            <a:r>
              <a:rPr lang="en-US" sz="1800" u="sng" dirty="0">
                <a:hlinkClick r:id="rId2"/>
              </a:rPr>
              <a:t>https://github.com/ICPI/DIV</a:t>
            </a:r>
            <a:r>
              <a:rPr lang="en-US" sz="1800" dirty="0"/>
              <a:t> </a:t>
            </a:r>
          </a:p>
          <a:p>
            <a:r>
              <a:rPr lang="en-US" sz="1800" u="sng" dirty="0">
                <a:hlinkClick r:id="rId3"/>
              </a:rPr>
              <a:t>DIV Wiki</a:t>
            </a:r>
            <a:r>
              <a:rPr lang="en-US" sz="1800" dirty="0"/>
              <a:t>: Contains resources and meeting notes</a:t>
            </a:r>
          </a:p>
          <a:p>
            <a:r>
              <a:rPr lang="en-US" sz="1800" u="sng" dirty="0">
                <a:hlinkClick r:id="rId4"/>
              </a:rPr>
              <a:t>DIV issues</a:t>
            </a:r>
            <a:r>
              <a:rPr lang="en-US" sz="1800" dirty="0"/>
              <a:t>: Current and closed out projects and activities Organized by DIV subgroup: </a:t>
            </a:r>
            <a:r>
              <a:rPr lang="en-US" sz="1800" u="sng" dirty="0">
                <a:hlinkClick r:id="rId5"/>
              </a:rPr>
              <a:t>https://github.com/ICPI/DIV/projects</a:t>
            </a:r>
            <a:endParaRPr lang="en-US" sz="1800" dirty="0"/>
          </a:p>
          <a:p>
            <a:r>
              <a:rPr lang="en-US" sz="1800" u="sng" dirty="0">
                <a:hlinkClick r:id="rId2"/>
              </a:rPr>
              <a:t>DIV outcomes/products</a:t>
            </a:r>
            <a:r>
              <a:rPr lang="en-US" sz="1800" dirty="0"/>
              <a:t>: contains compilation of best practices, color palettes, ICPI logo, DIV presentations and trainings, and reference materials</a:t>
            </a:r>
          </a:p>
          <a:p>
            <a:endParaRPr lang="en-US" sz="1800" dirty="0"/>
          </a:p>
        </p:txBody>
      </p:sp>
      <p:sp>
        <p:nvSpPr>
          <p:cNvPr id="5" name="Content Placeholder 4"/>
          <p:cNvSpPr>
            <a:spLocks noGrp="1"/>
          </p:cNvSpPr>
          <p:nvPr>
            <p:ph sz="half" idx="2"/>
          </p:nvPr>
        </p:nvSpPr>
        <p:spPr>
          <a:xfrm>
            <a:off x="4406646" y="1036319"/>
            <a:ext cx="4889754" cy="5410200"/>
          </a:xfrm>
        </p:spPr>
        <p:txBody>
          <a:bodyPr>
            <a:normAutofit/>
          </a:bodyPr>
          <a:lstStyle/>
          <a:p>
            <a:pPr marL="0" indent="0">
              <a:buNone/>
            </a:pPr>
            <a:r>
              <a:rPr lang="en-US" sz="1800" b="1" dirty="0"/>
              <a:t>Pepfar.net</a:t>
            </a:r>
            <a:endParaRPr lang="en-US" sz="1800" dirty="0"/>
          </a:p>
          <a:p>
            <a:r>
              <a:rPr lang="en-US" sz="1800" u="sng" dirty="0">
                <a:hlinkClick r:id="rId6"/>
              </a:rPr>
              <a:t>DIV Cluster folder</a:t>
            </a:r>
            <a:r>
              <a:rPr lang="en-US" sz="1800" dirty="0"/>
              <a:t> on pepfar.net</a:t>
            </a:r>
          </a:p>
          <a:p>
            <a:pPr lvl="0"/>
            <a:r>
              <a:rPr lang="en-US" sz="1800" dirty="0"/>
              <a:t>Administration </a:t>
            </a:r>
            <a:r>
              <a:rPr lang="en-US" sz="1800" dirty="0">
                <a:sym typeface="Wingdings" panose="05000000000000000000" pitchFamily="2" charset="2"/>
              </a:rPr>
              <a:t></a:t>
            </a:r>
            <a:r>
              <a:rPr lang="en-US" sz="1800" dirty="0"/>
              <a:t> SOW, </a:t>
            </a:r>
            <a:r>
              <a:rPr lang="en-US" sz="1800" dirty="0" err="1"/>
              <a:t>workplan</a:t>
            </a:r>
            <a:endParaRPr lang="en-US" sz="1800" dirty="0"/>
          </a:p>
          <a:p>
            <a:r>
              <a:rPr lang="en-US" sz="1800" dirty="0"/>
              <a:t>Contains: Working Folder, Completed Projects, Panorama Requests, </a:t>
            </a:r>
            <a:r>
              <a:rPr lang="en-US" sz="1800" dirty="0" smtClean="0"/>
              <a:t>resources</a:t>
            </a:r>
          </a:p>
          <a:p>
            <a:r>
              <a:rPr lang="en-US" sz="1800" u="sng" dirty="0">
                <a:hlinkClick r:id="rId7"/>
              </a:rPr>
              <a:t>DIV Products on pepfar.net</a:t>
            </a:r>
            <a:r>
              <a:rPr lang="en-US" sz="1800" dirty="0"/>
              <a:t>: Training webinars and </a:t>
            </a:r>
            <a:r>
              <a:rPr lang="en-US" sz="1800" dirty="0" smtClean="0"/>
              <a:t>brown-bags</a:t>
            </a:r>
            <a:endParaRPr lang="en-US" sz="1800" dirty="0"/>
          </a:p>
          <a:p>
            <a:endParaRPr lang="en-US" sz="1800" dirty="0"/>
          </a:p>
        </p:txBody>
      </p:sp>
      <p:sp>
        <p:nvSpPr>
          <p:cNvPr id="4" name="Slide Number Placeholder 3"/>
          <p:cNvSpPr>
            <a:spLocks noGrp="1"/>
          </p:cNvSpPr>
          <p:nvPr>
            <p:ph type="sldNum" sz="quarter" idx="12"/>
          </p:nvPr>
        </p:nvSpPr>
        <p:spPr/>
        <p:txBody>
          <a:bodyPr/>
          <a:lstStyle/>
          <a:p>
            <a:fld id="{2720EF26-1E39-4F64-8236-ED355D806952}" type="slidenum">
              <a:rPr lang="en-US" smtClean="0"/>
              <a:pPr/>
              <a:t>22</a:t>
            </a:fld>
            <a:endParaRPr lang="en-US" dirty="0"/>
          </a:p>
        </p:txBody>
      </p:sp>
      <p:sp>
        <p:nvSpPr>
          <p:cNvPr id="2" name="Title 1"/>
          <p:cNvSpPr>
            <a:spLocks noGrp="1"/>
          </p:cNvSpPr>
          <p:nvPr>
            <p:ph type="title"/>
          </p:nvPr>
        </p:nvSpPr>
        <p:spPr/>
        <p:txBody>
          <a:bodyPr/>
          <a:lstStyle/>
          <a:p>
            <a:r>
              <a:rPr lang="en-US" dirty="0" smtClean="0"/>
              <a:t>Where to find DIV materials?</a:t>
            </a:r>
            <a:endParaRPr lang="en-US" dirty="0"/>
          </a:p>
        </p:txBody>
      </p:sp>
      <p:pic>
        <p:nvPicPr>
          <p:cNvPr id="16" name="Picture 15"/>
          <p:cNvPicPr/>
          <p:nvPr/>
        </p:nvPicPr>
        <p:blipFill rotWithShape="1">
          <a:blip r:embed="rId8">
            <a:extLst>
              <a:ext uri="{28A0092B-C50C-407E-A947-70E740481C1C}">
                <a14:useLocalDpi xmlns:a14="http://schemas.microsoft.com/office/drawing/2010/main" val="0"/>
              </a:ext>
            </a:extLst>
          </a:blip>
          <a:srcRect r="43644"/>
          <a:stretch/>
        </p:blipFill>
        <p:spPr bwMode="auto">
          <a:xfrm>
            <a:off x="4338320" y="3438842"/>
            <a:ext cx="2115820" cy="2552700"/>
          </a:xfrm>
          <a:prstGeom prst="rect">
            <a:avLst/>
          </a:prstGeom>
          <a:ln>
            <a:noFill/>
          </a:ln>
          <a:extLst>
            <a:ext uri="{53640926-AAD7-44D8-BBD7-CCE9431645EC}">
              <a14:shadowObscured xmlns:a14="http://schemas.microsoft.com/office/drawing/2010/main"/>
            </a:ext>
          </a:extLst>
        </p:spPr>
      </p:pic>
      <p:pic>
        <p:nvPicPr>
          <p:cNvPr id="17" name="Picture 16"/>
          <p:cNvPicPr/>
          <p:nvPr/>
        </p:nvPicPr>
        <p:blipFill>
          <a:blip r:embed="rId9" cstate="print">
            <a:extLst>
              <a:ext uri="{28A0092B-C50C-407E-A947-70E740481C1C}">
                <a14:useLocalDpi xmlns:a14="http://schemas.microsoft.com/office/drawing/2010/main" val="0"/>
              </a:ext>
            </a:extLst>
          </a:blip>
          <a:stretch>
            <a:fillRect/>
          </a:stretch>
        </p:blipFill>
        <p:spPr>
          <a:xfrm>
            <a:off x="6606540" y="3438842"/>
            <a:ext cx="2537460" cy="2900045"/>
          </a:xfrm>
          <a:prstGeom prst="rect">
            <a:avLst/>
          </a:prstGeom>
        </p:spPr>
      </p:pic>
    </p:spTree>
    <p:extLst>
      <p:ext uri="{BB962C8B-B14F-4D97-AF65-F5344CB8AC3E}">
        <p14:creationId xmlns:p14="http://schemas.microsoft.com/office/powerpoint/2010/main" val="3866310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760"/>
            <a:ext cx="9144000" cy="548640"/>
          </a:xfrm>
        </p:spPr>
        <p:txBody>
          <a:bodyPr/>
          <a:lstStyle/>
          <a:p>
            <a:r>
              <a:rPr lang="en-US" dirty="0" smtClean="0"/>
              <a:t>Selected presentations from </a:t>
            </a:r>
            <a:r>
              <a:rPr lang="en-US" dirty="0" smtClean="0">
                <a:hlinkClick r:id="rId2"/>
              </a:rPr>
              <a:t>PALS </a:t>
            </a:r>
            <a:r>
              <a:rPr lang="en-US" dirty="0" smtClean="0"/>
              <a:t>to check out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94599028"/>
              </p:ext>
            </p:extLst>
          </p:nvPr>
        </p:nvGraphicFramePr>
        <p:xfrm>
          <a:off x="110706" y="1113246"/>
          <a:ext cx="8823960" cy="5111496"/>
        </p:xfrm>
        <a:graphic>
          <a:graphicData uri="http://schemas.openxmlformats.org/drawingml/2006/table">
            <a:tbl>
              <a:tblPr firstRow="1" bandRow="1">
                <a:tableStyleId>{5C22544A-7EE6-4342-B048-85BDC9FD1C3A}</a:tableStyleId>
              </a:tblPr>
              <a:tblGrid>
                <a:gridCol w="533400"/>
                <a:gridCol w="2895600"/>
                <a:gridCol w="5394960"/>
              </a:tblGrid>
              <a:tr h="280551">
                <a:tc>
                  <a:txBody>
                    <a:bodyPr/>
                    <a:lstStyle/>
                    <a:p>
                      <a:r>
                        <a:rPr lang="en-US" sz="1400" dirty="0" smtClean="0"/>
                        <a:t>Day</a:t>
                      </a:r>
                      <a:endParaRPr lang="en-US" sz="1400" dirty="0"/>
                    </a:p>
                  </a:txBody>
                  <a:tcPr/>
                </a:tc>
                <a:tc>
                  <a:txBody>
                    <a:bodyPr/>
                    <a:lstStyle/>
                    <a:p>
                      <a:r>
                        <a:rPr lang="en-US" sz="1400" dirty="0" smtClean="0"/>
                        <a:t>Session</a:t>
                      </a:r>
                      <a:endParaRPr lang="en-US" sz="1400" dirty="0"/>
                    </a:p>
                  </a:txBody>
                  <a:tcPr/>
                </a:tc>
                <a:tc>
                  <a:txBody>
                    <a:bodyPr/>
                    <a:lstStyle/>
                    <a:p>
                      <a:r>
                        <a:rPr lang="en-US" sz="1400" dirty="0" smtClean="0"/>
                        <a:t>Description</a:t>
                      </a:r>
                      <a:endParaRPr lang="en-US" sz="1400" dirty="0"/>
                    </a:p>
                  </a:txBody>
                  <a:tcPr/>
                </a:tc>
              </a:tr>
              <a:tr h="280551">
                <a:tc>
                  <a:txBody>
                    <a:bodyPr/>
                    <a:lstStyle/>
                    <a:p>
                      <a:r>
                        <a:rPr lang="en-US" sz="1400" dirty="0" smtClean="0"/>
                        <a:t>1</a:t>
                      </a:r>
                    </a:p>
                  </a:txBody>
                  <a:tcPr/>
                </a:tc>
                <a:tc>
                  <a:txBody>
                    <a:bodyPr/>
                    <a:lstStyle/>
                    <a:p>
                      <a:r>
                        <a:rPr lang="en-US" sz="1400" b="1" kern="1200" dirty="0" smtClean="0">
                          <a:solidFill>
                            <a:schemeClr val="dk1"/>
                          </a:solidFill>
                          <a:effectLst/>
                          <a:latin typeface="+mn-lt"/>
                          <a:ea typeface="+mn-ea"/>
                          <a:cs typeface="+mn-cs"/>
                        </a:rPr>
                        <a:t>Overview and Preparation for Analysis MER 2.0 Data: Level 1</a:t>
                      </a:r>
                      <a:endParaRPr lang="en-US" sz="1400" dirty="0"/>
                    </a:p>
                  </a:txBody>
                  <a:tcPr/>
                </a:tc>
                <a:tc>
                  <a:txBody>
                    <a:bodyPr/>
                    <a:lstStyle/>
                    <a:p>
                      <a:pPr marL="0" marR="0">
                        <a:lnSpc>
                          <a:spcPct val="115000"/>
                        </a:lnSpc>
                        <a:spcBef>
                          <a:spcPts val="0"/>
                        </a:spcBef>
                        <a:spcAft>
                          <a:spcPts val="0"/>
                        </a:spcAft>
                      </a:pPr>
                      <a:r>
                        <a:rPr lang="en-US" sz="1400" kern="1200" dirty="0" smtClean="0">
                          <a:solidFill>
                            <a:schemeClr val="dk1"/>
                          </a:solidFill>
                          <a:effectLst/>
                          <a:latin typeface="+mn-lt"/>
                          <a:ea typeface="+mn-ea"/>
                          <a:cs typeface="+mn-cs"/>
                        </a:rPr>
                        <a:t>This session is divided into three concurrent sessions based on participant familiarity with a) PEPFAR indicators and concepts, and b) PEPFAR data systems, and is a precursor for Day 2 programmatic sessions on MER analysis. Level 1 will cover the relationship between MER 2.0 indicators and DATIM (data entry screens and relationship with other systems), OU hierarchy and essential data pulls (DATIM pivots and favorites), followed by a brief introduction to DATIM group sets and Panorama.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0551">
                <a:tc>
                  <a:txBody>
                    <a:bodyPr/>
                    <a:lstStyle/>
                    <a:p>
                      <a:r>
                        <a:rPr lang="en-US" sz="1400" dirty="0" smtClean="0"/>
                        <a:t>1</a:t>
                      </a:r>
                    </a:p>
                  </a:txBody>
                  <a:tcPr/>
                </a:tc>
                <a:tc>
                  <a:txBody>
                    <a:bodyPr/>
                    <a:lstStyle/>
                    <a:p>
                      <a:r>
                        <a:rPr lang="en-US" sz="1400" b="1" kern="1200" dirty="0" smtClean="0">
                          <a:solidFill>
                            <a:schemeClr val="dk1"/>
                          </a:solidFill>
                          <a:effectLst/>
                          <a:latin typeface="+mn-lt"/>
                          <a:ea typeface="+mn-ea"/>
                          <a:cs typeface="+mn-cs"/>
                        </a:rPr>
                        <a:t>Overview and Preparation for Analysis MER 2.0 Data: Level 2</a:t>
                      </a:r>
                      <a:endParaRPr lang="en-US" sz="1400" b="1" dirty="0"/>
                    </a:p>
                  </a:txBody>
                  <a:tcPr/>
                </a:tc>
                <a:tc>
                  <a:txBody>
                    <a:bodyPr/>
                    <a:lstStyle/>
                    <a:p>
                      <a:pPr marL="0" marR="0">
                        <a:lnSpc>
                          <a:spcPct val="115000"/>
                        </a:lnSpc>
                        <a:spcBef>
                          <a:spcPts val="0"/>
                        </a:spcBef>
                        <a:spcAft>
                          <a:spcPts val="0"/>
                        </a:spcAft>
                      </a:pPr>
                      <a:r>
                        <a:rPr lang="en-US" sz="1400" kern="1200" dirty="0" smtClean="0">
                          <a:solidFill>
                            <a:schemeClr val="dk1"/>
                          </a:solidFill>
                          <a:effectLst/>
                          <a:latin typeface="+mn-lt"/>
                          <a:ea typeface="+mn-ea"/>
                          <a:cs typeface="+mn-cs"/>
                        </a:rPr>
                        <a:t>This session is divided into three concurrent sessions based on participant familiarity with a) PEPFAR indicators and concepts, and b) PEPFAR data systems, and is a precursor for Day 2 programmatic sessions on MER analysis. Level 2 offers more advanced practice with DATIM and will focus on using new analytic capabilities (group sets) for analysis.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0551">
                <a:tc>
                  <a:txBody>
                    <a:bodyPr/>
                    <a:lstStyle/>
                    <a:p>
                      <a:r>
                        <a:rPr lang="en-US" sz="1400" dirty="0" smtClean="0"/>
                        <a:t>1</a:t>
                      </a:r>
                    </a:p>
                  </a:txBody>
                  <a:tcPr/>
                </a:tc>
                <a:tc>
                  <a:txBody>
                    <a:bodyPr/>
                    <a:lstStyle/>
                    <a:p>
                      <a:r>
                        <a:rPr lang="en-US" sz="1400" b="1" kern="1200" dirty="0" smtClean="0">
                          <a:solidFill>
                            <a:schemeClr val="dk1"/>
                          </a:solidFill>
                          <a:effectLst/>
                          <a:latin typeface="+mn-lt"/>
                          <a:ea typeface="+mn-ea"/>
                          <a:cs typeface="+mn-cs"/>
                        </a:rPr>
                        <a:t>Overview and Preparation for Analysis MER 2.0 Data: Level 3</a:t>
                      </a:r>
                      <a:endParaRPr lang="en-US" sz="1400" dirty="0"/>
                    </a:p>
                  </a:txBody>
                  <a:tcPr/>
                </a:tc>
                <a:tc>
                  <a:txBody>
                    <a:bodyPr/>
                    <a:lstStyle/>
                    <a:p>
                      <a:r>
                        <a:rPr lang="en-US" sz="1400" kern="1200" dirty="0" smtClean="0">
                          <a:solidFill>
                            <a:schemeClr val="dk1"/>
                          </a:solidFill>
                          <a:effectLst/>
                          <a:latin typeface="+mn-lt"/>
                          <a:ea typeface="+mn-ea"/>
                          <a:cs typeface="+mn-cs"/>
                        </a:rPr>
                        <a:t>This session is divided into three concurrent sessions based on participant familiarity with a) PEPFAR indicators and concepts, and b) PEPFAR data systems, and is a precursor for Day 2 programmatic sessions on MER analysis.  Level 3 will cover the context and purpose of MER </a:t>
                      </a:r>
                      <a:r>
                        <a:rPr lang="en-US" sz="1400" kern="1200" dirty="0" err="1" smtClean="0">
                          <a:solidFill>
                            <a:schemeClr val="dk1"/>
                          </a:solidFill>
                          <a:effectLst/>
                          <a:latin typeface="+mn-lt"/>
                          <a:ea typeface="+mn-ea"/>
                          <a:cs typeface="+mn-cs"/>
                        </a:rPr>
                        <a:t>FactView</a:t>
                      </a:r>
                      <a:r>
                        <a:rPr lang="en-US" sz="1400" kern="1200" dirty="0" smtClean="0">
                          <a:solidFill>
                            <a:schemeClr val="dk1"/>
                          </a:solidFill>
                          <a:effectLst/>
                          <a:latin typeface="+mn-lt"/>
                          <a:ea typeface="+mn-ea"/>
                          <a:cs typeface="+mn-cs"/>
                        </a:rPr>
                        <a:t> data sets and hands-on practice working with these data sets in Excel.</a:t>
                      </a:r>
                      <a:endParaRPr lang="en-US" sz="1400" dirty="0"/>
                    </a:p>
                  </a:txBody>
                  <a:tcPr/>
                </a:tc>
              </a:tr>
            </a:tbl>
          </a:graphicData>
        </a:graphic>
      </p:graphicFrame>
      <p:sp>
        <p:nvSpPr>
          <p:cNvPr id="4" name="Slide Number Placeholder 3"/>
          <p:cNvSpPr>
            <a:spLocks noGrp="1"/>
          </p:cNvSpPr>
          <p:nvPr>
            <p:ph type="sldNum" sz="quarter" idx="4"/>
          </p:nvPr>
        </p:nvSpPr>
        <p:spPr/>
        <p:txBody>
          <a:bodyPr/>
          <a:lstStyle/>
          <a:p>
            <a:fld id="{2720EF26-1E39-4F64-8236-ED355D806952}" type="slidenum">
              <a:rPr lang="en-US" smtClean="0"/>
              <a:pPr/>
              <a:t>23</a:t>
            </a:fld>
            <a:endParaRPr lang="en-US" dirty="0"/>
          </a:p>
        </p:txBody>
      </p:sp>
    </p:spTree>
    <p:extLst>
      <p:ext uri="{BB962C8B-B14F-4D97-AF65-F5344CB8AC3E}">
        <p14:creationId xmlns:p14="http://schemas.microsoft.com/office/powerpoint/2010/main" val="3546581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760"/>
            <a:ext cx="9144000" cy="548640"/>
          </a:xfrm>
        </p:spPr>
        <p:txBody>
          <a:bodyPr/>
          <a:lstStyle/>
          <a:p>
            <a:r>
              <a:rPr lang="en-US" dirty="0"/>
              <a:t>Selected presentations from </a:t>
            </a:r>
            <a:r>
              <a:rPr lang="en-US" dirty="0">
                <a:hlinkClick r:id="rId2"/>
              </a:rPr>
              <a:t>PALS </a:t>
            </a:r>
            <a:r>
              <a:rPr lang="en-US" dirty="0"/>
              <a:t>to check out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6133134"/>
              </p:ext>
            </p:extLst>
          </p:nvPr>
        </p:nvGraphicFramePr>
        <p:xfrm>
          <a:off x="76200" y="996696"/>
          <a:ext cx="8823960" cy="5404104"/>
        </p:xfrm>
        <a:graphic>
          <a:graphicData uri="http://schemas.openxmlformats.org/drawingml/2006/table">
            <a:tbl>
              <a:tblPr firstRow="1" bandRow="1">
                <a:tableStyleId>{5C22544A-7EE6-4342-B048-85BDC9FD1C3A}</a:tableStyleId>
              </a:tblPr>
              <a:tblGrid>
                <a:gridCol w="533400"/>
                <a:gridCol w="2895600"/>
                <a:gridCol w="5394960"/>
              </a:tblGrid>
              <a:tr h="148934">
                <a:tc>
                  <a:txBody>
                    <a:bodyPr/>
                    <a:lstStyle/>
                    <a:p>
                      <a:r>
                        <a:rPr lang="en-US" sz="1200" dirty="0" smtClean="0"/>
                        <a:t>Day</a:t>
                      </a:r>
                      <a:endParaRPr lang="en-US" sz="1200" dirty="0"/>
                    </a:p>
                  </a:txBody>
                  <a:tcPr/>
                </a:tc>
                <a:tc>
                  <a:txBody>
                    <a:bodyPr/>
                    <a:lstStyle/>
                    <a:p>
                      <a:r>
                        <a:rPr lang="en-US" sz="1200" dirty="0" smtClean="0"/>
                        <a:t>Session</a:t>
                      </a:r>
                      <a:endParaRPr lang="en-US" sz="1200" dirty="0"/>
                    </a:p>
                  </a:txBody>
                  <a:tcPr/>
                </a:tc>
                <a:tc>
                  <a:txBody>
                    <a:bodyPr/>
                    <a:lstStyle/>
                    <a:p>
                      <a:r>
                        <a:rPr lang="en-US" sz="1200" dirty="0" smtClean="0"/>
                        <a:t>Description</a:t>
                      </a:r>
                      <a:endParaRPr lang="en-US" sz="1200" dirty="0"/>
                    </a:p>
                  </a:txBody>
                  <a:tcPr/>
                </a:tc>
              </a:tr>
              <a:tr h="280551">
                <a:tc>
                  <a:txBody>
                    <a:bodyPr/>
                    <a:lstStyle/>
                    <a:p>
                      <a:r>
                        <a:rPr lang="en-US" sz="1200" dirty="0" smtClean="0"/>
                        <a:t>2</a:t>
                      </a:r>
                    </a:p>
                  </a:txBody>
                  <a:tcPr/>
                </a:tc>
                <a:tc>
                  <a:txBody>
                    <a:bodyPr/>
                    <a:lstStyle/>
                    <a:p>
                      <a:r>
                        <a:rPr lang="en-US" sz="1200" b="1" kern="1200" dirty="0" smtClean="0">
                          <a:solidFill>
                            <a:schemeClr val="dk1"/>
                          </a:solidFill>
                          <a:effectLst/>
                          <a:latin typeface="+mn-lt"/>
                          <a:ea typeface="+mn-ea"/>
                          <a:cs typeface="+mn-cs"/>
                        </a:rPr>
                        <a:t>Plenary – Data Lifecycle, Review and Quality</a:t>
                      </a:r>
                      <a:endParaRPr lang="en-US" sz="1200" dirty="0"/>
                    </a:p>
                  </a:txBody>
                  <a:tcPr/>
                </a:tc>
                <a:tc>
                  <a:txBody>
                    <a:bodyPr/>
                    <a:lstStyle/>
                    <a:p>
                      <a:pPr marL="0" marR="0">
                        <a:lnSpc>
                          <a:spcPct val="115000"/>
                        </a:lnSpc>
                        <a:spcBef>
                          <a:spcPts val="0"/>
                        </a:spcBef>
                        <a:spcAft>
                          <a:spcPts val="0"/>
                        </a:spcAft>
                      </a:pPr>
                      <a:r>
                        <a:rPr lang="en-US" sz="1200" kern="1200" dirty="0" smtClean="0">
                          <a:solidFill>
                            <a:schemeClr val="dk1"/>
                          </a:solidFill>
                          <a:effectLst/>
                          <a:latin typeface="+mn-lt"/>
                          <a:ea typeface="+mn-ea"/>
                          <a:cs typeface="+mn-cs"/>
                        </a:rPr>
                        <a:t>In this plenary we will discuss the MER data lifecycle and various aspects of data review and data quality. We'll discuss types of data quality and programmatic review checks that can be done, tools and methods for reviewing data, and developing processes for reviewing data.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0551">
                <a:tc>
                  <a:txBody>
                    <a:bodyPr/>
                    <a:lstStyle/>
                    <a:p>
                      <a:r>
                        <a:rPr lang="en-US" sz="1200" dirty="0" smtClean="0"/>
                        <a:t>2</a:t>
                      </a:r>
                    </a:p>
                  </a:txBody>
                  <a:tcPr/>
                </a:tc>
                <a:tc>
                  <a:txBody>
                    <a:bodyPr/>
                    <a:lstStyle/>
                    <a:p>
                      <a:r>
                        <a:rPr lang="en-US" sz="1200" b="1" kern="1200" dirty="0" smtClean="0">
                          <a:solidFill>
                            <a:schemeClr val="dk1"/>
                          </a:solidFill>
                          <a:effectLst/>
                          <a:latin typeface="+mn-lt"/>
                          <a:ea typeface="+mn-ea"/>
                          <a:cs typeface="+mn-cs"/>
                        </a:rPr>
                        <a:t>Plenary – Analyzing SIMS</a:t>
                      </a:r>
                      <a:endParaRPr lang="en-US" sz="1200" dirty="0"/>
                    </a:p>
                  </a:txBody>
                  <a:tcPr/>
                </a:tc>
                <a:tc>
                  <a:txBody>
                    <a:bodyPr/>
                    <a:lstStyle/>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Participants in this course will learn to identify sources of SIMS data and reference documents for SIMS analyses, and learn to conduct SIMS analyses with available tools. This course will provide the foundation for the Data Integration course.</a:t>
                      </a:r>
                    </a:p>
                  </a:txBody>
                  <a:tcPr marL="68580" marR="68580" marT="0" marB="0"/>
                </a:tc>
              </a:tr>
              <a:tr h="280551">
                <a:tc>
                  <a:txBody>
                    <a:bodyPr/>
                    <a:lstStyle/>
                    <a:p>
                      <a:r>
                        <a:rPr lang="en-US" sz="1200" dirty="0" smtClean="0"/>
                        <a:t>2</a:t>
                      </a:r>
                    </a:p>
                  </a:txBody>
                  <a:tcPr/>
                </a:tc>
                <a:tc>
                  <a:txBody>
                    <a:bodyPr/>
                    <a:lstStyle/>
                    <a:p>
                      <a:r>
                        <a:rPr lang="en-US" sz="1200" b="1" kern="1200" dirty="0" smtClean="0">
                          <a:solidFill>
                            <a:schemeClr val="dk1"/>
                          </a:solidFill>
                          <a:effectLst/>
                          <a:latin typeface="+mn-lt"/>
                          <a:ea typeface="+mn-ea"/>
                          <a:cs typeface="+mn-cs"/>
                        </a:rPr>
                        <a:t>MER Analytics/ Available Visualizations; Using Available Visualizations and Developing New Analyses:</a:t>
                      </a:r>
                      <a:endParaRPr lang="en-US" sz="1200" kern="1200" dirty="0" smtClean="0">
                        <a:solidFill>
                          <a:schemeClr val="dk1"/>
                        </a:solidFill>
                        <a:effectLst/>
                        <a:latin typeface="+mn-lt"/>
                        <a:ea typeface="+mn-ea"/>
                        <a:cs typeface="+mn-cs"/>
                      </a:endParaRPr>
                    </a:p>
                    <a:p>
                      <a:r>
                        <a:rPr lang="en-US" sz="1200" b="1" kern="1200" dirty="0" smtClean="0">
                          <a:solidFill>
                            <a:schemeClr val="dk1"/>
                          </a:solidFill>
                          <a:effectLst/>
                          <a:latin typeface="+mn-lt"/>
                          <a:ea typeface="+mn-ea"/>
                          <a:cs typeface="+mn-cs"/>
                        </a:rPr>
                        <a:t>Key Populations Breakout Group</a:t>
                      </a:r>
                      <a:endParaRPr lang="en-US" sz="1200" dirty="0"/>
                    </a:p>
                  </a:txBody>
                  <a:tcPr/>
                </a:tc>
                <a:tc>
                  <a:txBody>
                    <a:bodyPr/>
                    <a:lstStyle/>
                    <a:p>
                      <a:r>
                        <a:rPr lang="en-US" sz="1200" kern="1200" dirty="0" smtClean="0">
                          <a:solidFill>
                            <a:schemeClr val="dk1"/>
                          </a:solidFill>
                          <a:effectLst/>
                          <a:latin typeface="+mn-lt"/>
                          <a:ea typeface="+mn-ea"/>
                          <a:cs typeface="+mn-cs"/>
                        </a:rPr>
                        <a:t>Participants will learn how to use Panorama, DATIM, and the KP Dashboard to review KP-specific MER indicators and disaggregates.</a:t>
                      </a:r>
                      <a:endParaRPr lang="en-US" sz="1200" dirty="0"/>
                    </a:p>
                  </a:txBody>
                  <a:tcPr/>
                </a:tc>
              </a:tr>
              <a:tr h="280551">
                <a:tc>
                  <a:txBody>
                    <a:bodyPr/>
                    <a:lstStyle/>
                    <a:p>
                      <a:r>
                        <a:rPr lang="en-US" sz="1200" dirty="0" smtClean="0"/>
                        <a:t>2</a:t>
                      </a:r>
                    </a:p>
                  </a:txBody>
                  <a:tcPr/>
                </a:tc>
                <a:tc>
                  <a:txBody>
                    <a:bodyPr/>
                    <a:lstStyle/>
                    <a:p>
                      <a:r>
                        <a:rPr lang="en-US" sz="1200" b="1" kern="1200" dirty="0" smtClean="0">
                          <a:solidFill>
                            <a:schemeClr val="dk1"/>
                          </a:solidFill>
                          <a:effectLst/>
                          <a:latin typeface="+mn-lt"/>
                          <a:ea typeface="+mn-ea"/>
                          <a:cs typeface="+mn-cs"/>
                        </a:rPr>
                        <a:t>MER Analytics/ Available Visualizations; Using Available Visualizations and Developing New Analyses:</a:t>
                      </a:r>
                      <a:endParaRPr lang="en-US" sz="1200" kern="1200" dirty="0" smtClean="0">
                        <a:solidFill>
                          <a:schemeClr val="dk1"/>
                        </a:solidFill>
                        <a:effectLst/>
                        <a:latin typeface="+mn-lt"/>
                        <a:ea typeface="+mn-ea"/>
                        <a:cs typeface="+mn-cs"/>
                      </a:endParaRPr>
                    </a:p>
                    <a:p>
                      <a:r>
                        <a:rPr lang="en-US" sz="1200" b="1" kern="1200" dirty="0" smtClean="0">
                          <a:solidFill>
                            <a:schemeClr val="dk1"/>
                          </a:solidFill>
                          <a:effectLst/>
                          <a:latin typeface="+mn-lt"/>
                          <a:ea typeface="+mn-ea"/>
                          <a:cs typeface="+mn-cs"/>
                        </a:rPr>
                        <a:t>Clinical Cascade Breakout Group</a:t>
                      </a:r>
                      <a:endParaRPr lang="en-US" sz="1200" dirty="0"/>
                    </a:p>
                  </a:txBody>
                  <a:tcPr/>
                </a:tc>
                <a:tc>
                  <a:txBody>
                    <a:bodyPr/>
                    <a:lstStyle/>
                    <a:p>
                      <a:r>
                        <a:rPr lang="en-US" sz="1200" kern="1200" dirty="0" smtClean="0">
                          <a:solidFill>
                            <a:schemeClr val="dk1"/>
                          </a:solidFill>
                          <a:effectLst/>
                          <a:latin typeface="+mn-lt"/>
                          <a:ea typeface="+mn-ea"/>
                          <a:cs typeface="+mn-cs"/>
                        </a:rPr>
                        <a:t>This course defines PEPFAR MER Cascades, explains why they are important, and leverages existing PEPFAR tools to show how they can be used to analyze and better understand programmatic data. The course highlights Panorama, DATIM, and existing tools to dive into the full cascade, testing, PMTCT, and TB/HIV</a:t>
                      </a:r>
                      <a:endParaRPr lang="en-US" sz="1200" dirty="0"/>
                    </a:p>
                  </a:txBody>
                  <a:tcPr/>
                </a:tc>
              </a:tr>
              <a:tr h="280551">
                <a:tc>
                  <a:txBody>
                    <a:bodyPr/>
                    <a:lstStyle/>
                    <a:p>
                      <a:r>
                        <a:rPr lang="en-US" sz="1200" dirty="0" smtClean="0"/>
                        <a:t>2</a:t>
                      </a:r>
                    </a:p>
                  </a:txBody>
                  <a:tcPr/>
                </a:tc>
                <a:tc>
                  <a:txBody>
                    <a:bodyPr/>
                    <a:lstStyle/>
                    <a:p>
                      <a:r>
                        <a:rPr lang="en-US" sz="1200" b="1" kern="1200" dirty="0" smtClean="0">
                          <a:solidFill>
                            <a:schemeClr val="dk1"/>
                          </a:solidFill>
                          <a:effectLst/>
                          <a:latin typeface="+mn-lt"/>
                          <a:ea typeface="+mn-ea"/>
                          <a:cs typeface="+mn-cs"/>
                        </a:rPr>
                        <a:t>MER Analytics/ Available Visualizations; Using Available Visualizations and Developing New Analyses:</a:t>
                      </a:r>
                      <a:endParaRPr lang="en-US" sz="1200" kern="1200" dirty="0" smtClean="0">
                        <a:solidFill>
                          <a:schemeClr val="dk1"/>
                        </a:solidFill>
                        <a:effectLst/>
                        <a:latin typeface="+mn-lt"/>
                        <a:ea typeface="+mn-ea"/>
                        <a:cs typeface="+mn-cs"/>
                      </a:endParaRPr>
                    </a:p>
                    <a:p>
                      <a:r>
                        <a:rPr lang="en-US" sz="1200" b="1" kern="1200" dirty="0" smtClean="0">
                          <a:solidFill>
                            <a:schemeClr val="dk1"/>
                          </a:solidFill>
                          <a:effectLst/>
                          <a:latin typeface="+mn-lt"/>
                          <a:ea typeface="+mn-ea"/>
                          <a:cs typeface="+mn-cs"/>
                        </a:rPr>
                        <a:t>Prevention/DREAMS/OVC Breakout Group</a:t>
                      </a:r>
                      <a:endParaRPr lang="en-US" sz="1200" dirty="0"/>
                    </a:p>
                  </a:txBody>
                  <a:tcPr/>
                </a:tc>
                <a:tc>
                  <a:txBody>
                    <a:bodyPr/>
                    <a:lstStyle/>
                    <a:p>
                      <a:r>
                        <a:rPr lang="en-US" sz="1200" kern="1200" dirty="0" smtClean="0">
                          <a:solidFill>
                            <a:schemeClr val="dk1"/>
                          </a:solidFill>
                          <a:effectLst/>
                          <a:latin typeface="+mn-lt"/>
                          <a:ea typeface="+mn-ea"/>
                          <a:cs typeface="+mn-cs"/>
                        </a:rPr>
                        <a:t>This course will explore MER analytics related to Prevention including OVC, DREAMS, and VMMC. Participants will be introduced to available tools and Panorama visualizations for each topic area.</a:t>
                      </a:r>
                      <a:endParaRPr lang="en-US" sz="1200" dirty="0"/>
                    </a:p>
                  </a:txBody>
                  <a:tcPr/>
                </a:tc>
              </a:tr>
              <a:tr h="1187016">
                <a:tc>
                  <a:txBody>
                    <a:bodyPr/>
                    <a:lstStyle/>
                    <a:p>
                      <a:r>
                        <a:rPr lang="en-US" sz="1200" dirty="0" smtClean="0"/>
                        <a:t>2</a:t>
                      </a:r>
                      <a:endParaRPr lang="en-US" sz="1200" dirty="0"/>
                    </a:p>
                  </a:txBody>
                  <a:tcPr/>
                </a:tc>
                <a:tc>
                  <a:txBody>
                    <a:bodyPr/>
                    <a:lstStyle/>
                    <a:p>
                      <a:r>
                        <a:rPr lang="en-US" sz="1200" b="1" kern="1200" dirty="0" smtClean="0">
                          <a:solidFill>
                            <a:schemeClr val="dk1"/>
                          </a:solidFill>
                          <a:effectLst/>
                          <a:latin typeface="+mn-lt"/>
                          <a:ea typeface="+mn-ea"/>
                          <a:cs typeface="+mn-cs"/>
                        </a:rPr>
                        <a:t>MER – Data Cleaning</a:t>
                      </a:r>
                      <a:endParaRPr lang="en-US" sz="1200" dirty="0"/>
                    </a:p>
                  </a:txBody>
                  <a:tcPr/>
                </a:tc>
                <a:tc>
                  <a:txBody>
                    <a:bodyPr/>
                    <a:lstStyle/>
                    <a:p>
                      <a:r>
                        <a:rPr lang="en-US" sz="1200" kern="1200" dirty="0" smtClean="0">
                          <a:solidFill>
                            <a:schemeClr val="dk1"/>
                          </a:solidFill>
                          <a:effectLst/>
                          <a:latin typeface="+mn-lt"/>
                          <a:ea typeface="+mn-ea"/>
                          <a:cs typeface="+mn-cs"/>
                        </a:rPr>
                        <a:t>This session will focus on resources to use for MER data cleaning such as key DATIM favorites; DATIM favorites paired with Excel templates; and the ICPI Data Review Tool (DRT), which is populated with site-by-IM Fact View data sets.  Discussion will build upon content of Day 2 Plenary Session on Data Lifecycle, Review, and Quality with further discussion about types of data checks and their utility at various points in the data cleaning process. </a:t>
                      </a:r>
                      <a:endParaRPr lang="en-US" sz="1200" dirty="0"/>
                    </a:p>
                  </a:txBody>
                  <a:tcPr/>
                </a:tc>
              </a:tr>
            </a:tbl>
          </a:graphicData>
        </a:graphic>
      </p:graphicFrame>
      <p:sp>
        <p:nvSpPr>
          <p:cNvPr id="4" name="Slide Number Placeholder 3"/>
          <p:cNvSpPr>
            <a:spLocks noGrp="1"/>
          </p:cNvSpPr>
          <p:nvPr>
            <p:ph type="sldNum" sz="quarter" idx="4"/>
          </p:nvPr>
        </p:nvSpPr>
        <p:spPr/>
        <p:txBody>
          <a:bodyPr/>
          <a:lstStyle/>
          <a:p>
            <a:fld id="{2720EF26-1E39-4F64-8236-ED355D806952}" type="slidenum">
              <a:rPr lang="en-US" smtClean="0"/>
              <a:pPr/>
              <a:t>24</a:t>
            </a:fld>
            <a:endParaRPr lang="en-US" dirty="0"/>
          </a:p>
        </p:txBody>
      </p:sp>
    </p:spTree>
    <p:extLst>
      <p:ext uri="{BB962C8B-B14F-4D97-AF65-F5344CB8AC3E}">
        <p14:creationId xmlns:p14="http://schemas.microsoft.com/office/powerpoint/2010/main" val="1157620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760"/>
            <a:ext cx="9144000" cy="548640"/>
          </a:xfrm>
        </p:spPr>
        <p:txBody>
          <a:bodyPr/>
          <a:lstStyle/>
          <a:p>
            <a:r>
              <a:rPr lang="en-US" dirty="0"/>
              <a:t>Selected presentations from </a:t>
            </a:r>
            <a:r>
              <a:rPr lang="en-US" dirty="0">
                <a:hlinkClick r:id="rId2"/>
              </a:rPr>
              <a:t>PALS </a:t>
            </a:r>
            <a:r>
              <a:rPr lang="en-US" dirty="0"/>
              <a:t>to check out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99028502"/>
              </p:ext>
            </p:extLst>
          </p:nvPr>
        </p:nvGraphicFramePr>
        <p:xfrm>
          <a:off x="76200" y="1026230"/>
          <a:ext cx="8823960" cy="5291206"/>
        </p:xfrm>
        <a:graphic>
          <a:graphicData uri="http://schemas.openxmlformats.org/drawingml/2006/table">
            <a:tbl>
              <a:tblPr firstRow="1" bandRow="1">
                <a:tableStyleId>{5C22544A-7EE6-4342-B048-85BDC9FD1C3A}</a:tableStyleId>
              </a:tblPr>
              <a:tblGrid>
                <a:gridCol w="616292"/>
                <a:gridCol w="2692692"/>
                <a:gridCol w="5514976"/>
              </a:tblGrid>
              <a:tr h="374605">
                <a:tc>
                  <a:txBody>
                    <a:bodyPr/>
                    <a:lstStyle/>
                    <a:p>
                      <a:r>
                        <a:rPr lang="en-US" sz="1400" dirty="0" smtClean="0"/>
                        <a:t>Day</a:t>
                      </a:r>
                      <a:endParaRPr lang="en-US" sz="1400" dirty="0"/>
                    </a:p>
                  </a:txBody>
                  <a:tcPr/>
                </a:tc>
                <a:tc>
                  <a:txBody>
                    <a:bodyPr/>
                    <a:lstStyle/>
                    <a:p>
                      <a:r>
                        <a:rPr lang="en-US" sz="1400" dirty="0" smtClean="0"/>
                        <a:t>Session</a:t>
                      </a:r>
                      <a:endParaRPr lang="en-US" sz="1400" dirty="0"/>
                    </a:p>
                  </a:txBody>
                  <a:tcPr/>
                </a:tc>
                <a:tc>
                  <a:txBody>
                    <a:bodyPr/>
                    <a:lstStyle/>
                    <a:p>
                      <a:r>
                        <a:rPr lang="en-US" sz="1400" dirty="0" smtClean="0"/>
                        <a:t>Description</a:t>
                      </a:r>
                      <a:endParaRPr lang="en-US" sz="1400" dirty="0"/>
                    </a:p>
                  </a:txBody>
                  <a:tcPr/>
                </a:tc>
              </a:tr>
              <a:tr h="1536791">
                <a:tc>
                  <a:txBody>
                    <a:bodyPr/>
                    <a:lstStyle/>
                    <a:p>
                      <a:r>
                        <a:rPr lang="en-US" sz="1400" dirty="0" smtClean="0"/>
                        <a:t>4</a:t>
                      </a:r>
                      <a:endParaRPr lang="en-US" sz="1400" dirty="0"/>
                    </a:p>
                  </a:txBody>
                  <a:tcPr/>
                </a:tc>
                <a:tc>
                  <a:txBody>
                    <a:bodyPr/>
                    <a:lstStyle/>
                    <a:p>
                      <a:r>
                        <a:rPr lang="en-US" sz="1400" b="1" kern="1200" dirty="0" smtClean="0">
                          <a:solidFill>
                            <a:schemeClr val="dk1"/>
                          </a:solidFill>
                          <a:effectLst/>
                          <a:latin typeface="+mn-lt"/>
                          <a:ea typeface="+mn-ea"/>
                          <a:cs typeface="+mn-cs"/>
                        </a:rPr>
                        <a:t>Plenary – Why Integrate and Triangulate Data and Introduction of Data Integration Checklist</a:t>
                      </a:r>
                      <a:endParaRPr lang="en-US" sz="1400" dirty="0"/>
                    </a:p>
                  </a:txBody>
                  <a:tcPr/>
                </a:tc>
                <a:tc>
                  <a:txBody>
                    <a:bodyPr/>
                    <a:lstStyle/>
                    <a:p>
                      <a:r>
                        <a:rPr lang="en-US" sz="1400" kern="1200" dirty="0" smtClean="0">
                          <a:solidFill>
                            <a:schemeClr val="dk1"/>
                          </a:solidFill>
                          <a:effectLst/>
                          <a:latin typeface="+mn-lt"/>
                          <a:ea typeface="+mn-ea"/>
                          <a:cs typeface="+mn-cs"/>
                        </a:rPr>
                        <a:t>This plenary introduces triangulation as a tool by which teams can analyze multiple data streams to come to more informed decisions about their programs. The session covers both theoretical considerations regarding data triangulation as well as practical tips to jump-start your analysis.</a:t>
                      </a:r>
                      <a:endParaRPr lang="en-US" sz="1400" dirty="0"/>
                    </a:p>
                  </a:txBody>
                  <a:tcPr/>
                </a:tc>
              </a:tr>
              <a:tr h="515711">
                <a:tc>
                  <a:txBody>
                    <a:bodyPr/>
                    <a:lstStyle/>
                    <a:p>
                      <a:r>
                        <a:rPr lang="en-US" sz="1400" dirty="0" smtClean="0"/>
                        <a:t>4</a:t>
                      </a:r>
                      <a:endParaRPr lang="en-US" sz="1400" dirty="0"/>
                    </a:p>
                  </a:txBody>
                  <a:tcPr/>
                </a:tc>
                <a:tc>
                  <a:txBody>
                    <a:bodyPr/>
                    <a:lstStyle/>
                    <a:p>
                      <a:r>
                        <a:rPr lang="en-US" sz="1400" b="1" kern="1200" dirty="0" smtClean="0">
                          <a:solidFill>
                            <a:schemeClr val="dk1"/>
                          </a:solidFill>
                          <a:effectLst/>
                          <a:latin typeface="+mn-lt"/>
                          <a:ea typeface="+mn-ea"/>
                          <a:cs typeface="+mn-cs"/>
                        </a:rPr>
                        <a:t>Country Panel: Integrated and Triangulated Use of PEFPAR HQ Data – Integrated Data to Inform Program Improvement</a:t>
                      </a:r>
                      <a:endParaRPr lang="en-US" sz="1400" dirty="0"/>
                    </a:p>
                  </a:txBody>
                  <a:tcPr/>
                </a:tc>
                <a:tc>
                  <a:txBody>
                    <a:bodyPr/>
                    <a:lstStyle/>
                    <a:p>
                      <a:r>
                        <a:rPr lang="en-US" sz="1400" kern="1200" dirty="0" smtClean="0">
                          <a:solidFill>
                            <a:schemeClr val="dk1"/>
                          </a:solidFill>
                          <a:effectLst/>
                          <a:latin typeface="+mn-lt"/>
                          <a:ea typeface="+mn-ea"/>
                          <a:cs typeface="+mn-cs"/>
                        </a:rPr>
                        <a:t>This panel gives countries an opportunity to showcase innovative analyses that bring together multiple data streams to draw more meaningful conclusions/recommendations for policy and programmatic change.</a:t>
                      </a:r>
                      <a:endParaRPr lang="en-US" sz="1400" dirty="0"/>
                    </a:p>
                  </a:txBody>
                  <a:tcPr/>
                </a:tc>
              </a:tr>
              <a:tr h="1217465">
                <a:tc>
                  <a:txBody>
                    <a:bodyPr/>
                    <a:lstStyle/>
                    <a:p>
                      <a:r>
                        <a:rPr lang="en-US" sz="1400" dirty="0" smtClean="0"/>
                        <a:t>4</a:t>
                      </a:r>
                      <a:endParaRPr lang="en-US" sz="1400" dirty="0"/>
                    </a:p>
                  </a:txBody>
                  <a:tcPr/>
                </a:tc>
                <a:tc>
                  <a:txBody>
                    <a:bodyPr/>
                    <a:lstStyle/>
                    <a:p>
                      <a:r>
                        <a:rPr lang="en-US" sz="1400" b="1" kern="1200" dirty="0" smtClean="0">
                          <a:solidFill>
                            <a:schemeClr val="dk1"/>
                          </a:solidFill>
                          <a:effectLst/>
                          <a:latin typeface="+mn-lt"/>
                          <a:ea typeface="+mn-ea"/>
                          <a:cs typeface="+mn-cs"/>
                        </a:rPr>
                        <a:t>Integrated and Triangulated Use of PEPFAR HQ Data:</a:t>
                      </a:r>
                      <a:endParaRPr lang="en-US" sz="1400" kern="1200" dirty="0" smtClean="0">
                        <a:solidFill>
                          <a:schemeClr val="dk1"/>
                        </a:solidFill>
                        <a:effectLst/>
                        <a:latin typeface="+mn-lt"/>
                        <a:ea typeface="+mn-ea"/>
                        <a:cs typeface="+mn-cs"/>
                      </a:endParaRPr>
                    </a:p>
                    <a:p>
                      <a:r>
                        <a:rPr lang="en-US" sz="1400" b="1" kern="1200" dirty="0" smtClean="0">
                          <a:solidFill>
                            <a:schemeClr val="dk1"/>
                          </a:solidFill>
                          <a:effectLst/>
                          <a:latin typeface="+mn-lt"/>
                          <a:ea typeface="+mn-ea"/>
                          <a:cs typeface="+mn-cs"/>
                        </a:rPr>
                        <a:t>Key Populations Breakout Group</a:t>
                      </a:r>
                      <a:endParaRPr lang="en-US" sz="1400" dirty="0"/>
                    </a:p>
                  </a:txBody>
                  <a:tcPr/>
                </a:tc>
                <a:tc>
                  <a:txBody>
                    <a:bodyPr/>
                    <a:lstStyle/>
                    <a:p>
                      <a:r>
                        <a:rPr lang="en-US" sz="1400" kern="1200" dirty="0" smtClean="0">
                          <a:solidFill>
                            <a:schemeClr val="dk1"/>
                          </a:solidFill>
                          <a:effectLst/>
                          <a:latin typeface="+mn-lt"/>
                          <a:ea typeface="+mn-ea"/>
                          <a:cs typeface="+mn-cs"/>
                        </a:rPr>
                        <a:t>Participants will be provided with an overview of data sources used to improve KP programming and will work through examples of responding to program needs using multiple data sources.</a:t>
                      </a:r>
                      <a:endParaRPr lang="en-US" sz="1400" dirty="0"/>
                    </a:p>
                  </a:txBody>
                  <a:tcPr/>
                </a:tc>
              </a:tr>
              <a:tr h="1217465">
                <a:tc>
                  <a:txBody>
                    <a:bodyPr/>
                    <a:lstStyle/>
                    <a:p>
                      <a:r>
                        <a:rPr lang="en-US" sz="1400" dirty="0" smtClean="0"/>
                        <a:t>4</a:t>
                      </a:r>
                      <a:endParaRPr lang="en-US" sz="1400" dirty="0"/>
                    </a:p>
                  </a:txBody>
                  <a:tcPr/>
                </a:tc>
                <a:tc>
                  <a:txBody>
                    <a:bodyPr/>
                    <a:lstStyle/>
                    <a:p>
                      <a:r>
                        <a:rPr lang="en-US" sz="1400" b="1" kern="1200" dirty="0" smtClean="0">
                          <a:solidFill>
                            <a:schemeClr val="dk1"/>
                          </a:solidFill>
                          <a:effectLst/>
                          <a:latin typeface="+mn-lt"/>
                          <a:ea typeface="+mn-ea"/>
                          <a:cs typeface="+mn-cs"/>
                        </a:rPr>
                        <a:t>Integrated and Triangulated Use of PEPFAR HQ Data:</a:t>
                      </a:r>
                      <a:endParaRPr lang="en-US" sz="1400" kern="1200" dirty="0" smtClean="0">
                        <a:solidFill>
                          <a:schemeClr val="dk1"/>
                        </a:solidFill>
                        <a:effectLst/>
                        <a:latin typeface="+mn-lt"/>
                        <a:ea typeface="+mn-ea"/>
                        <a:cs typeface="+mn-cs"/>
                      </a:endParaRPr>
                    </a:p>
                    <a:p>
                      <a:r>
                        <a:rPr lang="en-US" sz="1400" b="1" kern="1200" dirty="0" smtClean="0">
                          <a:solidFill>
                            <a:schemeClr val="dk1"/>
                          </a:solidFill>
                          <a:effectLst/>
                          <a:latin typeface="+mn-lt"/>
                          <a:ea typeface="+mn-ea"/>
                          <a:cs typeface="+mn-cs"/>
                        </a:rPr>
                        <a:t>Clinical Cascade Breakout Group</a:t>
                      </a:r>
                      <a:endParaRPr lang="en-US" sz="1400" dirty="0"/>
                    </a:p>
                  </a:txBody>
                  <a:tcPr/>
                </a:tc>
                <a:tc>
                  <a:txBody>
                    <a:bodyPr/>
                    <a:lstStyle/>
                    <a:p>
                      <a:r>
                        <a:rPr lang="en-US" sz="1400" kern="1200" dirty="0" smtClean="0">
                          <a:solidFill>
                            <a:schemeClr val="dk1"/>
                          </a:solidFill>
                          <a:effectLst/>
                          <a:latin typeface="+mn-lt"/>
                          <a:ea typeface="+mn-ea"/>
                          <a:cs typeface="+mn-cs"/>
                        </a:rPr>
                        <a:t>In this breakout session, teams will have an opportunity to analyze multiple data streams that relate to a specific programmatic area of interest. Teams will consider Expenditure Analysis and SIMS data alongside MER targets and results in the Clinical Cascade area.</a:t>
                      </a:r>
                      <a:endParaRPr lang="en-US" sz="1400" dirty="0"/>
                    </a:p>
                  </a:txBody>
                  <a:tcPr/>
                </a:tc>
              </a:tr>
            </a:tbl>
          </a:graphicData>
        </a:graphic>
      </p:graphicFrame>
      <p:sp>
        <p:nvSpPr>
          <p:cNvPr id="4" name="Slide Number Placeholder 3"/>
          <p:cNvSpPr>
            <a:spLocks noGrp="1"/>
          </p:cNvSpPr>
          <p:nvPr>
            <p:ph type="sldNum" sz="quarter" idx="4"/>
          </p:nvPr>
        </p:nvSpPr>
        <p:spPr/>
        <p:txBody>
          <a:bodyPr/>
          <a:lstStyle/>
          <a:p>
            <a:fld id="{2720EF26-1E39-4F64-8236-ED355D806952}" type="slidenum">
              <a:rPr lang="en-US" smtClean="0"/>
              <a:pPr/>
              <a:t>25</a:t>
            </a:fld>
            <a:endParaRPr lang="en-US" dirty="0"/>
          </a:p>
        </p:txBody>
      </p:sp>
    </p:spTree>
    <p:extLst>
      <p:ext uri="{BB962C8B-B14F-4D97-AF65-F5344CB8AC3E}">
        <p14:creationId xmlns:p14="http://schemas.microsoft.com/office/powerpoint/2010/main" val="699985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a:t>
            </a:r>
            <a:endParaRPr lang="en-US" dirty="0"/>
          </a:p>
        </p:txBody>
      </p:sp>
      <p:sp>
        <p:nvSpPr>
          <p:cNvPr id="3" name="Content Placeholder 2"/>
          <p:cNvSpPr>
            <a:spLocks noGrp="1"/>
          </p:cNvSpPr>
          <p:nvPr>
            <p:ph idx="1"/>
          </p:nvPr>
        </p:nvSpPr>
        <p:spPr/>
        <p:txBody>
          <a:bodyPr/>
          <a:lstStyle/>
          <a:p>
            <a:r>
              <a:rPr lang="en-US" dirty="0" smtClean="0"/>
              <a:t>Panorama</a:t>
            </a:r>
          </a:p>
          <a:p>
            <a:r>
              <a:rPr lang="en-US" dirty="0" smtClean="0"/>
              <a:t>Analytic Workspaces</a:t>
            </a:r>
          </a:p>
          <a:p>
            <a:r>
              <a:rPr lang="en-US" dirty="0" smtClean="0"/>
              <a:t>Dossiers testing and transition</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3</a:t>
            </a:fld>
            <a:endParaRPr lang="en-US" dirty="0"/>
          </a:p>
        </p:txBody>
      </p:sp>
    </p:spTree>
    <p:extLst>
      <p:ext uri="{BB962C8B-B14F-4D97-AF65-F5344CB8AC3E}">
        <p14:creationId xmlns:p14="http://schemas.microsoft.com/office/powerpoint/2010/main" val="4057695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ICPI tools?</a:t>
            </a:r>
            <a:endParaRPr lang="en-US" dirty="0"/>
          </a:p>
        </p:txBody>
      </p:sp>
      <p:sp>
        <p:nvSpPr>
          <p:cNvPr id="3" name="Content Placeholder 2"/>
          <p:cNvSpPr>
            <a:spLocks noGrp="1"/>
          </p:cNvSpPr>
          <p:nvPr>
            <p:ph idx="1"/>
          </p:nvPr>
        </p:nvSpPr>
        <p:spPr>
          <a:xfrm>
            <a:off x="822960" y="1100628"/>
            <a:ext cx="7559040" cy="5300172"/>
          </a:xfrm>
        </p:spPr>
        <p:txBody>
          <a:bodyPr/>
          <a:lstStyle/>
          <a:p>
            <a:r>
              <a:rPr lang="en-US" dirty="0" smtClean="0"/>
              <a:t>Summarized data reported to PEPFAR for required indicators by country and at various geographic levels – can be filtered by agency, partner, etc. Sometimes includes qualitative narratives reported. </a:t>
            </a:r>
          </a:p>
          <a:p>
            <a:r>
              <a:rPr lang="en-US" dirty="0" smtClean="0"/>
              <a:t>Includes MER, SIMS, Geospatial analyses</a:t>
            </a:r>
          </a:p>
          <a:p>
            <a:r>
              <a:rPr lang="en-US" dirty="0" smtClean="0"/>
              <a:t>Created using R, Stata, SAS, Excel, Tableau, etc. </a:t>
            </a:r>
          </a:p>
          <a:p>
            <a:r>
              <a:rPr lang="en-US" dirty="0" smtClean="0"/>
              <a:t>Some visuals in Panorama created with ICPI support</a:t>
            </a:r>
          </a:p>
          <a:p>
            <a:r>
              <a:rPr lang="en-US" dirty="0" smtClean="0"/>
              <a:t>Audience: HQ and field </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4</a:t>
            </a:fld>
            <a:endParaRPr lang="en-US" dirty="0"/>
          </a:p>
        </p:txBody>
      </p:sp>
    </p:spTree>
    <p:extLst>
      <p:ext uri="{BB962C8B-B14F-4D97-AF65-F5344CB8AC3E}">
        <p14:creationId xmlns:p14="http://schemas.microsoft.com/office/powerpoint/2010/main" val="3256920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 y="289560"/>
            <a:ext cx="8229600" cy="548640"/>
          </a:xfrm>
        </p:spPr>
        <p:txBody>
          <a:bodyPr/>
          <a:lstStyle/>
          <a:p>
            <a:r>
              <a:rPr lang="en-US" dirty="0" smtClean="0"/>
              <a:t>Where do I find ICPI Tools?</a:t>
            </a:r>
            <a:endParaRPr lang="en-US" dirty="0"/>
          </a:p>
        </p:txBody>
      </p:sp>
      <p:sp>
        <p:nvSpPr>
          <p:cNvPr id="3" name="Content Placeholder 2"/>
          <p:cNvSpPr>
            <a:spLocks noGrp="1"/>
          </p:cNvSpPr>
          <p:nvPr>
            <p:ph idx="1"/>
          </p:nvPr>
        </p:nvSpPr>
        <p:spPr>
          <a:xfrm>
            <a:off x="533400" y="838200"/>
            <a:ext cx="7810500" cy="5562600"/>
          </a:xfrm>
        </p:spPr>
        <p:txBody>
          <a:bodyPr/>
          <a:lstStyle/>
          <a:p>
            <a:r>
              <a:rPr lang="en-US" dirty="0" smtClean="0"/>
              <a:t>Pepfar.net </a:t>
            </a:r>
            <a:r>
              <a:rPr lang="en-US" dirty="0" smtClean="0">
                <a:sym typeface="Wingdings" panose="05000000000000000000" pitchFamily="2" charset="2"/>
              </a:rPr>
              <a:t> HQ  ICPI  Products  ICPI Approved Tools</a:t>
            </a:r>
            <a:endParaRPr lang="en-US" dirty="0" smtClean="0"/>
          </a:p>
          <a:p>
            <a:pPr lvl="1"/>
            <a:r>
              <a:rPr lang="en-US" dirty="0" smtClean="0"/>
              <a:t>ICPI Huddle </a:t>
            </a:r>
          </a:p>
          <a:p>
            <a:pPr lvl="1"/>
            <a:r>
              <a:rPr lang="en-US" dirty="0" smtClean="0"/>
              <a:t>Individual tool folders</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5</a:t>
            </a:fld>
            <a:endParaRPr lang="en-US" dirty="0"/>
          </a:p>
        </p:txBody>
      </p:sp>
      <p:grpSp>
        <p:nvGrpSpPr>
          <p:cNvPr id="6" name="Group 5"/>
          <p:cNvGrpSpPr/>
          <p:nvPr/>
        </p:nvGrpSpPr>
        <p:grpSpPr>
          <a:xfrm>
            <a:off x="1056813" y="2582831"/>
            <a:ext cx="7254536" cy="4229448"/>
            <a:chOff x="-1053564" y="1316990"/>
            <a:chExt cx="9144000" cy="5736876"/>
          </a:xfrm>
        </p:grpSpPr>
        <p:pic>
          <p:nvPicPr>
            <p:cNvPr id="7" name="Picture 6"/>
            <p:cNvPicPr>
              <a:picLocks noChangeAspect="1"/>
            </p:cNvPicPr>
            <p:nvPr/>
          </p:nvPicPr>
          <p:blipFill>
            <a:blip r:embed="rId2"/>
            <a:stretch>
              <a:fillRect/>
            </a:stretch>
          </p:blipFill>
          <p:spPr>
            <a:xfrm>
              <a:off x="-1053564" y="1316990"/>
              <a:ext cx="9144000" cy="5736876"/>
            </a:xfrm>
            <a:prstGeom prst="rect">
              <a:avLst/>
            </a:prstGeom>
          </p:spPr>
        </p:pic>
        <p:grpSp>
          <p:nvGrpSpPr>
            <p:cNvPr id="8" name="Group 7"/>
            <p:cNvGrpSpPr/>
            <p:nvPr/>
          </p:nvGrpSpPr>
          <p:grpSpPr>
            <a:xfrm>
              <a:off x="-521774" y="2878179"/>
              <a:ext cx="5799800" cy="964975"/>
              <a:chOff x="-521774" y="2878179"/>
              <a:chExt cx="5799800" cy="964975"/>
            </a:xfrm>
          </p:grpSpPr>
          <p:sp>
            <p:nvSpPr>
              <p:cNvPr id="9" name="Right Arrow 8"/>
              <p:cNvSpPr/>
              <p:nvPr/>
            </p:nvSpPr>
            <p:spPr>
              <a:xfrm>
                <a:off x="3418378" y="2878179"/>
                <a:ext cx="1859648" cy="91588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ICPI Huddle</a:t>
                </a:r>
                <a:endParaRPr lang="en-US" dirty="0"/>
              </a:p>
            </p:txBody>
          </p:sp>
          <p:sp>
            <p:nvSpPr>
              <p:cNvPr id="10" name="Left Arrow 9"/>
              <p:cNvSpPr/>
              <p:nvPr/>
            </p:nvSpPr>
            <p:spPr>
              <a:xfrm rot="1000682">
                <a:off x="-521774" y="3309754"/>
                <a:ext cx="1528782" cy="5334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products</a:t>
                </a:r>
                <a:endParaRPr lang="en-US" dirty="0"/>
              </a:p>
            </p:txBody>
          </p:sp>
        </p:grpSp>
      </p:grpSp>
    </p:spTree>
    <p:extLst>
      <p:ext uri="{BB962C8B-B14F-4D97-AF65-F5344CB8AC3E}">
        <p14:creationId xmlns:p14="http://schemas.microsoft.com/office/powerpoint/2010/main" val="1354743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686800" cy="548640"/>
          </a:xfrm>
        </p:spPr>
        <p:txBody>
          <a:bodyPr/>
          <a:lstStyle/>
          <a:p>
            <a:r>
              <a:rPr lang="en-US" dirty="0" smtClean="0"/>
              <a:t>Also – PEPFAR data on pepfar-panorama.org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2720EF26-1E39-4F64-8236-ED355D806952}"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0" y="1090858"/>
            <a:ext cx="9144000" cy="4676283"/>
          </a:xfrm>
          <a:prstGeom prst="rect">
            <a:avLst/>
          </a:prstGeom>
        </p:spPr>
      </p:pic>
    </p:spTree>
    <p:extLst>
      <p:ext uri="{BB962C8B-B14F-4D97-AF65-F5344CB8AC3E}">
        <p14:creationId xmlns:p14="http://schemas.microsoft.com/office/powerpoint/2010/main" val="143297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2720EF26-1E39-4F64-8236-ED355D806952}"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0" y="818002"/>
            <a:ext cx="9144000" cy="5221995"/>
          </a:xfrm>
          <a:prstGeom prst="rect">
            <a:avLst/>
          </a:prstGeom>
        </p:spPr>
      </p:pic>
    </p:spTree>
    <p:extLst>
      <p:ext uri="{BB962C8B-B14F-4D97-AF65-F5344CB8AC3E}">
        <p14:creationId xmlns:p14="http://schemas.microsoft.com/office/powerpoint/2010/main" val="977623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ICPI tool does what? </a:t>
            </a:r>
            <a:endParaRPr lang="en-US" dirty="0"/>
          </a:p>
        </p:txBody>
      </p:sp>
      <p:sp>
        <p:nvSpPr>
          <p:cNvPr id="3" name="Content Placeholder 2"/>
          <p:cNvSpPr>
            <a:spLocks noGrp="1"/>
          </p:cNvSpPr>
          <p:nvPr>
            <p:ph idx="1"/>
          </p:nvPr>
        </p:nvSpPr>
        <p:spPr/>
        <p:txBody>
          <a:bodyPr/>
          <a:lstStyle/>
          <a:p>
            <a:endParaRPr lang="en-US" dirty="0"/>
          </a:p>
          <a:p>
            <a:pPr marL="0" indent="0">
              <a:buNone/>
            </a:pPr>
            <a:r>
              <a:rPr lang="en-US" sz="3200" dirty="0" smtClean="0"/>
              <a:t>Check it out</a:t>
            </a:r>
          </a:p>
          <a:p>
            <a:pPr marL="0" indent="0">
              <a:buNone/>
            </a:pPr>
            <a:endParaRPr lang="en-US" dirty="0" smtClean="0"/>
          </a:p>
          <a:p>
            <a:pPr marL="0" indent="0">
              <a:buNone/>
            </a:pPr>
            <a:r>
              <a:rPr lang="en-US" dirty="0" smtClean="0">
                <a:hlinkClick r:id="rId2"/>
              </a:rPr>
              <a:t>ICPI Product Flow Chart (v.20180608)</a:t>
            </a:r>
            <a:endParaRPr lang="en-US" dirty="0"/>
          </a:p>
          <a:p>
            <a:pPr marL="0" indent="0">
              <a:buNone/>
            </a:pPr>
            <a:endParaRPr lang="en-US" dirty="0"/>
          </a:p>
          <a:p>
            <a:pPr marL="0" indent="0">
              <a:buNone/>
            </a:pPr>
            <a:r>
              <a:rPr lang="en-US" dirty="0">
                <a:hlinkClick r:id="rId2"/>
              </a:rPr>
              <a:t>ICPI Product Summary Library (v.20181018)</a:t>
            </a:r>
            <a:endParaRPr lang="en-US" dirty="0"/>
          </a:p>
          <a:p>
            <a:pPr marL="0" indent="0">
              <a:buNone/>
            </a:pPr>
            <a:r>
              <a:rPr lang="en-US" dirty="0" smtClean="0"/>
              <a:t> </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8</a:t>
            </a:fld>
            <a:endParaRPr lang="en-US" dirty="0"/>
          </a:p>
        </p:txBody>
      </p:sp>
    </p:spTree>
    <p:extLst>
      <p:ext uri="{BB962C8B-B14F-4D97-AF65-F5344CB8AC3E}">
        <p14:creationId xmlns:p14="http://schemas.microsoft.com/office/powerpoint/2010/main" val="465215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Guidance and Capacity Building</a:t>
            </a:r>
            <a:br>
              <a:rPr lang="en-US" dirty="0" smtClean="0"/>
            </a:br>
            <a:r>
              <a:rPr lang="en-US" dirty="0" smtClean="0"/>
              <a:t>Best practices </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9</a:t>
            </a:fld>
            <a:endParaRPr lang="en-US" dirty="0"/>
          </a:p>
        </p:txBody>
      </p:sp>
      <p:sp>
        <p:nvSpPr>
          <p:cNvPr id="5" name="Rectangle 1"/>
          <p:cNvSpPr>
            <a:spLocks noGrp="1" noChangeArrowheads="1"/>
          </p:cNvSpPr>
          <p:nvPr>
            <p:ph idx="1"/>
          </p:nvPr>
        </p:nvSpPr>
        <p:spPr bwMode="auto">
          <a:xfrm>
            <a:off x="452021" y="1497689"/>
            <a:ext cx="816864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24292E"/>
                </a:solidFill>
                <a:effectLst/>
                <a:latin typeface="-apple-system"/>
              </a:rPr>
              <a:t>To help create cohesion around standard practices, the DIV produced a number of products around best practices. One of the first products provided guidance around </a:t>
            </a:r>
            <a:r>
              <a:rPr kumimoji="0" lang="en-US" altLang="en-US" sz="1800" b="1" i="0" u="none" strike="noStrike" cap="none" normalizeH="0" baseline="0" dirty="0" smtClean="0">
                <a:ln>
                  <a:noFill/>
                </a:ln>
                <a:solidFill>
                  <a:srgbClr val="0366D6"/>
                </a:solidFill>
                <a:effectLst/>
                <a:latin typeface="-apple-system"/>
                <a:hlinkClick r:id="rId2"/>
              </a:rPr>
              <a:t>file naming conventions</a:t>
            </a:r>
            <a:r>
              <a:rPr kumimoji="0" lang="en-US" altLang="en-US" sz="1800" b="0" i="0" u="none" strike="noStrike" cap="none" normalizeH="0" baseline="0" dirty="0" smtClean="0">
                <a:ln>
                  <a:noFill/>
                </a:ln>
                <a:solidFill>
                  <a:srgbClr val="24292E"/>
                </a:solidFill>
                <a:effectLst/>
                <a:latin typeface="-apple-system"/>
              </a:rPr>
              <a:t> so that it would be clear for all ICPI files, both internal as well as those that are disseminated, what the file contains, what operating units it relates to, and which MSD it was built off of. Regarding the MSD, the DIV, in collaboration with the Data, Access, and Quality (DAQ) Cluster produced </a:t>
            </a:r>
            <a:r>
              <a:rPr kumimoji="0" lang="en-US" altLang="en-US" sz="1800" b="1" i="0" u="none" strike="noStrike" cap="none" normalizeH="0" baseline="0" dirty="0" smtClean="0">
                <a:ln>
                  <a:noFill/>
                </a:ln>
                <a:solidFill>
                  <a:srgbClr val="24292E"/>
                </a:solidFill>
                <a:effectLst/>
                <a:latin typeface="-apple-system"/>
              </a:rPr>
              <a:t>guidance for setting up pivot tables</a:t>
            </a:r>
            <a:r>
              <a:rPr kumimoji="0" lang="en-US" altLang="en-US" sz="1800" b="0" i="0" u="none" strike="noStrike" cap="none" normalizeH="0" baseline="0" dirty="0" smtClean="0">
                <a:ln>
                  <a:noFill/>
                </a:ln>
                <a:solidFill>
                  <a:srgbClr val="24292E"/>
                </a:solidFill>
                <a:effectLst/>
                <a:latin typeface="-apple-system"/>
              </a:rPr>
              <a:t> with our PEPFAR data. Lastly, the GCB </a:t>
            </a:r>
            <a:r>
              <a:rPr kumimoji="0" lang="en-US" altLang="en-US" sz="1800" b="1" i="0" u="none" strike="noStrike" cap="none" normalizeH="0" baseline="0" dirty="0" smtClean="0">
                <a:ln>
                  <a:noFill/>
                </a:ln>
                <a:solidFill>
                  <a:srgbClr val="24292E"/>
                </a:solidFill>
                <a:effectLst/>
                <a:latin typeface="-apple-system"/>
              </a:rPr>
              <a:t>promoted ICPI's adoption of GitHub</a:t>
            </a:r>
            <a:r>
              <a:rPr kumimoji="0" lang="en-US" altLang="en-US" sz="1800" b="0" i="0" u="none" strike="noStrike" cap="none" normalizeH="0" baseline="0" dirty="0" smtClean="0">
                <a:ln>
                  <a:noFill/>
                </a:ln>
                <a:solidFill>
                  <a:srgbClr val="24292E"/>
                </a:solidFill>
                <a:effectLst/>
                <a:latin typeface="-apple-system"/>
              </a:rPr>
              <a:t> as a platform for both sharing code used in analysis and tool production as well as for program management. Best practices around </a:t>
            </a:r>
            <a:r>
              <a:rPr kumimoji="0" lang="en-US" altLang="en-US" sz="1800" b="1" i="0" u="none" strike="noStrike" cap="none" normalizeH="0" baseline="0" dirty="0" smtClean="0">
                <a:ln>
                  <a:noFill/>
                </a:ln>
                <a:solidFill>
                  <a:srgbClr val="0366D6"/>
                </a:solidFill>
                <a:effectLst/>
                <a:latin typeface="-apple-system"/>
                <a:hlinkClick r:id="rId3"/>
              </a:rPr>
              <a:t>using GitHub</a:t>
            </a:r>
            <a:r>
              <a:rPr kumimoji="0" lang="en-US" altLang="en-US" sz="1800" b="0" i="0" u="none" strike="noStrike" cap="none" normalizeH="0" baseline="0" dirty="0" smtClean="0">
                <a:ln>
                  <a:noFill/>
                </a:ln>
                <a:solidFill>
                  <a:srgbClr val="24292E"/>
                </a:solidFill>
                <a:effectLst/>
                <a:latin typeface="-apple-system"/>
              </a:rPr>
              <a:t> and </a:t>
            </a:r>
            <a:r>
              <a:rPr kumimoji="0" lang="en-US" altLang="en-US" sz="1800" b="1" i="0" u="none" strike="noStrike" cap="none" normalizeH="0" baseline="0" dirty="0" smtClean="0">
                <a:ln>
                  <a:noFill/>
                </a:ln>
                <a:solidFill>
                  <a:srgbClr val="0366D6"/>
                </a:solidFill>
                <a:effectLst/>
                <a:latin typeface="-apple-system"/>
                <a:hlinkClick r:id="rId4"/>
              </a:rPr>
              <a:t>creating repositories in GitHub</a:t>
            </a:r>
            <a:r>
              <a:rPr kumimoji="0" lang="en-US" altLang="en-US" sz="1800" b="0" i="0" u="none" strike="noStrike" cap="none" normalizeH="0" baseline="0" dirty="0" smtClean="0">
                <a:ln>
                  <a:noFill/>
                </a:ln>
                <a:solidFill>
                  <a:srgbClr val="24292E"/>
                </a:solidFill>
                <a:effectLst/>
                <a:latin typeface="-apple-system"/>
              </a:rPr>
              <a:t>. Moving away from our own created content, we also host a </a:t>
            </a:r>
            <a:r>
              <a:rPr kumimoji="0" lang="en-US" altLang="en-US" sz="1800" b="1" i="0" u="none" strike="noStrike" cap="none" normalizeH="0" baseline="0" dirty="0" smtClean="0">
                <a:ln>
                  <a:noFill/>
                </a:ln>
                <a:solidFill>
                  <a:srgbClr val="0366D6"/>
                </a:solidFill>
                <a:effectLst/>
                <a:latin typeface="-apple-system"/>
                <a:hlinkClick r:id="rId5"/>
              </a:rPr>
              <a:t>resources wiki</a:t>
            </a:r>
            <a:r>
              <a:rPr kumimoji="0" lang="en-US" altLang="en-US" sz="1800" b="0" i="0" u="none" strike="noStrike" cap="none" normalizeH="0" baseline="0" dirty="0" smtClean="0">
                <a:ln>
                  <a:noFill/>
                </a:ln>
                <a:solidFill>
                  <a:srgbClr val="24292E"/>
                </a:solidFill>
                <a:effectLst/>
                <a:latin typeface="-apple-system"/>
              </a:rPr>
              <a:t> which consolidates a lot of great guidance around data visualization, Excel, R, and GitHub.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368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ast of Bohemia">
      <a:dk1>
        <a:sysClr val="windowText" lastClr="000000"/>
      </a:dk1>
      <a:lt1>
        <a:sysClr val="window" lastClr="FFFFFF"/>
      </a:lt1>
      <a:dk2>
        <a:srgbClr val="15416D"/>
      </a:dk2>
      <a:lt2>
        <a:srgbClr val="F7F7F7"/>
      </a:lt2>
      <a:accent1>
        <a:srgbClr val="2166AC"/>
      </a:accent1>
      <a:accent2>
        <a:srgbClr val="67A9CF"/>
      </a:accent2>
      <a:accent3>
        <a:srgbClr val="D1E5F0"/>
      </a:accent3>
      <a:accent4>
        <a:srgbClr val="B2182B"/>
      </a:accent4>
      <a:accent5>
        <a:srgbClr val="EF8A62"/>
      </a:accent5>
      <a:accent6>
        <a:srgbClr val="FDDBC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HQ Document" ma:contentTypeID="0x0101000719DADD6E6D384B9CD115415321B530005252884372E99249996D41C07A2026D2" ma:contentTypeVersion="82" ma:contentTypeDescription="" ma:contentTypeScope="" ma:versionID="fc9ca105a5ba479c08eae4f1eb7e8b66">
  <xsd:schema xmlns:xsd="http://www.w3.org/2001/XMLSchema" xmlns:xs="http://www.w3.org/2001/XMLSchema" xmlns:p="http://schemas.microsoft.com/office/2006/metadata/properties" xmlns:ns1="http://schemas.microsoft.com/sharepoint/v3" xmlns:ns2="54e040e9-bc5a-4778-bc2d-f4c316b2e12b" targetNamespace="http://schemas.microsoft.com/office/2006/metadata/properties" ma:root="true" ma:fieldsID="272b4df33695452ea0137f003e837af6" ns1:_="" ns2:_="">
    <xsd:import namespace="http://schemas.microsoft.com/sharepoint/v3"/>
    <xsd:import namespace="54e040e9-bc5a-4778-bc2d-f4c316b2e12b"/>
    <xsd:element name="properties">
      <xsd:complexType>
        <xsd:sequence>
          <xsd:element name="documentManagement">
            <xsd:complexType>
              <xsd:all>
                <xsd:element ref="ns2:Activities" minOccurs="0"/>
                <xsd:element ref="ns2:Program_x0020_Area" minOccurs="0"/>
                <xsd:element ref="ns2:Planning_x0020_and_x0020_Reporting_x0020_Cycle" minOccurs="0"/>
                <xsd:element ref="ns2:Fiscal_x0020_Year" minOccurs="0"/>
                <xsd:element ref="ns2:Agencies" minOccurs="0"/>
                <xsd:element ref="ns2:PEPFAR_x0020_Country" minOccurs="0"/>
                <xsd:element ref="ns2:TaxKeywordTaxHTField" minOccurs="0"/>
                <xsd:element ref="ns2:TaxCatchAllLabel" minOccurs="0"/>
                <xsd:element ref="ns2:_dlc_DocIdPersistId" minOccurs="0"/>
                <xsd:element ref="ns2:TaxCatchAll" minOccurs="0"/>
                <xsd:element ref="ns2:_dlc_DocId" minOccurs="0"/>
                <xsd:element ref="ns2:_dlc_DocIdUrl" minOccurs="0"/>
                <xsd:element ref="ns2:SharedWithUsers"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e040e9-bc5a-4778-bc2d-f4c316b2e12b" elementFormDefault="qualified">
    <xsd:import namespace="http://schemas.microsoft.com/office/2006/documentManagement/types"/>
    <xsd:import namespace="http://schemas.microsoft.com/office/infopath/2007/PartnerControls"/>
    <xsd:element name="Activities" ma:index="3" nillable="true" ma:displayName="Activities" ma:format="Dropdown" ma:internalName="Activities" ma:readOnly="false">
      <xsd:simpleType>
        <xsd:restriction base="dms:Choice">
          <xsd:enumeration value="(None)"/>
          <xsd:enumeration value="Communications"/>
          <xsd:enumeration value="Event"/>
          <xsd:enumeration value="Financial"/>
          <xsd:enumeration value="Human Resources"/>
          <xsd:enumeration value="Meeting"/>
          <xsd:enumeration value="Planning"/>
          <xsd:enumeration value="Records"/>
          <xsd:enumeration value="Training"/>
        </xsd:restriction>
      </xsd:simpleType>
    </xsd:element>
    <xsd:element name="Program_x0020_Area" ma:index="4" nillable="true" ma:displayName="Program Area" ma:format="Dropdown" ma:internalName="Program_x0020_Area" ma:readOnly="false">
      <xsd:simpleType>
        <xsd:restriction base="dms:Choice">
          <xsd:enumeration value="(None)"/>
          <xsd:enumeration value="Prevention"/>
          <xsd:enumeration value="Care"/>
          <xsd:enumeration value="Treatment"/>
          <xsd:enumeration value="Systems and Governance"/>
          <xsd:enumeration value="Cross Cutting"/>
        </xsd:restriction>
      </xsd:simpleType>
    </xsd:element>
    <xsd:element name="Planning_x0020_and_x0020_Reporting_x0020_Cycle" ma:index="5" nillable="true" ma:displayName="Planning and Reporting Cycle" ma:format="Dropdown" ma:internalName="Planning_x0020_and_x0020_Reporting_x0020_Cycle" ma:readOnly="false">
      <xsd:simpleType>
        <xsd:restriction base="dms:Choice">
          <xsd:enumeration value="(None)"/>
          <xsd:enumeration value="Archive"/>
          <xsd:enumeration value="APR"/>
          <xsd:enumeration value="COP"/>
          <xsd:enumeration value="HOP"/>
          <xsd:enumeration value="OPU"/>
          <xsd:enumeration value="Pre-COP"/>
          <xsd:enumeration value="SAPR"/>
        </xsd:restriction>
      </xsd:simpleType>
    </xsd:element>
    <xsd:element name="Fiscal_x0020_Year" ma:index="6" nillable="true" ma:displayName="Fiscal Year" ma:format="Dropdown" ma:internalName="Fiscal_x0020_Year" ma:readOnly="false">
      <xsd:simpleType>
        <xsd:restriction base="dms:Choice">
          <xsd:enumeration value="(None)"/>
          <xsd:enumeration value="2023"/>
          <xsd:enumeration value="2022"/>
          <xsd:enumeration value="2021"/>
          <xsd:enumeration value="2020"/>
          <xsd:enumeration value="2019"/>
          <xsd:enumeration value="2018"/>
          <xsd:enumeration value="2017"/>
          <xsd:enumeration value="2016"/>
          <xsd:enumeration value="2014"/>
          <xsd:enumeration value="2013"/>
          <xsd:enumeration value="2012"/>
          <xsd:enumeration value="2011"/>
        </xsd:restriction>
      </xsd:simpleType>
    </xsd:element>
    <xsd:element name="Agencies" ma:index="7" nillable="true" ma:displayName="Agency" ma:format="Dropdown" ma:internalName="Agencies" ma:readOnly="false">
      <xsd:simpleType>
        <xsd:restriction base="dms:Choice">
          <xsd:enumeration value="(None)"/>
          <xsd:enumeration value="All"/>
          <xsd:enumeration value="Commerce"/>
          <xsd:enumeration value="Defense"/>
          <xsd:enumeration value="Labor"/>
          <xsd:enumeration value="HHS/CDC"/>
          <xsd:enumeration value="HHS/FDA"/>
          <xsd:enumeration value="HHS/HRSA"/>
          <xsd:enumeration value="HHS/NIH"/>
          <xsd:enumeration value="HHS/OGA"/>
          <xsd:enumeration value="HHS/SAMHSA"/>
          <xsd:enumeration value="Other"/>
          <xsd:enumeration value="Peace Corps"/>
          <xsd:enumeration value="State"/>
          <xsd:enumeration value="Treasury"/>
          <xsd:enumeration value="USAID"/>
        </xsd:restriction>
      </xsd:simpleType>
    </xsd:element>
    <xsd:element name="PEPFAR_x0020_Country" ma:index="8" nillable="true" ma:displayName="OU" ma:internalName="PEPFAR_x0020_Country" ma:readOnly="false">
      <xsd:complexType>
        <xsd:complexContent>
          <xsd:extension base="dms:MultiChoice">
            <xsd:sequence>
              <xsd:element name="Value" maxOccurs="unbounded" minOccurs="0" nillable="true">
                <xsd:simpleType>
                  <xsd:restriction base="dms:Choice">
                    <xsd:enumeration value="(None)"/>
                    <xsd:enumeration value="All"/>
                    <xsd:enumeration value="Angola"/>
                    <xsd:enumeration value="Asia Regional Program (ARP)"/>
                    <xsd:enumeration value="Botswana"/>
                    <xsd:enumeration value="Burma"/>
                    <xsd:enumeration value="Burundi"/>
                    <xsd:enumeration value="Cambodia"/>
                    <xsd:enumeration value="Cameroon"/>
                    <xsd:enumeration value="Caribbean Region"/>
                    <xsd:enumeration value="Central America Region"/>
                    <xsd:enumeration value="Central Asia Region"/>
                    <xsd:enumeration value="Cote d' Ivoire"/>
                    <xsd:enumeration value="Democratic Republic of the Congo"/>
                    <xsd:enumeration value="Dominican Republic"/>
                    <xsd:enumeration value="Ethiopia"/>
                    <xsd:enumeration value="Ghana"/>
                    <xsd:enumeration value="Guyana"/>
                    <xsd:enumeration value="Haiti"/>
                    <xsd:enumeration value="HQ"/>
                    <xsd:enumeration value="India"/>
                    <xsd:enumeration value="Indonesia"/>
                    <xsd:enumeration value="Kenya"/>
                    <xsd:enumeration value="Lesotho"/>
                    <xsd:enumeration value="Malawi"/>
                    <xsd:enumeration value="Mozambique"/>
                    <xsd:enumeration value="Namibia"/>
                    <xsd:enumeration value="Nigeria"/>
                    <xsd:enumeration value="PNG"/>
                    <xsd:enumeration value="Russia"/>
                    <xsd:enumeration value="Rwanda"/>
                    <xsd:enumeration value="South Africa"/>
                    <xsd:enumeration value="South Sudan"/>
                    <xsd:enumeration value="Swaziland"/>
                    <xsd:enumeration value="Tanzania"/>
                    <xsd:enumeration value="Uganda"/>
                    <xsd:enumeration value="Ukraine"/>
                    <xsd:enumeration value="Vietnam"/>
                    <xsd:enumeration value="Zambia"/>
                    <xsd:enumeration value="Zimbabwe"/>
                  </xsd:restriction>
                </xsd:simpleType>
              </xsd:element>
            </xsd:sequence>
          </xsd:extension>
        </xsd:complexContent>
      </xsd:complexType>
    </xsd:element>
    <xsd:element name="TaxKeywordTaxHTField" ma:index="10" nillable="true" ma:taxonomy="true" ma:internalName="TaxKeywordTaxHTField" ma:taxonomyFieldName="TaxKeyword" ma:displayName="Enterprise Keywords" ma:readOnly="false" ma:fieldId="{23f27201-bee3-471e-b2e7-b64fd8b7ca38}" ma:taxonomyMulti="true" ma:sspId="a0048e47-9258-427b-b476-27e0ab29a8e1" ma:termSetId="00000000-0000-0000-0000-000000000000" ma:anchorId="00000000-0000-0000-0000-000000000000" ma:open="true" ma:isKeyword="true">
      <xsd:complexType>
        <xsd:sequence>
          <xsd:element ref="pc:Terms" minOccurs="0" maxOccurs="1"/>
        </xsd:sequence>
      </xsd:complexType>
    </xsd:element>
    <xsd:element name="TaxCatchAllLabel" ma:index="11" nillable="true" ma:displayName="Taxonomy Catch All Column1" ma:description="" ma:list="{2cc5ae64-a620-450e-845b-f73f3eb4e805}" ma:internalName="TaxCatchAllLabel" ma:readOnly="true" ma:showField="CatchAllDataLabel"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PersistId" ma:index="12" nillable="true" ma:displayName="Persist ID" ma:description="Keep ID on add." ma:hidden="true" ma:internalName="_dlc_DocIdPersistId" ma:readOnly="false">
      <xsd:simpleType>
        <xsd:restriction base="dms:Boolean"/>
      </xsd:simpleType>
    </xsd:element>
    <xsd:element name="TaxCatchAll" ma:index="16" nillable="true" ma:displayName="Taxonomy Catch All Column" ma:description="" ma:hidden="true" ma:list="{2cc5ae64-a620-450e-845b-f73f3eb4e805}" ma:internalName="TaxCatchAll" ma:readOnly="false" ma:showField="CatchAllData"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SharedWithUsers" ma:index="2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file>

<file path=customXml/item4.xml><?xml version="1.0" encoding="utf-8"?>
<?mso-contentType ?>
<p:Policy xmlns:p="office.server.policy" id="" local="true">
  <p:Name>HQ Document</p:Name>
  <p:Description/>
  <p:Statement/>
  <p:PolicyItems>
    <p:PolicyItem featureId="Microsoft.Office.RecordsManagement.PolicyFeatures.PolicyAudit" staticId="0x0101000719DADD6E6D384B9CD115415321B530005252884372E99249996D41C07A2026D2|8138272" UniqueId="7e814d41-9678-4f1f-9083-bde14844e8ee">
      <p:Name>Auditing</p:Name>
      <p:Description>Audits user actions on documents and list items to the Audit Log.</p:Description>
      <p:CustomData>
        <Audit>
          <Update/>
          <View/>
          <CheckInOut/>
          <MoveCopy/>
          <DeleteRestore/>
        </Audit>
      </p:CustomData>
    </p:PolicyItem>
  </p:PolicyItems>
</p:Policy>
</file>

<file path=customXml/item5.xml><?xml version="1.0" encoding="utf-8"?>
<p:properties xmlns:p="http://schemas.microsoft.com/office/2006/metadata/properties" xmlns:xsi="http://www.w3.org/2001/XMLSchema-instance" xmlns:pc="http://schemas.microsoft.com/office/infopath/2007/PartnerControls">
  <documentManagement>
    <Fiscal_x0020_Year xmlns="54e040e9-bc5a-4778-bc2d-f4c316b2e12b" xsi:nil="true"/>
    <Program_x0020_Area xmlns="54e040e9-bc5a-4778-bc2d-f4c316b2e12b">Cross Cutting</Program_x0020_Area>
    <PEPFAR_x0020_Country xmlns="54e040e9-bc5a-4778-bc2d-f4c316b2e12b">
      <Value>Zambia</Value>
    </PEPFAR_x0020_Country>
    <TaxKeywordTaxHTField xmlns="54e040e9-bc5a-4778-bc2d-f4c316b2e12b">
      <Terms xmlns="http://schemas.microsoft.com/office/infopath/2007/PartnerControls"/>
    </TaxKeywordTaxHTField>
    <TaxCatchAll xmlns="54e040e9-bc5a-4778-bc2d-f4c316b2e12b"/>
    <Planning_x0020_and_x0020_Reporting_x0020_Cycle xmlns="54e040e9-bc5a-4778-bc2d-f4c316b2e12b" xsi:nil="true"/>
    <Agencies xmlns="54e040e9-bc5a-4778-bc2d-f4c316b2e12b" xsi:nil="true"/>
    <Activities xmlns="54e040e9-bc5a-4778-bc2d-f4c316b2e12b" xsi:nil="true"/>
    <_dlc_DocIdPersistId xmlns="54e040e9-bc5a-4778-bc2d-f4c316b2e12b" xsi:nil="true"/>
    <_dlc_DocId xmlns="54e040e9-bc5a-4778-bc2d-f4c316b2e12b" xsi:nil="true"/>
  </documentManagement>
</p:properties>
</file>

<file path=customXml/itemProps1.xml><?xml version="1.0" encoding="utf-8"?>
<ds:datastoreItem xmlns:ds="http://schemas.openxmlformats.org/officeDocument/2006/customXml" ds:itemID="{44B9BE16-CC94-4C84-887C-2FCC91D895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4e040e9-bc5a-4778-bc2d-f4c316b2e1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AC273C-C731-46C9-AD8C-32AD24A21747}">
  <ds:schemaRefs>
    <ds:schemaRef ds:uri="http://schemas.microsoft.com/sharepoint/v3/contenttype/forms"/>
  </ds:schemaRefs>
</ds:datastoreItem>
</file>

<file path=customXml/itemProps3.xml><?xml version="1.0" encoding="utf-8"?>
<ds:datastoreItem xmlns:ds="http://schemas.openxmlformats.org/officeDocument/2006/customXml" ds:itemID="{773EE279-354E-4B69-BDF7-7B7C4A9F08A2}">
  <ds:schemaRefs>
    <ds:schemaRef ds:uri="http://schemas.microsoft.com/sharepoint/events"/>
  </ds:schemaRefs>
</ds:datastoreItem>
</file>

<file path=customXml/itemProps4.xml><?xml version="1.0" encoding="utf-8"?>
<ds:datastoreItem xmlns:ds="http://schemas.openxmlformats.org/officeDocument/2006/customXml" ds:itemID="{A50D4E90-3DE3-495C-A77B-CF290DBE3EFD}">
  <ds:schemaRefs>
    <ds:schemaRef ds:uri="office.server.policy"/>
  </ds:schemaRefs>
</ds:datastoreItem>
</file>

<file path=customXml/itemProps5.xml><?xml version="1.0" encoding="utf-8"?>
<ds:datastoreItem xmlns:ds="http://schemas.openxmlformats.org/officeDocument/2006/customXml" ds:itemID="{869EBD04-8C74-45CB-80E7-D2EC77FEA408}">
  <ds:schemaRefs>
    <ds:schemaRef ds:uri="http://schemas.microsoft.com/sharepoint/v3"/>
    <ds:schemaRef ds:uri="http://purl.org/dc/dcmitype/"/>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elements/1.1/"/>
    <ds:schemaRef ds:uri="http://schemas.microsoft.com/office/infopath/2007/PartnerControls"/>
    <ds:schemaRef ds:uri="54e040e9-bc5a-4778-bc2d-f4c316b2e12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24146</TotalTime>
  <Words>1580</Words>
  <Application>Microsoft Office PowerPoint</Application>
  <PresentationFormat>On-screen Show (4:3)</PresentationFormat>
  <Paragraphs>153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Arial</vt:lpstr>
      <vt:lpstr>Calibri</vt:lpstr>
      <vt:lpstr>Courier New</vt:lpstr>
      <vt:lpstr>SFMono-Regular</vt:lpstr>
      <vt:lpstr>Times New Roman</vt:lpstr>
      <vt:lpstr>Wingdings</vt:lpstr>
      <vt:lpstr>Angles</vt:lpstr>
      <vt:lpstr>Orientation to: Data Integration and Visualization</vt:lpstr>
      <vt:lpstr>Data Integration &amp; Visualization (DIV)  </vt:lpstr>
      <vt:lpstr>Business Intelligence</vt:lpstr>
      <vt:lpstr>What are ICPI tools?</vt:lpstr>
      <vt:lpstr>Where do I find ICPI Tools?</vt:lpstr>
      <vt:lpstr>Also – PEPFAR data on pepfar-panorama.org</vt:lpstr>
      <vt:lpstr>PowerPoint Presentation</vt:lpstr>
      <vt:lpstr>Which ICPI tool does what? </vt:lpstr>
      <vt:lpstr>Guidance and Capacity Building Best practices </vt:lpstr>
      <vt:lpstr>Guidance and Capacity Building Style Guide</vt:lpstr>
      <vt:lpstr>Guidance and Capacity Building Workshops</vt:lpstr>
      <vt:lpstr>Guidance and Capacity Building Trainings</vt:lpstr>
      <vt:lpstr>PowerPoint Presentation</vt:lpstr>
      <vt:lpstr>PowerPoint Presentation</vt:lpstr>
      <vt:lpstr>PowerPoint Presentation</vt:lpstr>
      <vt:lpstr>PowerPoint Presentation</vt:lpstr>
      <vt:lpstr>PowerPoint Presentation</vt:lpstr>
      <vt:lpstr>PowerPoint Presentation</vt:lpstr>
      <vt:lpstr>Data Viz: General Tips &amp; Resources</vt:lpstr>
      <vt:lpstr>Additional Resources and Materials</vt:lpstr>
      <vt:lpstr>Recent ICPI Trainings </vt:lpstr>
      <vt:lpstr>Where to find DIV materials?</vt:lpstr>
      <vt:lpstr>Selected presentations from PALS to check out</vt:lpstr>
      <vt:lpstr>Selected presentations from PALS to check out</vt:lpstr>
      <vt:lpstr>Selected presentations from PALS to check out</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Noykhovich, Ekaterina</dc:creator>
  <cp:lastModifiedBy>Noykhovich, Katya</cp:lastModifiedBy>
  <cp:revision>425</cp:revision>
  <cp:lastPrinted>2016-12-08T15:48:51Z</cp:lastPrinted>
  <dcterms:created xsi:type="dcterms:W3CDTF">2016-03-28T18:27:57Z</dcterms:created>
  <dcterms:modified xsi:type="dcterms:W3CDTF">2018-11-08T19:32:27Z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0x0101000719DADD6E6D384B9CD115415321B530005252884372E99249996D41C07A2026D2</vt:lpwstr>
  </property>
  <property fmtid="{D5CDD505-2E9C-101B-9397-08002B2CF9AE}" pid="3" name="TaxKeyword">
    <vt:lpwstr/>
  </property>
  <property fmtid="{D5CDD505-2E9C-101B-9397-08002B2CF9AE}" pid="4" name="Countries">
    <vt:lpwstr/>
  </property>
  <property fmtid="{D5CDD505-2E9C-101B-9397-08002B2CF9AE}" pid="5" name="Activity">
    <vt:lpwstr/>
  </property>
  <property fmtid="{D5CDD505-2E9C-101B-9397-08002B2CF9AE}" pid="6" name="Reporting Period">
    <vt:lpwstr/>
  </property>
  <property fmtid="{D5CDD505-2E9C-101B-9397-08002B2CF9AE}" pid="7" name="File Categories">
    <vt:lpwstr/>
  </property>
</Properties>
</file>