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20"/>
  </p:notesMasterIdLst>
  <p:sldIdLst>
    <p:sldId id="270" r:id="rId2"/>
    <p:sldId id="274" r:id="rId3"/>
    <p:sldId id="258" r:id="rId4"/>
    <p:sldId id="272" r:id="rId5"/>
    <p:sldId id="273" r:id="rId6"/>
    <p:sldId id="275" r:id="rId7"/>
    <p:sldId id="266" r:id="rId8"/>
    <p:sldId id="259" r:id="rId9"/>
    <p:sldId id="262" r:id="rId10"/>
    <p:sldId id="261" r:id="rId11"/>
    <p:sldId id="263" r:id="rId12"/>
    <p:sldId id="265" r:id="rId13"/>
    <p:sldId id="278" r:id="rId14"/>
    <p:sldId id="279" r:id="rId15"/>
    <p:sldId id="276" r:id="rId16"/>
    <p:sldId id="257" r:id="rId17"/>
    <p:sldId id="280" r:id="rId18"/>
    <p:sldId id="28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73133" autoAdjust="0"/>
  </p:normalViewPr>
  <p:slideViewPr>
    <p:cSldViewPr snapToGrid="0">
      <p:cViewPr varScale="1">
        <p:scale>
          <a:sx n="64" d="100"/>
          <a:sy n="64" d="100"/>
        </p:scale>
        <p:origin x="11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2BBE1D-4E69-4F45-828A-8836A096F61A}" type="datetimeFigureOut">
              <a:rPr lang="en-US" smtClean="0"/>
              <a:t>8/9/2018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99423-2FD1-4053-B8DB-390BAE12E5E6}" type="slidenum">
              <a:rPr lang="en-US" smtClean="0"/>
              <a:t>‹#›</a:t>
            </a:fld>
            <a:endParaRPr lang="en-US"/>
          </a:p>
        </p:txBody>
      </p:sp>
    </p:spTree>
    <p:extLst>
      <p:ext uri="{BB962C8B-B14F-4D97-AF65-F5344CB8AC3E}">
        <p14:creationId xmlns:p14="http://schemas.microsoft.com/office/powerpoint/2010/main" val="187526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B99423-2FD1-4053-B8DB-390BAE12E5E6}" type="slidenum">
              <a:rPr lang="en-US" smtClean="0"/>
              <a:t>1</a:t>
            </a:fld>
            <a:endParaRPr lang="en-US"/>
          </a:p>
        </p:txBody>
      </p:sp>
    </p:spTree>
    <p:extLst>
      <p:ext uri="{BB962C8B-B14F-4D97-AF65-F5344CB8AC3E}">
        <p14:creationId xmlns:p14="http://schemas.microsoft.com/office/powerpoint/2010/main" val="338382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in the DIV’s repo, lets find issue #78.</a:t>
            </a:r>
            <a:r>
              <a:rPr lang="en-US" baseline="0" dirty="0" smtClean="0"/>
              <a:t> You can add a milestone to an issue which is one of the options on the right. Checklists can also be added when you are leaving a comment in an issue, you can select the “checkbox” feature in the ribbon.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11</a:t>
            </a:fld>
            <a:endParaRPr lang="en-US"/>
          </a:p>
        </p:txBody>
      </p:sp>
    </p:spTree>
    <p:extLst>
      <p:ext uri="{BB962C8B-B14F-4D97-AF65-F5344CB8AC3E}">
        <p14:creationId xmlns:p14="http://schemas.microsoft.com/office/powerpoint/2010/main" val="2579137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go</a:t>
            </a:r>
            <a:r>
              <a:rPr lang="en-US" baseline="0" dirty="0" smtClean="0"/>
              <a:t> to the HEI dashboard repo and go to the Projects dashboard.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12</a:t>
            </a:fld>
            <a:endParaRPr lang="en-US"/>
          </a:p>
        </p:txBody>
      </p:sp>
    </p:spTree>
    <p:extLst>
      <p:ext uri="{BB962C8B-B14F-4D97-AF65-F5344CB8AC3E}">
        <p14:creationId xmlns:p14="http://schemas.microsoft.com/office/powerpoint/2010/main" val="3578567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Alright, lets go to the DIVs &lt;&gt;code</a:t>
            </a:r>
            <a:r>
              <a:rPr lang="en-US" baseline="0" dirty="0" smtClean="0"/>
              <a:t> tab and look at their </a:t>
            </a:r>
            <a:r>
              <a:rPr lang="en-US" baseline="0" dirty="0" smtClean="0"/>
              <a:t>“Best practices, GitHub repos”.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14</a:t>
            </a:fld>
            <a:endParaRPr lang="en-US"/>
          </a:p>
        </p:txBody>
      </p:sp>
    </p:spTree>
    <p:extLst>
      <p:ext uri="{BB962C8B-B14F-4D97-AF65-F5344CB8AC3E}">
        <p14:creationId xmlns:p14="http://schemas.microsoft.com/office/powerpoint/2010/main" val="351743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https://guides.github.com/features/mastering-markdown/#what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15</a:t>
            </a:fld>
            <a:endParaRPr lang="en-US"/>
          </a:p>
        </p:txBody>
      </p:sp>
    </p:spTree>
    <p:extLst>
      <p:ext uri="{BB962C8B-B14F-4D97-AF65-F5344CB8AC3E}">
        <p14:creationId xmlns:p14="http://schemas.microsoft.com/office/powerpoint/2010/main" val="197332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18</a:t>
            </a:fld>
            <a:endParaRPr lang="en-US"/>
          </a:p>
        </p:txBody>
      </p:sp>
    </p:spTree>
    <p:extLst>
      <p:ext uri="{BB962C8B-B14F-4D97-AF65-F5344CB8AC3E}">
        <p14:creationId xmlns:p14="http://schemas.microsoft.com/office/powerpoint/2010/main" val="1527311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use GitHub?</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3</a:t>
            </a:fld>
            <a:endParaRPr lang="en-US"/>
          </a:p>
        </p:txBody>
      </p:sp>
    </p:spTree>
    <p:extLst>
      <p:ext uri="{BB962C8B-B14F-4D97-AF65-F5344CB8AC3E}">
        <p14:creationId xmlns:p14="http://schemas.microsoft.com/office/powerpoint/2010/main" val="86675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30000" dirty="0" smtClean="0"/>
              <a:t>st</a:t>
            </a:r>
            <a:r>
              <a:rPr lang="en-US" dirty="0" smtClean="0"/>
              <a:t> step, create</a:t>
            </a:r>
            <a:r>
              <a:rPr lang="en-US" baseline="0" dirty="0" smtClean="0"/>
              <a:t> a repository. Lets review the list of repositories we have so far.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4</a:t>
            </a:fld>
            <a:endParaRPr lang="en-US"/>
          </a:p>
        </p:txBody>
      </p:sp>
    </p:spTree>
    <p:extLst>
      <p:ext uri="{BB962C8B-B14F-4D97-AF65-F5344CB8AC3E}">
        <p14:creationId xmlns:p14="http://schemas.microsoft.com/office/powerpoint/2010/main" val="295830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5</a:t>
            </a:fld>
            <a:endParaRPr lang="en-US"/>
          </a:p>
        </p:txBody>
      </p:sp>
    </p:spTree>
    <p:extLst>
      <p:ext uri="{BB962C8B-B14F-4D97-AF65-F5344CB8AC3E}">
        <p14:creationId xmlns:p14="http://schemas.microsoft.com/office/powerpoint/2010/main" val="65046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go to the DIV’s repo and look at their README file.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6</a:t>
            </a:fld>
            <a:endParaRPr lang="en-US"/>
          </a:p>
        </p:txBody>
      </p:sp>
    </p:spTree>
    <p:extLst>
      <p:ext uri="{BB962C8B-B14F-4D97-AF65-F5344CB8AC3E}">
        <p14:creationId xmlns:p14="http://schemas.microsoft.com/office/powerpoint/2010/main" val="173967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smtClean="0">
                <a:solidFill>
                  <a:schemeClr val="tx1"/>
                </a:solidFill>
                <a:effectLst/>
                <a:latin typeface="+mn-lt"/>
                <a:ea typeface="+mn-ea"/>
                <a:cs typeface="+mn-cs"/>
              </a:rPr>
              <a:t>Some of GitHub Issues’ most useful features are:</a:t>
            </a:r>
          </a:p>
          <a:p>
            <a:pPr rtl="0" fontAlgn="base"/>
            <a:r>
              <a:rPr lang="en-US" sz="1200" b="1" i="0" kern="1200" dirty="0" smtClean="0">
                <a:solidFill>
                  <a:schemeClr val="tx1"/>
                </a:solidFill>
                <a:effectLst/>
                <a:latin typeface="+mn-lt"/>
                <a:ea typeface="+mn-ea"/>
                <a:cs typeface="+mn-cs"/>
              </a:rPr>
              <a:t>Built-in tagging system</a:t>
            </a:r>
            <a:r>
              <a:rPr lang="en-US" sz="1200" b="0" i="0" kern="1200" dirty="0" smtClean="0">
                <a:solidFill>
                  <a:schemeClr val="tx1"/>
                </a:solidFill>
                <a:effectLst/>
                <a:latin typeface="+mn-lt"/>
                <a:ea typeface="+mn-ea"/>
                <a:cs typeface="+mn-cs"/>
              </a:rPr>
              <a:t>: Allows you to organize and prioritize your workflow and to easily search through projects for relevant information.</a:t>
            </a:r>
          </a:p>
          <a:p>
            <a:pPr rtl="0" fontAlgn="base"/>
            <a:r>
              <a:rPr lang="en-US" sz="1200" b="1" i="0" kern="1200" dirty="0" smtClean="0">
                <a:solidFill>
                  <a:schemeClr val="tx1"/>
                </a:solidFill>
                <a:effectLst/>
                <a:latin typeface="+mn-lt"/>
                <a:ea typeface="+mn-ea"/>
                <a:cs typeface="+mn-cs"/>
              </a:rPr>
              <a:t>Milestones</a:t>
            </a:r>
            <a:r>
              <a:rPr lang="en-US" sz="1200" b="0" i="0" kern="1200" dirty="0" smtClean="0">
                <a:solidFill>
                  <a:schemeClr val="tx1"/>
                </a:solidFill>
                <a:effectLst/>
                <a:latin typeface="+mn-lt"/>
                <a:ea typeface="+mn-ea"/>
                <a:cs typeface="+mn-cs"/>
              </a:rPr>
              <a:t>: Perfect for associating issues with specific features or project phases, such as bugs that need to be fixed before a beta launch or tasks to be completed in October.</a:t>
            </a:r>
          </a:p>
          <a:p>
            <a:pPr rtl="0" fontAlgn="base"/>
            <a:r>
              <a:rPr lang="en-US" sz="1200" b="1" i="0" kern="1200" dirty="0" smtClean="0">
                <a:solidFill>
                  <a:schemeClr val="tx1"/>
                </a:solidFill>
                <a:effectLst/>
                <a:latin typeface="+mn-lt"/>
                <a:ea typeface="+mn-ea"/>
                <a:cs typeface="+mn-cs"/>
              </a:rPr>
              <a:t>Multi assignments</a:t>
            </a:r>
            <a:r>
              <a:rPr lang="en-US" sz="1200" b="0" i="0" kern="1200" dirty="0" smtClean="0">
                <a:solidFill>
                  <a:schemeClr val="tx1"/>
                </a:solidFill>
                <a:effectLst/>
                <a:latin typeface="+mn-lt"/>
                <a:ea typeface="+mn-ea"/>
                <a:cs typeface="+mn-cs"/>
              </a:rPr>
              <a:t>: Issues can be assigned to users in bulk, saving time and making you more efficient.</a:t>
            </a:r>
          </a:p>
          <a:p>
            <a:pPr rtl="0" fontAlgn="base"/>
            <a:r>
              <a:rPr lang="en-US" sz="1200" b="1" i="0" kern="1200" dirty="0" smtClean="0">
                <a:solidFill>
                  <a:schemeClr val="tx1"/>
                </a:solidFill>
                <a:effectLst/>
                <a:latin typeface="+mn-lt"/>
                <a:ea typeface="+mn-ea"/>
                <a:cs typeface="+mn-cs"/>
              </a:rPr>
              <a:t>Commenting</a:t>
            </a:r>
            <a:r>
              <a:rPr lang="en-US" sz="1200" b="0" i="0" kern="1200" dirty="0" smtClean="0">
                <a:solidFill>
                  <a:schemeClr val="tx1"/>
                </a:solidFill>
                <a:effectLst/>
                <a:latin typeface="+mn-lt"/>
                <a:ea typeface="+mn-ea"/>
                <a:cs typeface="+mn-cs"/>
              </a:rPr>
              <a:t>: Engineers and management teams can easily discuss progress and results at every step of the way using the inbuilt commenting system.</a:t>
            </a:r>
          </a:p>
          <a:p>
            <a:pPr rtl="0" fontAlgn="base"/>
            <a:r>
              <a:rPr lang="en-US" sz="1200" b="1" i="0" kern="1200" dirty="0" smtClean="0">
                <a:solidFill>
                  <a:schemeClr val="tx1"/>
                </a:solidFill>
                <a:effectLst/>
                <a:latin typeface="+mn-lt"/>
                <a:ea typeface="+mn-ea"/>
                <a:cs typeface="+mn-cs"/>
              </a:rPr>
              <a:t>Task lists</a:t>
            </a:r>
            <a:r>
              <a:rPr lang="en-US" sz="1200" b="0" i="0" kern="1200" dirty="0" smtClean="0">
                <a:solidFill>
                  <a:schemeClr val="tx1"/>
                </a:solidFill>
                <a:effectLst/>
                <a:latin typeface="+mn-lt"/>
                <a:ea typeface="+mn-ea"/>
                <a:cs typeface="+mn-cs"/>
              </a:rPr>
              <a:t>: Larger issues can be broken down into stages to discourage the creation of dozens of microscopic issues, keeping all of your work in the same place.</a:t>
            </a:r>
          </a:p>
          <a:p>
            <a:pPr rtl="0" fontAlgn="base"/>
            <a:r>
              <a:rPr lang="en-US" sz="1200" b="1" i="0" kern="1200" dirty="0" smtClean="0">
                <a:solidFill>
                  <a:schemeClr val="tx1"/>
                </a:solidFill>
                <a:effectLst/>
                <a:latin typeface="+mn-lt"/>
                <a:ea typeface="+mn-ea"/>
                <a:cs typeface="+mn-cs"/>
              </a:rPr>
              <a:t>Markdown format</a:t>
            </a:r>
            <a:r>
              <a:rPr lang="en-US" sz="1200" b="0" i="0" kern="1200" dirty="0" smtClean="0">
                <a:solidFill>
                  <a:schemeClr val="tx1"/>
                </a:solidFill>
                <a:effectLst/>
                <a:latin typeface="+mn-lt"/>
                <a:ea typeface="+mn-ea"/>
                <a:cs typeface="+mn-cs"/>
              </a:rPr>
              <a:t>: The ability to use markdown formatting will prove popular with your developers, and it can be used in most places around GitHub.</a:t>
            </a:r>
          </a:p>
          <a:p>
            <a:pPr rtl="0" fontAlgn="base"/>
            <a:r>
              <a:rPr lang="en-US" sz="1200" b="1" i="0" kern="1200" dirty="0" smtClean="0">
                <a:solidFill>
                  <a:schemeClr val="tx1"/>
                </a:solidFill>
                <a:effectLst/>
                <a:latin typeface="+mn-lt"/>
                <a:ea typeface="+mn-ea"/>
                <a:cs typeface="+mn-cs"/>
              </a:rPr>
              <a:t>Project boards</a:t>
            </a:r>
            <a:r>
              <a:rPr lang="en-US" sz="1200" b="0" i="0" kern="1200" dirty="0" smtClean="0">
                <a:solidFill>
                  <a:schemeClr val="tx1"/>
                </a:solidFill>
                <a:effectLst/>
                <a:latin typeface="+mn-lt"/>
                <a:ea typeface="+mn-ea"/>
                <a:cs typeface="+mn-cs"/>
              </a:rPr>
              <a:t>: These can be used to house issues, pull requests and notes, categorizing them as cards in columns of your choosing so you can look at larger projects as a whole.</a:t>
            </a:r>
          </a:p>
          <a:p>
            <a:pPr rtl="0" fontAlgn="base"/>
            <a:r>
              <a:rPr lang="en-US" sz="1200" b="1" i="0" kern="1200" dirty="0" smtClean="0">
                <a:solidFill>
                  <a:schemeClr val="tx1"/>
                </a:solidFill>
                <a:effectLst/>
                <a:latin typeface="+mn-lt"/>
                <a:ea typeface="+mn-ea"/>
                <a:cs typeface="+mn-cs"/>
              </a:rPr>
              <a:t>High security</a:t>
            </a:r>
            <a:r>
              <a:rPr lang="en-US" sz="1200" b="0" i="0" kern="1200" dirty="0" smtClean="0">
                <a:solidFill>
                  <a:schemeClr val="tx1"/>
                </a:solidFill>
                <a:effectLst/>
                <a:latin typeface="+mn-lt"/>
                <a:ea typeface="+mn-ea"/>
                <a:cs typeface="+mn-cs"/>
              </a:rPr>
              <a:t>: You can trust GitHub to keep your data safe, and it’s harder to breach than most other project management systems.</a:t>
            </a:r>
          </a:p>
          <a:p>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7</a:t>
            </a:fld>
            <a:endParaRPr lang="en-US"/>
          </a:p>
        </p:txBody>
      </p:sp>
    </p:spTree>
    <p:extLst>
      <p:ext uri="{BB962C8B-B14F-4D97-AF65-F5344CB8AC3E}">
        <p14:creationId xmlns:p14="http://schemas.microsoft.com/office/powerpoint/2010/main" val="291618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a:t>
            </a:r>
            <a:r>
              <a:rPr lang="en-US" baseline="0" dirty="0" smtClean="0"/>
              <a:t> participants open a repository like DAQ, view the Issues tab. Have them open a “New Issue” and talk about a creating a specific title. Review “leave a comment” box and then show them that you can attach a file. Go over assigning and labels. </a:t>
            </a:r>
          </a:p>
          <a:p>
            <a:endParaRPr lang="en-US" baseline="0" dirty="0" smtClean="0"/>
          </a:p>
          <a:p>
            <a:r>
              <a:rPr lang="en-US" baseline="0" dirty="0" smtClean="0"/>
              <a:t>NOTE-we will return to projects and milestones soon.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8</a:t>
            </a:fld>
            <a:endParaRPr lang="en-US"/>
          </a:p>
        </p:txBody>
      </p:sp>
    </p:spTree>
    <p:extLst>
      <p:ext uri="{BB962C8B-B14F-4D97-AF65-F5344CB8AC3E}">
        <p14:creationId xmlns:p14="http://schemas.microsoft.com/office/powerpoint/2010/main" val="157775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 to the Issues tab and</a:t>
            </a:r>
            <a:r>
              <a:rPr lang="en-US" baseline="0" dirty="0" smtClean="0"/>
              <a:t> sort by assignee or label.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9</a:t>
            </a:fld>
            <a:endParaRPr lang="en-US"/>
          </a:p>
        </p:txBody>
      </p:sp>
    </p:spTree>
    <p:extLst>
      <p:ext uri="{BB962C8B-B14F-4D97-AF65-F5344CB8AC3E}">
        <p14:creationId xmlns:p14="http://schemas.microsoft.com/office/powerpoint/2010/main" val="245418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 a new Repo</a:t>
            </a:r>
            <a:r>
              <a:rPr lang="en-US" baseline="0" dirty="0" smtClean="0"/>
              <a:t> like the DIV repo. Let’s go to Issue #88 called Q3 </a:t>
            </a:r>
            <a:r>
              <a:rPr lang="en-US" baseline="0" dirty="0" err="1" smtClean="0"/>
              <a:t>Pano</a:t>
            </a:r>
            <a:r>
              <a:rPr lang="en-US" baseline="0" dirty="0" smtClean="0"/>
              <a:t> Testing Schedule. Lets look at Jess’ comment and how at the end she not only mentions people but also has an attachment. See how after that, Katya assigns people to this issue. Now lets go to the notifications box and determine what we want to do. </a:t>
            </a:r>
            <a:endParaRPr lang="en-US" dirty="0"/>
          </a:p>
        </p:txBody>
      </p:sp>
      <p:sp>
        <p:nvSpPr>
          <p:cNvPr id="4" name="Slide Number Placeholder 3"/>
          <p:cNvSpPr>
            <a:spLocks noGrp="1"/>
          </p:cNvSpPr>
          <p:nvPr>
            <p:ph type="sldNum" sz="quarter" idx="10"/>
          </p:nvPr>
        </p:nvSpPr>
        <p:spPr/>
        <p:txBody>
          <a:bodyPr/>
          <a:lstStyle/>
          <a:p>
            <a:fld id="{26B99423-2FD1-4053-B8DB-390BAE12E5E6}" type="slidenum">
              <a:rPr lang="en-US" smtClean="0"/>
              <a:t>10</a:t>
            </a:fld>
            <a:endParaRPr lang="en-US"/>
          </a:p>
        </p:txBody>
      </p:sp>
    </p:spTree>
    <p:extLst>
      <p:ext uri="{BB962C8B-B14F-4D97-AF65-F5344CB8AC3E}">
        <p14:creationId xmlns:p14="http://schemas.microsoft.com/office/powerpoint/2010/main" val="11445814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60960" y="54864"/>
            <a:ext cx="2174240" cy="1630680"/>
          </a:xfrm>
          <a:prstGeom prst="rect">
            <a:avLst/>
          </a:prstGeom>
        </p:spPr>
      </p:pic>
      <p:sp>
        <p:nvSpPr>
          <p:cNvPr id="12" name="TextBox 11"/>
          <p:cNvSpPr txBox="1"/>
          <p:nvPr userDrawn="1"/>
        </p:nvSpPr>
        <p:spPr>
          <a:xfrm>
            <a:off x="1320800" y="387459"/>
            <a:ext cx="4470400" cy="907941"/>
          </a:xfrm>
          <a:prstGeom prst="rect">
            <a:avLst/>
          </a:prstGeom>
          <a:noFill/>
        </p:spPr>
        <p:txBody>
          <a:bodyPr wrap="square" rtlCol="0">
            <a:spAutoFit/>
          </a:bodyPr>
          <a:lstStyle/>
          <a:p>
            <a:pPr algn="ctr"/>
            <a:r>
              <a:rPr lang="en-US" sz="4400" b="1" spc="800" baseline="0" dirty="0" smtClean="0">
                <a:solidFill>
                  <a:srgbClr val="002060"/>
                </a:solidFill>
              </a:rPr>
              <a:t>PEPFAR</a:t>
            </a:r>
          </a:p>
          <a:p>
            <a:pPr algn="ctr"/>
            <a:r>
              <a:rPr lang="en-US" sz="900" b="1" dirty="0" smtClean="0">
                <a:solidFill>
                  <a:srgbClr val="002060"/>
                </a:solidFill>
              </a:rPr>
              <a:t>U.S.</a:t>
            </a:r>
            <a:r>
              <a:rPr lang="en-US" sz="900" b="1" baseline="0" dirty="0" smtClean="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lvl1pPr>
          </a:lstStyle>
          <a:p>
            <a:pPr lvl="0"/>
            <a:r>
              <a:rPr lang="en-US" dirty="0" smtClean="0"/>
              <a:t>Click to edit Master text styles</a:t>
            </a:r>
          </a:p>
        </p:txBody>
      </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058400" y="152644"/>
            <a:ext cx="1593069" cy="1377568"/>
          </a:xfrm>
          <a:prstGeom prst="rect">
            <a:avLst/>
          </a:prstGeom>
        </p:spPr>
      </p:pic>
    </p:spTree>
    <p:extLst>
      <p:ext uri="{BB962C8B-B14F-4D97-AF65-F5344CB8AC3E}">
        <p14:creationId xmlns:p14="http://schemas.microsoft.com/office/powerpoint/2010/main" val="34550427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60960" y="54864"/>
            <a:ext cx="2174240" cy="1630680"/>
          </a:xfrm>
          <a:prstGeom prst="rect">
            <a:avLst/>
          </a:prstGeom>
        </p:spPr>
      </p:pic>
      <p:sp>
        <p:nvSpPr>
          <p:cNvPr id="12" name="TextBox 11"/>
          <p:cNvSpPr txBox="1"/>
          <p:nvPr userDrawn="1"/>
        </p:nvSpPr>
        <p:spPr>
          <a:xfrm>
            <a:off x="1320800" y="387459"/>
            <a:ext cx="44704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7517" y="228601"/>
            <a:ext cx="1792457" cy="1237167"/>
          </a:xfrm>
          <a:prstGeom prst="rect">
            <a:avLst/>
          </a:prstGeom>
        </p:spPr>
      </p:pic>
    </p:spTree>
    <p:extLst>
      <p:ext uri="{BB962C8B-B14F-4D97-AF65-F5344CB8AC3E}">
        <p14:creationId xmlns:p14="http://schemas.microsoft.com/office/powerpoint/2010/main" val="1289698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grpSp>
        <p:nvGrpSpPr>
          <p:cNvPr id="27" name="Group 26"/>
          <p:cNvGrpSpPr/>
          <p:nvPr userDrawn="1"/>
        </p:nvGrpSpPr>
        <p:grpSpPr>
          <a:xfrm>
            <a:off x="0" y="6400800"/>
            <a:ext cx="2370019" cy="457200"/>
            <a:chOff x="1785937" y="609600"/>
            <a:chExt cx="1777514" cy="457200"/>
          </a:xfrm>
        </p:grpSpPr>
        <p:pic>
          <p:nvPicPr>
            <p:cNvPr id="19" name="Picture 18" descr="PEPFAR Logo (JPG format).jpg"/>
            <p:cNvPicPr>
              <a:picLocks noChangeAspect="1"/>
            </p:cNvPicPr>
            <p:nvPr userDrawn="1"/>
          </p:nvPicPr>
          <p:blipFill rotWithShape="1">
            <a:blip r:embed="rId2" cstate="print"/>
            <a:srcRect l="8681" t="8771" r="13513" b="13557"/>
            <a:stretch/>
          </p:blipFill>
          <p:spPr>
            <a:xfrm>
              <a:off x="3105458" y="609600"/>
              <a:ext cx="457993" cy="457200"/>
            </a:xfrm>
            <a:prstGeom prst="rect">
              <a:avLst/>
            </a:prstGeom>
          </p:spPr>
        </p:pic>
        <p:pic>
          <p:nvPicPr>
            <p:cNvPr id="26" name="Picture 25"/>
            <p:cNvPicPr>
              <a:picLocks noChangeAspect="1"/>
            </p:cNvPicPr>
            <p:nvPr userDrawn="1"/>
          </p:nvPicPr>
          <p:blipFill>
            <a:blip r:embed="rId3"/>
            <a:stretch>
              <a:fillRect/>
            </a:stretch>
          </p:blipFill>
          <p:spPr>
            <a:xfrm>
              <a:off x="1785937" y="609600"/>
              <a:ext cx="1320314" cy="457200"/>
            </a:xfrm>
            <a:prstGeom prst="rect">
              <a:avLst/>
            </a:prstGeom>
          </p:spPr>
        </p:pic>
      </p:gr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1616317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Break Dark Red Ribbon Reverse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3324" r="15227" b="19218"/>
          <a:stretch/>
        </p:blipFill>
        <p:spPr>
          <a:xfrm>
            <a:off x="6907515" y="1"/>
            <a:ext cx="5284485" cy="6857999"/>
          </a:xfrm>
          <a:prstGeom prst="rect">
            <a:avLst/>
          </a:prstGeom>
        </p:spPr>
      </p:pic>
    </p:spTree>
    <p:extLst>
      <p:ext uri="{BB962C8B-B14F-4D97-AF65-F5344CB8AC3E}">
        <p14:creationId xmlns:p14="http://schemas.microsoft.com/office/powerpoint/2010/main" val="4120297255"/>
      </p:ext>
    </p:extLst>
  </p:cSld>
  <p:clrMapOvr>
    <a:masterClrMapping/>
  </p:clrMapOvr>
  <p:extLst mod="1">
    <p:ext uri="{DCECCB84-F9BA-43D5-87BE-67443E8EF086}">
      <p15:sldGuideLst xmlns:p15="http://schemas.microsoft.com/office/powerpoint/2012/main">
        <p15:guide id="1" orient="horz" pos="2160">
          <p15:clr>
            <a:srgbClr val="FBAE40"/>
          </p15:clr>
        </p15:guide>
        <p15:guide id="2" pos="2880">
          <p15:clr>
            <a:srgbClr val="FBAE40"/>
          </p15:clr>
        </p15:guide>
        <p15:guide id="3" pos="5616">
          <p15:clr>
            <a:srgbClr val="FBAE40"/>
          </p15:clr>
        </p15:guide>
        <p15:guide id="4" pos="108">
          <p15:clr>
            <a:srgbClr val="FBAE40"/>
          </p15:clr>
        </p15:guide>
        <p15:guide id="5" orient="horz" pos="144">
          <p15:clr>
            <a:srgbClr val="FBAE40"/>
          </p15:clr>
        </p15:guide>
        <p15:guide id="6" orient="horz" pos="41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
        <p:nvSpPr>
          <p:cNvPr id="3" name="Content Placeholder 2"/>
          <p:cNvSpPr>
            <a:spLocks noGrp="1"/>
          </p:cNvSpPr>
          <p:nvPr>
            <p:ph idx="1"/>
          </p:nvPr>
        </p:nvSpPr>
        <p:spPr>
          <a:xfrm>
            <a:off x="1097280" y="1100628"/>
            <a:ext cx="10027920" cy="5300172"/>
          </a:xfrm>
        </p:spPr>
        <p:txBody>
          <a:bodyPr/>
          <a:lstStyle>
            <a:lvl1pPr marL="344488" indent="-344488">
              <a:buFont typeface="Arial" panose="020B0604020202020204" pitchFamily="34" charset="0"/>
              <a:buChar char="•"/>
              <a:defRPr/>
            </a:lvl1pPr>
            <a:lvl2pPr marL="688975" indent="-344488">
              <a:buFont typeface="Courier New" panose="02070309020205020404" pitchFamily="49" charset="0"/>
              <a:buChar char="o"/>
              <a:defRPr/>
            </a:lvl2pPr>
            <a:lvl3pPr marL="1033463" indent="-247650">
              <a:buSzPct val="95000"/>
              <a:buFont typeface="Arial" panose="020B0604020202020204" pitchFamily="34" charset="0"/>
              <a:buChar char="•"/>
              <a:defRPr/>
            </a:lvl3pPr>
            <a:lvl4pPr marL="914400" indent="-225425">
              <a:buFont typeface="Arial" panose="020B0604020202020204" pitchFamily="34" charset="0"/>
              <a:buChar char="•"/>
              <a:defRPr/>
            </a:lvl4pPr>
            <a:lvl5pPr marL="1139825" indent="-225425">
              <a:buFont typeface="Calibri" panose="020F0502020204030204" pitchFamily="34" charset="0"/>
              <a:buChar char="‒"/>
              <a:defRPr>
                <a:solidFill>
                  <a:schemeClr val="tx1">
                    <a:lumMod val="50000"/>
                    <a:lumOff val="50000"/>
                  </a:schemeClr>
                </a:solidFill>
                <a:latin typeface="Calibri" panose="020F0502020204030204" pitchFamily="34" charset="0"/>
              </a:defRPr>
            </a:lvl5pPr>
            <a:lvl6pPr marL="1376363" indent="-236538">
              <a:buFont typeface="Calibri" panose="020F0502020204030204" pitchFamily="34" charset="0"/>
              <a:buChar char="‒"/>
              <a:defRPr>
                <a:solidFill>
                  <a:schemeClr val="tx1">
                    <a:lumMod val="50000"/>
                    <a:lumOff val="50000"/>
                  </a:schemeClr>
                </a:solidFill>
                <a:latin typeface="Calibri" panose="020F0502020204030204" pitchFamily="34" charset="0"/>
              </a:defRPr>
            </a:lvl6pPr>
            <a:lvl7pPr marL="1603375" indent="-227013">
              <a:buFont typeface="Arial" panose="020B0604020202020204" pitchFamily="34" charset="0"/>
              <a:buChar char="•"/>
              <a:defRPr>
                <a:solidFill>
                  <a:schemeClr val="tx1">
                    <a:lumMod val="50000"/>
                    <a:lumOff val="50000"/>
                  </a:schemeClr>
                </a:solidFill>
                <a:latin typeface="Calibri" panose="020F0502020204030204" pitchFamily="34" charset="0"/>
              </a:defRPr>
            </a:lvl7pPr>
            <a:lvl8pPr marL="1828800" indent="-225425">
              <a:buFont typeface="Arial" panose="020B0604020202020204" pitchFamily="34" charset="0"/>
              <a:buChar char="•"/>
              <a:defRPr/>
            </a:lvl8pPr>
            <a:lvl9pPr marL="2054225" indent="-225425">
              <a:buFont typeface="Arial" panose="020B0604020202020204" pitchFamily="34" charset="0"/>
              <a:buChar char="•"/>
              <a:defRPr/>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a:p>
            <a:pPr lvl="8"/>
            <a:endParaRPr lang="en-US" dirty="0" smtClean="0"/>
          </a:p>
        </p:txBody>
      </p:sp>
      <p:sp>
        <p:nvSpPr>
          <p:cNvPr id="11" name="Slide Number Placeholder 5"/>
          <p:cNvSpPr>
            <a:spLocks noGrp="1"/>
          </p:cNvSpPr>
          <p:nvPr>
            <p:ph type="sldNum" sz="quarter" idx="4"/>
          </p:nvPr>
        </p:nvSpPr>
        <p:spPr>
          <a:xfrm>
            <a:off x="11379200" y="6446519"/>
            <a:ext cx="487680" cy="365760"/>
          </a:xfrm>
          <a:prstGeom prst="ellipse">
            <a:avLst/>
          </a:prstGeom>
          <a:ln>
            <a:solidFill>
              <a:schemeClr val="bg1"/>
            </a:solidFill>
          </a:ln>
        </p:spPr>
        <p:txBody>
          <a:bodyPr lIns="0" tIns="0" rIns="0" bIns="0" anchor="ctr" anchorCtr="0"/>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pic>
        <p:nvPicPr>
          <p:cNvPr id="7" name="Picture 6" descr="PEPFAR Logo (JPG format).jpg"/>
          <p:cNvPicPr>
            <a:picLocks noChangeAspect="1"/>
          </p:cNvPicPr>
          <p:nvPr userDrawn="1"/>
        </p:nvPicPr>
        <p:blipFill rotWithShape="1">
          <a:blip r:embed="rId2" cstate="print"/>
          <a:srcRect l="8681" t="8771" r="13513" b="13557"/>
          <a:stretch/>
        </p:blipFill>
        <p:spPr>
          <a:xfrm>
            <a:off x="791952" y="6388946"/>
            <a:ext cx="610657" cy="4572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6033" y="6400800"/>
            <a:ext cx="528723" cy="457200"/>
          </a:xfrm>
          <a:prstGeom prst="rect">
            <a:avLst/>
          </a:prstGeom>
        </p:spPr>
      </p:pic>
    </p:spTree>
    <p:extLst>
      <p:ext uri="{BB962C8B-B14F-4D97-AF65-F5344CB8AC3E}">
        <p14:creationId xmlns:p14="http://schemas.microsoft.com/office/powerpoint/2010/main" val="3314554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lvl1pPr>
          </a:lstStyle>
          <a:p>
            <a:pPr lvl="0"/>
            <a:r>
              <a:rPr lang="en-US" dirty="0" smtClean="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50000"/>
                    <a:lumOff val="50000"/>
                  </a:schemeClr>
                </a:solidFill>
              </a:defRPr>
            </a:lvl1pPr>
          </a:lstStyle>
          <a:p>
            <a:r>
              <a:rPr lang="en-US" dirty="0" smtClean="0"/>
              <a:t>Click to edit Master 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157" y="6377374"/>
            <a:ext cx="547043" cy="473042"/>
          </a:xfrm>
          <a:prstGeom prst="rect">
            <a:avLst/>
          </a:prstGeom>
        </p:spPr>
      </p:pic>
      <p:pic>
        <p:nvPicPr>
          <p:cNvPr id="13" name="Picture 12" descr="PEPFAR Logo (JPG format).jpg"/>
          <p:cNvPicPr>
            <a:picLocks noChangeAspect="1"/>
          </p:cNvPicPr>
          <p:nvPr userDrawn="1"/>
        </p:nvPicPr>
        <p:blipFill rotWithShape="1">
          <a:blip r:embed="rId3" cstate="print"/>
          <a:srcRect l="8681" t="8771" r="13513" b="13557"/>
          <a:stretch/>
        </p:blipFill>
        <p:spPr>
          <a:xfrm>
            <a:off x="914401" y="6404345"/>
            <a:ext cx="610657" cy="457200"/>
          </a:xfrm>
          <a:prstGeom prst="rect">
            <a:avLst/>
          </a:prstGeom>
        </p:spPr>
      </p:pic>
    </p:spTree>
    <p:extLst>
      <p:ext uri="{BB962C8B-B14F-4D97-AF65-F5344CB8AC3E}">
        <p14:creationId xmlns:p14="http://schemas.microsoft.com/office/powerpoint/2010/main" val="20892662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5227320"/>
          </a:xfrm>
        </p:spPr>
        <p:txBody>
          <a:bodyPr/>
          <a:lstStyle>
            <a:lvl1pPr>
              <a:defRPr sz="2400">
                <a:latin typeface="Calibri" panose="020F0502020204030204" pitchFamily="34" charset="0"/>
              </a:defRPr>
            </a:lvl1pPr>
            <a:lvl2pPr>
              <a:defRPr sz="2000"/>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vl6pPr>
              <a:defRPr sz="1600">
                <a:latin typeface="Calibri" panose="020F0502020204030204" pitchFamily="34" charset="0"/>
              </a:defRPr>
            </a:lvl6pPr>
            <a:lvl7pPr>
              <a:defRPr sz="1200" b="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4" name="Content Placeholder 3"/>
          <p:cNvSpPr>
            <a:spLocks noGrp="1"/>
          </p:cNvSpPr>
          <p:nvPr>
            <p:ph sz="half" idx="2"/>
          </p:nvPr>
        </p:nvSpPr>
        <p:spPr>
          <a:xfrm>
            <a:off x="6266688" y="1097280"/>
            <a:ext cx="4267200" cy="5227320"/>
          </a:xfrm>
        </p:spPr>
        <p:txBody>
          <a:bodyPr/>
          <a:lstStyle>
            <a:lvl1pPr>
              <a:defRPr sz="2400">
                <a:solidFill>
                  <a:schemeClr val="tx1">
                    <a:lumMod val="50000"/>
                    <a:lumOff val="50000"/>
                  </a:schemeClr>
                </a:solidFill>
                <a:latin typeface="Calibri" panose="020F0502020204030204" pitchFamily="34" charset="0"/>
              </a:defRPr>
            </a:lvl1pPr>
            <a:lvl2pPr>
              <a:defRPr sz="2000"/>
            </a:lvl2pPr>
            <a:lvl3pPr>
              <a:defRPr sz="2000">
                <a:solidFill>
                  <a:schemeClr val="tx1">
                    <a:lumMod val="50000"/>
                    <a:lumOff val="50000"/>
                  </a:schemeClr>
                </a:solidFill>
                <a:latin typeface="Calibri" panose="020F0502020204030204" pitchFamily="34" charset="0"/>
              </a:defRPr>
            </a:lvl3pPr>
            <a:lvl4pPr>
              <a:defRPr sz="1800">
                <a:solidFill>
                  <a:schemeClr val="tx1">
                    <a:lumMod val="50000"/>
                    <a:lumOff val="50000"/>
                  </a:schemeClr>
                </a:solidFill>
                <a:latin typeface="Calibri" panose="020F0502020204030204" pitchFamily="34" charset="0"/>
              </a:defRPr>
            </a:lvl4pPr>
            <a:lvl5pPr>
              <a:defRPr sz="1800">
                <a:solidFill>
                  <a:schemeClr val="tx1">
                    <a:lumMod val="50000"/>
                    <a:lumOff val="50000"/>
                  </a:schemeClr>
                </a:solidFill>
                <a:latin typeface="Calibri" panose="020F0502020204030204" pitchFamily="34" charset="0"/>
              </a:defRPr>
            </a:lvl5pPr>
            <a:lvl6pPr>
              <a:defRPr sz="1600">
                <a:solidFill>
                  <a:schemeClr val="tx1">
                    <a:lumMod val="50000"/>
                    <a:lumOff val="50000"/>
                  </a:schemeClr>
                </a:solidFill>
                <a:latin typeface="Calibri" panose="020F0502020204030204" pitchFamily="34" charset="0"/>
              </a:defRPr>
            </a:lvl6pPr>
            <a:lvl7pPr>
              <a:defRPr sz="1200">
                <a:solidFill>
                  <a:schemeClr val="tx1">
                    <a:lumMod val="50000"/>
                    <a:lumOff val="50000"/>
                  </a:schemeClr>
                </a:solidFill>
                <a:latin typeface="Calibri" panose="020F0502020204030204" pitchFamily="34" charset="0"/>
              </a:defRPr>
            </a:lvl7pPr>
            <a:lvl8pPr>
              <a:defRPr sz="1200"/>
            </a:lvl8pPr>
            <a:lvl9pPr>
              <a:defRPr sz="1200"/>
            </a:lvl9pPr>
          </a:lstStyle>
          <a:p>
            <a:pPr lvl="0"/>
            <a:r>
              <a:rPr lang="en-US" dirty="0" smtClean="0"/>
              <a:t>Click to edit Master text styles</a:t>
            </a:r>
          </a:p>
          <a:p>
            <a:pPr lvl="1"/>
            <a:r>
              <a:rPr lang="en-US" dirty="0" smtClean="0"/>
              <a:t>Second Level</a:t>
            </a:r>
          </a:p>
          <a:p>
            <a:pPr lvl="3"/>
            <a:r>
              <a:rPr lang="en-US" dirty="0" smtClean="0"/>
              <a:t>Third Level</a:t>
            </a:r>
          </a:p>
          <a:p>
            <a:pPr lvl="4"/>
            <a:r>
              <a:rPr lang="en-US" dirty="0" smtClean="0"/>
              <a:t>Fourth Level</a:t>
            </a:r>
          </a:p>
          <a:p>
            <a:pPr lvl="5"/>
            <a:r>
              <a:rPr lang="en-US" dirty="0" smtClean="0"/>
              <a:t>Fifth</a:t>
            </a:r>
          </a:p>
          <a:p>
            <a:pPr lvl="6"/>
            <a:r>
              <a:rPr lang="en-US" dirty="0" smtClean="0"/>
              <a:t>Sixth</a:t>
            </a:r>
          </a:p>
          <a:p>
            <a:pPr lvl="7"/>
            <a:r>
              <a:rPr lang="en-US" dirty="0" smtClean="0"/>
              <a:t>Seventh</a:t>
            </a:r>
          </a:p>
          <a:p>
            <a:pPr lvl="8"/>
            <a:r>
              <a:rPr lang="en-US" dirty="0" smtClean="0"/>
              <a:t>Eighth</a:t>
            </a:r>
          </a:p>
        </p:txBody>
      </p:sp>
      <p:sp>
        <p:nvSpPr>
          <p:cNvPr id="7" name="Slide Number Placeholder 6"/>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157" y="6377374"/>
            <a:ext cx="547043" cy="473042"/>
          </a:xfrm>
          <a:prstGeom prst="rect">
            <a:avLst/>
          </a:prstGeom>
        </p:spPr>
      </p:pic>
      <p:pic>
        <p:nvPicPr>
          <p:cNvPr id="8" name="Picture 7" descr="PEPFAR Logo (JPG format).jpg"/>
          <p:cNvPicPr>
            <a:picLocks noChangeAspect="1"/>
          </p:cNvPicPr>
          <p:nvPr userDrawn="1"/>
        </p:nvPicPr>
        <p:blipFill rotWithShape="1">
          <a:blip r:embed="rId3" cstate="print"/>
          <a:srcRect l="8681" t="8771" r="13513" b="13557"/>
          <a:stretch/>
        </p:blipFill>
        <p:spPr>
          <a:xfrm>
            <a:off x="914401" y="6404345"/>
            <a:ext cx="610657" cy="457200"/>
          </a:xfrm>
          <a:prstGeom prst="rect">
            <a:avLst/>
          </a:prstGeom>
        </p:spPr>
      </p:pic>
    </p:spTree>
    <p:extLst>
      <p:ext uri="{BB962C8B-B14F-4D97-AF65-F5344CB8AC3E}">
        <p14:creationId xmlns:p14="http://schemas.microsoft.com/office/powerpoint/2010/main" val="1379389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157" y="6377374"/>
            <a:ext cx="547043" cy="473042"/>
          </a:xfrm>
          <a:prstGeom prst="rect">
            <a:avLst/>
          </a:prstGeom>
        </p:spPr>
      </p:pic>
      <p:pic>
        <p:nvPicPr>
          <p:cNvPr id="6" name="Picture 5" descr="PEPFAR Logo (JPG format).jpg"/>
          <p:cNvPicPr>
            <a:picLocks noChangeAspect="1"/>
          </p:cNvPicPr>
          <p:nvPr userDrawn="1"/>
        </p:nvPicPr>
        <p:blipFill rotWithShape="1">
          <a:blip r:embed="rId3" cstate="print"/>
          <a:srcRect l="8681" t="8771" r="13513" b="13557"/>
          <a:stretch/>
        </p:blipFill>
        <p:spPr>
          <a:xfrm>
            <a:off x="914401" y="6404345"/>
            <a:ext cx="610657" cy="457200"/>
          </a:xfrm>
          <a:prstGeom prst="rect">
            <a:avLst/>
          </a:prstGeom>
        </p:spPr>
      </p:pic>
    </p:spTree>
    <p:extLst>
      <p:ext uri="{BB962C8B-B14F-4D97-AF65-F5344CB8AC3E}">
        <p14:creationId xmlns:p14="http://schemas.microsoft.com/office/powerpoint/2010/main" val="34598551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7" name="Right Triangle 6"/>
          <p:cNvSpPr/>
          <p:nvPr/>
        </p:nvSpPr>
        <p:spPr>
          <a:xfrm>
            <a:off x="1" y="3224504"/>
            <a:ext cx="4762500" cy="3633496"/>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Freeform 7"/>
          <p:cNvSpPr/>
          <p:nvPr/>
        </p:nvSpPr>
        <p:spPr>
          <a:xfrm>
            <a:off x="2032000" y="3224504"/>
            <a:ext cx="10160000" cy="3633496"/>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
        <p:nvSpPr>
          <p:cNvPr id="6" name="Slide Number Placeholder 5"/>
          <p:cNvSpPr>
            <a:spLocks noGrp="1"/>
          </p:cNvSpPr>
          <p:nvPr>
            <p:ph type="sldNum" sz="quarter" idx="12"/>
          </p:nvPr>
        </p:nvSpPr>
        <p:spPr>
          <a:xfrm>
            <a:off x="11379200" y="6446519"/>
            <a:ext cx="487680" cy="365760"/>
          </a:xfrm>
          <a:prstGeom prst="ellipse">
            <a:avLst/>
          </a:prstGeom>
          <a:ln>
            <a:solidFill>
              <a:schemeClr val="tx1">
                <a:lumMod val="50000"/>
                <a:lumOff val="50000"/>
              </a:schemeClr>
            </a:solidFill>
          </a:ln>
        </p:spPr>
        <p:txBody>
          <a:bodyPr/>
          <a:lstStyle>
            <a:lvl1pPr>
              <a:defRPr>
                <a:solidFill>
                  <a:schemeClr val="tx1">
                    <a:lumMod val="50000"/>
                    <a:lumOff val="50000"/>
                  </a:schemeClr>
                </a:solidFill>
              </a:defRPr>
            </a:lvl1pPr>
          </a:lstStyle>
          <a:p>
            <a:fld id="{2720EF26-1E39-4F64-8236-ED355D806952}" type="slidenum">
              <a:rPr lang="en-US" smtClean="0"/>
              <a:pPr/>
              <a:t>‹#›</a:t>
            </a:fld>
            <a:endParaRPr lang="en-US" dirty="0"/>
          </a:p>
        </p:txBody>
      </p:sp>
      <p:pic>
        <p:nvPicPr>
          <p:cNvPr id="9" name="Picture 8" descr="PEPFAR Logo (JPG format).jpg"/>
          <p:cNvPicPr>
            <a:picLocks noChangeAspect="1"/>
          </p:cNvPicPr>
          <p:nvPr userDrawn="1"/>
        </p:nvPicPr>
        <p:blipFill>
          <a:blip r:embed="rId2" cstate="print"/>
          <a:stretch>
            <a:fillRect/>
          </a:stretch>
        </p:blipFill>
        <p:spPr>
          <a:xfrm>
            <a:off x="60960" y="54864"/>
            <a:ext cx="2174240" cy="1630680"/>
          </a:xfrm>
          <a:prstGeom prst="rect">
            <a:avLst/>
          </a:prstGeom>
        </p:spPr>
      </p:pic>
      <p:sp>
        <p:nvSpPr>
          <p:cNvPr id="12" name="TextBox 11"/>
          <p:cNvSpPr txBox="1"/>
          <p:nvPr userDrawn="1"/>
        </p:nvSpPr>
        <p:spPr>
          <a:xfrm>
            <a:off x="1320800" y="387459"/>
            <a:ext cx="4470400" cy="907941"/>
          </a:xfrm>
          <a:prstGeom prst="rect">
            <a:avLst/>
          </a:prstGeom>
          <a:noFill/>
        </p:spPr>
        <p:txBody>
          <a:bodyPr wrap="square" rtlCol="0">
            <a:spAutoFit/>
          </a:bodyPr>
          <a:lstStyle/>
          <a:p>
            <a:pPr algn="ctr"/>
            <a:r>
              <a:rPr lang="en-US" sz="4400" b="1" spc="800" baseline="0" dirty="0">
                <a:solidFill>
                  <a:srgbClr val="002060"/>
                </a:solidFill>
              </a:rPr>
              <a:t>PEPFAR</a:t>
            </a:r>
          </a:p>
          <a:p>
            <a:pPr algn="ctr"/>
            <a:r>
              <a:rPr lang="en-US" sz="900" b="1" dirty="0">
                <a:solidFill>
                  <a:srgbClr val="002060"/>
                </a:solidFill>
              </a:rPr>
              <a:t>U.S.</a:t>
            </a:r>
            <a:r>
              <a:rPr lang="en-US" sz="900" b="1" baseline="0" dirty="0">
                <a:solidFill>
                  <a:srgbClr val="002060"/>
                </a:solidFill>
              </a:rPr>
              <a:t> President’s Emergency Plan for AIDS Relief</a:t>
            </a:r>
            <a:endParaRPr lang="en-US" sz="900" b="1" dirty="0">
              <a:solidFill>
                <a:srgbClr val="002060"/>
              </a:solidFill>
            </a:endParaRPr>
          </a:p>
        </p:txBody>
      </p:sp>
      <p:sp>
        <p:nvSpPr>
          <p:cNvPr id="4"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47517" y="228601"/>
            <a:ext cx="1792457" cy="1237167"/>
          </a:xfrm>
          <a:prstGeom prst="rect">
            <a:avLst/>
          </a:prstGeom>
        </p:spPr>
      </p:pic>
    </p:spTree>
    <p:extLst>
      <p:ext uri="{BB962C8B-B14F-4D97-AF65-F5344CB8AC3E}">
        <p14:creationId xmlns:p14="http://schemas.microsoft.com/office/powerpoint/2010/main" val="9527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5" name="Freeform 14"/>
          <p:cNvSpPr/>
          <p:nvPr userDrawn="1"/>
        </p:nvSpPr>
        <p:spPr>
          <a:xfrm>
            <a:off x="2370019" y="3352800"/>
            <a:ext cx="9821981" cy="3505200"/>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Slide Number Placeholder 5"/>
          <p:cNvSpPr>
            <a:spLocks noGrp="1"/>
          </p:cNvSpPr>
          <p:nvPr>
            <p:ph type="sldNum" sz="quarter" idx="12"/>
          </p:nvPr>
        </p:nvSpPr>
        <p:spPr>
          <a:xfrm>
            <a:off x="11379200" y="6446519"/>
            <a:ext cx="487680" cy="365760"/>
          </a:xfrm>
          <a:prstGeom prst="ellipse">
            <a:avLst/>
          </a:prstGeom>
          <a:ln>
            <a:solidFill>
              <a:schemeClr val="bg1"/>
            </a:solidFill>
          </a:ln>
        </p:spPr>
        <p:txBody>
          <a:bodyPr anchor="ctr" anchorCtr="1"/>
          <a:lstStyle>
            <a:lvl1pPr>
              <a:defRPr>
                <a:solidFill>
                  <a:schemeClr val="bg1"/>
                </a:solidFill>
              </a:defRPr>
            </a:lvl1pPr>
          </a:lstStyle>
          <a:p>
            <a:fld id="{2720EF26-1E39-4F64-8236-ED355D806952}" type="slidenum">
              <a:rPr lang="en-US" smtClean="0"/>
              <a:pPr/>
              <a:t>‹#›</a:t>
            </a:fld>
            <a:endParaRPr lang="en-US" dirty="0"/>
          </a:p>
        </p:txBody>
      </p:sp>
      <p:grpSp>
        <p:nvGrpSpPr>
          <p:cNvPr id="27" name="Group 26"/>
          <p:cNvGrpSpPr/>
          <p:nvPr userDrawn="1"/>
        </p:nvGrpSpPr>
        <p:grpSpPr>
          <a:xfrm>
            <a:off x="0" y="6400800"/>
            <a:ext cx="2370019" cy="457200"/>
            <a:chOff x="1785937" y="609600"/>
            <a:chExt cx="1777514" cy="457200"/>
          </a:xfrm>
        </p:grpSpPr>
        <p:pic>
          <p:nvPicPr>
            <p:cNvPr id="19" name="Picture 18" descr="PEPFAR Logo (JPG format).jpg"/>
            <p:cNvPicPr>
              <a:picLocks noChangeAspect="1"/>
            </p:cNvPicPr>
            <p:nvPr userDrawn="1"/>
          </p:nvPicPr>
          <p:blipFill rotWithShape="1">
            <a:blip r:embed="rId2" cstate="print"/>
            <a:srcRect l="8681" t="8771" r="13513" b="13557"/>
            <a:stretch/>
          </p:blipFill>
          <p:spPr>
            <a:xfrm>
              <a:off x="3105458" y="609600"/>
              <a:ext cx="457993" cy="457200"/>
            </a:xfrm>
            <a:prstGeom prst="rect">
              <a:avLst/>
            </a:prstGeom>
          </p:spPr>
        </p:pic>
        <p:pic>
          <p:nvPicPr>
            <p:cNvPr id="26" name="Picture 25"/>
            <p:cNvPicPr>
              <a:picLocks noChangeAspect="1"/>
            </p:cNvPicPr>
            <p:nvPr userDrawn="1"/>
          </p:nvPicPr>
          <p:blipFill>
            <a:blip r:embed="rId3"/>
            <a:stretch>
              <a:fillRect/>
            </a:stretch>
          </p:blipFill>
          <p:spPr>
            <a:xfrm>
              <a:off x="1785937" y="609600"/>
              <a:ext cx="1320314" cy="457200"/>
            </a:xfrm>
            <a:prstGeom prst="rect">
              <a:avLst/>
            </a:prstGeom>
          </p:spPr>
        </p:pic>
      </p:grpSp>
      <p:sp>
        <p:nvSpPr>
          <p:cNvPr id="14" name="Right Triangle 13"/>
          <p:cNvSpPr/>
          <p:nvPr userDrawn="1"/>
        </p:nvSpPr>
        <p:spPr>
          <a:xfrm>
            <a:off x="1" y="3352800"/>
            <a:ext cx="4762500" cy="3505200"/>
          </a:xfrm>
          <a:prstGeom prst="rtTriangle">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 Placeholder 3"/>
          <p:cNvSpPr>
            <a:spLocks noGrp="1"/>
          </p:cNvSpPr>
          <p:nvPr>
            <p:ph type="body" sz="quarter" idx="13"/>
          </p:nvPr>
        </p:nvSpPr>
        <p:spPr>
          <a:xfrm>
            <a:off x="0" y="3352800"/>
            <a:ext cx="12192000" cy="1447800"/>
          </a:xfrm>
        </p:spPr>
        <p:txBody>
          <a:bodyPr>
            <a:normAutofit/>
          </a:bodyPr>
          <a:lstStyle>
            <a:lvl1pPr marL="0" indent="0" algn="ctr">
              <a:buNone/>
              <a:defRPr sz="1800">
                <a:solidFill>
                  <a:schemeClr val="tx1">
                    <a:lumMod val="75000"/>
                    <a:lumOff val="25000"/>
                  </a:schemeClr>
                </a:solidFill>
              </a:defRPr>
            </a:lvl1pPr>
          </a:lstStyle>
          <a:p>
            <a:pPr lvl="0"/>
            <a:r>
              <a:rPr lang="en-US" dirty="0"/>
              <a:t>Click to edit Master text styles</a:t>
            </a:r>
          </a:p>
        </p:txBody>
      </p:sp>
      <p:sp>
        <p:nvSpPr>
          <p:cNvPr id="11" name="Title 1"/>
          <p:cNvSpPr>
            <a:spLocks noGrp="1"/>
          </p:cNvSpPr>
          <p:nvPr>
            <p:ph type="ctrTitle"/>
          </p:nvPr>
        </p:nvSpPr>
        <p:spPr>
          <a:xfrm>
            <a:off x="0" y="2020198"/>
            <a:ext cx="12192000" cy="1204306"/>
          </a:xfrm>
          <a:prstGeom prst="rect">
            <a:avLst/>
          </a:prstGeom>
        </p:spPr>
        <p:txBody>
          <a:bodyPr bIns="9144" anchor="b"/>
          <a:lstStyle>
            <a:lvl1pPr algn="ctr">
              <a:defRPr sz="3600">
                <a:solidFill>
                  <a:schemeClr val="tx1">
                    <a:lumMod val="75000"/>
                    <a:lumOff val="25000"/>
                  </a:schemeClr>
                </a:solidFill>
              </a:defRPr>
            </a:lvl1pPr>
          </a:lstStyle>
          <a:p>
            <a:r>
              <a:rPr lang="en-US" dirty="0"/>
              <a:t>Click to edit Master title style</a:t>
            </a:r>
          </a:p>
        </p:txBody>
      </p:sp>
    </p:spTree>
    <p:extLst>
      <p:ext uri="{BB962C8B-B14F-4D97-AF65-F5344CB8AC3E}">
        <p14:creationId xmlns:p14="http://schemas.microsoft.com/office/powerpoint/2010/main" val="14486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b="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4" name="Content Placeholder 3"/>
          <p:cNvSpPr>
            <a:spLocks noGrp="1"/>
          </p:cNvSpPr>
          <p:nvPr>
            <p:ph sz="half" idx="2"/>
          </p:nvPr>
        </p:nvSpPr>
        <p:spPr>
          <a:xfrm>
            <a:off x="6266688" y="1097280"/>
            <a:ext cx="4267200" cy="5227320"/>
          </a:xfrm>
        </p:spPr>
        <p:txBody>
          <a:bodyPr/>
          <a:lstStyle>
            <a:lvl1pPr>
              <a:defRPr sz="2400">
                <a:solidFill>
                  <a:schemeClr val="tx1">
                    <a:lumMod val="75000"/>
                    <a:lumOff val="25000"/>
                  </a:schemeClr>
                </a:solidFill>
                <a:latin typeface="Calibri" panose="020F0502020204030204" pitchFamily="34" charset="0"/>
              </a:defRPr>
            </a:lvl1pPr>
            <a:lvl2pPr>
              <a:defRPr sz="2000">
                <a:solidFill>
                  <a:schemeClr val="tx1">
                    <a:lumMod val="75000"/>
                    <a:lumOff val="25000"/>
                  </a:schemeClr>
                </a:solidFill>
              </a:defRPr>
            </a:lvl2pPr>
            <a:lvl3pPr>
              <a:defRPr sz="2000">
                <a:solidFill>
                  <a:schemeClr val="tx1">
                    <a:lumMod val="50000"/>
                    <a:lumOff val="50000"/>
                  </a:schemeClr>
                </a:solidFill>
                <a:latin typeface="Calibri" panose="020F0502020204030204" pitchFamily="34" charset="0"/>
              </a:defRPr>
            </a:lvl3pPr>
            <a:lvl4pPr>
              <a:defRPr sz="1800">
                <a:solidFill>
                  <a:schemeClr val="tx1">
                    <a:lumMod val="75000"/>
                    <a:lumOff val="25000"/>
                  </a:schemeClr>
                </a:solidFill>
                <a:latin typeface="Calibri" panose="020F0502020204030204" pitchFamily="34" charset="0"/>
              </a:defRPr>
            </a:lvl4pPr>
            <a:lvl5pPr>
              <a:defRPr sz="1800">
                <a:solidFill>
                  <a:schemeClr val="tx1">
                    <a:lumMod val="75000"/>
                    <a:lumOff val="25000"/>
                  </a:schemeClr>
                </a:solidFill>
                <a:latin typeface="Calibri" panose="020F0502020204030204" pitchFamily="34" charset="0"/>
              </a:defRPr>
            </a:lvl5pPr>
            <a:lvl6pPr>
              <a:defRPr sz="1600">
                <a:solidFill>
                  <a:schemeClr val="tx1">
                    <a:lumMod val="75000"/>
                    <a:lumOff val="25000"/>
                  </a:schemeClr>
                </a:solidFill>
                <a:latin typeface="Calibri" panose="020F0502020204030204" pitchFamily="34" charset="0"/>
              </a:defRPr>
            </a:lvl6pPr>
            <a:lvl7pPr>
              <a:defRPr sz="1200">
                <a:solidFill>
                  <a:schemeClr val="tx1">
                    <a:lumMod val="75000"/>
                    <a:lumOff val="25000"/>
                  </a:schemeClr>
                </a:solidFill>
                <a:latin typeface="Calibri" panose="020F0502020204030204" pitchFamily="34" charset="0"/>
              </a:defRPr>
            </a:lvl7pPr>
            <a:lvl8pPr>
              <a:defRPr sz="1200">
                <a:solidFill>
                  <a:schemeClr val="tx1">
                    <a:lumMod val="75000"/>
                    <a:lumOff val="25000"/>
                  </a:schemeClr>
                </a:solidFill>
              </a:defRPr>
            </a:lvl8pPr>
            <a:lvl9pPr>
              <a:defRPr sz="1200">
                <a:solidFill>
                  <a:schemeClr val="tx1">
                    <a:lumMod val="75000"/>
                    <a:lumOff val="25000"/>
                  </a:schemeClr>
                </a:solidFill>
              </a:defRPr>
            </a:lvl9pPr>
          </a:lstStyle>
          <a:p>
            <a:pPr lvl="0"/>
            <a:r>
              <a:rPr lang="en-US" dirty="0"/>
              <a:t>Click to edit Master text styles</a:t>
            </a:r>
          </a:p>
          <a:p>
            <a:pPr lvl="1"/>
            <a:r>
              <a:rPr lang="en-US" dirty="0"/>
              <a:t>Second Level</a:t>
            </a:r>
          </a:p>
          <a:p>
            <a:pPr lvl="3"/>
            <a:r>
              <a:rPr lang="en-US" dirty="0"/>
              <a:t>Third Level</a:t>
            </a:r>
          </a:p>
          <a:p>
            <a:pPr lvl="4"/>
            <a:r>
              <a:rPr lang="en-US" dirty="0"/>
              <a:t>Fourth Level</a:t>
            </a:r>
          </a:p>
          <a:p>
            <a:pPr lvl="5"/>
            <a:r>
              <a:rPr lang="en-US" dirty="0"/>
              <a:t>Fifth</a:t>
            </a:r>
          </a:p>
          <a:p>
            <a:pPr lvl="6"/>
            <a:r>
              <a:rPr lang="en-US" dirty="0"/>
              <a:t>Sixth</a:t>
            </a:r>
          </a:p>
          <a:p>
            <a:pPr lvl="7"/>
            <a:r>
              <a:rPr lang="en-US" dirty="0"/>
              <a:t>Seventh</a:t>
            </a:r>
          </a:p>
          <a:p>
            <a:pPr lvl="8"/>
            <a:r>
              <a:rPr lang="en-US" dirty="0"/>
              <a:t>Eighth</a:t>
            </a:r>
          </a:p>
        </p:txBody>
      </p:sp>
      <p:sp>
        <p:nvSpPr>
          <p:cNvPr id="7" name="Slide Number Placeholder 6"/>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5"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Tree>
    <p:extLst>
      <p:ext uri="{BB962C8B-B14F-4D97-AF65-F5344CB8AC3E}">
        <p14:creationId xmlns:p14="http://schemas.microsoft.com/office/powerpoint/2010/main" val="164418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1379200" y="6446519"/>
            <a:ext cx="487680" cy="365760"/>
          </a:xfrm>
          <a:prstGeom prst="ellipse">
            <a:avLst/>
          </a:prstGeom>
        </p:spPr>
        <p:txBody>
          <a:bodyPr/>
          <a:lstStyle/>
          <a:p>
            <a:fld id="{2720EF26-1E39-4F64-8236-ED355D806952}" type="slidenum">
              <a:rPr lang="en-US" smtClean="0"/>
              <a:t>‹#›</a:t>
            </a:fld>
            <a:endParaRPr lang="en-US"/>
          </a:p>
        </p:txBody>
      </p:sp>
      <p:sp>
        <p:nvSpPr>
          <p:cNvPr id="3" name="Title 1"/>
          <p:cNvSpPr>
            <a:spLocks noGrp="1"/>
          </p:cNvSpPr>
          <p:nvPr>
            <p:ph type="title"/>
          </p:nvPr>
        </p:nvSpPr>
        <p:spPr>
          <a:xfrm>
            <a:off x="609600" y="365760"/>
            <a:ext cx="10972800" cy="548640"/>
          </a:xfrm>
          <a:prstGeom prst="rect">
            <a:avLst/>
          </a:prstGeom>
        </p:spPr>
        <p:txBody>
          <a:bodyPr/>
          <a:lstStyle>
            <a:lvl1pPr>
              <a:defRPr>
                <a:solidFill>
                  <a:schemeClr val="accent1"/>
                </a:solidFill>
              </a:defRPr>
            </a:lvl1pPr>
          </a:lstStyle>
          <a:p>
            <a:endParaRPr lang="en-US" dirty="0"/>
          </a:p>
        </p:txBody>
      </p:sp>
    </p:spTree>
    <p:extLst>
      <p:ext uri="{BB962C8B-B14F-4D97-AF65-F5344CB8AC3E}">
        <p14:creationId xmlns:p14="http://schemas.microsoft.com/office/powerpoint/2010/main" val="218738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7"/>
          <p:cNvSpPr/>
          <p:nvPr/>
        </p:nvSpPr>
        <p:spPr>
          <a:xfrm>
            <a:off x="2366843" y="6400800"/>
            <a:ext cx="9825156" cy="457201"/>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Freeform 6"/>
          <p:cNvSpPr/>
          <p:nvPr userDrawn="1"/>
        </p:nvSpPr>
        <p:spPr>
          <a:xfrm>
            <a:off x="-3176" y="6400800"/>
            <a:ext cx="8334376" cy="45720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 level</a:t>
            </a:r>
          </a:p>
          <a:p>
            <a:pPr lvl="8"/>
            <a:r>
              <a:rPr lang="en-US" dirty="0" smtClean="0"/>
              <a:t>Ninth level</a:t>
            </a:r>
          </a:p>
          <a:p>
            <a:pPr lvl="8"/>
            <a:endParaRPr lang="en-US" dirty="0" smtClean="0"/>
          </a:p>
        </p:txBody>
      </p:sp>
      <p:sp>
        <p:nvSpPr>
          <p:cNvPr id="10" name="Slide Number Placeholder 5"/>
          <p:cNvSpPr>
            <a:spLocks noGrp="1"/>
          </p:cNvSpPr>
          <p:nvPr>
            <p:ph type="sldNum" sz="quarter" idx="4"/>
          </p:nvPr>
        </p:nvSpPr>
        <p:spPr>
          <a:xfrm>
            <a:off x="11379200" y="6446519"/>
            <a:ext cx="487680" cy="365760"/>
          </a:xfrm>
          <a:prstGeom prst="ellipse">
            <a:avLst/>
          </a:prstGeom>
          <a:ln>
            <a:solidFill>
              <a:schemeClr val="bg1"/>
            </a:solidFill>
          </a:ln>
        </p:spPr>
        <p:txBody>
          <a:bodyPr lIns="0" tIns="0" rIns="0" bIns="0" anchor="ctr" anchorCtr="1"/>
          <a:lstStyle>
            <a:lvl1pPr algn="ctr">
              <a:defRPr sz="1100">
                <a:solidFill>
                  <a:schemeClr val="bg1"/>
                </a:solidFill>
                <a:latin typeface="Calibri" panose="020F0502020204030204" pitchFamily="34" charset="0"/>
              </a:defRPr>
            </a:lvl1pPr>
          </a:lstStyle>
          <a:p>
            <a:fld id="{2720EF26-1E39-4F64-8236-ED355D806952}" type="slidenum">
              <a:rPr lang="en-US" smtClean="0"/>
              <a:pPr/>
              <a:t>‹#›</a:t>
            </a:fld>
            <a:endParaRPr lang="en-US" dirty="0"/>
          </a:p>
        </p:txBody>
      </p:sp>
    </p:spTree>
    <p:extLst>
      <p:ext uri="{BB962C8B-B14F-4D97-AF65-F5344CB8AC3E}">
        <p14:creationId xmlns:p14="http://schemas.microsoft.com/office/powerpoint/2010/main" val="289867780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76" r:id="rId6"/>
    <p:sldLayoutId id="2147483678" r:id="rId7"/>
    <p:sldLayoutId id="2147483679" r:id="rId8"/>
    <p:sldLayoutId id="2147483680" r:id="rId9"/>
    <p:sldLayoutId id="2147483672" r:id="rId10"/>
    <p:sldLayoutId id="2147483673" r:id="rId11"/>
    <p:sldLayoutId id="2147483674" r:id="rId12"/>
  </p:sldLayoutIdLst>
  <p:timing>
    <p:tnLst>
      <p:par>
        <p:cTn id="1" dur="indefinite" restart="never" nodeType="tmRoot"/>
      </p:par>
    </p:tnLst>
  </p:timing>
  <p:hf hdr="0" ftr="0" dt="0"/>
  <p:txStyles>
    <p:titleStyle>
      <a:lvl1pPr algn="l" defTabSz="914400" rtl="0" eaLnBrk="1" latinLnBrk="0" hangingPunct="1">
        <a:spcBef>
          <a:spcPct val="0"/>
        </a:spcBef>
        <a:buNone/>
        <a:defRPr sz="3600" b="1" kern="1200" cap="none" baseline="0">
          <a:solidFill>
            <a:schemeClr val="tx1"/>
          </a:solidFill>
          <a:latin typeface="Calibri" panose="020F0502020204030204" pitchFamily="34" charset="0"/>
          <a:ea typeface="+mj-ea"/>
          <a:cs typeface="+mj-cs"/>
        </a:defRPr>
      </a:lvl1pPr>
    </p:titleStyle>
    <p:bodyStyle>
      <a:lvl1pPr marL="457200" indent="-457200" algn="l" defTabSz="914400" rtl="0" eaLnBrk="1" latinLnBrk="0" hangingPunct="1">
        <a:spcBef>
          <a:spcPts val="800"/>
        </a:spcBef>
        <a:buFont typeface="Arial" pitchFamily="34" charset="0"/>
        <a:buChar char="•"/>
        <a:defRPr sz="2800" b="0" kern="1200">
          <a:solidFill>
            <a:schemeClr val="tx1">
              <a:lumMod val="50000"/>
              <a:lumOff val="50000"/>
            </a:schemeClr>
          </a:solidFill>
          <a:latin typeface="Calibri" panose="020F0502020204030204" pitchFamily="34" charset="0"/>
          <a:ea typeface="+mn-ea"/>
          <a:cs typeface="+mn-cs"/>
        </a:defRPr>
      </a:lvl1pPr>
      <a:lvl2pPr marL="795338" indent="-333375" algn="l" defTabSz="914400" rtl="0" eaLnBrk="1" latinLnBrk="0" hangingPunct="1">
        <a:spcBef>
          <a:spcPts val="300"/>
        </a:spcBef>
        <a:buClr>
          <a:schemeClr val="accent2"/>
        </a:buClr>
        <a:buFont typeface="Courier New" panose="02070309020205020404" pitchFamily="49" charset="0"/>
        <a:buChar char="o"/>
        <a:defRPr sz="2400" kern="1200">
          <a:solidFill>
            <a:schemeClr val="tx1">
              <a:lumMod val="50000"/>
              <a:lumOff val="50000"/>
            </a:schemeClr>
          </a:solidFill>
          <a:latin typeface="Calibri" panose="020F0502020204030204" pitchFamily="34" charset="0"/>
          <a:ea typeface="+mn-ea"/>
          <a:cs typeface="+mn-cs"/>
        </a:defRPr>
      </a:lvl2pPr>
      <a:lvl3pPr marL="1139825" indent="-344488" algn="l" defTabSz="914400" rtl="0" eaLnBrk="1" latinLnBrk="0" hangingPunct="1">
        <a:spcBef>
          <a:spcPts val="300"/>
        </a:spcBef>
        <a:buClr>
          <a:schemeClr val="accent2"/>
        </a:buClr>
        <a:buFont typeface="Arial" panose="020B0604020202020204" pitchFamily="34" charset="0"/>
        <a:buChar char="•"/>
        <a:defRPr sz="2000" kern="1200">
          <a:solidFill>
            <a:schemeClr val="tx1">
              <a:lumMod val="50000"/>
              <a:lumOff val="50000"/>
            </a:schemeClr>
          </a:solidFill>
          <a:latin typeface="Calibri" panose="020F0502020204030204" pitchFamily="34" charset="0"/>
          <a:ea typeface="+mn-ea"/>
          <a:cs typeface="+mn-cs"/>
        </a:defRPr>
      </a:lvl3pPr>
      <a:lvl4pPr marL="1376363" indent="-236538" algn="l" defTabSz="914400" rtl="0" eaLnBrk="1" latinLnBrk="0" hangingPunct="1">
        <a:spcBef>
          <a:spcPts val="300"/>
        </a:spcBef>
        <a:buClr>
          <a:schemeClr val="accent2"/>
        </a:buClr>
        <a:buFont typeface="Calibri" panose="020F0502020204030204" pitchFamily="34" charset="0"/>
        <a:buChar char="⁻"/>
        <a:defRPr sz="1800" kern="1200">
          <a:solidFill>
            <a:schemeClr val="tx1">
              <a:lumMod val="50000"/>
              <a:lumOff val="50000"/>
            </a:schemeClr>
          </a:solidFill>
          <a:latin typeface="Calibri" panose="020F0502020204030204" pitchFamily="34" charset="0"/>
          <a:ea typeface="+mn-ea"/>
          <a:cs typeface="+mn-cs"/>
        </a:defRPr>
      </a:lvl4pPr>
      <a:lvl5pPr marL="1603375" indent="-227013" algn="l" defTabSz="914400" rtl="0" eaLnBrk="1" latinLnBrk="0" hangingPunct="1">
        <a:spcBef>
          <a:spcPts val="300"/>
        </a:spcBef>
        <a:buClr>
          <a:schemeClr val="accent2"/>
        </a:buClr>
        <a:buFont typeface="Calibri" panose="020F0502020204030204" pitchFamily="34" charset="0"/>
        <a:buChar char="⁻"/>
        <a:defRPr sz="1600" kern="1200">
          <a:solidFill>
            <a:schemeClr val="tx1">
              <a:lumMod val="50000"/>
              <a:lumOff val="50000"/>
            </a:schemeClr>
          </a:solidFill>
          <a:latin typeface="Calibri" panose="020F0502020204030204" pitchFamily="34" charset="0"/>
          <a:ea typeface="+mn-ea"/>
          <a:cs typeface="+mn-cs"/>
        </a:defRPr>
      </a:lvl5pPr>
      <a:lvl6pPr marL="1828800" indent="-225425" algn="l" defTabSz="914400" rtl="0" eaLnBrk="1" latinLnBrk="0" hangingPunct="1">
        <a:spcBef>
          <a:spcPts val="300"/>
        </a:spcBef>
        <a:buClr>
          <a:schemeClr val="accent2"/>
        </a:buClr>
        <a:buFont typeface="Wingdings" pitchFamily="2" charset="2"/>
        <a:buChar char="§"/>
        <a:defRPr sz="1400" kern="1200">
          <a:solidFill>
            <a:schemeClr val="tx1">
              <a:lumMod val="50000"/>
              <a:lumOff val="50000"/>
            </a:schemeClr>
          </a:solidFill>
          <a:latin typeface="Calibri" panose="020F0502020204030204" pitchFamily="34" charset="0"/>
          <a:ea typeface="+mn-ea"/>
          <a:cs typeface="+mn-cs"/>
        </a:defRPr>
      </a:lvl6pPr>
      <a:lvl7pPr marL="2054225" indent="-225425"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Calibri" panose="020F0502020204030204" pitchFamily="34" charset="0"/>
          <a:ea typeface="+mn-ea"/>
          <a:cs typeface="+mn-cs"/>
        </a:defRPr>
      </a:lvl7pPr>
      <a:lvl8pPr marL="2290763" indent="-236538" algn="l" defTabSz="914400" rtl="0" eaLnBrk="1" latinLnBrk="0" hangingPunct="1">
        <a:spcBef>
          <a:spcPts val="300"/>
        </a:spcBef>
        <a:buClr>
          <a:schemeClr val="accent2"/>
        </a:buClr>
        <a:buFont typeface="Wingdings" pitchFamily="2" charset="2"/>
        <a:buChar char="§"/>
        <a:defRPr sz="1200" kern="1200" baseline="0">
          <a:solidFill>
            <a:schemeClr val="tx1">
              <a:lumMod val="50000"/>
              <a:lumOff val="50000"/>
            </a:schemeClr>
          </a:solidFill>
          <a:latin typeface="Calibri" panose="020F0502020204030204" pitchFamily="34" charset="0"/>
          <a:ea typeface="+mn-ea"/>
          <a:cs typeface="+mn-cs"/>
        </a:defRPr>
      </a:lvl8pPr>
      <a:lvl9pPr marL="2517775" indent="-227013" algn="l" defTabSz="914400" rtl="0" eaLnBrk="1" latinLnBrk="0" hangingPunct="1">
        <a:spcBef>
          <a:spcPts val="300"/>
        </a:spcBef>
        <a:buClr>
          <a:schemeClr val="accent2"/>
        </a:buClr>
        <a:buFont typeface="Wingdings" pitchFamily="2" charset="2"/>
        <a:buChar char="§"/>
        <a:defRPr sz="1200" kern="1200">
          <a:solidFill>
            <a:schemeClr val="tx1">
              <a:lumMod val="50000"/>
              <a:lumOff val="5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yo6@cdc.gov"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Managing Projects with GitHub</a:t>
            </a:r>
            <a:endParaRPr lang="en-US" dirty="0"/>
          </a:p>
        </p:txBody>
      </p:sp>
      <p:sp>
        <p:nvSpPr>
          <p:cNvPr id="3" name="Text Placeholder 2"/>
          <p:cNvSpPr>
            <a:spLocks noGrp="1"/>
          </p:cNvSpPr>
          <p:nvPr>
            <p:ph type="body" sz="quarter" idx="13"/>
          </p:nvPr>
        </p:nvSpPr>
        <p:spPr/>
        <p:txBody>
          <a:bodyPr>
            <a:normAutofit/>
          </a:bodyPr>
          <a:lstStyle/>
          <a:p>
            <a:r>
              <a:rPr lang="en-US" sz="2000" dirty="0" smtClean="0"/>
              <a:t>DIV</a:t>
            </a:r>
          </a:p>
          <a:p>
            <a:r>
              <a:rPr lang="en-US" sz="2000" dirty="0" smtClean="0"/>
              <a:t>Katie O’Connor, </a:t>
            </a:r>
            <a:r>
              <a:rPr lang="en-US" sz="2000" dirty="0" smtClean="0">
                <a:hlinkClick r:id="rId3"/>
              </a:rPr>
              <a:t>iyo6@cdc.gov</a:t>
            </a:r>
            <a:endParaRPr lang="en-US" sz="2000" dirty="0" smtClean="0"/>
          </a:p>
          <a:p>
            <a:r>
              <a:rPr lang="en-US" sz="2000" dirty="0" smtClean="0"/>
              <a:t>August 9, 2018</a:t>
            </a:r>
            <a:endParaRPr lang="en-US" sz="2000" dirty="0"/>
          </a:p>
        </p:txBody>
      </p:sp>
    </p:spTree>
    <p:extLst>
      <p:ext uri="{BB962C8B-B14F-4D97-AF65-F5344CB8AC3E}">
        <p14:creationId xmlns:p14="http://schemas.microsoft.com/office/powerpoint/2010/main" val="1601477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Mentions, Assignees, and Notifications</a:t>
            </a:r>
            <a:endParaRPr lang="en-US" dirty="0"/>
          </a:p>
        </p:txBody>
      </p:sp>
      <p:sp>
        <p:nvSpPr>
          <p:cNvPr id="3" name="Content Placeholder 2"/>
          <p:cNvSpPr>
            <a:spLocks noGrp="1"/>
          </p:cNvSpPr>
          <p:nvPr>
            <p:ph idx="1"/>
          </p:nvPr>
        </p:nvSpPr>
        <p:spPr/>
        <p:txBody>
          <a:bodyPr>
            <a:normAutofit/>
          </a:bodyPr>
          <a:lstStyle/>
          <a:p>
            <a:r>
              <a:rPr lang="en-US" b="1" dirty="0" smtClean="0"/>
              <a:t>Mentioning</a:t>
            </a:r>
            <a:r>
              <a:rPr lang="en-US" dirty="0" smtClean="0"/>
              <a:t> </a:t>
            </a:r>
            <a:r>
              <a:rPr lang="en-US" dirty="0"/>
              <a:t>other people or teams in the issue will notify them if </a:t>
            </a:r>
            <a:r>
              <a:rPr lang="en-US" dirty="0" smtClean="0"/>
              <a:t>something </a:t>
            </a:r>
            <a:r>
              <a:rPr lang="en-US" dirty="0"/>
              <a:t>changes. </a:t>
            </a:r>
            <a:endParaRPr lang="en-US" dirty="0" smtClean="0"/>
          </a:p>
          <a:p>
            <a:r>
              <a:rPr lang="en-US" b="1" dirty="0"/>
              <a:t>Assign</a:t>
            </a:r>
            <a:r>
              <a:rPr lang="en-US" dirty="0"/>
              <a:t> up to ten teammates to an issue or pull request to make sure work has an owner</a:t>
            </a:r>
            <a:r>
              <a:rPr lang="en-US" dirty="0" smtClean="0"/>
              <a:t>.</a:t>
            </a:r>
          </a:p>
          <a:p>
            <a:r>
              <a:rPr lang="en-US" dirty="0"/>
              <a:t>They can also stay in the loop by opting to </a:t>
            </a:r>
            <a:r>
              <a:rPr lang="en-US" dirty="0" smtClean="0"/>
              <a:t>receive</a:t>
            </a:r>
            <a:r>
              <a:rPr lang="en-US" dirty="0"/>
              <a:t> </a:t>
            </a:r>
            <a:r>
              <a:rPr lang="en-US" b="1" dirty="0" smtClean="0"/>
              <a:t>notifications</a:t>
            </a:r>
            <a:r>
              <a:rPr lang="en-US" dirty="0" smtClean="0"/>
              <a:t> whenever </a:t>
            </a:r>
            <a:r>
              <a:rPr lang="en-US" dirty="0"/>
              <a:t>someone posts a </a:t>
            </a:r>
            <a:r>
              <a:rPr lang="en-US" dirty="0" smtClean="0"/>
              <a:t>comment – in other words you are subscribing.</a:t>
            </a:r>
          </a:p>
          <a:p>
            <a:pPr marL="0" indent="0">
              <a:buNone/>
            </a:pPr>
            <a:endParaRPr lang="en-US" dirty="0" smtClean="0"/>
          </a:p>
        </p:txBody>
      </p:sp>
    </p:spTree>
    <p:extLst>
      <p:ext uri="{BB962C8B-B14F-4D97-AF65-F5344CB8AC3E}">
        <p14:creationId xmlns:p14="http://schemas.microsoft.com/office/powerpoint/2010/main" val="6469934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Milestones and Checklists (aka task lists)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Add a </a:t>
            </a:r>
            <a:r>
              <a:rPr lang="en-US" b="1" dirty="0"/>
              <a:t>milestone</a:t>
            </a:r>
            <a:r>
              <a:rPr lang="en-US" dirty="0"/>
              <a:t> to track a project as part of a larger goal, like a quarterly to-do list or a big feature. Then watch your milestone’s overall </a:t>
            </a:r>
            <a:r>
              <a:rPr lang="en-US" dirty="0" smtClean="0"/>
              <a:t>progress.</a:t>
            </a:r>
          </a:p>
          <a:p>
            <a:pPr lvl="0"/>
            <a:r>
              <a:rPr lang="en-US" dirty="0"/>
              <a:t>Issue, comment, and pull request descriptions support </a:t>
            </a:r>
            <a:r>
              <a:rPr lang="en-US" b="1" dirty="0"/>
              <a:t>checklists</a:t>
            </a:r>
            <a:r>
              <a:rPr lang="en-US" dirty="0"/>
              <a:t> </a:t>
            </a:r>
            <a:r>
              <a:rPr lang="en-US" dirty="0" smtClean="0"/>
              <a:t>to </a:t>
            </a:r>
            <a:r>
              <a:rPr lang="en-US" dirty="0"/>
              <a:t>coordinate and track parts of a project. Reorder tasks as your priorities change, and check them off as you complete each one.</a:t>
            </a:r>
          </a:p>
          <a:p>
            <a:pPr marL="0" indent="0">
              <a:buNone/>
            </a:pPr>
            <a:endParaRPr lang="en-US" dirty="0"/>
          </a:p>
        </p:txBody>
      </p:sp>
    </p:spTree>
    <p:extLst>
      <p:ext uri="{BB962C8B-B14F-4D97-AF65-F5344CB8AC3E}">
        <p14:creationId xmlns:p14="http://schemas.microsoft.com/office/powerpoint/2010/main" val="1150563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See your work take shape with Projects</a:t>
            </a:r>
            <a:br>
              <a:rPr lang="en-US" dirty="0" smtClean="0"/>
            </a:br>
            <a:endParaRPr lang="en-US" dirty="0"/>
          </a:p>
        </p:txBody>
      </p:sp>
      <p:sp>
        <p:nvSpPr>
          <p:cNvPr id="3" name="Content Placeholder 2"/>
          <p:cNvSpPr>
            <a:spLocks noGrp="1"/>
          </p:cNvSpPr>
          <p:nvPr>
            <p:ph idx="1"/>
          </p:nvPr>
        </p:nvSpPr>
        <p:spPr/>
        <p:txBody>
          <a:bodyPr/>
          <a:lstStyle/>
          <a:p>
            <a:r>
              <a:rPr lang="en-US" b="1" dirty="0" smtClean="0"/>
              <a:t>Projects</a:t>
            </a:r>
            <a:r>
              <a:rPr lang="en-US" dirty="0" smtClean="0"/>
              <a:t> help you organize and prioritize your work</a:t>
            </a:r>
          </a:p>
          <a:p>
            <a:r>
              <a:rPr lang="en-US" dirty="0" smtClean="0"/>
              <a:t>Create customized workflows that suit your needs, for example:</a:t>
            </a:r>
          </a:p>
          <a:p>
            <a:pPr lvl="1"/>
            <a:r>
              <a:rPr lang="en-US" dirty="0" smtClean="0"/>
              <a:t>To Do </a:t>
            </a:r>
          </a:p>
          <a:p>
            <a:pPr lvl="1"/>
            <a:r>
              <a:rPr lang="en-US" dirty="0" smtClean="0"/>
              <a:t>Pending issues</a:t>
            </a:r>
          </a:p>
          <a:p>
            <a:pPr lvl="1"/>
            <a:r>
              <a:rPr lang="en-US" dirty="0" smtClean="0"/>
              <a:t>Completed issues</a:t>
            </a:r>
          </a:p>
          <a:p>
            <a:pPr lvl="1"/>
            <a:r>
              <a:rPr lang="en-US" dirty="0" smtClean="0"/>
              <a:t>Create notes within columns to serve as task reminders</a:t>
            </a:r>
            <a:endParaRPr lang="en-US" dirty="0"/>
          </a:p>
        </p:txBody>
      </p:sp>
    </p:spTree>
    <p:extLst>
      <p:ext uri="{BB962C8B-B14F-4D97-AF65-F5344CB8AC3E}">
        <p14:creationId xmlns:p14="http://schemas.microsoft.com/office/powerpoint/2010/main" val="415061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GitHub for version control</a:t>
            </a:r>
            <a:endParaRPr lang="en-US" dirty="0"/>
          </a:p>
        </p:txBody>
      </p:sp>
      <p:sp>
        <p:nvSpPr>
          <p:cNvPr id="3" name="Content Placeholder 2"/>
          <p:cNvSpPr>
            <a:spLocks noGrp="1"/>
          </p:cNvSpPr>
          <p:nvPr>
            <p:ph idx="1"/>
          </p:nvPr>
        </p:nvSpPr>
        <p:spPr/>
        <p:txBody>
          <a:bodyPr/>
          <a:lstStyle/>
          <a:p>
            <a:r>
              <a:rPr lang="en-US" dirty="0" smtClean="0"/>
              <a:t>Version control allows you to keep track of your work, helps you easily explore the changes you or others have made. </a:t>
            </a:r>
          </a:p>
          <a:p>
            <a:r>
              <a:rPr lang="en-US" dirty="0" smtClean="0"/>
              <a:t>No longer need to do SOW_v1, SOW_v2, SOW_v100</a:t>
            </a:r>
          </a:p>
          <a:p>
            <a:pPr lvl="1"/>
            <a:r>
              <a:rPr lang="en-US" dirty="0" smtClean="0"/>
              <a:t>Multiple versions are cumbersome to directly compare different versions</a:t>
            </a:r>
          </a:p>
          <a:p>
            <a:pPr lvl="1"/>
            <a:r>
              <a:rPr lang="en-US" dirty="0" smtClean="0"/>
              <a:t>Not always easy to share among collaborators</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13</a:t>
            </a:fld>
            <a:endParaRPr lang="en-US" dirty="0"/>
          </a:p>
        </p:txBody>
      </p:sp>
    </p:spTree>
    <p:extLst>
      <p:ext uri="{BB962C8B-B14F-4D97-AF65-F5344CB8AC3E}">
        <p14:creationId xmlns:p14="http://schemas.microsoft.com/office/powerpoint/2010/main" val="3394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t>
            </a:r>
            <a:r>
              <a:rPr lang="en-US" dirty="0" smtClean="0"/>
              <a:t>Contributor, History, Change file</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b="1" dirty="0" smtClean="0"/>
              <a:t>Commit</a:t>
            </a:r>
            <a:r>
              <a:rPr lang="en-US" dirty="0" smtClean="0"/>
              <a:t> </a:t>
            </a:r>
            <a:r>
              <a:rPr lang="en-US" dirty="0" smtClean="0"/>
              <a:t>– the changes you have made to the master file in your </a:t>
            </a:r>
            <a:r>
              <a:rPr lang="en-US" dirty="0" smtClean="0"/>
              <a:t>repo (editing the file)</a:t>
            </a:r>
          </a:p>
          <a:p>
            <a:pPr lvl="1"/>
            <a:r>
              <a:rPr lang="en-US" dirty="0" smtClean="0"/>
              <a:t>Write a good commit message to identify the change you have made</a:t>
            </a:r>
          </a:p>
          <a:p>
            <a:r>
              <a:rPr lang="en-US" b="1" dirty="0" smtClean="0"/>
              <a:t>Contributor</a:t>
            </a:r>
            <a:r>
              <a:rPr lang="en-US" dirty="0" smtClean="0"/>
              <a:t> – see who has made edits to the document</a:t>
            </a:r>
          </a:p>
          <a:p>
            <a:r>
              <a:rPr lang="en-US" b="1" dirty="0" smtClean="0"/>
              <a:t>History</a:t>
            </a:r>
            <a:r>
              <a:rPr lang="en-US" dirty="0" smtClean="0"/>
              <a:t> shows you what was changed by who (see red for original, green for new edits)</a:t>
            </a:r>
          </a:p>
          <a:p>
            <a:pPr lvl="1"/>
            <a:r>
              <a:rPr lang="en-US" dirty="0" smtClean="0"/>
              <a:t>Seeing what is different is referred to as a “change file”</a:t>
            </a:r>
          </a:p>
          <a:p>
            <a:endParaRPr lang="en-US" dirty="0"/>
          </a:p>
          <a:p>
            <a:pPr marL="0" indent="0">
              <a:buNone/>
            </a:pPr>
            <a:endParaRPr lang="en-US" dirty="0" smtClean="0"/>
          </a:p>
          <a:p>
            <a:endParaRPr lang="en-US" dirty="0"/>
          </a:p>
          <a:p>
            <a:pPr marL="0" indent="0">
              <a:buNone/>
            </a:pPr>
            <a:r>
              <a:rPr lang="en-US" sz="2400" dirty="0" smtClean="0"/>
              <a:t>* MD file? </a:t>
            </a:r>
            <a:r>
              <a:rPr lang="en-US" sz="2400" dirty="0"/>
              <a:t>It's a plain text file that uses the Markdown language to describe how to convert a text document to HTML</a:t>
            </a:r>
            <a:endParaRPr lang="en-US" sz="2400" dirty="0" smtClean="0"/>
          </a:p>
          <a:p>
            <a:pPr marL="344487" lvl="1" indent="0">
              <a:buNone/>
            </a:pPr>
            <a:endParaRPr lang="en-US" dirty="0" smtClean="0"/>
          </a:p>
          <a:p>
            <a:endParaRPr lang="en-US" dirty="0" smtClean="0"/>
          </a:p>
        </p:txBody>
      </p:sp>
      <p:sp>
        <p:nvSpPr>
          <p:cNvPr id="4" name="Slide Number Placeholder 3"/>
          <p:cNvSpPr>
            <a:spLocks noGrp="1"/>
          </p:cNvSpPr>
          <p:nvPr>
            <p:ph type="sldNum" sz="quarter" idx="4"/>
          </p:nvPr>
        </p:nvSpPr>
        <p:spPr/>
        <p:txBody>
          <a:bodyPr/>
          <a:lstStyle/>
          <a:p>
            <a:fld id="{2720EF26-1E39-4F64-8236-ED355D806952}" type="slidenum">
              <a:rPr lang="en-US" smtClean="0"/>
              <a:pPr/>
              <a:t>14</a:t>
            </a:fld>
            <a:endParaRPr lang="en-US" dirty="0"/>
          </a:p>
        </p:txBody>
      </p:sp>
    </p:spTree>
    <p:extLst>
      <p:ext uri="{BB962C8B-B14F-4D97-AF65-F5344CB8AC3E}">
        <p14:creationId xmlns:p14="http://schemas.microsoft.com/office/powerpoint/2010/main" val="249650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Markdown and why do I need to know this? </a:t>
            </a:r>
            <a:endParaRPr lang="en-US" dirty="0"/>
          </a:p>
        </p:txBody>
      </p:sp>
      <p:sp>
        <p:nvSpPr>
          <p:cNvPr id="3" name="Content Placeholder 2"/>
          <p:cNvSpPr>
            <a:spLocks noGrp="1"/>
          </p:cNvSpPr>
          <p:nvPr>
            <p:ph idx="1"/>
          </p:nvPr>
        </p:nvSpPr>
        <p:spPr/>
        <p:txBody>
          <a:bodyPr/>
          <a:lstStyle/>
          <a:p>
            <a:r>
              <a:rPr lang="en-US" b="1" dirty="0" smtClean="0"/>
              <a:t>Markdown</a:t>
            </a:r>
            <a:r>
              <a:rPr lang="en-US" dirty="0" smtClean="0"/>
              <a:t> is an easy-to-read, east-to-write syntax for formatting plain text.</a:t>
            </a:r>
          </a:p>
          <a:p>
            <a:endParaRPr lang="en-US" dirty="0"/>
          </a:p>
          <a:p>
            <a:endParaRPr lang="en-US" dirty="0" smtClean="0"/>
          </a:p>
          <a:p>
            <a:pPr marL="0" indent="0">
              <a:buNone/>
            </a:pPr>
            <a:endParaRPr lang="en-US" dirty="0"/>
          </a:p>
          <a:p>
            <a:endParaRPr lang="en-US" dirty="0" smtClean="0"/>
          </a:p>
          <a:p>
            <a:endParaRPr lang="en-US" dirty="0"/>
          </a:p>
          <a:p>
            <a:pPr marL="0" indent="0">
              <a:buNone/>
            </a:pPr>
            <a:endParaRPr lang="en-US" dirty="0" smtClean="0"/>
          </a:p>
          <a:p>
            <a:r>
              <a:rPr lang="en-US" dirty="0" smtClean="0"/>
              <a:t>If a document is in </a:t>
            </a:r>
            <a:r>
              <a:rPr lang="en-US" b="1" dirty="0" smtClean="0"/>
              <a:t>markdown</a:t>
            </a:r>
            <a:r>
              <a:rPr lang="en-US" dirty="0" smtClean="0"/>
              <a:t>, GitHub will track all of the changes, who made them, and when.</a:t>
            </a:r>
          </a:p>
          <a:p>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15</a:t>
            </a:fld>
            <a:endParaRPr lang="en-US" dirty="0"/>
          </a:p>
        </p:txBody>
      </p:sp>
      <p:pic>
        <p:nvPicPr>
          <p:cNvPr id="5" name="Picture 4"/>
          <p:cNvPicPr>
            <a:picLocks noChangeAspect="1"/>
          </p:cNvPicPr>
          <p:nvPr/>
        </p:nvPicPr>
        <p:blipFill>
          <a:blip r:embed="rId3"/>
          <a:stretch>
            <a:fillRect/>
          </a:stretch>
        </p:blipFill>
        <p:spPr>
          <a:xfrm>
            <a:off x="3059225" y="1653666"/>
            <a:ext cx="6600825" cy="3581400"/>
          </a:xfrm>
          <a:prstGeom prst="rect">
            <a:avLst/>
          </a:prstGeom>
          <a:ln>
            <a:solidFill>
              <a:schemeClr val="tx1"/>
            </a:solidFill>
          </a:ln>
        </p:spPr>
      </p:pic>
    </p:spTree>
    <p:extLst>
      <p:ext uri="{BB962C8B-B14F-4D97-AF65-F5344CB8AC3E}">
        <p14:creationId xmlns:p14="http://schemas.microsoft.com/office/powerpoint/2010/main" val="349877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Wikis</a:t>
            </a:r>
            <a:endParaRPr lang="en-US" dirty="0"/>
          </a:p>
        </p:txBody>
      </p:sp>
      <p:sp>
        <p:nvSpPr>
          <p:cNvPr id="3" name="Content Placeholder 2"/>
          <p:cNvSpPr>
            <a:spLocks noGrp="1"/>
          </p:cNvSpPr>
          <p:nvPr>
            <p:ph idx="1"/>
          </p:nvPr>
        </p:nvSpPr>
        <p:spPr/>
        <p:txBody>
          <a:bodyPr>
            <a:normAutofit/>
          </a:bodyPr>
          <a:lstStyle/>
          <a:p>
            <a:r>
              <a:rPr lang="en-US" b="1" dirty="0" smtClean="0"/>
              <a:t>Wiki</a:t>
            </a:r>
            <a:r>
              <a:rPr lang="en-US" dirty="0" smtClean="0"/>
              <a:t> is a place in your repo to share long-form content about your project, for example: </a:t>
            </a:r>
          </a:p>
          <a:p>
            <a:pPr lvl="1"/>
            <a:r>
              <a:rPr lang="en-US" dirty="0" smtClean="0"/>
              <a:t>Meeting minutes</a:t>
            </a:r>
          </a:p>
          <a:p>
            <a:pPr lvl="1"/>
            <a:r>
              <a:rPr lang="en-US" dirty="0" smtClean="0"/>
              <a:t>Resources</a:t>
            </a:r>
          </a:p>
          <a:p>
            <a:pPr lvl="1"/>
            <a:r>
              <a:rPr lang="en-US" dirty="0" smtClean="0"/>
              <a:t>Membership names and roles </a:t>
            </a:r>
          </a:p>
          <a:p>
            <a:pPr lvl="1"/>
            <a:r>
              <a:rPr lang="en-US" dirty="0" smtClean="0"/>
              <a:t>Scope of Work</a:t>
            </a:r>
          </a:p>
          <a:p>
            <a:pPr lvl="1"/>
            <a:r>
              <a:rPr lang="en-US" dirty="0" err="1" smtClean="0"/>
              <a:t>Workplan</a:t>
            </a:r>
            <a:endParaRPr lang="en-US" dirty="0" smtClean="0"/>
          </a:p>
          <a:p>
            <a:r>
              <a:rPr lang="en-US" dirty="0" smtClean="0"/>
              <a:t>Different from a </a:t>
            </a:r>
            <a:r>
              <a:rPr lang="en-US" b="1" dirty="0" smtClean="0"/>
              <a:t>README</a:t>
            </a:r>
            <a:r>
              <a:rPr lang="en-US" dirty="0" smtClean="0"/>
              <a:t> file which is intended to quickly orient readers</a:t>
            </a:r>
          </a:p>
          <a:p>
            <a:r>
              <a:rPr lang="en-US" dirty="0" smtClean="0"/>
              <a:t>Place to provide additional documentation</a:t>
            </a:r>
          </a:p>
          <a:p>
            <a:pPr marL="0" indent="0">
              <a:buNone/>
            </a:pPr>
            <a:endParaRPr lang="en-US" dirty="0"/>
          </a:p>
        </p:txBody>
      </p:sp>
    </p:spTree>
    <p:extLst>
      <p:ext uri="{BB962C8B-B14F-4D97-AF65-F5344CB8AC3E}">
        <p14:creationId xmlns:p14="http://schemas.microsoft.com/office/powerpoint/2010/main" val="370151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pic>
        <p:nvPicPr>
          <p:cNvPr id="5" name="Content Placeholder 4"/>
          <p:cNvPicPr>
            <a:picLocks noGrp="1" noChangeAspect="1"/>
          </p:cNvPicPr>
          <p:nvPr>
            <p:ph idx="1"/>
          </p:nvPr>
        </p:nvPicPr>
        <p:blipFill>
          <a:blip r:embed="rId2"/>
          <a:stretch>
            <a:fillRect/>
          </a:stretch>
        </p:blipFill>
        <p:spPr>
          <a:xfrm>
            <a:off x="919681" y="1233478"/>
            <a:ext cx="10028237" cy="4026276"/>
          </a:xfrm>
          <a:prstGeom prst="rect">
            <a:avLst/>
          </a:prstGeom>
        </p:spPr>
      </p:pic>
      <p:sp>
        <p:nvSpPr>
          <p:cNvPr id="4" name="Slide Number Placeholder 3"/>
          <p:cNvSpPr>
            <a:spLocks noGrp="1"/>
          </p:cNvSpPr>
          <p:nvPr>
            <p:ph type="sldNum" sz="quarter" idx="4"/>
          </p:nvPr>
        </p:nvSpPr>
        <p:spPr/>
        <p:txBody>
          <a:bodyPr/>
          <a:lstStyle/>
          <a:p>
            <a:fld id="{2720EF26-1E39-4F64-8236-ED355D806952}" type="slidenum">
              <a:rPr lang="en-US" smtClean="0"/>
              <a:pPr/>
              <a:t>17</a:t>
            </a:fld>
            <a:endParaRPr lang="en-US" dirty="0"/>
          </a:p>
        </p:txBody>
      </p:sp>
    </p:spTree>
    <p:extLst>
      <p:ext uri="{BB962C8B-B14F-4D97-AF65-F5344CB8AC3E}">
        <p14:creationId xmlns:p14="http://schemas.microsoft.com/office/powerpoint/2010/main" val="3603885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914400"/>
            <a:fld id="{2720EF26-1E39-4F64-8236-ED355D806952}" type="slidenum">
              <a:rPr lang="en-US">
                <a:solidFill>
                  <a:prstClr val="white"/>
                </a:solidFill>
              </a:rPr>
              <a:pPr defTabSz="914400"/>
              <a:t>18</a:t>
            </a:fld>
            <a:endParaRPr lang="en-US" dirty="0">
              <a:solidFill>
                <a:prstClr val="white"/>
              </a:solidFill>
            </a:endParaRPr>
          </a:p>
        </p:txBody>
      </p:sp>
      <p:pic>
        <p:nvPicPr>
          <p:cNvPr id="5" name="Picture 4"/>
          <p:cNvPicPr>
            <a:picLocks noChangeAspect="1"/>
          </p:cNvPicPr>
          <p:nvPr/>
        </p:nvPicPr>
        <p:blipFill>
          <a:blip r:embed="rId3"/>
          <a:stretch>
            <a:fillRect/>
          </a:stretch>
        </p:blipFill>
        <p:spPr>
          <a:xfrm>
            <a:off x="3727507" y="3014438"/>
            <a:ext cx="5218249" cy="3432081"/>
          </a:xfrm>
          <a:prstGeom prst="rect">
            <a:avLst/>
          </a:prstGeom>
        </p:spPr>
      </p:pic>
      <p:sp>
        <p:nvSpPr>
          <p:cNvPr id="3" name="Text Placeholder 2"/>
          <p:cNvSpPr>
            <a:spLocks noGrp="1"/>
          </p:cNvSpPr>
          <p:nvPr>
            <p:ph type="body" sz="quarter" idx="13"/>
          </p:nvPr>
        </p:nvSpPr>
        <p:spPr/>
        <p:txBody>
          <a:bodyPr/>
          <a:lstStyle/>
          <a:p>
            <a:endParaRPr lang="en-US" dirty="0"/>
          </a:p>
        </p:txBody>
      </p:sp>
      <p:sp>
        <p:nvSpPr>
          <p:cNvPr id="4" name="Title 3"/>
          <p:cNvSpPr>
            <a:spLocks noGrp="1"/>
          </p:cNvSpPr>
          <p:nvPr>
            <p:ph type="ctrTitle"/>
          </p:nvPr>
        </p:nvSpPr>
        <p:spPr>
          <a:xfrm>
            <a:off x="84221" y="1620034"/>
            <a:ext cx="12192000" cy="1204306"/>
          </a:xfrm>
        </p:spPr>
        <p:txBody>
          <a:bodyPr/>
          <a:lstStyle/>
          <a:p>
            <a:r>
              <a:rPr lang="en-US" dirty="0" smtClean="0"/>
              <a:t>Questions &amp; Discussion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1" y="259027"/>
            <a:ext cx="2428875" cy="1876425"/>
          </a:xfrm>
          <a:prstGeom prst="rect">
            <a:avLst/>
          </a:prstGeom>
        </p:spPr>
      </p:pic>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828800" y="209421"/>
            <a:ext cx="1483340" cy="1876425"/>
          </a:xfrm>
          <a:prstGeom prst="rect">
            <a:avLst/>
          </a:prstGeom>
        </p:spPr>
      </p:pic>
    </p:spTree>
    <p:extLst>
      <p:ext uri="{BB962C8B-B14F-4D97-AF65-F5344CB8AC3E}">
        <p14:creationId xmlns:p14="http://schemas.microsoft.com/office/powerpoint/2010/main" val="41219828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It is time to take the plunge and start using GitHub</a:t>
            </a:r>
            <a:endParaRPr lang="en-US" dirty="0"/>
          </a:p>
        </p:txBody>
      </p:sp>
      <p:sp>
        <p:nvSpPr>
          <p:cNvPr id="2" name="Slide Number Placeholder 1"/>
          <p:cNvSpPr>
            <a:spLocks noGrp="1"/>
          </p:cNvSpPr>
          <p:nvPr>
            <p:ph type="sldNum" sz="quarter" idx="4"/>
          </p:nvPr>
        </p:nvSpPr>
        <p:spPr>
          <a:xfrm>
            <a:off x="11704638" y="6446838"/>
            <a:ext cx="487362" cy="365125"/>
          </a:xfrm>
        </p:spPr>
        <p:txBody>
          <a:bodyPr/>
          <a:lstStyle/>
          <a:p>
            <a:fld id="{2720EF26-1E39-4F64-8236-ED355D806952}" type="slidenum">
              <a:rPr lang="en-US" smtClean="0"/>
              <a:t>2</a:t>
            </a:fld>
            <a:endParaRPr lang="en-US"/>
          </a:p>
        </p:txBody>
      </p:sp>
      <p:pic>
        <p:nvPicPr>
          <p:cNvPr id="3" name="Picture 2"/>
          <p:cNvPicPr>
            <a:picLocks noChangeAspect="1"/>
          </p:cNvPicPr>
          <p:nvPr/>
        </p:nvPicPr>
        <p:blipFill>
          <a:blip r:embed="rId2"/>
          <a:stretch>
            <a:fillRect/>
          </a:stretch>
        </p:blipFill>
        <p:spPr>
          <a:xfrm>
            <a:off x="2528597" y="1740076"/>
            <a:ext cx="6396523" cy="4260771"/>
          </a:xfrm>
          <a:prstGeom prst="rect">
            <a:avLst/>
          </a:prstGeom>
        </p:spPr>
      </p:pic>
    </p:spTree>
    <p:extLst>
      <p:ext uri="{BB962C8B-B14F-4D97-AF65-F5344CB8AC3E}">
        <p14:creationId xmlns:p14="http://schemas.microsoft.com/office/powerpoint/2010/main" val="369436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management, made simple</a:t>
            </a:r>
            <a:br>
              <a:rPr lang="en-US" dirty="0"/>
            </a:br>
            <a:endParaRPr lang="en-US" dirty="0"/>
          </a:p>
        </p:txBody>
      </p:sp>
      <p:sp>
        <p:nvSpPr>
          <p:cNvPr id="3" name="Content Placeholder 2"/>
          <p:cNvSpPr>
            <a:spLocks noGrp="1"/>
          </p:cNvSpPr>
          <p:nvPr>
            <p:ph idx="1"/>
          </p:nvPr>
        </p:nvSpPr>
        <p:spPr/>
        <p:txBody>
          <a:bodyPr/>
          <a:lstStyle/>
          <a:p>
            <a:r>
              <a:rPr lang="en-US" dirty="0"/>
              <a:t>On GitHub, project managers and developers coordinate, track, and update their work in one place, so projects stay transparent and on schedule</a:t>
            </a:r>
            <a:r>
              <a:rPr lang="en-US" dirty="0" smtClean="0"/>
              <a:t>. </a:t>
            </a:r>
          </a:p>
          <a:p>
            <a:pPr marL="0" indent="0">
              <a:buNone/>
            </a:pPr>
            <a:endParaRPr lang="en-US" dirty="0"/>
          </a:p>
        </p:txBody>
      </p:sp>
      <p:pic>
        <p:nvPicPr>
          <p:cNvPr id="4" name="Picture 3"/>
          <p:cNvPicPr>
            <a:picLocks noChangeAspect="1"/>
          </p:cNvPicPr>
          <p:nvPr/>
        </p:nvPicPr>
        <p:blipFill>
          <a:blip r:embed="rId3"/>
          <a:stretch>
            <a:fillRect/>
          </a:stretch>
        </p:blipFill>
        <p:spPr>
          <a:xfrm>
            <a:off x="3370683" y="2946238"/>
            <a:ext cx="3963177" cy="2878659"/>
          </a:xfrm>
          <a:prstGeom prst="rect">
            <a:avLst/>
          </a:prstGeom>
        </p:spPr>
      </p:pic>
    </p:spTree>
    <p:extLst>
      <p:ext uri="{BB962C8B-B14F-4D97-AF65-F5344CB8AC3E}">
        <p14:creationId xmlns:p14="http://schemas.microsoft.com/office/powerpoint/2010/main" val="325031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ICPI GitHub </a:t>
            </a:r>
            <a:r>
              <a:rPr lang="en-US" dirty="0" smtClean="0"/>
              <a:t>Repositories (aka ‘repo’)</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A</a:t>
            </a:r>
            <a:r>
              <a:rPr lang="en-US" dirty="0" smtClean="0"/>
              <a:t> </a:t>
            </a:r>
            <a:r>
              <a:rPr lang="en-US" dirty="0"/>
              <a:t>repository is a substantive project. It hosts all (or most) of the code, </a:t>
            </a:r>
            <a:r>
              <a:rPr lang="en-US" dirty="0" smtClean="0"/>
              <a:t>d</a:t>
            </a:r>
            <a:r>
              <a:rPr lang="en-US" dirty="0"/>
              <a:t>ata, and documentation used for a particular task or project</a:t>
            </a:r>
            <a:r>
              <a:rPr lang="en-US" dirty="0" smtClean="0"/>
              <a:t>.</a:t>
            </a:r>
          </a:p>
          <a:p>
            <a:r>
              <a:rPr lang="en-US" dirty="0" smtClean="0"/>
              <a:t>A repo is a “master folder”, everything associated with a specific project should be kept in a repo for the project</a:t>
            </a:r>
          </a:p>
          <a:p>
            <a:r>
              <a:rPr lang="en-US" dirty="0" smtClean="0"/>
              <a:t>Repos can have folders within them, or be just separate files</a:t>
            </a:r>
          </a:p>
          <a:p>
            <a:pPr marL="0" indent="0">
              <a:buNone/>
            </a:pPr>
            <a:endParaRPr lang="en-US" dirty="0"/>
          </a:p>
          <a:p>
            <a:pPr marL="0" indent="0">
              <a:buNone/>
            </a:pPr>
            <a:endParaRPr lang="en-US" sz="5600"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57571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should I create a repository?</a:t>
            </a:r>
            <a:br>
              <a:rPr lang="en-US" b="1" dirty="0"/>
            </a:br>
            <a:endParaRPr lang="en-US" dirty="0"/>
          </a:p>
        </p:txBody>
      </p:sp>
      <p:sp>
        <p:nvSpPr>
          <p:cNvPr id="3" name="Content Placeholder 2"/>
          <p:cNvSpPr>
            <a:spLocks noGrp="1"/>
          </p:cNvSpPr>
          <p:nvPr>
            <p:ph idx="1"/>
          </p:nvPr>
        </p:nvSpPr>
        <p:spPr>
          <a:xfrm>
            <a:off x="1097279" y="1100628"/>
            <a:ext cx="10565985" cy="5300172"/>
          </a:xfrm>
        </p:spPr>
        <p:txBody>
          <a:bodyPr>
            <a:normAutofit fontScale="25000" lnSpcReduction="20000"/>
          </a:bodyPr>
          <a:lstStyle/>
          <a:p>
            <a:pPr marL="0" indent="0">
              <a:buNone/>
            </a:pPr>
            <a:r>
              <a:rPr lang="en-US" sz="9600" dirty="0" smtClean="0"/>
              <a:t>Frequency</a:t>
            </a:r>
            <a:endParaRPr lang="en-US" sz="9600" dirty="0"/>
          </a:p>
          <a:p>
            <a:pPr marL="0" indent="0">
              <a:buNone/>
            </a:pPr>
            <a:r>
              <a:rPr lang="en-US" sz="7200" dirty="0"/>
              <a:t> </a:t>
            </a:r>
            <a:r>
              <a:rPr lang="en-US" sz="7200" dirty="0" smtClean="0"/>
              <a:t>             One </a:t>
            </a:r>
            <a:r>
              <a:rPr lang="en-US" sz="7200" dirty="0"/>
              <a:t>time requests, </a:t>
            </a:r>
            <a:r>
              <a:rPr lang="en-US" sz="7200" dirty="0" err="1"/>
              <a:t>eg</a:t>
            </a:r>
            <a:r>
              <a:rPr lang="en-US" sz="7200" dirty="0"/>
              <a:t> </a:t>
            </a:r>
            <a:r>
              <a:rPr lang="en-US" sz="7200" dirty="0" err="1"/>
              <a:t>subsetting</a:t>
            </a:r>
            <a:r>
              <a:rPr lang="en-US" sz="7200" dirty="0"/>
              <a:t> a dataset. This should instead be stored in the related cluster's </a:t>
            </a:r>
            <a:r>
              <a:rPr lang="en-US" sz="7200" dirty="0" smtClean="0"/>
              <a:t>repo.</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 </a:t>
            </a:r>
            <a:r>
              <a:rPr lang="en-US" sz="7200" dirty="0" smtClean="0"/>
              <a:t>Analysis </a:t>
            </a:r>
            <a:r>
              <a:rPr lang="en-US" sz="7200" dirty="0"/>
              <a:t>that is ongoing or required quarterly/annually.</a:t>
            </a:r>
          </a:p>
          <a:p>
            <a:pPr marL="0" indent="0">
              <a:buNone/>
            </a:pPr>
            <a:r>
              <a:rPr lang="en-US" sz="9600" dirty="0"/>
              <a:t>Usage</a:t>
            </a:r>
          </a:p>
          <a:p>
            <a:pPr marL="457200" lvl="1" indent="0">
              <a:buNone/>
            </a:pPr>
            <a:r>
              <a:rPr lang="en-US" sz="7200" dirty="0"/>
              <a:t> </a:t>
            </a:r>
            <a:r>
              <a:rPr lang="en-US" sz="7200" dirty="0" smtClean="0"/>
              <a:t>     Analysis </a:t>
            </a:r>
            <a:r>
              <a:rPr lang="en-US" sz="7200" dirty="0"/>
              <a:t>done for self or agency that doesn't serve the broader </a:t>
            </a:r>
            <a:r>
              <a:rPr lang="en-US" sz="7200" dirty="0" smtClean="0"/>
              <a:t>ICPI.</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latin typeface="Segoe UI Symbol" panose="020B0502040204020203" pitchFamily="34" charset="0"/>
                <a:ea typeface="Segoe UI Symbol" panose="020B0502040204020203" pitchFamily="34" charset="0"/>
              </a:rPr>
              <a:t> </a:t>
            </a:r>
            <a:r>
              <a:rPr lang="en-US" sz="7200" dirty="0" smtClean="0"/>
              <a:t>Scripts </a:t>
            </a:r>
            <a:r>
              <a:rPr lang="en-US" sz="7200" dirty="0"/>
              <a:t>or tools that help other analysis or field members perform their tasks more efficiency.</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Development </a:t>
            </a:r>
            <a:r>
              <a:rPr lang="en-US" sz="7200" dirty="0"/>
              <a:t>around an ICPI tool or analysis.</a:t>
            </a:r>
          </a:p>
          <a:p>
            <a:pPr marL="0" indent="0">
              <a:buNone/>
            </a:pPr>
            <a:r>
              <a:rPr lang="en-US" sz="9600" dirty="0"/>
              <a:t>Complexity</a:t>
            </a:r>
          </a:p>
          <a:p>
            <a:pPr marL="457200" lvl="1" indent="0">
              <a:buNone/>
            </a:pPr>
            <a:r>
              <a:rPr lang="en-US" sz="7200" dirty="0" smtClean="0"/>
              <a:t>     Code </a:t>
            </a:r>
            <a:r>
              <a:rPr lang="en-US" sz="7200" dirty="0"/>
              <a:t>that is focused on relatively straight forward tasks such as simply </a:t>
            </a:r>
            <a:r>
              <a:rPr lang="en-US" sz="7200" dirty="0" err="1"/>
              <a:t>subsetting</a:t>
            </a:r>
            <a:r>
              <a:rPr lang="en-US" sz="7200" dirty="0"/>
              <a:t> a dataset.</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Multiple </a:t>
            </a:r>
            <a:r>
              <a:rPr lang="en-US" sz="7200" dirty="0"/>
              <a:t>data sources and scripts requires to conduct analysis.</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latin typeface="Segoe UI Symbol" panose="020B0502040204020203" pitchFamily="34" charset="0"/>
                <a:ea typeface="Segoe UI Symbol" panose="020B0502040204020203" pitchFamily="34" charset="0"/>
              </a:rPr>
              <a:t> </a:t>
            </a:r>
            <a:r>
              <a:rPr lang="en-US" sz="7200" dirty="0" smtClean="0"/>
              <a:t>R </a:t>
            </a:r>
            <a:r>
              <a:rPr lang="en-US" sz="7200" dirty="0"/>
              <a:t>functions</a:t>
            </a:r>
          </a:p>
          <a:p>
            <a:pPr marL="0" indent="0">
              <a:buNone/>
            </a:pPr>
            <a:r>
              <a:rPr lang="en-US" sz="9600" dirty="0"/>
              <a:t>Audience</a:t>
            </a:r>
          </a:p>
          <a:p>
            <a:pPr marL="457200" lvl="1" indent="0">
              <a:buNone/>
            </a:pPr>
            <a:r>
              <a:rPr lang="en-US" sz="7200" dirty="0" smtClean="0"/>
              <a:t>     Self</a:t>
            </a:r>
            <a:endParaRPr lang="en-US" sz="7200" dirty="0"/>
          </a:p>
          <a:p>
            <a:pPr marL="457200" lvl="1" indent="0">
              <a:buNone/>
            </a:pPr>
            <a:r>
              <a:rPr lang="en-US" sz="7200" dirty="0" smtClean="0"/>
              <a:t>     Trainings </a:t>
            </a:r>
            <a:r>
              <a:rPr lang="en-US" sz="7200" dirty="0"/>
              <a:t>where the product is </a:t>
            </a:r>
            <a:r>
              <a:rPr lang="en-US" sz="7200" dirty="0" smtClean="0"/>
              <a:t>simply </a:t>
            </a:r>
            <a:r>
              <a:rPr lang="en-US" sz="7200" dirty="0"/>
              <a:t>a presentation</a:t>
            </a:r>
          </a:p>
          <a:p>
            <a:pPr marL="457200" lvl="1" indent="0">
              <a:buNone/>
            </a:pPr>
            <a:r>
              <a:rPr lang="en-US" sz="7200" dirty="0" smtClean="0">
                <a:solidFill>
                  <a:schemeClr val="accent6">
                    <a:lumMod val="75000"/>
                  </a:schemeClr>
                </a:solidFill>
                <a:latin typeface="Segoe UI Symbol" panose="020B0502040204020203" pitchFamily="34" charset="0"/>
                <a:ea typeface="Segoe UI Symbol" panose="020B0502040204020203" pitchFamily="34" charset="0"/>
              </a:rPr>
              <a:t>✅</a:t>
            </a:r>
            <a:r>
              <a:rPr lang="en-US" sz="7200" dirty="0" smtClean="0"/>
              <a:t> ICPI </a:t>
            </a:r>
            <a:r>
              <a:rPr lang="en-US" sz="7200" dirty="0"/>
              <a:t>or field colleague</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endParaRPr lang="en-US" dirty="0"/>
          </a:p>
        </p:txBody>
      </p:sp>
      <p:sp>
        <p:nvSpPr>
          <p:cNvPr id="5" name="&quot;No&quot; Symbol 4"/>
          <p:cNvSpPr/>
          <p:nvPr/>
        </p:nvSpPr>
        <p:spPr>
          <a:xfrm>
            <a:off x="1642188" y="1464907"/>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quot;No&quot; Symbol 6"/>
          <p:cNvSpPr/>
          <p:nvPr/>
        </p:nvSpPr>
        <p:spPr>
          <a:xfrm>
            <a:off x="1637523" y="2429070"/>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quot;No&quot; Symbol 7"/>
          <p:cNvSpPr/>
          <p:nvPr/>
        </p:nvSpPr>
        <p:spPr>
          <a:xfrm>
            <a:off x="1637523" y="3574991"/>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quot;No&quot; Symbol 8"/>
          <p:cNvSpPr/>
          <p:nvPr/>
        </p:nvSpPr>
        <p:spPr>
          <a:xfrm>
            <a:off x="1637523" y="4720912"/>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quot;No&quot; Symbol 9"/>
          <p:cNvSpPr/>
          <p:nvPr/>
        </p:nvSpPr>
        <p:spPr>
          <a:xfrm>
            <a:off x="1637523" y="5023772"/>
            <a:ext cx="214604" cy="233264"/>
          </a:xfrm>
          <a:prstGeom prst="noSmoking">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079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ReadME</a:t>
            </a:r>
            <a:r>
              <a:rPr lang="en-US" dirty="0" smtClean="0"/>
              <a:t> file	</a:t>
            </a:r>
            <a:endParaRPr lang="en-US" dirty="0"/>
          </a:p>
        </p:txBody>
      </p:sp>
      <p:sp>
        <p:nvSpPr>
          <p:cNvPr id="3" name="Content Placeholder 2"/>
          <p:cNvSpPr>
            <a:spLocks noGrp="1"/>
          </p:cNvSpPr>
          <p:nvPr>
            <p:ph idx="1"/>
          </p:nvPr>
        </p:nvSpPr>
        <p:spPr/>
        <p:txBody>
          <a:bodyPr/>
          <a:lstStyle/>
          <a:p>
            <a:r>
              <a:rPr lang="en-US" dirty="0" smtClean="0"/>
              <a:t>You can add a README file to your repository to tell other people why your project is useful, what they can do with your </a:t>
            </a:r>
            <a:r>
              <a:rPr lang="en-US" dirty="0" err="1" smtClean="0"/>
              <a:t>proect</a:t>
            </a:r>
            <a:r>
              <a:rPr lang="en-US" dirty="0" smtClean="0"/>
              <a:t>, and how they can use it.</a:t>
            </a:r>
          </a:p>
          <a:p>
            <a:r>
              <a:rPr lang="en-US" dirty="0" smtClean="0"/>
              <a:t>README file is often the first item a visitor will see when in your repo and should include:</a:t>
            </a:r>
          </a:p>
          <a:p>
            <a:pPr lvl="1"/>
            <a:r>
              <a:rPr lang="en-US" dirty="0" smtClean="0"/>
              <a:t>What the project does</a:t>
            </a:r>
          </a:p>
          <a:p>
            <a:pPr lvl="1"/>
            <a:r>
              <a:rPr lang="en-US" dirty="0" smtClean="0"/>
              <a:t>Why the project is useful</a:t>
            </a:r>
          </a:p>
          <a:p>
            <a:pPr lvl="1"/>
            <a:r>
              <a:rPr lang="en-US" dirty="0" smtClean="0"/>
              <a:t>How users can get started with the project</a:t>
            </a:r>
          </a:p>
          <a:p>
            <a:pPr lvl="1"/>
            <a:r>
              <a:rPr lang="en-US" dirty="0" smtClean="0"/>
              <a:t>Where users can get help with your project</a:t>
            </a:r>
          </a:p>
          <a:p>
            <a:pPr lvl="1"/>
            <a:r>
              <a:rPr lang="en-US" dirty="0" smtClean="0"/>
              <a:t>Who maintains and contributes to the project</a:t>
            </a:r>
            <a:endParaRPr lang="en-US" dirty="0"/>
          </a:p>
        </p:txBody>
      </p:sp>
      <p:sp>
        <p:nvSpPr>
          <p:cNvPr id="4" name="Slide Number Placeholder 3"/>
          <p:cNvSpPr>
            <a:spLocks noGrp="1"/>
          </p:cNvSpPr>
          <p:nvPr>
            <p:ph type="sldNum" sz="quarter" idx="4"/>
          </p:nvPr>
        </p:nvSpPr>
        <p:spPr/>
        <p:txBody>
          <a:bodyPr/>
          <a:lstStyle/>
          <a:p>
            <a:fld id="{2720EF26-1E39-4F64-8236-ED355D806952}" type="slidenum">
              <a:rPr lang="en-US" smtClean="0"/>
              <a:pPr/>
              <a:t>6</a:t>
            </a:fld>
            <a:endParaRPr lang="en-US" dirty="0"/>
          </a:p>
        </p:txBody>
      </p:sp>
    </p:spTree>
    <p:extLst>
      <p:ext uri="{BB962C8B-B14F-4D97-AF65-F5344CB8AC3E}">
        <p14:creationId xmlns:p14="http://schemas.microsoft.com/office/powerpoint/2010/main" val="397059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 most useful features are:</a:t>
            </a:r>
            <a:endParaRPr lang="en-US" dirty="0"/>
          </a:p>
        </p:txBody>
      </p:sp>
      <p:sp>
        <p:nvSpPr>
          <p:cNvPr id="3" name="Content Placeholder 2"/>
          <p:cNvSpPr>
            <a:spLocks noGrp="1"/>
          </p:cNvSpPr>
          <p:nvPr>
            <p:ph idx="1"/>
          </p:nvPr>
        </p:nvSpPr>
        <p:spPr/>
        <p:txBody>
          <a:bodyPr/>
          <a:lstStyle/>
          <a:p>
            <a:r>
              <a:rPr lang="en-US" dirty="0" smtClean="0"/>
              <a:t>Built-in tagging system </a:t>
            </a:r>
          </a:p>
          <a:p>
            <a:r>
              <a:rPr lang="en-US" dirty="0" smtClean="0"/>
              <a:t>Milestones</a:t>
            </a:r>
          </a:p>
          <a:p>
            <a:r>
              <a:rPr lang="en-US" dirty="0" smtClean="0"/>
              <a:t>Multi assignments</a:t>
            </a:r>
          </a:p>
          <a:p>
            <a:r>
              <a:rPr lang="en-US" dirty="0" smtClean="0"/>
              <a:t>Commenting</a:t>
            </a:r>
          </a:p>
          <a:p>
            <a:r>
              <a:rPr lang="en-US" dirty="0" smtClean="0"/>
              <a:t>Task lists</a:t>
            </a:r>
          </a:p>
          <a:p>
            <a:r>
              <a:rPr lang="en-US" dirty="0" smtClean="0"/>
              <a:t>Markdown format</a:t>
            </a:r>
          </a:p>
          <a:p>
            <a:r>
              <a:rPr lang="en-US" dirty="0" smtClean="0"/>
              <a:t>Project boards</a:t>
            </a:r>
          </a:p>
        </p:txBody>
      </p:sp>
    </p:spTree>
    <p:extLst>
      <p:ext uri="{BB962C8B-B14F-4D97-AF65-F5344CB8AC3E}">
        <p14:creationId xmlns:p14="http://schemas.microsoft.com/office/powerpoint/2010/main" val="880709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with an issue</a:t>
            </a:r>
            <a:br>
              <a:rPr lang="en-US" dirty="0"/>
            </a:br>
            <a:endParaRPr lang="en-US" dirty="0"/>
          </a:p>
        </p:txBody>
      </p:sp>
      <p:sp>
        <p:nvSpPr>
          <p:cNvPr id="3" name="Content Placeholder 2"/>
          <p:cNvSpPr>
            <a:spLocks noGrp="1"/>
          </p:cNvSpPr>
          <p:nvPr>
            <p:ph idx="1"/>
          </p:nvPr>
        </p:nvSpPr>
        <p:spPr/>
        <p:txBody>
          <a:bodyPr/>
          <a:lstStyle/>
          <a:p>
            <a:r>
              <a:rPr lang="en-US" dirty="0"/>
              <a:t>Create an </a:t>
            </a:r>
            <a:r>
              <a:rPr lang="en-US" b="1" dirty="0"/>
              <a:t>issue</a:t>
            </a:r>
            <a:r>
              <a:rPr lang="en-US" dirty="0"/>
              <a:t> to suggest a new idea or track a bug</a:t>
            </a:r>
            <a:r>
              <a:rPr lang="en-US" dirty="0" smtClean="0"/>
              <a:t>.</a:t>
            </a:r>
          </a:p>
          <a:p>
            <a:r>
              <a:rPr lang="en-US" dirty="0" smtClean="0"/>
              <a:t>Have a specific title – not too vague, not too detailed</a:t>
            </a:r>
          </a:p>
          <a:p>
            <a:r>
              <a:rPr lang="en-US" dirty="0" smtClean="0"/>
              <a:t>Don’t </a:t>
            </a:r>
            <a:r>
              <a:rPr lang="en-US" dirty="0"/>
              <a:t>spare any attachments—</a:t>
            </a:r>
            <a:r>
              <a:rPr lang="en-US" b="1" dirty="0"/>
              <a:t>issues</a:t>
            </a:r>
            <a:r>
              <a:rPr lang="en-US" dirty="0"/>
              <a:t> support most image and file types</a:t>
            </a:r>
            <a:r>
              <a:rPr lang="en-US" dirty="0" smtClean="0"/>
              <a:t>.</a:t>
            </a:r>
          </a:p>
          <a:p>
            <a:r>
              <a:rPr lang="en-US" dirty="0"/>
              <a:t>Then organize and </a:t>
            </a:r>
            <a:r>
              <a:rPr lang="en-US" b="1" dirty="0"/>
              <a:t>assign</a:t>
            </a:r>
            <a:r>
              <a:rPr lang="en-US" dirty="0"/>
              <a:t> tasks to your team. </a:t>
            </a:r>
            <a:endParaRPr lang="en-US" dirty="0" smtClean="0"/>
          </a:p>
          <a:p>
            <a:r>
              <a:rPr lang="en-US" dirty="0" smtClean="0"/>
              <a:t>Tag </a:t>
            </a:r>
            <a:r>
              <a:rPr lang="en-US" dirty="0"/>
              <a:t>issues with </a:t>
            </a:r>
            <a:r>
              <a:rPr lang="en-US" b="1" dirty="0"/>
              <a:t>labels</a:t>
            </a:r>
            <a:r>
              <a:rPr lang="en-US" dirty="0"/>
              <a:t> </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7250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can Issues be used for project management?</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Having someone </a:t>
            </a:r>
            <a:r>
              <a:rPr lang="en-US" b="1" dirty="0" smtClean="0"/>
              <a:t>assigned</a:t>
            </a:r>
            <a:r>
              <a:rPr lang="en-US" dirty="0"/>
              <a:t> </a:t>
            </a:r>
            <a:r>
              <a:rPr lang="en-US" dirty="0" smtClean="0"/>
              <a:t>or </a:t>
            </a:r>
            <a:r>
              <a:rPr lang="en-US" b="1" dirty="0" smtClean="0"/>
              <a:t>tagging</a:t>
            </a:r>
            <a:r>
              <a:rPr lang="en-US" dirty="0" smtClean="0"/>
              <a:t> </a:t>
            </a:r>
            <a:r>
              <a:rPr lang="en-US" dirty="0"/>
              <a:t>issues with </a:t>
            </a:r>
            <a:r>
              <a:rPr lang="en-US" b="1" dirty="0" smtClean="0"/>
              <a:t>labels</a:t>
            </a:r>
            <a:r>
              <a:rPr lang="en-US" dirty="0" smtClean="0"/>
              <a:t> </a:t>
            </a:r>
            <a:r>
              <a:rPr lang="en-US" dirty="0"/>
              <a:t>allows you to quickly search </a:t>
            </a:r>
            <a:r>
              <a:rPr lang="en-US" dirty="0" smtClean="0"/>
              <a:t>on the </a:t>
            </a:r>
            <a:r>
              <a:rPr lang="en-US" b="1" dirty="0" smtClean="0"/>
              <a:t>issues</a:t>
            </a:r>
            <a:r>
              <a:rPr lang="en-US" dirty="0" smtClean="0"/>
              <a:t> tab. </a:t>
            </a:r>
          </a:p>
          <a:p>
            <a:r>
              <a:rPr lang="en-US" dirty="0" smtClean="0"/>
              <a:t>Filter your </a:t>
            </a:r>
            <a:r>
              <a:rPr lang="en-US" b="1" dirty="0" smtClean="0"/>
              <a:t>issues</a:t>
            </a:r>
            <a:r>
              <a:rPr lang="en-US" dirty="0" smtClean="0"/>
              <a:t> by who is </a:t>
            </a:r>
            <a:r>
              <a:rPr lang="en-US" b="1" dirty="0" smtClean="0"/>
              <a:t>assigned</a:t>
            </a:r>
            <a:r>
              <a:rPr lang="en-US" dirty="0" smtClean="0"/>
              <a:t> helps find all issues you are responsible for.</a:t>
            </a:r>
          </a:p>
          <a:p>
            <a:r>
              <a:rPr lang="en-US" dirty="0" smtClean="0"/>
              <a:t>Filter </a:t>
            </a:r>
            <a:r>
              <a:rPr lang="en-US" dirty="0"/>
              <a:t>your </a:t>
            </a:r>
            <a:r>
              <a:rPr lang="en-US" b="1" dirty="0"/>
              <a:t>issues</a:t>
            </a:r>
            <a:r>
              <a:rPr lang="en-US" dirty="0"/>
              <a:t> by </a:t>
            </a:r>
            <a:r>
              <a:rPr lang="en-US" b="1" dirty="0"/>
              <a:t>label</a:t>
            </a:r>
            <a:r>
              <a:rPr lang="en-US" dirty="0"/>
              <a:t> to find and reference all </a:t>
            </a:r>
            <a:r>
              <a:rPr lang="en-US" dirty="0" smtClean="0"/>
              <a:t>issues </a:t>
            </a:r>
            <a:r>
              <a:rPr lang="en-US" dirty="0"/>
              <a:t>that are part of your </a:t>
            </a:r>
            <a:r>
              <a:rPr lang="en-US" dirty="0" smtClean="0"/>
              <a:t>project.</a:t>
            </a:r>
          </a:p>
          <a:p>
            <a:r>
              <a:rPr lang="en-US" dirty="0" smtClean="0"/>
              <a:t>The </a:t>
            </a:r>
            <a:r>
              <a:rPr lang="en-US" b="1" dirty="0" smtClean="0"/>
              <a:t>Issues</a:t>
            </a:r>
            <a:r>
              <a:rPr lang="en-US" dirty="0" smtClean="0"/>
              <a:t> dashboard list the open issues you’ve created</a:t>
            </a:r>
          </a:p>
          <a:p>
            <a:pPr lvl="1"/>
            <a:r>
              <a:rPr lang="en-US" dirty="0" smtClean="0"/>
              <a:t>You can update items that have gone stale</a:t>
            </a:r>
          </a:p>
          <a:p>
            <a:pPr lvl="1"/>
            <a:r>
              <a:rPr lang="en-US" dirty="0" smtClean="0"/>
              <a:t>Close items</a:t>
            </a:r>
          </a:p>
          <a:p>
            <a:pPr lvl="1"/>
            <a:r>
              <a:rPr lang="en-US" dirty="0" smtClean="0"/>
              <a:t>Keep track where you’ve been mentioned across all repositories – including those you’re not subscribed to</a:t>
            </a:r>
            <a:endParaRPr lang="en-US" dirty="0"/>
          </a:p>
        </p:txBody>
      </p:sp>
    </p:spTree>
    <p:extLst>
      <p:ext uri="{BB962C8B-B14F-4D97-AF65-F5344CB8AC3E}">
        <p14:creationId xmlns:p14="http://schemas.microsoft.com/office/powerpoint/2010/main" val="34591143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Angles">
  <a:themeElements>
    <a:clrScheme name="Under the Sea">
      <a:dk1>
        <a:sysClr val="windowText" lastClr="000000"/>
      </a:dk1>
      <a:lt1>
        <a:sysClr val="window" lastClr="FFFFFF"/>
      </a:lt1>
      <a:dk2>
        <a:srgbClr val="69676D"/>
      </a:dk2>
      <a:lt2>
        <a:srgbClr val="E7E6E6"/>
      </a:lt2>
      <a:accent1>
        <a:srgbClr val="CEB966"/>
      </a:accent1>
      <a:accent2>
        <a:srgbClr val="9CB084"/>
      </a:accent2>
      <a:accent3>
        <a:srgbClr val="6BB1C9"/>
      </a:accent3>
      <a:accent4>
        <a:srgbClr val="6585CF"/>
      </a:accent4>
      <a:accent5>
        <a:srgbClr val="7E6BC9"/>
      </a:accent5>
      <a:accent6>
        <a:srgbClr val="A379B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1246</Words>
  <Application>Microsoft Office PowerPoint</Application>
  <PresentationFormat>Widescreen</PresentationFormat>
  <Paragraphs>155</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Segoe UI Symbol</vt:lpstr>
      <vt:lpstr>Wingdings</vt:lpstr>
      <vt:lpstr>1_Angles</vt:lpstr>
      <vt:lpstr>Managing Projects with GitHub</vt:lpstr>
      <vt:lpstr>It is time to take the plunge and start using GitHub</vt:lpstr>
      <vt:lpstr>Project management, made simple </vt:lpstr>
      <vt:lpstr>ICPI GitHub Repositories (aka ‘repo’) </vt:lpstr>
      <vt:lpstr>When should I create a repository? </vt:lpstr>
      <vt:lpstr>ReadME file </vt:lpstr>
      <vt:lpstr>Issues – most useful features are:</vt:lpstr>
      <vt:lpstr>Start with an issue </vt:lpstr>
      <vt:lpstr>How can Issues be used for project management? </vt:lpstr>
      <vt:lpstr>Mentions, Assignees, and Notifications</vt:lpstr>
      <vt:lpstr>Milestones and Checklists (aka task lists) </vt:lpstr>
      <vt:lpstr>See your work take shape with Projects </vt:lpstr>
      <vt:lpstr>Using GitHub for version control</vt:lpstr>
      <vt:lpstr>Commit, Contributor, History, Change file </vt:lpstr>
      <vt:lpstr>What is Markdown and why do I need to know this? </vt:lpstr>
      <vt:lpstr>GitHub Wikis</vt:lpstr>
      <vt:lpstr>Resources</vt:lpstr>
      <vt:lpstr>Questions &amp; Discussion</vt:lpstr>
    </vt:vector>
  </TitlesOfParts>
  <Company>Centers for Disease Control and Prevention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O'Connor, Katherine A. (CDC/CGH/DGHT)</dc:creator>
  <cp:lastModifiedBy>O'Connor, Katherine A. (CDC/CGH/DGHT)</cp:lastModifiedBy>
  <cp:revision>42</cp:revision>
  <dcterms:created xsi:type="dcterms:W3CDTF">2018-06-26T15:11:46Z</dcterms:created>
  <dcterms:modified xsi:type="dcterms:W3CDTF">2018-08-09T11:56:52Z</dcterms:modified>
</cp:coreProperties>
</file>