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2" r:id="rId6"/>
  </p:sldMasterIdLst>
  <p:notesMasterIdLst>
    <p:notesMasterId r:id="rId22"/>
  </p:notesMasterIdLst>
  <p:handoutMasterIdLst>
    <p:handoutMasterId r:id="rId23"/>
  </p:handoutMasterIdLst>
  <p:sldIdLst>
    <p:sldId id="388" r:id="rId7"/>
    <p:sldId id="389" r:id="rId8"/>
    <p:sldId id="390" r:id="rId9"/>
    <p:sldId id="391" r:id="rId10"/>
    <p:sldId id="392" r:id="rId11"/>
    <p:sldId id="393" r:id="rId12"/>
    <p:sldId id="387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6263" autoAdjust="0"/>
  </p:normalViewPr>
  <p:slideViewPr>
    <p:cSldViewPr>
      <p:cViewPr varScale="1">
        <p:scale>
          <a:sx n="77" d="100"/>
          <a:sy n="77" d="100"/>
        </p:scale>
        <p:origin x="3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114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9E1815B-F655-4310-82B8-2B54FAE5615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4DE4FF-0FFE-4C4C-8753-002153130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70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D66EF7D-E509-440D-B810-D9F9D00DCC4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A4512C8-B92A-42EB-8A3F-B36AD201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7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3224504"/>
            <a:ext cx="3571875" cy="363349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524000" y="3224504"/>
            <a:ext cx="7620000" cy="3633496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20198"/>
            <a:ext cx="9144000" cy="1204306"/>
          </a:xfrm>
          <a:prstGeom prst="rect">
            <a:avLst/>
          </a:prstGeom>
        </p:spPr>
        <p:txBody>
          <a:bodyPr bIns="9144" anchor="b"/>
          <a:lstStyle>
            <a:lvl1pPr algn="ctr"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446519"/>
            <a:ext cx="365760" cy="36576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720EF26-1E39-4F64-8236-ED355D8069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PEPFAR Logo (JPG format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" y="54864"/>
            <a:ext cx="1630680" cy="163068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90600" y="387458"/>
            <a:ext cx="33528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800" baseline="0" dirty="0" smtClean="0">
                <a:solidFill>
                  <a:srgbClr val="002060"/>
                </a:solidFill>
              </a:rPr>
              <a:t>PEPFAR</a:t>
            </a:r>
          </a:p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U.S.</a:t>
            </a:r>
            <a:r>
              <a:rPr lang="en-US" sz="900" b="1" baseline="0" dirty="0" smtClean="0">
                <a:solidFill>
                  <a:srgbClr val="002060"/>
                </a:solidFill>
              </a:rPr>
              <a:t> President’s Emergency Plan for AIDS Relief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3352800"/>
            <a:ext cx="91440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52644"/>
            <a:ext cx="1194802" cy="1377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5486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300172"/>
          </a:xfrm>
        </p:spPr>
        <p:txBody>
          <a:bodyPr/>
          <a:lstStyle>
            <a:lvl1pPr marL="344488" indent="-344488">
              <a:buFont typeface="Arial" panose="020B0604020202020204" pitchFamily="34" charset="0"/>
              <a:buChar char="•"/>
              <a:defRPr/>
            </a:lvl1pPr>
            <a:lvl2pPr marL="688975" indent="-344488">
              <a:buFont typeface="Courier New" panose="02070309020205020404" pitchFamily="49" charset="0"/>
              <a:buChar char="o"/>
              <a:defRPr/>
            </a:lvl2pPr>
            <a:lvl3pPr marL="1033463" indent="-247650">
              <a:buSzPct val="95000"/>
              <a:buFont typeface="Arial" panose="020B0604020202020204" pitchFamily="34" charset="0"/>
              <a:buChar char="•"/>
              <a:defRPr/>
            </a:lvl3pPr>
            <a:lvl4pPr marL="914400" indent="-225425">
              <a:buFont typeface="Arial" panose="020B0604020202020204" pitchFamily="34" charset="0"/>
              <a:buChar char="•"/>
              <a:defRPr/>
            </a:lvl4pPr>
            <a:lvl5pPr marL="1139825" indent="-225425">
              <a:buFont typeface="Calibri" panose="020F0502020204030204" pitchFamily="34" charset="0"/>
              <a:buChar char="‒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5pPr>
            <a:lvl6pPr marL="1376363" indent="-236538">
              <a:buFont typeface="Calibri" panose="020F0502020204030204" pitchFamily="34" charset="0"/>
              <a:buChar char="‒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6pPr>
            <a:lvl7pPr marL="1603375" indent="-227013">
              <a:buFont typeface="Arial" panose="020B0604020202020204" pitchFamily="34" charset="0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7pPr>
            <a:lvl8pPr marL="1828800" indent="-225425">
              <a:buFont typeface="Arial" panose="020B0604020202020204" pitchFamily="34" charset="0"/>
              <a:buChar char="•"/>
              <a:defRPr/>
            </a:lvl8pPr>
            <a:lvl9pPr marL="2054225" indent="-225425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</a:t>
            </a:r>
          </a:p>
          <a:p>
            <a:pPr lvl="6"/>
            <a:r>
              <a:rPr lang="en-US" dirty="0" smtClean="0"/>
              <a:t>Sixth</a:t>
            </a:r>
          </a:p>
          <a:p>
            <a:pPr lvl="7"/>
            <a:r>
              <a:rPr lang="en-US" dirty="0" smtClean="0"/>
              <a:t>Seventh</a:t>
            </a:r>
          </a:p>
          <a:p>
            <a:pPr lvl="8"/>
            <a:r>
              <a:rPr lang="en-US" dirty="0" smtClean="0"/>
              <a:t>Eighth</a:t>
            </a:r>
          </a:p>
          <a:p>
            <a:pPr lvl="8"/>
            <a:endParaRPr lang="en-US" dirty="0" smtClean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446519"/>
            <a:ext cx="365760" cy="365760"/>
          </a:xfrm>
          <a:prstGeom prst="ellipse">
            <a:avLst/>
          </a:prstGeom>
          <a:ln>
            <a:solidFill>
              <a:schemeClr val="bg1"/>
            </a:solidFill>
          </a:ln>
        </p:spPr>
        <p:txBody>
          <a:bodyPr lIns="0" tIns="0" rIns="0" bIns="0" anchor="ctr" anchorCtr="0"/>
          <a:lstStyle>
            <a:lvl1pPr algn="ctr">
              <a:defRPr sz="11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2720EF26-1E39-4F64-8236-ED355D8069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EPFAR Logo (JPG format).jpg"/>
          <p:cNvPicPr>
            <a:picLocks noChangeAspect="1"/>
          </p:cNvPicPr>
          <p:nvPr userDrawn="1"/>
        </p:nvPicPr>
        <p:blipFill rotWithShape="1">
          <a:blip r:embed="rId2" cstate="print"/>
          <a:srcRect l="8681" t="8771" r="13513" b="13557"/>
          <a:stretch/>
        </p:blipFill>
        <p:spPr>
          <a:xfrm>
            <a:off x="593963" y="6388946"/>
            <a:ext cx="457993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5" y="6400800"/>
            <a:ext cx="396542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1777514" y="3352800"/>
            <a:ext cx="7366486" cy="3505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446519"/>
            <a:ext cx="365760" cy="365760"/>
          </a:xfrm>
          <a:prstGeom prst="ellipse">
            <a:avLst/>
          </a:prstGeom>
          <a:ln>
            <a:solidFill>
              <a:schemeClr val="bg1"/>
            </a:solidFill>
          </a:ln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0EF26-1E39-4F64-8236-ED355D806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3352800"/>
            <a:ext cx="3571875" cy="3505200"/>
          </a:xfrm>
          <a:prstGeom prst="rtTriangle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3352800"/>
            <a:ext cx="91440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0" y="2020198"/>
            <a:ext cx="9144000" cy="1204306"/>
          </a:xfrm>
          <a:prstGeom prst="rect">
            <a:avLst/>
          </a:prstGeom>
        </p:spPr>
        <p:txBody>
          <a:bodyPr bIns="9144" anchor="b"/>
          <a:lstStyle>
            <a:lvl1pPr algn="ctr"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8" y="6377374"/>
            <a:ext cx="410282" cy="473042"/>
          </a:xfrm>
          <a:prstGeom prst="rect">
            <a:avLst/>
          </a:prstGeom>
        </p:spPr>
      </p:pic>
      <p:pic>
        <p:nvPicPr>
          <p:cNvPr id="13" name="Picture 12" descr="PEPFAR Logo (JPG format).jpg"/>
          <p:cNvPicPr>
            <a:picLocks noChangeAspect="1"/>
          </p:cNvPicPr>
          <p:nvPr userDrawn="1"/>
        </p:nvPicPr>
        <p:blipFill rotWithShape="1">
          <a:blip r:embed="rId3" cstate="print"/>
          <a:srcRect l="8681" t="8771" r="13513" b="13557"/>
          <a:stretch/>
        </p:blipFill>
        <p:spPr>
          <a:xfrm>
            <a:off x="685800" y="6404345"/>
            <a:ext cx="457993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5227320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/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600">
                <a:latin typeface="Calibri" panose="020F0502020204030204" pitchFamily="34" charset="0"/>
              </a:defRPr>
            </a:lvl6pPr>
            <a:lvl7pPr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</a:t>
            </a:r>
          </a:p>
          <a:p>
            <a:pPr lvl="6"/>
            <a:r>
              <a:rPr lang="en-US" dirty="0" smtClean="0"/>
              <a:t>Sixth</a:t>
            </a:r>
          </a:p>
          <a:p>
            <a:pPr lvl="7"/>
            <a:r>
              <a:rPr lang="en-US" dirty="0" smtClean="0"/>
              <a:t>Seventh</a:t>
            </a:r>
          </a:p>
          <a:p>
            <a:pPr lvl="8"/>
            <a:r>
              <a:rPr lang="en-US" dirty="0" smtClean="0"/>
              <a:t>Eighth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5227320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>
              <a:defRPr sz="2000"/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5pPr>
            <a:lvl6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6pPr>
            <a:lvl7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</a:t>
            </a:r>
          </a:p>
          <a:p>
            <a:pPr lvl="6"/>
            <a:r>
              <a:rPr lang="en-US" dirty="0" smtClean="0"/>
              <a:t>Sixth</a:t>
            </a:r>
          </a:p>
          <a:p>
            <a:pPr lvl="7"/>
            <a:r>
              <a:rPr lang="en-US" dirty="0" smtClean="0"/>
              <a:t>Seventh</a:t>
            </a:r>
          </a:p>
          <a:p>
            <a:pPr lvl="8"/>
            <a:r>
              <a:rPr lang="en-US" dirty="0" smtClean="0"/>
              <a:t>Eighth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446519"/>
            <a:ext cx="365760" cy="365760"/>
          </a:xfrm>
          <a:prstGeom prst="ellipse">
            <a:avLst/>
          </a:prstGeom>
        </p:spPr>
        <p:txBody>
          <a:bodyPr/>
          <a:lstStyle/>
          <a:p>
            <a:fld id="{2720EF26-1E39-4F64-8236-ED355D80695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5486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8" y="6377374"/>
            <a:ext cx="410282" cy="473042"/>
          </a:xfrm>
          <a:prstGeom prst="rect">
            <a:avLst/>
          </a:prstGeom>
        </p:spPr>
      </p:pic>
      <p:pic>
        <p:nvPicPr>
          <p:cNvPr id="8" name="Picture 7" descr="PEPFAR Logo (JPG format).jpg"/>
          <p:cNvPicPr>
            <a:picLocks noChangeAspect="1"/>
          </p:cNvPicPr>
          <p:nvPr userDrawn="1"/>
        </p:nvPicPr>
        <p:blipFill rotWithShape="1">
          <a:blip r:embed="rId3" cstate="print"/>
          <a:srcRect l="8681" t="8771" r="13513" b="13557"/>
          <a:stretch/>
        </p:blipFill>
        <p:spPr>
          <a:xfrm>
            <a:off x="685800" y="6404345"/>
            <a:ext cx="457993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446519"/>
            <a:ext cx="365760" cy="365760"/>
          </a:xfrm>
          <a:prstGeom prst="ellipse">
            <a:avLst/>
          </a:prstGeom>
        </p:spPr>
        <p:txBody>
          <a:bodyPr/>
          <a:lstStyle/>
          <a:p>
            <a:fld id="{2720EF26-1E39-4F64-8236-ED355D80695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5486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8" y="6377374"/>
            <a:ext cx="410282" cy="473042"/>
          </a:xfrm>
          <a:prstGeom prst="rect">
            <a:avLst/>
          </a:prstGeom>
        </p:spPr>
      </p:pic>
      <p:pic>
        <p:nvPicPr>
          <p:cNvPr id="6" name="Picture 5" descr="PEPFAR Logo (JPG format).jpg"/>
          <p:cNvPicPr>
            <a:picLocks noChangeAspect="1"/>
          </p:cNvPicPr>
          <p:nvPr userDrawn="1"/>
        </p:nvPicPr>
        <p:blipFill rotWithShape="1">
          <a:blip r:embed="rId3" cstate="print"/>
          <a:srcRect l="8681" t="8771" r="13513" b="13557"/>
          <a:stretch/>
        </p:blipFill>
        <p:spPr>
          <a:xfrm>
            <a:off x="685800" y="6404345"/>
            <a:ext cx="457993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775132" y="6400799"/>
            <a:ext cx="7368867" cy="45720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-2382" y="6400800"/>
            <a:ext cx="6250782" cy="4572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8"/>
            <a:endParaRPr lang="en-US" dirty="0" smtClean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446519"/>
            <a:ext cx="365760" cy="365760"/>
          </a:xfrm>
          <a:prstGeom prst="ellipse">
            <a:avLst/>
          </a:prstGeom>
          <a:ln>
            <a:solidFill>
              <a:schemeClr val="bg1"/>
            </a:solidFill>
          </a:ln>
        </p:spPr>
        <p:txBody>
          <a:bodyPr lIns="0" tIns="0" rIns="0" bIns="0" anchor="ctr" anchorCtr="1"/>
          <a:lstStyle>
            <a:lvl1pPr algn="ctr">
              <a:defRPr sz="11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2720EF26-1E39-4F64-8236-ED355D8069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none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800"/>
        </a:spcBef>
        <a:buFont typeface="Arial" pitchFamily="34" charset="0"/>
        <a:buChar char="•"/>
        <a:defRPr sz="2800" b="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795338" indent="-333375" algn="l" defTabSz="914400" rtl="0" eaLnBrk="1" latinLnBrk="0" hangingPunct="1">
        <a:spcBef>
          <a:spcPts val="300"/>
        </a:spcBef>
        <a:buClr>
          <a:schemeClr val="accent2"/>
        </a:buClr>
        <a:buFont typeface="Courier New" panose="02070309020205020404" pitchFamily="49" charset="0"/>
        <a:buChar char="o"/>
        <a:defRPr sz="24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1139825" indent="-344488" algn="l" defTabSz="914400" rtl="0" eaLnBrk="1" latinLnBrk="0" hangingPunct="1">
        <a:spcBef>
          <a:spcPts val="3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376363" indent="-236538" algn="l" defTabSz="914400" rtl="0" eaLnBrk="1" latinLnBrk="0" hangingPunct="1">
        <a:spcBef>
          <a:spcPts val="300"/>
        </a:spcBef>
        <a:buClr>
          <a:schemeClr val="accent2"/>
        </a:buClr>
        <a:buFont typeface="Calibri" panose="020F0502020204030204" pitchFamily="34" charset="0"/>
        <a:buChar char="⁻"/>
        <a:defRPr sz="18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1603375" indent="-227013" algn="l" defTabSz="914400" rtl="0" eaLnBrk="1" latinLnBrk="0" hangingPunct="1">
        <a:spcBef>
          <a:spcPts val="300"/>
        </a:spcBef>
        <a:buClr>
          <a:schemeClr val="accent2"/>
        </a:buClr>
        <a:buFont typeface="Calibri" panose="020F0502020204030204" pitchFamily="34" charset="0"/>
        <a:buChar char="⁻"/>
        <a:defRPr sz="16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1828800" indent="-225425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+mn-cs"/>
        </a:defRPr>
      </a:lvl6pPr>
      <a:lvl7pPr marL="2054225" indent="-225425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+mn-cs"/>
        </a:defRPr>
      </a:lvl7pPr>
      <a:lvl8pPr marL="2290763" indent="-236538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200" kern="1200" baseline="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+mn-cs"/>
        </a:defRPr>
      </a:lvl8pPr>
      <a:lvl9pPr marL="2517775" indent="-227013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cpi@state.gov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icpi@state.gov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icpi@state.gov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icpi@state.gov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icpi@state.gov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icpi@state.gov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icpi@state.gov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icpi@state.gov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icpi@state.gov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icpi@state.gov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icpi@state.gov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icpi@state.gov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icpi@state.gov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icpi@state.gov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icpi@state.gov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57400"/>
            <a:ext cx="9144000" cy="1204306"/>
          </a:xfrm>
        </p:spPr>
        <p:txBody>
          <a:bodyPr/>
          <a:lstStyle/>
          <a:p>
            <a:r>
              <a:rPr lang="en-US" dirty="0" smtClean="0"/>
              <a:t>PEPFAR Between the Spread Sheets! </a:t>
            </a:r>
            <a:br>
              <a:rPr lang="en-US" dirty="0" smtClean="0"/>
            </a:br>
            <a:r>
              <a:rPr lang="en-US" dirty="0" smtClean="0"/>
              <a:t>Your mission, should you choose to accept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Contact for Questions: </a:t>
            </a:r>
            <a:r>
              <a:rPr lang="en-US" dirty="0" smtClean="0">
                <a:hlinkClick r:id="rId2"/>
              </a:rPr>
              <a:t>icpi@state.gov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900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57400"/>
            <a:ext cx="9144000" cy="1204306"/>
          </a:xfrm>
        </p:spPr>
        <p:txBody>
          <a:bodyPr/>
          <a:lstStyle/>
          <a:p>
            <a:r>
              <a:rPr lang="en-US" dirty="0" smtClean="0"/>
              <a:t>PEPFAR Between the Spread Sheets! </a:t>
            </a:r>
            <a:br>
              <a:rPr lang="en-US" dirty="0" smtClean="0"/>
            </a:br>
            <a:r>
              <a:rPr lang="en-US" dirty="0" smtClean="0"/>
              <a:t>Structural options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Contact for Questions: </a:t>
            </a:r>
            <a:r>
              <a:rPr lang="en-US" dirty="0" smtClean="0">
                <a:hlinkClick r:id="rId2"/>
              </a:rPr>
              <a:t>icpi@state.gov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023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57400"/>
            <a:ext cx="9144000" cy="1204306"/>
          </a:xfrm>
        </p:spPr>
        <p:txBody>
          <a:bodyPr/>
          <a:lstStyle/>
          <a:p>
            <a:r>
              <a:rPr lang="en-US" dirty="0" smtClean="0"/>
              <a:t>PEPFAR Between the Spread Sheets! </a:t>
            </a:r>
            <a:br>
              <a:rPr lang="en-US" dirty="0" smtClean="0"/>
            </a:br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Contact for Questions: </a:t>
            </a:r>
            <a:r>
              <a:rPr lang="en-US" dirty="0" smtClean="0">
                <a:hlinkClick r:id="rId2"/>
              </a:rPr>
              <a:t>icpi@state.gov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050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57400"/>
            <a:ext cx="9144000" cy="1204306"/>
          </a:xfrm>
        </p:spPr>
        <p:txBody>
          <a:bodyPr/>
          <a:lstStyle/>
          <a:p>
            <a:r>
              <a:rPr lang="en-US" dirty="0" smtClean="0"/>
              <a:t>PEPFAR Between the Spread Sheets! </a:t>
            </a:r>
            <a:br>
              <a:rPr lang="en-US" dirty="0" smtClean="0"/>
            </a:br>
            <a:r>
              <a:rPr lang="en-US" dirty="0" smtClean="0"/>
              <a:t>Building pivot charts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Contact for Questions: </a:t>
            </a:r>
            <a:r>
              <a:rPr lang="en-US" dirty="0" smtClean="0">
                <a:hlinkClick r:id="rId2"/>
              </a:rPr>
              <a:t>icpi@state.gov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76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57400"/>
            <a:ext cx="9144000" cy="1204306"/>
          </a:xfrm>
        </p:spPr>
        <p:txBody>
          <a:bodyPr/>
          <a:lstStyle/>
          <a:p>
            <a:r>
              <a:rPr lang="en-US" dirty="0" smtClean="0"/>
              <a:t>PEPFAR Between the Spread Sheets! </a:t>
            </a:r>
            <a:br>
              <a:rPr lang="en-US" dirty="0" smtClean="0"/>
            </a:br>
            <a:r>
              <a:rPr lang="en-US" dirty="0" smtClean="0"/>
              <a:t>Including slicers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Contact for Questions: </a:t>
            </a:r>
            <a:r>
              <a:rPr lang="en-US" dirty="0" smtClean="0">
                <a:hlinkClick r:id="rId2"/>
              </a:rPr>
              <a:t>icpi@state.gov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09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57400"/>
            <a:ext cx="9144000" cy="1204306"/>
          </a:xfrm>
        </p:spPr>
        <p:txBody>
          <a:bodyPr/>
          <a:lstStyle/>
          <a:p>
            <a:r>
              <a:rPr lang="en-US" dirty="0" smtClean="0"/>
              <a:t>PEPFAR Between the Spread Sheets! </a:t>
            </a:r>
            <a:br>
              <a:rPr lang="en-US" dirty="0" smtClean="0"/>
            </a:br>
            <a:r>
              <a:rPr lang="en-US" dirty="0" smtClean="0"/>
              <a:t>What are calculated indicators and how do I create them?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Contact for Questions: </a:t>
            </a:r>
            <a:r>
              <a:rPr lang="en-US" dirty="0" smtClean="0">
                <a:hlinkClick r:id="rId2"/>
              </a:rPr>
              <a:t>icpi@state.gov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540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57400"/>
            <a:ext cx="9144000" cy="1204306"/>
          </a:xfrm>
        </p:spPr>
        <p:txBody>
          <a:bodyPr/>
          <a:lstStyle/>
          <a:p>
            <a:r>
              <a:rPr lang="en-US" dirty="0" smtClean="0"/>
              <a:t>PEPFAR Between the Spread Sheets! </a:t>
            </a:r>
            <a:br>
              <a:rPr lang="en-US" dirty="0" smtClean="0"/>
            </a:br>
            <a:r>
              <a:rPr lang="en-US" dirty="0" smtClean="0"/>
              <a:t>Considerations when building and Excel tool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Contact for Questions: </a:t>
            </a:r>
            <a:r>
              <a:rPr lang="en-US" dirty="0" smtClean="0">
                <a:hlinkClick r:id="rId2"/>
              </a:rPr>
              <a:t>icpi@state.gov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689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57400"/>
            <a:ext cx="9144000" cy="1204306"/>
          </a:xfrm>
        </p:spPr>
        <p:txBody>
          <a:bodyPr/>
          <a:lstStyle/>
          <a:p>
            <a:r>
              <a:rPr lang="en-US" dirty="0" smtClean="0"/>
              <a:t>PEPFAR Between the Spread Sheets! </a:t>
            </a:r>
            <a:br>
              <a:rPr lang="en-US" dirty="0" smtClean="0"/>
            </a:br>
            <a:r>
              <a:rPr lang="en-US" dirty="0" smtClean="0"/>
              <a:t>What is a pivot table?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Contact for Questions: </a:t>
            </a:r>
            <a:r>
              <a:rPr lang="en-US" dirty="0" smtClean="0">
                <a:hlinkClick r:id="rId2"/>
              </a:rPr>
              <a:t>icpi@state.gov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673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57400"/>
            <a:ext cx="9144000" cy="1204306"/>
          </a:xfrm>
        </p:spPr>
        <p:txBody>
          <a:bodyPr/>
          <a:lstStyle/>
          <a:p>
            <a:r>
              <a:rPr lang="en-US" dirty="0" smtClean="0"/>
              <a:t>PEPFAR Between the Spread Sheets! </a:t>
            </a:r>
            <a:br>
              <a:rPr lang="en-US" dirty="0" smtClean="0"/>
            </a:br>
            <a:r>
              <a:rPr lang="en-US" dirty="0" smtClean="0"/>
              <a:t>Why and when to use a pivot table?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Contact for Questions: </a:t>
            </a:r>
            <a:r>
              <a:rPr lang="en-US" dirty="0" smtClean="0">
                <a:hlinkClick r:id="rId2"/>
              </a:rPr>
              <a:t>icpi@state.gov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630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57400"/>
            <a:ext cx="9144000" cy="1204306"/>
          </a:xfrm>
        </p:spPr>
        <p:txBody>
          <a:bodyPr/>
          <a:lstStyle/>
          <a:p>
            <a:r>
              <a:rPr lang="en-US" dirty="0" smtClean="0"/>
              <a:t>PEPFAR Between the Spread Sheets! </a:t>
            </a:r>
            <a:br>
              <a:rPr lang="en-US" dirty="0" smtClean="0"/>
            </a:br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Contact for Questions: </a:t>
            </a:r>
            <a:r>
              <a:rPr lang="en-US" dirty="0" smtClean="0">
                <a:hlinkClick r:id="rId2"/>
              </a:rPr>
              <a:t>icpi@state.gov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683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57400"/>
            <a:ext cx="9144000" cy="1204306"/>
          </a:xfrm>
        </p:spPr>
        <p:txBody>
          <a:bodyPr/>
          <a:lstStyle/>
          <a:p>
            <a:r>
              <a:rPr lang="en-US" dirty="0" smtClean="0"/>
              <a:t>PEPFAR Between the Spread Sheets! </a:t>
            </a:r>
            <a:br>
              <a:rPr lang="en-US" dirty="0" smtClean="0"/>
            </a:br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Contact for Questions: </a:t>
            </a:r>
            <a:r>
              <a:rPr lang="en-US" dirty="0" smtClean="0">
                <a:hlinkClick r:id="rId2"/>
              </a:rPr>
              <a:t>icpi@state.gov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892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57400"/>
            <a:ext cx="9144000" cy="1204306"/>
          </a:xfrm>
        </p:spPr>
        <p:txBody>
          <a:bodyPr/>
          <a:lstStyle/>
          <a:p>
            <a:r>
              <a:rPr lang="en-US" dirty="0" smtClean="0"/>
              <a:t>PEPFAR Between the Spread Sheets! </a:t>
            </a:r>
            <a:br>
              <a:rPr lang="en-US" dirty="0" smtClean="0"/>
            </a:br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Contact for Questions: </a:t>
            </a:r>
            <a:r>
              <a:rPr lang="en-US" dirty="0" smtClean="0">
                <a:hlinkClick r:id="rId2"/>
              </a:rPr>
              <a:t>icpi@state.gov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219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57400"/>
            <a:ext cx="9144000" cy="1204306"/>
          </a:xfrm>
        </p:spPr>
        <p:txBody>
          <a:bodyPr/>
          <a:lstStyle/>
          <a:p>
            <a:r>
              <a:rPr lang="en-US" dirty="0" smtClean="0"/>
              <a:t>PEPFAR Between the Spread Sheets! </a:t>
            </a:r>
            <a:br>
              <a:rPr lang="en-US" dirty="0" smtClean="0"/>
            </a:br>
            <a:r>
              <a:rPr lang="en-US" dirty="0" smtClean="0"/>
              <a:t>Accessing and Downloading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Contact for Questions: </a:t>
            </a:r>
            <a:r>
              <a:rPr lang="en-US" dirty="0" smtClean="0">
                <a:hlinkClick r:id="rId2"/>
              </a:rPr>
              <a:t>icpi@state.gov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31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57400"/>
            <a:ext cx="9144000" cy="1204306"/>
          </a:xfrm>
        </p:spPr>
        <p:txBody>
          <a:bodyPr/>
          <a:lstStyle/>
          <a:p>
            <a:r>
              <a:rPr lang="en-US" dirty="0" smtClean="0"/>
              <a:t>PEPFAR Between the Spread Sheets! </a:t>
            </a:r>
            <a:br>
              <a:rPr lang="en-US" dirty="0" smtClean="0"/>
            </a:br>
            <a:r>
              <a:rPr lang="en-US" dirty="0" smtClean="0"/>
              <a:t>How to create a pivot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Contact for Questions: </a:t>
            </a:r>
            <a:r>
              <a:rPr lang="en-US" dirty="0" smtClean="0">
                <a:hlinkClick r:id="rId2"/>
              </a:rPr>
              <a:t>icpi@state.gov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043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57400"/>
            <a:ext cx="9144000" cy="1204306"/>
          </a:xfrm>
        </p:spPr>
        <p:txBody>
          <a:bodyPr/>
          <a:lstStyle/>
          <a:p>
            <a:r>
              <a:rPr lang="en-US" dirty="0" smtClean="0"/>
              <a:t>PEPFAR Between the Spread Sheets! </a:t>
            </a:r>
            <a:br>
              <a:rPr lang="en-US" dirty="0" smtClean="0"/>
            </a:br>
            <a:r>
              <a:rPr lang="en-US" dirty="0" smtClean="0"/>
              <a:t>Different parts of a pivot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Contact for Questions: </a:t>
            </a:r>
            <a:r>
              <a:rPr lang="en-US" dirty="0" smtClean="0">
                <a:hlinkClick r:id="rId2"/>
              </a:rPr>
              <a:t>icpi@state.gov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966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oast of Bohemia">
      <a:dk1>
        <a:sysClr val="windowText" lastClr="000000"/>
      </a:dk1>
      <a:lt1>
        <a:sysClr val="window" lastClr="FFFFFF"/>
      </a:lt1>
      <a:dk2>
        <a:srgbClr val="15416D"/>
      </a:dk2>
      <a:lt2>
        <a:srgbClr val="F7F7F7"/>
      </a:lt2>
      <a:accent1>
        <a:srgbClr val="2166AC"/>
      </a:accent1>
      <a:accent2>
        <a:srgbClr val="67A9CF"/>
      </a:accent2>
      <a:accent3>
        <a:srgbClr val="D1E5F0"/>
      </a:accent3>
      <a:accent4>
        <a:srgbClr val="B2182B"/>
      </a:accent4>
      <a:accent5>
        <a:srgbClr val="EF8A62"/>
      </a:accent5>
      <a:accent6>
        <a:srgbClr val="FDDBC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p:Policy xmlns:p="office.server.policy" id="" local="true">
  <p:Name>HQ Document</p:Name>
  <p:Description/>
  <p:Statement/>
  <p:PolicyItems>
    <p:PolicyItem featureId="Microsoft.Office.RecordsManagement.PolicyFeatures.PolicyAudit" staticId="0x0101000719DADD6E6D384B9CD115415321B530005252884372E99249996D41C07A2026D2|8138272" UniqueId="7e814d41-9678-4f1f-9083-bde14844e8ee">
      <p:Name>Auditing</p:Name>
      <p:Description>Audits user actions on documents and list items to the Audit Log.</p:Description>
      <p:CustomData>
        <Audit>
          <Update/>
          <View/>
          <CheckInOut/>
          <MoveCopy/>
          <DeleteRestore/>
        </Audit>
      </p:CustomData>
    </p:PolicyItem>
  </p:PolicyItems>
</p:Policy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gram_x0020_Area xmlns="54e040e9-bc5a-4778-bc2d-f4c316b2e12b" xsi:nil="true"/>
    <Agencies xmlns="54e040e9-bc5a-4778-bc2d-f4c316b2e12b" xsi:nil="true"/>
    <_dlc_DocId xmlns="54e040e9-bc5a-4778-bc2d-f4c316b2e12b" xsi:nil="true"/>
    <TaxCatchAll xmlns="54e040e9-bc5a-4778-bc2d-f4c316b2e12b"/>
    <TaxKeywordTaxHTField xmlns="54e040e9-bc5a-4778-bc2d-f4c316b2e12b">
      <Terms xmlns="http://schemas.microsoft.com/office/infopath/2007/PartnerControls"/>
    </TaxKeywordTaxHTField>
    <Fiscal_x0020_Year xmlns="54e040e9-bc5a-4778-bc2d-f4c316b2e12b" xsi:nil="true"/>
    <Activities xmlns="54e040e9-bc5a-4778-bc2d-f4c316b2e12b" xsi:nil="true"/>
    <Planning_x0020_and_x0020_Reporting_x0020_Cycle xmlns="54e040e9-bc5a-4778-bc2d-f4c316b2e12b" xsi:nil="true"/>
    <PEPFAR_x0020_Country xmlns="54e040e9-bc5a-4778-bc2d-f4c316b2e12b"/>
    <_dlc_DocIdPersistId xmlns="54e040e9-bc5a-4778-bc2d-f4c316b2e12b" xsi:nil="true"/>
  </documentManagement>
</p:properties>
</file>

<file path=customXml/item4.xml><?xml version="1.0" encoding="utf-8"?>
<?mso-contentType ?>
<spe:Receivers xmlns:spe="http://schemas.microsoft.com/sharepoint/events"/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HQ Document" ma:contentTypeID="0x0101000719DADD6E6D384B9CD115415321B530005252884372E99249996D41C07A2026D2" ma:contentTypeVersion="82" ma:contentTypeDescription="" ma:contentTypeScope="" ma:versionID="30a074f3041a330e20dca5802f03f43b">
  <xsd:schema xmlns:xsd="http://www.w3.org/2001/XMLSchema" xmlns:xs="http://www.w3.org/2001/XMLSchema" xmlns:p="http://schemas.microsoft.com/office/2006/metadata/properties" xmlns:ns1="http://schemas.microsoft.com/sharepoint/v3" xmlns:ns2="54e040e9-bc5a-4778-bc2d-f4c316b2e12b" targetNamespace="http://schemas.microsoft.com/office/2006/metadata/properties" ma:root="true" ma:fieldsID="b26871c6853314bf0b93269de9b73865" ns1:_="" ns2:_="">
    <xsd:import namespace="http://schemas.microsoft.com/sharepoint/v3"/>
    <xsd:import namespace="54e040e9-bc5a-4778-bc2d-f4c316b2e12b"/>
    <xsd:element name="properties">
      <xsd:complexType>
        <xsd:sequence>
          <xsd:element name="documentManagement">
            <xsd:complexType>
              <xsd:all>
                <xsd:element ref="ns2:Activities" minOccurs="0"/>
                <xsd:element ref="ns2:Program_x0020_Area" minOccurs="0"/>
                <xsd:element ref="ns2:Planning_x0020_and_x0020_Reporting_x0020_Cycle" minOccurs="0"/>
                <xsd:element ref="ns2:Fiscal_x0020_Year" minOccurs="0"/>
                <xsd:element ref="ns2:Agencies" minOccurs="0"/>
                <xsd:element ref="ns2:PEPFAR_x0020_Country" minOccurs="0"/>
                <xsd:element ref="ns2:TaxKeywordTaxHTField" minOccurs="0"/>
                <xsd:element ref="ns2:TaxCatchAllLabel" minOccurs="0"/>
                <xsd:element ref="ns2:_dlc_DocIdPersistId" minOccurs="0"/>
                <xsd:element ref="ns2:TaxCatchAll" minOccurs="0"/>
                <xsd:element ref="ns2:_dlc_DocId" minOccurs="0"/>
                <xsd:element ref="ns2:_dlc_DocIdUrl" minOccurs="0"/>
                <xsd:element ref="ns2:SharedWithUsers" minOccurs="0"/>
                <xsd:element ref="ns1:_dlc_Exem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22" nillable="true" ma:displayName="Exempt from Policy" ma:description="" ma:hidden="true" ma:internalName="_dlc_Exempt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e040e9-bc5a-4778-bc2d-f4c316b2e12b" elementFormDefault="qualified">
    <xsd:import namespace="http://schemas.microsoft.com/office/2006/documentManagement/types"/>
    <xsd:import namespace="http://schemas.microsoft.com/office/infopath/2007/PartnerControls"/>
    <xsd:element name="Activities" ma:index="3" nillable="true" ma:displayName="Activities" ma:format="Dropdown" ma:internalName="Activities" ma:readOnly="false">
      <xsd:simpleType>
        <xsd:restriction base="dms:Choice">
          <xsd:enumeration value="(None)"/>
          <xsd:enumeration value="Communications"/>
          <xsd:enumeration value="Event"/>
          <xsd:enumeration value="Financial"/>
          <xsd:enumeration value="Human Resources"/>
          <xsd:enumeration value="Meeting"/>
          <xsd:enumeration value="Planning"/>
          <xsd:enumeration value="Records"/>
          <xsd:enumeration value="Training"/>
        </xsd:restriction>
      </xsd:simpleType>
    </xsd:element>
    <xsd:element name="Program_x0020_Area" ma:index="4" nillable="true" ma:displayName="Program Area" ma:format="Dropdown" ma:internalName="Program_x0020_Area" ma:readOnly="false">
      <xsd:simpleType>
        <xsd:restriction base="dms:Choice">
          <xsd:enumeration value="(None)"/>
          <xsd:enumeration value="Prevention"/>
          <xsd:enumeration value="Care"/>
          <xsd:enumeration value="Treatment"/>
          <xsd:enumeration value="Systems and Governance"/>
          <xsd:enumeration value="Cross Cutting"/>
        </xsd:restriction>
      </xsd:simpleType>
    </xsd:element>
    <xsd:element name="Planning_x0020_and_x0020_Reporting_x0020_Cycle" ma:index="5" nillable="true" ma:displayName="Planning and Reporting Cycle" ma:format="Dropdown" ma:internalName="Planning_x0020_and_x0020_Reporting_x0020_Cycle" ma:readOnly="false">
      <xsd:simpleType>
        <xsd:restriction base="dms:Choice">
          <xsd:enumeration value="(None)"/>
          <xsd:enumeration value="Archive"/>
          <xsd:enumeration value="APR"/>
          <xsd:enumeration value="COP"/>
          <xsd:enumeration value="HOP"/>
          <xsd:enumeration value="OPU"/>
          <xsd:enumeration value="Pre-COP"/>
          <xsd:enumeration value="SAPR"/>
        </xsd:restriction>
      </xsd:simpleType>
    </xsd:element>
    <xsd:element name="Fiscal_x0020_Year" ma:index="6" nillable="true" ma:displayName="Fiscal Year" ma:format="Dropdown" ma:internalName="Fiscal_x0020_Year" ma:readOnly="false">
      <xsd:simpleType>
        <xsd:restriction base="dms:Choice">
          <xsd:enumeration value="(None)"/>
          <xsd:enumeration value="2023"/>
          <xsd:enumeration value="2022"/>
          <xsd:enumeration value="2021"/>
          <xsd:enumeration value="2020"/>
          <xsd:enumeration value="2019"/>
          <xsd:enumeration value="2018"/>
          <xsd:enumeration value="2017"/>
          <xsd:enumeration value="2016"/>
          <xsd:enumeration value="2014"/>
          <xsd:enumeration value="2013"/>
          <xsd:enumeration value="2012"/>
          <xsd:enumeration value="2011"/>
        </xsd:restriction>
      </xsd:simpleType>
    </xsd:element>
    <xsd:element name="Agencies" ma:index="7" nillable="true" ma:displayName="Agency" ma:format="Dropdown" ma:internalName="Agencies" ma:readOnly="false">
      <xsd:simpleType>
        <xsd:restriction base="dms:Choice">
          <xsd:enumeration value="(None)"/>
          <xsd:enumeration value="All"/>
          <xsd:enumeration value="Commerce"/>
          <xsd:enumeration value="Defense"/>
          <xsd:enumeration value="Labor"/>
          <xsd:enumeration value="HHS/CDC"/>
          <xsd:enumeration value="HHS/FDA"/>
          <xsd:enumeration value="HHS/HRSA"/>
          <xsd:enumeration value="HHS/NIH"/>
          <xsd:enumeration value="HHS/OGA"/>
          <xsd:enumeration value="HHS/SAMHSA"/>
          <xsd:enumeration value="Other"/>
          <xsd:enumeration value="Peace Corps"/>
          <xsd:enumeration value="State"/>
          <xsd:enumeration value="Treasury"/>
          <xsd:enumeration value="USAID"/>
        </xsd:restriction>
      </xsd:simpleType>
    </xsd:element>
    <xsd:element name="PEPFAR_x0020_Country" ma:index="8" nillable="true" ma:displayName="OU" ma:internalName="PEPFAR_x0020_Country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(None)"/>
                    <xsd:enumeration value="All"/>
                    <xsd:enumeration value="Angola"/>
                    <xsd:enumeration value="Asia Regional Program (ARP)"/>
                    <xsd:enumeration value="Botswana"/>
                    <xsd:enumeration value="Burma"/>
                    <xsd:enumeration value="Burundi"/>
                    <xsd:enumeration value="Cambodia"/>
                    <xsd:enumeration value="Cameroon"/>
                    <xsd:enumeration value="Caribbean Region"/>
                    <xsd:enumeration value="Central America Region"/>
                    <xsd:enumeration value="Central Asia Region"/>
                    <xsd:enumeration value="Cote d' Ivoire"/>
                    <xsd:enumeration value="Democratic Republic of the Congo"/>
                    <xsd:enumeration value="Dominican Republic"/>
                    <xsd:enumeration value="Ethiopia"/>
                    <xsd:enumeration value="Ghana"/>
                    <xsd:enumeration value="Guyana"/>
                    <xsd:enumeration value="Haiti"/>
                    <xsd:enumeration value="HQ"/>
                    <xsd:enumeration value="India"/>
                    <xsd:enumeration value="Indonesia"/>
                    <xsd:enumeration value="Kenya"/>
                    <xsd:enumeration value="Lesotho"/>
                    <xsd:enumeration value="Malawi"/>
                    <xsd:enumeration value="Mozambique"/>
                    <xsd:enumeration value="Namibia"/>
                    <xsd:enumeration value="Nigeria"/>
                    <xsd:enumeration value="PNG"/>
                    <xsd:enumeration value="Russia"/>
                    <xsd:enumeration value="Rwanda"/>
                    <xsd:enumeration value="South Africa"/>
                    <xsd:enumeration value="South Sudan"/>
                    <xsd:enumeration value="Swaziland"/>
                    <xsd:enumeration value="Tanzania"/>
                    <xsd:enumeration value="Uganda"/>
                    <xsd:enumeration value="Ukraine"/>
                    <xsd:enumeration value="Vietnam"/>
                    <xsd:enumeration value="Zambia"/>
                    <xsd:enumeration value="Zimbabwe"/>
                  </xsd:restriction>
                </xsd:simpleType>
              </xsd:element>
            </xsd:sequence>
          </xsd:extension>
        </xsd:complexContent>
      </xsd:complexType>
    </xsd:element>
    <xsd:element name="TaxKeywordTaxHTField" ma:index="10" nillable="true" ma:taxonomy="true" ma:internalName="TaxKeywordTaxHTField" ma:taxonomyFieldName="TaxKeyword" ma:displayName="Enterprise Keywords" ma:readOnly="false" ma:fieldId="{23f27201-bee3-471e-b2e7-b64fd8b7ca38}" ma:taxonomyMulti="true" ma:sspId="a0048e47-9258-427b-b476-27e0ab29a8e1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Label" ma:index="11" nillable="true" ma:displayName="Taxonomy Catch All Column1" ma:description="" ma:list="{2cc5ae64-a620-450e-845b-f73f3eb4e805}" ma:internalName="TaxCatchAllLabel" ma:readOnly="true" ma:showField="CatchAllDataLabel" ma:web="54e040e9-bc5a-4778-bc2d-f4c316b2e12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false">
      <xsd:simpleType>
        <xsd:restriction base="dms:Boolean"/>
      </xsd:simpleType>
    </xsd:element>
    <xsd:element name="TaxCatchAll" ma:index="16" nillable="true" ma:displayName="Taxonomy Catch All Column" ma:description="" ma:hidden="true" ma:list="{2cc5ae64-a620-450e-845b-f73f3eb4e805}" ma:internalName="TaxCatchAll" ma:readOnly="false" ma:showField="CatchAllData" ma:web="54e040e9-bc5a-4778-bc2d-f4c316b2e12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SharedWithUsers" ma:index="2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69B815-0400-465E-A190-3CB5749614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514754-3F67-4A4B-A00B-CBEEB89D04DB}">
  <ds:schemaRefs>
    <ds:schemaRef ds:uri="office.server.policy"/>
  </ds:schemaRefs>
</ds:datastoreItem>
</file>

<file path=customXml/itemProps3.xml><?xml version="1.0" encoding="utf-8"?>
<ds:datastoreItem xmlns:ds="http://schemas.openxmlformats.org/officeDocument/2006/customXml" ds:itemID="{6782D22B-DE57-4539-85D1-3CBF60C16447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sharepoint/v3"/>
    <ds:schemaRef ds:uri="54e040e9-bc5a-4778-bc2d-f4c316b2e12b"/>
    <ds:schemaRef ds:uri="http://purl.org/dc/dcmitype/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5B314CD9-E84C-44C0-85E5-0C191BDC4710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580F4648-2E18-4F48-8F21-E83F78FBFC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4e040e9-bc5a-4778-bc2d-f4c316b2e1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165</Words>
  <Application>Microsoft Office PowerPoint</Application>
  <PresentationFormat>On-screen Show (4:3)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Wingdings</vt:lpstr>
      <vt:lpstr>Angles</vt:lpstr>
      <vt:lpstr>PEPFAR Between the Spread Sheets!  Your mission, should you choose to accept</vt:lpstr>
      <vt:lpstr>PEPFAR Between the Spread Sheets!  What is a pivot table?</vt:lpstr>
      <vt:lpstr>PEPFAR Between the Spread Sheets!  Why and when to use a pivot table?</vt:lpstr>
      <vt:lpstr>PEPFAR Between the Spread Sheets!  Data structure</vt:lpstr>
      <vt:lpstr>PEPFAR Between the Spread Sheets!  Data structure</vt:lpstr>
      <vt:lpstr>PEPFAR Between the Spread Sheets!  Data structure</vt:lpstr>
      <vt:lpstr>PEPFAR Between the Spread Sheets!  Accessing and Downloading Data</vt:lpstr>
      <vt:lpstr>PEPFAR Between the Spread Sheets!  How to create a pivot table</vt:lpstr>
      <vt:lpstr>PEPFAR Between the Spread Sheets!  Different parts of a pivot table</vt:lpstr>
      <vt:lpstr>PEPFAR Between the Spread Sheets!  Structural options</vt:lpstr>
      <vt:lpstr>PEPFAR Between the Spread Sheets!  Filtering</vt:lpstr>
      <vt:lpstr>PEPFAR Between the Spread Sheets!  Building pivot charts</vt:lpstr>
      <vt:lpstr>PEPFAR Between the Spread Sheets!  Including slicers</vt:lpstr>
      <vt:lpstr>PEPFAR Between the Spread Sheets!  What are calculated indicators and how do I create them?</vt:lpstr>
      <vt:lpstr>PEPFAR Between the Spread Sheets!  Considerations when building and Excel tool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2018-07-13T20:11:47Z</dcterms:created>
  <dcterms:modified xsi:type="dcterms:W3CDTF">2019-02-19T15:41:02Z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ountries">
    <vt:lpwstr/>
  </property>
  <property fmtid="{D5CDD505-2E9C-101B-9397-08002B2CF9AE}" pid="4" name="Activity">
    <vt:lpwstr/>
  </property>
  <property fmtid="{D5CDD505-2E9C-101B-9397-08002B2CF9AE}" pid="5" name="ContentTypeId">
    <vt:lpwstr>0x0101000719DADD6E6D384B9CD115415321B530005252884372E99249996D41C07A2026D2</vt:lpwstr>
  </property>
  <property fmtid="{D5CDD505-2E9C-101B-9397-08002B2CF9AE}" pid="6" name="Reporting Period">
    <vt:lpwstr/>
  </property>
  <property fmtid="{D5CDD505-2E9C-101B-9397-08002B2CF9AE}" pid="7" name="File Categories">
    <vt:lpwstr/>
  </property>
</Properties>
</file>