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6" r:id="rId4"/>
    <p:sldId id="257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[ICPI Tableau Registration &amp; Pre-Training Assessment.xlsx]agency!PivotTable1</c:name>
    <c:fmtId val="8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agency</a:t>
            </a:r>
            <a:r>
              <a:rPr lang="en-US" baseline="0"/>
              <a:t> sign up (n=24)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agency!$B$3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Lbls>
            <c:dLbl>
              <c:idx val="1"/>
              <c:layout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agency!$A$4:$A$10</c:f>
              <c:strCache>
                <c:ptCount val="6"/>
                <c:pt idx="0">
                  <c:v>State Department</c:v>
                </c:pt>
                <c:pt idx="1">
                  <c:v>HRSA</c:v>
                </c:pt>
                <c:pt idx="2">
                  <c:v>DoD</c:v>
                </c:pt>
                <c:pt idx="3">
                  <c:v>Peace Corps</c:v>
                </c:pt>
                <c:pt idx="4">
                  <c:v>USAID</c:v>
                </c:pt>
                <c:pt idx="5">
                  <c:v>CDC</c:v>
                </c:pt>
              </c:strCache>
            </c:strRef>
          </c:cat>
          <c:val>
            <c:numRef>
              <c:f>agency!$B$4:$B$10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9881856"/>
        <c:axId val="399882248"/>
      </c:barChart>
      <c:catAx>
        <c:axId val="399881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882248"/>
        <c:crosses val="autoZero"/>
        <c:auto val="1"/>
        <c:lblAlgn val="ctr"/>
        <c:lblOffset val="100"/>
        <c:noMultiLvlLbl val="0"/>
      </c:catAx>
      <c:valAx>
        <c:axId val="39988224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88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[ICPI Tableau Registration &amp; Pre-Training Assessment.xlsx]Software!PivotTable4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What</a:t>
            </a:r>
            <a:r>
              <a:rPr lang="en-US" baseline="0"/>
              <a:t> software do you use for visualizing data? (creating charts, maps, etc.) Check all that apply. (n=24)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Software!$G$2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Software!$F$3:$F$13</c:f>
              <c:strCache>
                <c:ptCount val="11"/>
                <c:pt idx="0">
                  <c:v>SPSS</c:v>
                </c:pt>
                <c:pt idx="1">
                  <c:v>MS Excel;R</c:v>
                </c:pt>
                <c:pt idx="2">
                  <c:v>Stata</c:v>
                </c:pt>
                <c:pt idx="3">
                  <c:v>Python</c:v>
                </c:pt>
                <c:pt idx="4">
                  <c:v>Javascript/d3</c:v>
                </c:pt>
                <c:pt idx="5">
                  <c:v>Google Charts</c:v>
                </c:pt>
                <c:pt idx="6">
                  <c:v>Plotly</c:v>
                </c:pt>
                <c:pt idx="7">
                  <c:v>ArcGIS/QGIS</c:v>
                </c:pt>
                <c:pt idx="8">
                  <c:v>Tableau</c:v>
                </c:pt>
                <c:pt idx="9">
                  <c:v>R</c:v>
                </c:pt>
                <c:pt idx="10">
                  <c:v>MS Excel</c:v>
                </c:pt>
              </c:strCache>
            </c:strRef>
          </c:cat>
          <c:val>
            <c:numRef>
              <c:f>Software!$G$3:$G$13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47779728"/>
        <c:axId val="248536872"/>
      </c:barChart>
      <c:catAx>
        <c:axId val="247779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536872"/>
        <c:crosses val="autoZero"/>
        <c:auto val="1"/>
        <c:lblAlgn val="ctr"/>
        <c:lblOffset val="100"/>
        <c:noMultiLvlLbl val="0"/>
      </c:catAx>
      <c:valAx>
        <c:axId val="248536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77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[ICPI Tableau Registration &amp; Pre-Training Assessmentv2.xlsx]Sheet1!PivotTable1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Which version of Tableau Desktop do you have?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Sheet1!$A$4:$A$11</c:f>
              <c:strCache>
                <c:ptCount val="7"/>
                <c:pt idx="0">
                  <c:v>None, I do not have Tableau Desktop installed on my computer.</c:v>
                </c:pt>
                <c:pt idx="1">
                  <c:v>9.3 or earlier</c:v>
                </c:pt>
                <c:pt idx="2">
                  <c:v>10</c:v>
                </c:pt>
                <c:pt idx="3">
                  <c:v>10.1</c:v>
                </c:pt>
                <c:pt idx="4">
                  <c:v>10.3</c:v>
                </c:pt>
                <c:pt idx="5">
                  <c:v>10.4</c:v>
                </c:pt>
                <c:pt idx="6">
                  <c:v>10.5</c:v>
                </c:pt>
              </c:strCache>
            </c:strRef>
          </c:cat>
          <c:val>
            <c:numRef>
              <c:f>Sheet1!$B$4:$B$11</c:f>
              <c:numCache>
                <c:formatCode>General</c:formatCode>
                <c:ptCount val="7"/>
                <c:pt idx="0">
                  <c:v>10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06721200"/>
        <c:axId val="406721592"/>
      </c:barChart>
      <c:catAx>
        <c:axId val="406721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721592"/>
        <c:crosses val="autoZero"/>
        <c:auto val="1"/>
        <c:lblAlgn val="ctr"/>
        <c:lblOffset val="100"/>
        <c:noMultiLvlLbl val="0"/>
      </c:catAx>
      <c:valAx>
        <c:axId val="406721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72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[ICPI Tableau Registration &amp; Pre-Training Assessmentv2.xlsx]Sheet1!PivotTable2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 you plan to have Tableau Desktop by June, in time for the Tableau training at ICPI?</a:t>
            </a:r>
          </a:p>
        </c:rich>
      </c:tx>
      <c:layout>
        <c:manualLayout>
          <c:xMode val="edge"/>
          <c:yMode val="edge"/>
          <c:x val="0.15301377952755907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Sheet1!$A$18:$A$22</c:f>
              <c:strCache>
                <c:ptCount val="4"/>
                <c:pt idx="0">
                  <c:v>Yes</c:v>
                </c:pt>
                <c:pt idx="1">
                  <c:v>Trying to get Tableau Reader installed but need CDC admin approval first. Hope to get this in time! I don't think I'll be able to get T Desktop but will check as well.</c:v>
                </c:pt>
                <c:pt idx="2">
                  <c:v>Hopefully free version on personal laptop</c:v>
                </c:pt>
                <c:pt idx="3">
                  <c:v>No</c:v>
                </c:pt>
              </c:strCache>
            </c:strRef>
          </c:cat>
          <c:val>
            <c:numRef>
              <c:f>Sheet1!$B$18:$B$22</c:f>
              <c:numCache>
                <c:formatCode>General</c:formatCode>
                <c:ptCount val="4"/>
                <c:pt idx="0">
                  <c:v>21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1177720"/>
        <c:axId val="248806936"/>
      </c:barChart>
      <c:catAx>
        <c:axId val="401177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806936"/>
        <c:crosses val="autoZero"/>
        <c:auto val="1"/>
        <c:lblAlgn val="ctr"/>
        <c:lblOffset val="100"/>
        <c:noMultiLvlLbl val="0"/>
      </c:catAx>
      <c:valAx>
        <c:axId val="248806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177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[ICPI Tableau Registration &amp; Pre-Training Assessmentv2.xlsx]Sheet1!PivotTable3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Which version of Tableau Reader do you have?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Sheet1!$A$25:$A$31</c:f>
              <c:strCache>
                <c:ptCount val="6"/>
                <c:pt idx="0">
                  <c:v>None, I do not have Tableau Reader installed on my computer.</c:v>
                </c:pt>
                <c:pt idx="1">
                  <c:v>9.3 or earlier</c:v>
                </c:pt>
                <c:pt idx="2">
                  <c:v>10</c:v>
                </c:pt>
                <c:pt idx="3">
                  <c:v>10.1</c:v>
                </c:pt>
                <c:pt idx="4">
                  <c:v>10.4</c:v>
                </c:pt>
                <c:pt idx="5">
                  <c:v>10.5</c:v>
                </c:pt>
              </c:strCache>
            </c:strRef>
          </c:cat>
          <c:val>
            <c:numRef>
              <c:f>Sheet1!$B$25:$B$31</c:f>
              <c:numCache>
                <c:formatCode>General</c:formatCode>
                <c:ptCount val="6"/>
                <c:pt idx="0">
                  <c:v>12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3496464"/>
        <c:axId val="153497248"/>
      </c:barChart>
      <c:catAx>
        <c:axId val="153496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97248"/>
        <c:crosses val="autoZero"/>
        <c:auto val="1"/>
        <c:lblAlgn val="ctr"/>
        <c:lblOffset val="100"/>
        <c:noMultiLvlLbl val="0"/>
      </c:catAx>
      <c:valAx>
        <c:axId val="153497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9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Rank your skill level using Tableau for the following </a:t>
            </a:r>
            <a:r>
              <a:rPr lang="en-US" dirty="0" smtClean="0"/>
              <a:t>tasks (n=24):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skills!$B$29</c:f>
              <c:strCache>
                <c:ptCount val="1"/>
                <c:pt idx="0">
                  <c:v>Don't know what this 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skills!$A$30:$A$43</c:f>
              <c:strCache>
                <c:ptCount val="14"/>
                <c:pt idx="0">
                  <c:v> [Importing datasets (csv, excel, text, etc.) into Tableau]</c:v>
                </c:pt>
                <c:pt idx="1">
                  <c:v> [Creating Tableau extracts]</c:v>
                </c:pt>
                <c:pt idx="2">
                  <c:v> [Tableau Filters]</c:v>
                </c:pt>
                <c:pt idx="3">
                  <c:v> [Creating Tableau dashboards]</c:v>
                </c:pt>
                <c:pt idx="4">
                  <c:v> [Tableau Calculations]</c:v>
                </c:pt>
                <c:pt idx="5">
                  <c:v> [Exporting Tableau visuals]</c:v>
                </c:pt>
                <c:pt idx="6">
                  <c:v> [Tableau Parameters]</c:v>
                </c:pt>
                <c:pt idx="7">
                  <c:v> [Joining datasets in Tableau]</c:v>
                </c:pt>
                <c:pt idx="8">
                  <c:v> [Sharing Tableau visuals]</c:v>
                </c:pt>
                <c:pt idx="9">
                  <c:v> [Tableau Aggregations]</c:v>
                </c:pt>
                <c:pt idx="10">
                  <c:v> [Creating maps in Tableau]</c:v>
                </c:pt>
                <c:pt idx="11">
                  <c:v> [Creating Tooltips]</c:v>
                </c:pt>
                <c:pt idx="12">
                  <c:v> [Using custom shape files]</c:v>
                </c:pt>
                <c:pt idx="13">
                  <c:v> [Tableau Actions]</c:v>
                </c:pt>
              </c:strCache>
            </c:strRef>
          </c:cat>
          <c:val>
            <c:numRef>
              <c:f>skills!$B$30:$B$43</c:f>
              <c:numCache>
                <c:formatCode>General</c:formatCode>
                <c:ptCount val="14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9</c:v>
                </c:pt>
                <c:pt idx="10">
                  <c:v>9</c:v>
                </c:pt>
                <c:pt idx="11">
                  <c:v>10</c:v>
                </c:pt>
                <c:pt idx="12">
                  <c:v>10</c:v>
                </c:pt>
                <c:pt idx="13">
                  <c:v>11</c:v>
                </c:pt>
              </c:numCache>
            </c:numRef>
          </c:val>
        </c:ser>
        <c:ser>
          <c:idx val="1"/>
          <c:order val="1"/>
          <c:tx>
            <c:strRef>
              <c:f>skills!$C$29</c:f>
              <c:strCache>
                <c:ptCount val="1"/>
                <c:pt idx="0">
                  <c:v>Beginner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skills!$A$30:$A$43</c:f>
              <c:strCache>
                <c:ptCount val="14"/>
                <c:pt idx="0">
                  <c:v> [Importing datasets (csv, excel, text, etc.) into Tableau]</c:v>
                </c:pt>
                <c:pt idx="1">
                  <c:v> [Creating Tableau extracts]</c:v>
                </c:pt>
                <c:pt idx="2">
                  <c:v> [Tableau Filters]</c:v>
                </c:pt>
                <c:pt idx="3">
                  <c:v> [Creating Tableau dashboards]</c:v>
                </c:pt>
                <c:pt idx="4">
                  <c:v> [Tableau Calculations]</c:v>
                </c:pt>
                <c:pt idx="5">
                  <c:v> [Exporting Tableau visuals]</c:v>
                </c:pt>
                <c:pt idx="6">
                  <c:v> [Tableau Parameters]</c:v>
                </c:pt>
                <c:pt idx="7">
                  <c:v> [Joining datasets in Tableau]</c:v>
                </c:pt>
                <c:pt idx="8">
                  <c:v> [Sharing Tableau visuals]</c:v>
                </c:pt>
                <c:pt idx="9">
                  <c:v> [Tableau Aggregations]</c:v>
                </c:pt>
                <c:pt idx="10">
                  <c:v> [Creating maps in Tableau]</c:v>
                </c:pt>
                <c:pt idx="11">
                  <c:v> [Creating Tooltips]</c:v>
                </c:pt>
                <c:pt idx="12">
                  <c:v> [Using custom shape files]</c:v>
                </c:pt>
                <c:pt idx="13">
                  <c:v> [Tableau Actions]</c:v>
                </c:pt>
              </c:strCache>
            </c:strRef>
          </c:cat>
          <c:val>
            <c:numRef>
              <c:f>skills!$C$30:$C$43</c:f>
              <c:numCache>
                <c:formatCode>General</c:formatCode>
                <c:ptCount val="14"/>
                <c:pt idx="0">
                  <c:v>11</c:v>
                </c:pt>
                <c:pt idx="1">
                  <c:v>12</c:v>
                </c:pt>
                <c:pt idx="2">
                  <c:v>8</c:v>
                </c:pt>
                <c:pt idx="3">
                  <c:v>7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9</c:v>
                </c:pt>
                <c:pt idx="10">
                  <c:v>10</c:v>
                </c:pt>
                <c:pt idx="11">
                  <c:v>6</c:v>
                </c:pt>
                <c:pt idx="12">
                  <c:v>10</c:v>
                </c:pt>
                <c:pt idx="13">
                  <c:v>8</c:v>
                </c:pt>
              </c:numCache>
            </c:numRef>
          </c:val>
        </c:ser>
        <c:ser>
          <c:idx val="2"/>
          <c:order val="2"/>
          <c:tx>
            <c:strRef>
              <c:f>skills!$D$29</c:f>
              <c:strCache>
                <c:ptCount val="1"/>
                <c:pt idx="0">
                  <c:v>Confident user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skills!$A$30:$A$43</c:f>
              <c:strCache>
                <c:ptCount val="14"/>
                <c:pt idx="0">
                  <c:v> [Importing datasets (csv, excel, text, etc.) into Tableau]</c:v>
                </c:pt>
                <c:pt idx="1">
                  <c:v> [Creating Tableau extracts]</c:v>
                </c:pt>
                <c:pt idx="2">
                  <c:v> [Tableau Filters]</c:v>
                </c:pt>
                <c:pt idx="3">
                  <c:v> [Creating Tableau dashboards]</c:v>
                </c:pt>
                <c:pt idx="4">
                  <c:v> [Tableau Calculations]</c:v>
                </c:pt>
                <c:pt idx="5">
                  <c:v> [Exporting Tableau visuals]</c:v>
                </c:pt>
                <c:pt idx="6">
                  <c:v> [Tableau Parameters]</c:v>
                </c:pt>
                <c:pt idx="7">
                  <c:v> [Joining datasets in Tableau]</c:v>
                </c:pt>
                <c:pt idx="8">
                  <c:v> [Sharing Tableau visuals]</c:v>
                </c:pt>
                <c:pt idx="9">
                  <c:v> [Tableau Aggregations]</c:v>
                </c:pt>
                <c:pt idx="10">
                  <c:v> [Creating maps in Tableau]</c:v>
                </c:pt>
                <c:pt idx="11">
                  <c:v> [Creating Tooltips]</c:v>
                </c:pt>
                <c:pt idx="12">
                  <c:v> [Using custom shape files]</c:v>
                </c:pt>
                <c:pt idx="13">
                  <c:v> [Tableau Actions]</c:v>
                </c:pt>
              </c:strCache>
            </c:strRef>
          </c:cat>
          <c:val>
            <c:numRef>
              <c:f>skills!$D$30:$D$43</c:f>
              <c:numCache>
                <c:formatCode>General</c:formatCode>
                <c:ptCount val="14"/>
                <c:pt idx="0">
                  <c:v>5</c:v>
                </c:pt>
                <c:pt idx="1">
                  <c:v>1</c:v>
                </c:pt>
                <c:pt idx="2">
                  <c:v>6</c:v>
                </c:pt>
                <c:pt idx="3">
                  <c:v>5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1</c:v>
                </c:pt>
                <c:pt idx="11">
                  <c:v>4</c:v>
                </c:pt>
                <c:pt idx="12">
                  <c:v>1</c:v>
                </c:pt>
                <c:pt idx="13">
                  <c:v>2</c:v>
                </c:pt>
              </c:numCache>
            </c:numRef>
          </c:val>
        </c:ser>
        <c:ser>
          <c:idx val="3"/>
          <c:order val="3"/>
          <c:tx>
            <c:strRef>
              <c:f>skills!$E$29</c:f>
              <c:strCache>
                <c:ptCount val="1"/>
                <c:pt idx="0">
                  <c:v>Advanced user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skills!$A$30:$A$43</c:f>
              <c:strCache>
                <c:ptCount val="14"/>
                <c:pt idx="0">
                  <c:v> [Importing datasets (csv, excel, text, etc.) into Tableau]</c:v>
                </c:pt>
                <c:pt idx="1">
                  <c:v> [Creating Tableau extracts]</c:v>
                </c:pt>
                <c:pt idx="2">
                  <c:v> [Tableau Filters]</c:v>
                </c:pt>
                <c:pt idx="3">
                  <c:v> [Creating Tableau dashboards]</c:v>
                </c:pt>
                <c:pt idx="4">
                  <c:v> [Tableau Calculations]</c:v>
                </c:pt>
                <c:pt idx="5">
                  <c:v> [Exporting Tableau visuals]</c:v>
                </c:pt>
                <c:pt idx="6">
                  <c:v> [Tableau Parameters]</c:v>
                </c:pt>
                <c:pt idx="7">
                  <c:v> [Joining datasets in Tableau]</c:v>
                </c:pt>
                <c:pt idx="8">
                  <c:v> [Sharing Tableau visuals]</c:v>
                </c:pt>
                <c:pt idx="9">
                  <c:v> [Tableau Aggregations]</c:v>
                </c:pt>
                <c:pt idx="10">
                  <c:v> [Creating maps in Tableau]</c:v>
                </c:pt>
                <c:pt idx="11">
                  <c:v> [Creating Tooltips]</c:v>
                </c:pt>
                <c:pt idx="12">
                  <c:v> [Using custom shape files]</c:v>
                </c:pt>
                <c:pt idx="13">
                  <c:v> [Tableau Actions]</c:v>
                </c:pt>
              </c:strCache>
            </c:strRef>
          </c:cat>
          <c:val>
            <c:numRef>
              <c:f>skills!$E$30:$E$43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</c:ser>
        <c:ser>
          <c:idx val="4"/>
          <c:order val="4"/>
          <c:tx>
            <c:strRef>
              <c:f>skills!$F$29</c:f>
              <c:strCache>
                <c:ptCount val="1"/>
                <c:pt idx="0">
                  <c:v>N/A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skills!$A$30:$A$43</c:f>
              <c:strCache>
                <c:ptCount val="14"/>
                <c:pt idx="0">
                  <c:v> [Importing datasets (csv, excel, text, etc.) into Tableau]</c:v>
                </c:pt>
                <c:pt idx="1">
                  <c:v> [Creating Tableau extracts]</c:v>
                </c:pt>
                <c:pt idx="2">
                  <c:v> [Tableau Filters]</c:v>
                </c:pt>
                <c:pt idx="3">
                  <c:v> [Creating Tableau dashboards]</c:v>
                </c:pt>
                <c:pt idx="4">
                  <c:v> [Tableau Calculations]</c:v>
                </c:pt>
                <c:pt idx="5">
                  <c:v> [Exporting Tableau visuals]</c:v>
                </c:pt>
                <c:pt idx="6">
                  <c:v> [Tableau Parameters]</c:v>
                </c:pt>
                <c:pt idx="7">
                  <c:v> [Joining datasets in Tableau]</c:v>
                </c:pt>
                <c:pt idx="8">
                  <c:v> [Sharing Tableau visuals]</c:v>
                </c:pt>
                <c:pt idx="9">
                  <c:v> [Tableau Aggregations]</c:v>
                </c:pt>
                <c:pt idx="10">
                  <c:v> [Creating maps in Tableau]</c:v>
                </c:pt>
                <c:pt idx="11">
                  <c:v> [Creating Tooltips]</c:v>
                </c:pt>
                <c:pt idx="12">
                  <c:v> [Using custom shape files]</c:v>
                </c:pt>
                <c:pt idx="13">
                  <c:v> [Tableau Actions]</c:v>
                </c:pt>
              </c:strCache>
            </c:strRef>
          </c:cat>
          <c:val>
            <c:numRef>
              <c:f>skills!$F$30:$F$43</c:f>
              <c:numCache>
                <c:formatCode>General</c:formatCode>
                <c:ptCount val="14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5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7865200"/>
        <c:axId val="407865592"/>
      </c:barChart>
      <c:catAx>
        <c:axId val="407865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65592"/>
        <c:crosses val="autoZero"/>
        <c:auto val="1"/>
        <c:lblAlgn val="ctr"/>
        <c:lblOffset val="100"/>
        <c:noMultiLvlLbl val="0"/>
      </c:catAx>
      <c:valAx>
        <c:axId val="407865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6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F10-A4ED-423A-BF8A-F7080F47130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2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F10-A4ED-423A-BF8A-F7080F47130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2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F10-A4ED-423A-BF8A-F7080F47130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2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F10-A4ED-423A-BF8A-F7080F47130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6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F10-A4ED-423A-BF8A-F7080F47130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F10-A4ED-423A-BF8A-F7080F47130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8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F10-A4ED-423A-BF8A-F7080F47130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F10-A4ED-423A-BF8A-F7080F47130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F10-A4ED-423A-BF8A-F7080F47130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8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F10-A4ED-423A-BF8A-F7080F47130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3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F10-A4ED-423A-BF8A-F7080F47130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2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EF10-A4ED-423A-BF8A-F7080F47130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85E80-B632-419B-B44E-8641B9F9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 pre-training assessment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Dates</a:t>
            </a:r>
            <a:r>
              <a:rPr lang="en-US" dirty="0" smtClean="0"/>
              <a:t>: 4/19 to </a:t>
            </a:r>
            <a:r>
              <a:rPr lang="en-US" dirty="0" smtClean="0"/>
              <a:t>5/24/2018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0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30334"/>
              </p:ext>
            </p:extLst>
          </p:nvPr>
        </p:nvGraphicFramePr>
        <p:xfrm>
          <a:off x="560173" y="313037"/>
          <a:ext cx="11038703" cy="6441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592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717778"/>
              </p:ext>
            </p:extLst>
          </p:nvPr>
        </p:nvGraphicFramePr>
        <p:xfrm>
          <a:off x="82378" y="57665"/>
          <a:ext cx="11813060" cy="670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909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410"/>
          <a:stretch/>
        </p:blipFill>
        <p:spPr>
          <a:xfrm>
            <a:off x="151113" y="204916"/>
            <a:ext cx="5200650" cy="467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92" y="1399917"/>
            <a:ext cx="9614341" cy="42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1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751746"/>
              </p:ext>
            </p:extLst>
          </p:nvPr>
        </p:nvGraphicFramePr>
        <p:xfrm>
          <a:off x="478936" y="182500"/>
          <a:ext cx="5200650" cy="3034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115387"/>
              </p:ext>
            </p:extLst>
          </p:nvPr>
        </p:nvGraphicFramePr>
        <p:xfrm>
          <a:off x="6197601" y="0"/>
          <a:ext cx="5541106" cy="3217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662296"/>
              </p:ext>
            </p:extLst>
          </p:nvPr>
        </p:nvGraphicFramePr>
        <p:xfrm>
          <a:off x="3388885" y="3573584"/>
          <a:ext cx="536733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1538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475048"/>
              </p:ext>
            </p:extLst>
          </p:nvPr>
        </p:nvGraphicFramePr>
        <p:xfrm>
          <a:off x="313039" y="98854"/>
          <a:ext cx="11516496" cy="6606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190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272980"/>
              </p:ext>
            </p:extLst>
          </p:nvPr>
        </p:nvGraphicFramePr>
        <p:xfrm>
          <a:off x="387178" y="238897"/>
          <a:ext cx="5511113" cy="6498533"/>
        </p:xfrm>
        <a:graphic>
          <a:graphicData uri="http://schemas.openxmlformats.org/drawingml/2006/table">
            <a:tbl>
              <a:tblPr/>
              <a:tblGrid>
                <a:gridCol w="5511113"/>
              </a:tblGrid>
              <a:tr h="341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</a:rPr>
                        <a:t>What is one thing you hope to learn from this training?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5B8E"/>
                    </a:solidFill>
                  </a:tcPr>
                </a:tc>
              </a:tr>
              <a:tr h="162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Tableau visualization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E"/>
                    </a:solidFill>
                  </a:tcPr>
                </a:tc>
              </a:tr>
              <a:tr h="162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Advanced visualizations 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53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Walking through the entire process of importing a dataset, extracting a dataset, creating some simple visuals, and then exporting the visuals. I feel relatively confident in my ability to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build visuals in Tableau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, but struggle with the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importing process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. I'd also like to learn some fun tips for creating visuals. Basically how to make things pretty. :)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E"/>
                    </a:solidFill>
                  </a:tcPr>
                </a:tc>
              </a:tr>
              <a:tr h="324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Would like to get a good general understanding of how to use Tableau for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basic visualization needs.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 BE INTRODUCED TO TABLEAU APPLICATION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how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 manage MER structured data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for visuals in tableau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E"/>
                    </a:solidFill>
                  </a:tcPr>
                </a:tc>
              </a:tr>
              <a:tr h="324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being familiar with Tableau in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generating visuals from our MER data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How to create dynamic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visuals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and especially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GIS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functions in Tableau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E"/>
                    </a:solidFill>
                  </a:tcPr>
                </a:tc>
              </a:tr>
              <a:tr h="162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Tableau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functionality 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E"/>
                    </a:solidFill>
                  </a:tcPr>
                </a:tc>
              </a:tr>
              <a:tr h="324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Improve my skills in using Tableau and gain practice working with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MER data in Tableau. 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How to best use Tableau at ICPI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E"/>
                    </a:solidFill>
                  </a:tcPr>
                </a:tc>
              </a:tr>
              <a:tr h="162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How to make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visualizations and dashboards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E"/>
                    </a:solidFill>
                  </a:tcPr>
                </a:tc>
              </a:tr>
              <a:tr h="162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Being able to use Tableau for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data visualization 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The format of data that's most compatible w/ tableau (for ex., how we should restructure our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MER structured datasets in R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so that they're more compatible w/ R)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E"/>
                    </a:solidFill>
                  </a:tcPr>
                </a:tc>
              </a:tr>
              <a:tr h="162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Increase knowledge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in creating dashboards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How to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import and work with datasets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in tableau</a:t>
                      </a:r>
                    </a:p>
                  </a:txBody>
                  <a:tcPr marL="6918" marR="6918" marT="6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E"/>
                    </a:solidFill>
                  </a:tcPr>
                </a:tc>
              </a:tr>
              <a:tr h="162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Better visualization of data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E"/>
                    </a:solidFill>
                  </a:tcPr>
                </a:tc>
              </a:tr>
              <a:tr h="162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What Tableau is capable of, when it is the best software solution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9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E"/>
                    </a:solidFill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6038335" y="2833816"/>
            <a:ext cx="1606379" cy="1482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26877" y="362465"/>
            <a:ext cx="516512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SUMMARY </a:t>
            </a:r>
          </a:p>
          <a:p>
            <a:pPr algn="ctr"/>
            <a:endParaRPr lang="en-US" sz="2800" b="1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Restructure data for Tableau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Import and work w/MER datasets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Basic visualizations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Advanced Visualizations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GIS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Capabilities/software solutions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997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utumn Woods">
    <a:dk1>
      <a:sysClr val="windowText" lastClr="000000"/>
    </a:dk1>
    <a:lt1>
      <a:sysClr val="window" lastClr="FFFFFF"/>
    </a:lt1>
    <a:dk2>
      <a:srgbClr val="244164"/>
    </a:dk2>
    <a:lt2>
      <a:srgbClr val="F7F7F7"/>
    </a:lt2>
    <a:accent1>
      <a:srgbClr val="335B8E"/>
    </a:accent1>
    <a:accent2>
      <a:srgbClr val="6CA18F"/>
    </a:accent2>
    <a:accent3>
      <a:srgbClr val="B5B867"/>
    </a:accent3>
    <a:accent4>
      <a:srgbClr val="CC5234"/>
    </a:accent4>
    <a:accent5>
      <a:srgbClr val="D9812C"/>
    </a:accent5>
    <a:accent6>
      <a:srgbClr val="948D79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Autumn Woods">
    <a:dk1>
      <a:sysClr val="windowText" lastClr="000000"/>
    </a:dk1>
    <a:lt1>
      <a:sysClr val="window" lastClr="FFFFFF"/>
    </a:lt1>
    <a:dk2>
      <a:srgbClr val="244164"/>
    </a:dk2>
    <a:lt2>
      <a:srgbClr val="F7F7F7"/>
    </a:lt2>
    <a:accent1>
      <a:srgbClr val="335B8E"/>
    </a:accent1>
    <a:accent2>
      <a:srgbClr val="6CA18F"/>
    </a:accent2>
    <a:accent3>
      <a:srgbClr val="B5B867"/>
    </a:accent3>
    <a:accent4>
      <a:srgbClr val="CC5234"/>
    </a:accent4>
    <a:accent5>
      <a:srgbClr val="D9812C"/>
    </a:accent5>
    <a:accent6>
      <a:srgbClr val="948D79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Autumn Woods">
    <a:dk1>
      <a:sysClr val="windowText" lastClr="000000"/>
    </a:dk1>
    <a:lt1>
      <a:sysClr val="window" lastClr="FFFFFF"/>
    </a:lt1>
    <a:dk2>
      <a:srgbClr val="244164"/>
    </a:dk2>
    <a:lt2>
      <a:srgbClr val="F7F7F7"/>
    </a:lt2>
    <a:accent1>
      <a:srgbClr val="335B8E"/>
    </a:accent1>
    <a:accent2>
      <a:srgbClr val="6CA18F"/>
    </a:accent2>
    <a:accent3>
      <a:srgbClr val="B5B867"/>
    </a:accent3>
    <a:accent4>
      <a:srgbClr val="CC5234"/>
    </a:accent4>
    <a:accent5>
      <a:srgbClr val="D9812C"/>
    </a:accent5>
    <a:accent6>
      <a:srgbClr val="948D79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Autumn Woods">
    <a:dk1>
      <a:sysClr val="windowText" lastClr="000000"/>
    </a:dk1>
    <a:lt1>
      <a:sysClr val="window" lastClr="FFFFFF"/>
    </a:lt1>
    <a:dk2>
      <a:srgbClr val="244164"/>
    </a:dk2>
    <a:lt2>
      <a:srgbClr val="F7F7F7"/>
    </a:lt2>
    <a:accent1>
      <a:srgbClr val="335B8E"/>
    </a:accent1>
    <a:accent2>
      <a:srgbClr val="6CA18F"/>
    </a:accent2>
    <a:accent3>
      <a:srgbClr val="B5B867"/>
    </a:accent3>
    <a:accent4>
      <a:srgbClr val="CC5234"/>
    </a:accent4>
    <a:accent5>
      <a:srgbClr val="D9812C"/>
    </a:accent5>
    <a:accent6>
      <a:srgbClr val="948D79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Autumn Woods">
    <a:dk1>
      <a:sysClr val="windowText" lastClr="000000"/>
    </a:dk1>
    <a:lt1>
      <a:sysClr val="window" lastClr="FFFFFF"/>
    </a:lt1>
    <a:dk2>
      <a:srgbClr val="244164"/>
    </a:dk2>
    <a:lt2>
      <a:srgbClr val="F7F7F7"/>
    </a:lt2>
    <a:accent1>
      <a:srgbClr val="335B8E"/>
    </a:accent1>
    <a:accent2>
      <a:srgbClr val="6CA18F"/>
    </a:accent2>
    <a:accent3>
      <a:srgbClr val="B5B867"/>
    </a:accent3>
    <a:accent4>
      <a:srgbClr val="CC5234"/>
    </a:accent4>
    <a:accent5>
      <a:srgbClr val="D9812C"/>
    </a:accent5>
    <a:accent6>
      <a:srgbClr val="948D79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Autumn Woods">
    <a:dk1>
      <a:sysClr val="windowText" lastClr="000000"/>
    </a:dk1>
    <a:lt1>
      <a:sysClr val="window" lastClr="FFFFFF"/>
    </a:lt1>
    <a:dk2>
      <a:srgbClr val="244164"/>
    </a:dk2>
    <a:lt2>
      <a:srgbClr val="F7F7F7"/>
    </a:lt2>
    <a:accent1>
      <a:srgbClr val="335B8E"/>
    </a:accent1>
    <a:accent2>
      <a:srgbClr val="6CA18F"/>
    </a:accent2>
    <a:accent3>
      <a:srgbClr val="B5B867"/>
    </a:accent3>
    <a:accent4>
      <a:srgbClr val="CC5234"/>
    </a:accent4>
    <a:accent5>
      <a:srgbClr val="D9812C"/>
    </a:accent5>
    <a:accent6>
      <a:srgbClr val="948D79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362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Tableau pre-training assessment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Peace Corps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Noykhovich, Katya</dc:creator>
  <cp:lastModifiedBy>Noykhovich, Katya</cp:lastModifiedBy>
  <cp:revision>11</cp:revision>
  <dcterms:created xsi:type="dcterms:W3CDTF">2018-05-22T15:11:58Z</dcterms:created>
  <dcterms:modified xsi:type="dcterms:W3CDTF">2018-05-30T14:53:55Z</dcterms:modified>
</cp:coreProperties>
</file>