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72" r:id="rId6"/>
  </p:sldMasterIdLst>
  <p:notesMasterIdLst>
    <p:notesMasterId r:id="rId19"/>
  </p:notesMasterIdLst>
  <p:handoutMasterIdLst>
    <p:handoutMasterId r:id="rId20"/>
  </p:handoutMasterIdLst>
  <p:sldIdLst>
    <p:sldId id="493" r:id="rId7"/>
    <p:sldId id="494" r:id="rId8"/>
    <p:sldId id="495" r:id="rId9"/>
    <p:sldId id="496" r:id="rId10"/>
    <p:sldId id="497" r:id="rId11"/>
    <p:sldId id="498" r:id="rId12"/>
    <p:sldId id="499" r:id="rId13"/>
    <p:sldId id="500" r:id="rId14"/>
    <p:sldId id="501" r:id="rId15"/>
    <p:sldId id="502" r:id="rId16"/>
    <p:sldId id="503" r:id="rId17"/>
    <p:sldId id="504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E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3671" autoAdjust="0"/>
  </p:normalViewPr>
  <p:slideViewPr>
    <p:cSldViewPr>
      <p:cViewPr varScale="1">
        <p:scale>
          <a:sx n="93" d="100"/>
          <a:sy n="93" d="100"/>
        </p:scale>
        <p:origin x="114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0"/>
    </p:cViewPr>
  </p:sorterViewPr>
  <p:notesViewPr>
    <p:cSldViewPr>
      <p:cViewPr varScale="1">
        <p:scale>
          <a:sx n="81" d="100"/>
          <a:sy n="81" d="100"/>
        </p:scale>
        <p:origin x="-311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E1815B-F655-4310-82B8-2B54FAE56159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4DE4FF-0FFE-4C4C-8753-002153130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70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66EF7D-E509-440D-B810-D9F9D00DCC4F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4512C8-B92A-42EB-8A3F-B36AD201A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7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3224504"/>
            <a:ext cx="3571875" cy="363349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524000" y="3224504"/>
            <a:ext cx="7620000" cy="3633496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20198"/>
            <a:ext cx="9144000" cy="1204306"/>
          </a:xfrm>
          <a:prstGeom prst="rect">
            <a:avLst/>
          </a:prstGeom>
        </p:spPr>
        <p:txBody>
          <a:bodyPr bIns="9144" anchor="b"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46519"/>
            <a:ext cx="365760" cy="365760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20EF26-1E39-4F64-8236-ED355D806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PEPFAR Logo (JPG format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" y="54864"/>
            <a:ext cx="1630680" cy="163068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90600" y="387458"/>
            <a:ext cx="3352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800" baseline="0" dirty="0">
                <a:solidFill>
                  <a:srgbClr val="002060"/>
                </a:solidFill>
              </a:rPr>
              <a:t>PEPFAR</a:t>
            </a:r>
          </a:p>
          <a:p>
            <a:pPr algn="ctr"/>
            <a:r>
              <a:rPr lang="en-US" sz="900" b="1" dirty="0">
                <a:solidFill>
                  <a:srgbClr val="002060"/>
                </a:solidFill>
              </a:rPr>
              <a:t>U.S.</a:t>
            </a:r>
            <a:r>
              <a:rPr lang="en-US" sz="900" b="1" baseline="0" dirty="0">
                <a:solidFill>
                  <a:srgbClr val="002060"/>
                </a:solidFill>
              </a:rPr>
              <a:t> President’s Emergency Plan for AIDS Relief</a:t>
            </a:r>
            <a:endParaRPr lang="en-US" sz="900" b="1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3352800"/>
            <a:ext cx="91440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637" y="228600"/>
            <a:ext cx="1344343" cy="12371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5486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300172"/>
          </a:xfrm>
        </p:spPr>
        <p:txBody>
          <a:bodyPr/>
          <a:lstStyle>
            <a:lvl1pPr marL="344488" indent="-344488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8975" indent="-344488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33463" indent="-247650">
              <a:buSzPct val="95000"/>
              <a:buFont typeface="Arial" panose="020B0604020202020204" pitchFamily="34" charset="0"/>
              <a:buChar char="•"/>
              <a:defRPr/>
            </a:lvl3pPr>
            <a:lvl4pPr marL="914400" indent="-225425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139825" indent="-225425">
              <a:buFont typeface="Calibri" panose="020F0502020204030204" pitchFamily="34" charset="0"/>
              <a:buChar char="‒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5pPr>
            <a:lvl6pPr marL="1376363" indent="-236538">
              <a:buFont typeface="Calibri" panose="020F0502020204030204" pitchFamily="34" charset="0"/>
              <a:buChar char="‒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6pPr>
            <a:lvl7pPr marL="1603375" indent="-227013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7pPr>
            <a:lvl8pPr marL="1828800" indent="-225425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054225" indent="-225425"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</a:t>
            </a:r>
          </a:p>
          <a:p>
            <a:pPr lvl="6"/>
            <a:r>
              <a:rPr lang="en-US" dirty="0"/>
              <a:t>Sixth</a:t>
            </a:r>
          </a:p>
          <a:p>
            <a:pPr lvl="7"/>
            <a:r>
              <a:rPr lang="en-US" dirty="0"/>
              <a:t>Seventh</a:t>
            </a:r>
          </a:p>
          <a:p>
            <a:pPr lvl="8"/>
            <a:r>
              <a:rPr lang="en-US" dirty="0"/>
              <a:t>Eighth</a:t>
            </a:r>
          </a:p>
          <a:p>
            <a:pPr lvl="8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46519"/>
            <a:ext cx="365760" cy="365760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algn="ctr">
              <a:defRPr sz="1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2720EF26-1E39-4F64-8236-ED355D8069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1777514" y="3352800"/>
            <a:ext cx="7366486" cy="350520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46519"/>
            <a:ext cx="365760" cy="365760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0EF26-1E39-4F64-8236-ED355D8069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0" y="6400800"/>
            <a:ext cx="1777514" cy="457200"/>
            <a:chOff x="1785937" y="609600"/>
            <a:chExt cx="1777514" cy="457200"/>
          </a:xfrm>
        </p:grpSpPr>
        <p:pic>
          <p:nvPicPr>
            <p:cNvPr id="19" name="Picture 18" descr="PEPFAR Logo (JPG format).jpg"/>
            <p:cNvPicPr>
              <a:picLocks noChangeAspect="1"/>
            </p:cNvPicPr>
            <p:nvPr userDrawn="1"/>
          </p:nvPicPr>
          <p:blipFill rotWithShape="1">
            <a:blip r:embed="rId2" cstate="print"/>
            <a:srcRect l="8681" t="8771" r="13513" b="13557"/>
            <a:stretch/>
          </p:blipFill>
          <p:spPr>
            <a:xfrm>
              <a:off x="3105458" y="609600"/>
              <a:ext cx="457993" cy="4572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785937" y="609600"/>
              <a:ext cx="1320314" cy="457200"/>
            </a:xfrm>
            <a:prstGeom prst="rect">
              <a:avLst/>
            </a:prstGeom>
          </p:spPr>
        </p:pic>
      </p:grpSp>
      <p:sp>
        <p:nvSpPr>
          <p:cNvPr id="14" name="Right Triangle 13"/>
          <p:cNvSpPr/>
          <p:nvPr userDrawn="1"/>
        </p:nvSpPr>
        <p:spPr>
          <a:xfrm>
            <a:off x="0" y="3352800"/>
            <a:ext cx="3571875" cy="3505200"/>
          </a:xfrm>
          <a:prstGeom prst="rtTriangle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3352800"/>
            <a:ext cx="91440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2020198"/>
            <a:ext cx="9144000" cy="1204306"/>
          </a:xfrm>
          <a:prstGeom prst="rect">
            <a:avLst/>
          </a:prstGeom>
        </p:spPr>
        <p:txBody>
          <a:bodyPr bIns="9144" anchor="b"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522732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5pPr>
            <a:lvl6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6pPr>
            <a:lvl7pPr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7pPr>
            <a:lvl8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</a:t>
            </a:r>
          </a:p>
          <a:p>
            <a:pPr lvl="6"/>
            <a:r>
              <a:rPr lang="en-US" dirty="0"/>
              <a:t>Sixth</a:t>
            </a:r>
          </a:p>
          <a:p>
            <a:pPr lvl="7"/>
            <a:r>
              <a:rPr lang="en-US" dirty="0"/>
              <a:t>Seventh</a:t>
            </a:r>
          </a:p>
          <a:p>
            <a:pPr lvl="8"/>
            <a:r>
              <a:rPr lang="en-US" dirty="0"/>
              <a:t>Eighth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522732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5pPr>
            <a:lvl6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6pPr>
            <a:lvl7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7pPr>
            <a:lvl8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</a:t>
            </a:r>
          </a:p>
          <a:p>
            <a:pPr lvl="6"/>
            <a:r>
              <a:rPr lang="en-US" dirty="0"/>
              <a:t>Sixth</a:t>
            </a:r>
          </a:p>
          <a:p>
            <a:pPr lvl="7"/>
            <a:r>
              <a:rPr lang="en-US" dirty="0"/>
              <a:t>Seventh</a:t>
            </a:r>
          </a:p>
          <a:p>
            <a:pPr lvl="8"/>
            <a:r>
              <a:rPr lang="en-US" dirty="0"/>
              <a:t>Eighth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46519"/>
            <a:ext cx="365760" cy="365760"/>
          </a:xfrm>
          <a:prstGeom prst="ellipse">
            <a:avLst/>
          </a:prstGeom>
        </p:spPr>
        <p:txBody>
          <a:bodyPr/>
          <a:lstStyle/>
          <a:p>
            <a:fld id="{2720EF26-1E39-4F64-8236-ED355D80695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5486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46519"/>
            <a:ext cx="365760" cy="365760"/>
          </a:xfrm>
          <a:prstGeom prst="ellipse">
            <a:avLst/>
          </a:prstGeom>
        </p:spPr>
        <p:txBody>
          <a:bodyPr/>
          <a:lstStyle/>
          <a:p>
            <a:fld id="{2720EF26-1E39-4F64-8236-ED355D80695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5486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Dark Red Ribbon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5180636" y="0"/>
            <a:ext cx="396336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61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EF26-1E39-4F64-8236-ED355D806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3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775132" y="6400799"/>
            <a:ext cx="7368867" cy="45720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2382" y="6400800"/>
            <a:ext cx="1777514" cy="457200"/>
            <a:chOff x="1785937" y="609600"/>
            <a:chExt cx="1777514" cy="457200"/>
          </a:xfrm>
        </p:grpSpPr>
        <p:pic>
          <p:nvPicPr>
            <p:cNvPr id="12" name="Picture 11" descr="PEPFAR Logo (JPG format).jpg"/>
            <p:cNvPicPr>
              <a:picLocks noChangeAspect="1"/>
            </p:cNvPicPr>
            <p:nvPr userDrawn="1"/>
          </p:nvPicPr>
          <p:blipFill rotWithShape="1">
            <a:blip r:embed="rId9" cstate="print"/>
            <a:srcRect l="8681" t="8771" r="13513" b="13557"/>
            <a:stretch/>
          </p:blipFill>
          <p:spPr>
            <a:xfrm>
              <a:off x="3105458" y="609600"/>
              <a:ext cx="457993" cy="457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785937" y="609600"/>
              <a:ext cx="1320314" cy="457200"/>
            </a:xfrm>
            <a:prstGeom prst="rect">
              <a:avLst/>
            </a:prstGeom>
          </p:spPr>
        </p:pic>
      </p:grpSp>
      <p:sp>
        <p:nvSpPr>
          <p:cNvPr id="7" name="Freeform 6"/>
          <p:cNvSpPr/>
          <p:nvPr/>
        </p:nvSpPr>
        <p:spPr>
          <a:xfrm>
            <a:off x="-2382" y="6400800"/>
            <a:ext cx="6250782" cy="45720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  <a:p>
            <a:pPr lvl="8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46519"/>
            <a:ext cx="365760" cy="365760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 lIns="0" tIns="0" rIns="0" bIns="0" anchor="ctr" anchorCtr="1"/>
          <a:lstStyle>
            <a:lvl1pPr algn="ctr">
              <a:defRPr sz="11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2720EF26-1E39-4F64-8236-ED355D8069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80" r:id="rId6"/>
    <p:sldLayoutId id="2147483681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none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800"/>
        </a:spcBef>
        <a:buFont typeface="Arial" pitchFamily="34" charset="0"/>
        <a:buChar char="•"/>
        <a:defRPr sz="2800" b="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795338" indent="-333375" algn="l" defTabSz="914400" rtl="0" eaLnBrk="1" latinLnBrk="0" hangingPunct="1">
        <a:spcBef>
          <a:spcPts val="300"/>
        </a:spcBef>
        <a:buClr>
          <a:schemeClr val="accent2"/>
        </a:buClr>
        <a:buFont typeface="Courier New" panose="02070309020205020404" pitchFamily="49" charset="0"/>
        <a:buChar char="o"/>
        <a:defRPr sz="2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39825" indent="-344488" algn="l" defTabSz="914400" rtl="0" eaLnBrk="1" latinLnBrk="0" hangingPunct="1">
        <a:spcBef>
          <a:spcPts val="3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376363" indent="-236538" algn="l" defTabSz="914400" rtl="0" eaLnBrk="1" latinLnBrk="0" hangingPunct="1">
        <a:spcBef>
          <a:spcPts val="300"/>
        </a:spcBef>
        <a:buClr>
          <a:schemeClr val="accent2"/>
        </a:buClr>
        <a:buFont typeface="Calibri" panose="020F0502020204030204" pitchFamily="34" charset="0"/>
        <a:buChar char="⁻"/>
        <a:defRPr sz="18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603375" indent="-227013" algn="l" defTabSz="914400" rtl="0" eaLnBrk="1" latinLnBrk="0" hangingPunct="1">
        <a:spcBef>
          <a:spcPts val="300"/>
        </a:spcBef>
        <a:buClr>
          <a:schemeClr val="accent2"/>
        </a:buClr>
        <a:buFont typeface="Calibri" panose="020F0502020204030204" pitchFamily="34" charset="0"/>
        <a:buChar char="⁻"/>
        <a:defRPr sz="16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1828800" indent="-225425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6pPr>
      <a:lvl7pPr marL="2054225" indent="-225425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7pPr>
      <a:lvl8pPr marL="2290763" indent="-236538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20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8pPr>
      <a:lvl9pPr marL="2517775" indent="-227013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CPI/DIV/tree/master/Color_Palettes" TargetMode="External"/><Relationship Id="rId2" Type="http://schemas.openxmlformats.org/officeDocument/2006/relationships/hyperlink" Target="https://www.pepfar.net/OGAC-HQ/icpi/_layouts/15/listform.aspx?PageType=4&amp;ListId=%7bA9595CFC-8102-4871-AD9E-DF2D795F554E%7d&amp;ID=6&amp;ContentTypeID=0x01040008DDF174B4574743B59747755D6ABA1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60E33-4905-40A7-851F-BE815C52F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6400"/>
            <a:ext cx="9144000" cy="1204306"/>
          </a:xfrm>
        </p:spPr>
        <p:txBody>
          <a:bodyPr>
            <a:normAutofit/>
          </a:bodyPr>
          <a:lstStyle/>
          <a:p>
            <a:r>
              <a:rPr lang="en-US" sz="4500" dirty="0"/>
              <a:t>Color Palettes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B6143-0580-4D61-986C-A4C832F4356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71600" y="3124200"/>
            <a:ext cx="6400800" cy="13144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How to import DIV’s suggested color palettes </a:t>
            </a:r>
            <a:r>
              <a:rPr lang="en-US" dirty="0" smtClean="0"/>
              <a:t>for </a:t>
            </a:r>
            <a:r>
              <a:rPr lang="en-US" dirty="0"/>
              <a:t>Microsoft Office (currently not applicable for Macs)</a:t>
            </a:r>
          </a:p>
        </p:txBody>
      </p:sp>
    </p:spTree>
    <p:extLst>
      <p:ext uri="{BB962C8B-B14F-4D97-AF65-F5344CB8AC3E}">
        <p14:creationId xmlns:p14="http://schemas.microsoft.com/office/powerpoint/2010/main" val="3050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26E492-106B-4051-B3F1-52AEDD17D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03" t="16862" r="24050" b="51393"/>
          <a:stretch/>
        </p:blipFill>
        <p:spPr>
          <a:xfrm>
            <a:off x="838200" y="1295400"/>
            <a:ext cx="7561163" cy="20161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834A48-EA4D-4D9F-9DB7-7178678E2D81}"/>
              </a:ext>
            </a:extLst>
          </p:cNvPr>
          <p:cNvSpPr txBox="1"/>
          <p:nvPr/>
        </p:nvSpPr>
        <p:spPr>
          <a:xfrm>
            <a:off x="2494103" y="3608675"/>
            <a:ext cx="4249357" cy="55996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13" b="1" dirty="0"/>
              <a:t>10) Paste palettes into the “Theme Colors” folder</a:t>
            </a:r>
          </a:p>
          <a:p>
            <a:r>
              <a:rPr lang="en-US" sz="1013" b="1" dirty="0"/>
              <a:t>11) Close out of Excel/Word/PowerPoint and reopen one of the programs to see the color palettes in action!</a:t>
            </a:r>
          </a:p>
        </p:txBody>
      </p:sp>
    </p:spTree>
    <p:extLst>
      <p:ext uri="{BB962C8B-B14F-4D97-AF65-F5344CB8AC3E}">
        <p14:creationId xmlns:p14="http://schemas.microsoft.com/office/powerpoint/2010/main" val="11668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8200" y="1066800"/>
            <a:ext cx="7304417" cy="4036671"/>
            <a:chOff x="1140349" y="730686"/>
            <a:chExt cx="10012101" cy="538222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BE61E9D-3835-4470-92A0-529351A3A6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044" t="12133" r="17690" b="5633"/>
            <a:stretch/>
          </p:blipFill>
          <p:spPr>
            <a:xfrm>
              <a:off x="1140349" y="730686"/>
              <a:ext cx="10012101" cy="538222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26757D-7FA3-45A1-912C-8424C57B2A14}"/>
                </a:ext>
              </a:extLst>
            </p:cNvPr>
            <p:cNvSpPr txBox="1"/>
            <p:nvPr/>
          </p:nvSpPr>
          <p:spPr>
            <a:xfrm>
              <a:off x="7419374" y="1296365"/>
              <a:ext cx="2870521" cy="746615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13" b="1" dirty="0"/>
                <a:t>You can find the location of the new custom color palettes located in the different MS products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42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553" y="1593849"/>
            <a:ext cx="7200897" cy="3443516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These slides were powered by the </a:t>
            </a:r>
            <a:r>
              <a:rPr lang="en-US" sz="3000" dirty="0" err="1"/>
              <a:t>Tidepools</a:t>
            </a:r>
            <a:r>
              <a:rPr lang="en-US" sz="3000" dirty="0"/>
              <a:t> color palette.</a:t>
            </a:r>
          </a:p>
        </p:txBody>
      </p:sp>
    </p:spTree>
    <p:extLst>
      <p:ext uri="{BB962C8B-B14F-4D97-AF65-F5344CB8AC3E}">
        <p14:creationId xmlns:p14="http://schemas.microsoft.com/office/powerpoint/2010/main" val="6882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Avoid</a:t>
            </a:r>
            <a:endParaRPr lang="en-US" dirty="0"/>
          </a:p>
        </p:txBody>
      </p:sp>
      <p:pic>
        <p:nvPicPr>
          <p:cNvPr id="14" name="Picture 13" descr="Image result for bad color schem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400" y="2124513"/>
            <a:ext cx="3929400" cy="291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bad color choices for visual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4513"/>
            <a:ext cx="3803400" cy="2917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0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85800"/>
            <a:ext cx="6126224" cy="45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Import the Palettes?!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1552" y="1602450"/>
            <a:ext cx="7200897" cy="366170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Instructions only for PC at the moment, not Mac</a:t>
            </a:r>
          </a:p>
          <a:p>
            <a:r>
              <a:rPr lang="en-US" dirty="0" smtClean="0"/>
              <a:t>Files are in two locations:</a:t>
            </a:r>
          </a:p>
          <a:p>
            <a:endParaRPr lang="en-US" dirty="0" smtClean="0"/>
          </a:p>
          <a:p>
            <a:pPr lvl="1"/>
            <a:r>
              <a:rPr lang="en-US" dirty="0" err="1" smtClean="0"/>
              <a:t>Sharepoint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https://www.pepfar.net/OGAC-HQ/icpi/_layouts/15/listform.aspx?PageType=4&amp;ListId=%7BA9595CFC%2D8102%2D4871%2DAD9E%2DDF2D795F554E%7D&amp;ID=6&amp;ContentTypeID=0x01040008DDF174B4574743B59747755D6ABA13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GitHub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github.com/ICPI/DIV/tree/master/Color_Palettes</a:t>
            </a:r>
            <a:endParaRPr lang="en-US" dirty="0" smtClean="0"/>
          </a:p>
          <a:p>
            <a:pPr marL="342900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30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ABE158-7F43-4959-A161-62DEE405E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964" t="4203" r="14054" b="30049"/>
          <a:stretch/>
        </p:blipFill>
        <p:spPr>
          <a:xfrm>
            <a:off x="914400" y="990600"/>
            <a:ext cx="7200897" cy="38977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A4BE02-9D8B-4097-8912-1F702309315B}"/>
              </a:ext>
            </a:extLst>
          </p:cNvPr>
          <p:cNvSpPr/>
          <p:nvPr/>
        </p:nvSpPr>
        <p:spPr>
          <a:xfrm>
            <a:off x="920879" y="4476483"/>
            <a:ext cx="1285512" cy="25737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6D0F54-C09C-4603-AD73-227A3D602959}"/>
              </a:ext>
            </a:extLst>
          </p:cNvPr>
          <p:cNvSpPr/>
          <p:nvPr/>
        </p:nvSpPr>
        <p:spPr>
          <a:xfrm>
            <a:off x="1152067" y="990599"/>
            <a:ext cx="2707751" cy="25737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E93BAD-B454-4073-8C43-38AD4C71A703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3859817" y="1119287"/>
            <a:ext cx="79865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95AF700-C942-4F7E-BA7A-E5891F8E9A2B}"/>
              </a:ext>
            </a:extLst>
          </p:cNvPr>
          <p:cNvSpPr txBox="1"/>
          <p:nvPr/>
        </p:nvSpPr>
        <p:spPr>
          <a:xfrm>
            <a:off x="4658472" y="980789"/>
            <a:ext cx="1909097" cy="24820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13" b="1" dirty="0"/>
              <a:t>1) Navigate to site page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7B29FC-49BE-440A-A641-EFE590D597D1}"/>
              </a:ext>
            </a:extLst>
          </p:cNvPr>
          <p:cNvCxnSpPr>
            <a:cxnSpLocks/>
          </p:cNvCxnSpPr>
          <p:nvPr/>
        </p:nvCxnSpPr>
        <p:spPr>
          <a:xfrm flipH="1">
            <a:off x="2199911" y="4571458"/>
            <a:ext cx="65107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0A8C837-89BD-46E3-9641-4A3E87D9DD30}"/>
              </a:ext>
            </a:extLst>
          </p:cNvPr>
          <p:cNvSpPr txBox="1"/>
          <p:nvPr/>
        </p:nvSpPr>
        <p:spPr>
          <a:xfrm>
            <a:off x="2850986" y="4456862"/>
            <a:ext cx="1282614" cy="24820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13" b="1" dirty="0"/>
              <a:t>2) Click zip file </a:t>
            </a:r>
          </a:p>
        </p:txBody>
      </p:sp>
    </p:spTree>
    <p:extLst>
      <p:ext uri="{BB962C8B-B14F-4D97-AF65-F5344CB8AC3E}">
        <p14:creationId xmlns:p14="http://schemas.microsoft.com/office/powerpoint/2010/main" val="39189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D7CFF0-5965-4FBE-B473-F798DE6DB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584" t="4551" r="15414" b="31957"/>
          <a:stretch/>
        </p:blipFill>
        <p:spPr>
          <a:xfrm>
            <a:off x="762000" y="1066800"/>
            <a:ext cx="7717420" cy="39930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CEE8C5-9F0A-49AD-A798-8F27484D0E76}"/>
              </a:ext>
            </a:extLst>
          </p:cNvPr>
          <p:cNvSpPr/>
          <p:nvPr/>
        </p:nvSpPr>
        <p:spPr>
          <a:xfrm>
            <a:off x="3977953" y="4545688"/>
            <a:ext cx="1285512" cy="3426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2D59E2-29D9-412C-B2BB-FC358C71988B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620709" y="3894613"/>
            <a:ext cx="0" cy="65107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C87D5B0-EA14-4B66-B8F1-9CCA13455EB1}"/>
              </a:ext>
            </a:extLst>
          </p:cNvPr>
          <p:cNvSpPr txBox="1"/>
          <p:nvPr/>
        </p:nvSpPr>
        <p:spPr>
          <a:xfrm>
            <a:off x="3701246" y="3409866"/>
            <a:ext cx="1838929" cy="40408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13" b="1" dirty="0"/>
              <a:t>3) Click “View Raw” </a:t>
            </a:r>
          </a:p>
          <a:p>
            <a:r>
              <a:rPr lang="en-US" sz="1013" b="1" dirty="0"/>
              <a:t>to download file</a:t>
            </a:r>
          </a:p>
        </p:txBody>
      </p:sp>
    </p:spTree>
    <p:extLst>
      <p:ext uri="{BB962C8B-B14F-4D97-AF65-F5344CB8AC3E}">
        <p14:creationId xmlns:p14="http://schemas.microsoft.com/office/powerpoint/2010/main" val="36837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CCB9F6-78A0-4DAD-8D8D-BDA56A176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695" t="23600" r="17965" b="22537"/>
          <a:stretch/>
        </p:blipFill>
        <p:spPr>
          <a:xfrm>
            <a:off x="457200" y="990600"/>
            <a:ext cx="2370638" cy="29139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0D842C-4338-4602-9207-56AE73AEB1B8}"/>
              </a:ext>
            </a:extLst>
          </p:cNvPr>
          <p:cNvSpPr/>
          <p:nvPr/>
        </p:nvSpPr>
        <p:spPr>
          <a:xfrm>
            <a:off x="895773" y="1483732"/>
            <a:ext cx="1288045" cy="19098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B892CB-1C59-4B6B-A36D-3DDA9366D3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21" t="20914" r="4018" b="21083"/>
          <a:stretch/>
        </p:blipFill>
        <p:spPr>
          <a:xfrm>
            <a:off x="2827840" y="2065756"/>
            <a:ext cx="5625296" cy="298193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0E1C0C-849D-4778-988E-5D4155913FA7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6035105" y="1792936"/>
            <a:ext cx="1" cy="1017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0461DE-D51B-4439-9801-BEFC1F3F4E8F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2214296" y="1538892"/>
            <a:ext cx="758318" cy="4033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AF08F2B-67A8-4D05-8247-8027283194A1}"/>
              </a:ext>
            </a:extLst>
          </p:cNvPr>
          <p:cNvSpPr txBox="1"/>
          <p:nvPr/>
        </p:nvSpPr>
        <p:spPr>
          <a:xfrm>
            <a:off x="2972615" y="1336850"/>
            <a:ext cx="1206655" cy="40408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13" b="1" dirty="0"/>
              <a:t>4) Right click “Extract All”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5E709B-3225-4FA2-B946-8655501C5BEE}"/>
              </a:ext>
            </a:extLst>
          </p:cNvPr>
          <p:cNvSpPr txBox="1"/>
          <p:nvPr/>
        </p:nvSpPr>
        <p:spPr>
          <a:xfrm>
            <a:off x="5388370" y="1232976"/>
            <a:ext cx="1293471" cy="55996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13" b="1" dirty="0"/>
              <a:t>5) Choose destination for extracted files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AD351EDD-0995-4BE4-B8F3-D98E46E570E3}"/>
              </a:ext>
            </a:extLst>
          </p:cNvPr>
          <p:cNvCxnSpPr>
            <a:stCxn id="19" idx="3"/>
          </p:cNvCxnSpPr>
          <p:nvPr/>
        </p:nvCxnSpPr>
        <p:spPr>
          <a:xfrm>
            <a:off x="6681841" y="1512956"/>
            <a:ext cx="737887" cy="326777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8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5AAC00-84F5-4EBA-BD75-9B38B25EE1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7" t="15680" r="39905" b="34169"/>
          <a:stretch/>
        </p:blipFill>
        <p:spPr>
          <a:xfrm>
            <a:off x="1066800" y="1143000"/>
            <a:ext cx="6777059" cy="27820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DA97FF-F9A1-4233-A7FB-F615CB5337C8}"/>
              </a:ext>
            </a:extLst>
          </p:cNvPr>
          <p:cNvSpPr/>
          <p:nvPr/>
        </p:nvSpPr>
        <p:spPr>
          <a:xfrm>
            <a:off x="1504345" y="3161773"/>
            <a:ext cx="1288045" cy="26754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5CE633-121B-4190-BE71-299E166D38B1}"/>
              </a:ext>
            </a:extLst>
          </p:cNvPr>
          <p:cNvSpPr txBox="1"/>
          <p:nvPr/>
        </p:nvSpPr>
        <p:spPr>
          <a:xfrm>
            <a:off x="2792388" y="2474496"/>
            <a:ext cx="2369918" cy="40408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13" b="1" dirty="0"/>
              <a:t>6) Right click on left directory and open a new window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A685057-A6DC-480D-8359-1AC0B8F495B5}"/>
              </a:ext>
            </a:extLst>
          </p:cNvPr>
          <p:cNvSpPr/>
          <p:nvPr/>
        </p:nvSpPr>
        <p:spPr>
          <a:xfrm>
            <a:off x="5584837" y="1335462"/>
            <a:ext cx="529541" cy="99831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1DBAE2-C2AB-4835-943E-A7AEC8BC8832}"/>
              </a:ext>
            </a:extLst>
          </p:cNvPr>
          <p:cNvSpPr txBox="1"/>
          <p:nvPr/>
        </p:nvSpPr>
        <p:spPr>
          <a:xfrm>
            <a:off x="6174170" y="1696122"/>
            <a:ext cx="1202321" cy="248209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1013" b="1" dirty="0"/>
              <a:t>Extracted files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38A5F41-8F67-492C-A6EE-136A976F45BB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2477160" y="2676538"/>
            <a:ext cx="315229" cy="43959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FEA3D54-E0F9-472E-A0FA-38F8B8F50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18" t="34931" r="21867" b="53403"/>
          <a:stretch/>
        </p:blipFill>
        <p:spPr>
          <a:xfrm>
            <a:off x="635683" y="4205215"/>
            <a:ext cx="7639291" cy="90638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48927FB-2FB0-42CD-91DF-3C3683440F34}"/>
              </a:ext>
            </a:extLst>
          </p:cNvPr>
          <p:cNvSpPr/>
          <p:nvPr/>
        </p:nvSpPr>
        <p:spPr>
          <a:xfrm>
            <a:off x="800647" y="4550841"/>
            <a:ext cx="5384036" cy="21820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0E50D1-F746-4EEC-86B4-7D8D96E10B5B}"/>
              </a:ext>
            </a:extLst>
          </p:cNvPr>
          <p:cNvSpPr txBox="1"/>
          <p:nvPr/>
        </p:nvSpPr>
        <p:spPr>
          <a:xfrm>
            <a:off x="5992845" y="3429323"/>
            <a:ext cx="2369918" cy="55996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13" b="1" dirty="0"/>
              <a:t>7) Paste &amp; go to this address into Microsoft Explorer bar (replace “[</a:t>
            </a:r>
            <a:r>
              <a:rPr lang="en-US" sz="1013" b="1" dirty="0" err="1"/>
              <a:t>yourusername</a:t>
            </a:r>
            <a:r>
              <a:rPr lang="en-US" sz="1013" b="1" dirty="0"/>
              <a:t>]” with your username)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027BB44-1177-486D-9C3C-E44B5BC5F302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5281005" y="3709304"/>
            <a:ext cx="711841" cy="83337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3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743E70-65A5-47CD-B977-02ECCD5D5D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44" t="9600" r="32785" b="32988"/>
          <a:stretch/>
        </p:blipFill>
        <p:spPr>
          <a:xfrm>
            <a:off x="1143000" y="1066800"/>
            <a:ext cx="6716892" cy="4019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C0BAC4-D5B3-45B2-817F-1B32372BDFC4}"/>
              </a:ext>
            </a:extLst>
          </p:cNvPr>
          <p:cNvSpPr txBox="1"/>
          <p:nvPr/>
        </p:nvSpPr>
        <p:spPr>
          <a:xfrm>
            <a:off x="5353722" y="3583743"/>
            <a:ext cx="2847372" cy="71583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13" b="1" dirty="0"/>
              <a:t>7) Go back to window with extracted palettes and select all files in folder</a:t>
            </a:r>
          </a:p>
          <a:p>
            <a:r>
              <a:rPr lang="en-US" sz="1013" b="1" dirty="0"/>
              <a:t>8) Right click </a:t>
            </a:r>
          </a:p>
          <a:p>
            <a:r>
              <a:rPr lang="en-US" sz="1013" b="1" dirty="0"/>
              <a:t>9) Select “Copy”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0137BC-EE9D-4B28-9675-B6A78F5323BB}"/>
              </a:ext>
            </a:extLst>
          </p:cNvPr>
          <p:cNvSpPr/>
          <p:nvPr/>
        </p:nvSpPr>
        <p:spPr>
          <a:xfrm>
            <a:off x="2361126" y="3808905"/>
            <a:ext cx="1288045" cy="33248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0A2FE9-ECBB-4849-9581-1020502192C9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3649170" y="3923083"/>
            <a:ext cx="1704552" cy="1857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7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oast of Bohemia">
      <a:dk1>
        <a:sysClr val="windowText" lastClr="000000"/>
      </a:dk1>
      <a:lt1>
        <a:sysClr val="window" lastClr="FFFFFF"/>
      </a:lt1>
      <a:dk2>
        <a:srgbClr val="15416D"/>
      </a:dk2>
      <a:lt2>
        <a:srgbClr val="F7F7F7"/>
      </a:lt2>
      <a:accent1>
        <a:srgbClr val="2166AC"/>
      </a:accent1>
      <a:accent2>
        <a:srgbClr val="67A9CF"/>
      </a:accent2>
      <a:accent3>
        <a:srgbClr val="D1E5F0"/>
      </a:accent3>
      <a:accent4>
        <a:srgbClr val="B2182B"/>
      </a:accent4>
      <a:accent5>
        <a:srgbClr val="EF8A62"/>
      </a:accent5>
      <a:accent6>
        <a:srgbClr val="FDDBC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p:Policy xmlns:p="office.server.policy" id="" local="true">
  <p:Name>HQ Document</p:Name>
  <p:Description/>
  <p:Statement/>
  <p:PolicyItems>
    <p:PolicyItem featureId="Microsoft.Office.RecordsManagement.PolicyFeatures.PolicyAudit" staticId="0x0101000719DADD6E6D384B9CD115415321B530005252884372E99249996D41C07A2026D2|8138272" UniqueId="7e814d41-9678-4f1f-9083-bde14844e8ee">
      <p:Name>Auditing</p:Name>
      <p:Description>Audits user actions on documents and list items to the Audit Log.</p:Description>
      <p:CustomData>
        <Audit>
          <Update/>
          <View/>
          <CheckInOut/>
          <MoveCopy/>
          <DeleteRestore/>
        </Audit>
      </p:CustomData>
    </p:PolicyItem>
  </p:PolicyItems>
</p:Policy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HQ Document" ma:contentTypeID="0x0101000719DADD6E6D384B9CD115415321B530005252884372E99249996D41C07A2026D2" ma:contentTypeVersion="82" ma:contentTypeDescription="" ma:contentTypeScope="" ma:versionID="30a074f3041a330e20dca5802f03f43b">
  <xsd:schema xmlns:xsd="http://www.w3.org/2001/XMLSchema" xmlns:xs="http://www.w3.org/2001/XMLSchema" xmlns:p="http://schemas.microsoft.com/office/2006/metadata/properties" xmlns:ns1="http://schemas.microsoft.com/sharepoint/v3" xmlns:ns2="54e040e9-bc5a-4778-bc2d-f4c316b2e12b" targetNamespace="http://schemas.microsoft.com/office/2006/metadata/properties" ma:root="true" ma:fieldsID="b26871c6853314bf0b93269de9b73865" ns1:_="" ns2:_="">
    <xsd:import namespace="http://schemas.microsoft.com/sharepoint/v3"/>
    <xsd:import namespace="54e040e9-bc5a-4778-bc2d-f4c316b2e12b"/>
    <xsd:element name="properties">
      <xsd:complexType>
        <xsd:sequence>
          <xsd:element name="documentManagement">
            <xsd:complexType>
              <xsd:all>
                <xsd:element ref="ns2:Activities" minOccurs="0"/>
                <xsd:element ref="ns2:Program_x0020_Area" minOccurs="0"/>
                <xsd:element ref="ns2:Planning_x0020_and_x0020_Reporting_x0020_Cycle" minOccurs="0"/>
                <xsd:element ref="ns2:Fiscal_x0020_Year" minOccurs="0"/>
                <xsd:element ref="ns2:Agencies" minOccurs="0"/>
                <xsd:element ref="ns2:PEPFAR_x0020_Country" minOccurs="0"/>
                <xsd:element ref="ns2:TaxKeywordTaxHTField" minOccurs="0"/>
                <xsd:element ref="ns2:TaxCatchAllLabel" minOccurs="0"/>
                <xsd:element ref="ns2:_dlc_DocIdPersistId" minOccurs="0"/>
                <xsd:element ref="ns2:TaxCatchAll" minOccurs="0"/>
                <xsd:element ref="ns2:_dlc_DocId" minOccurs="0"/>
                <xsd:element ref="ns2:_dlc_DocIdUrl" minOccurs="0"/>
                <xsd:element ref="ns2:SharedWithUsers" minOccurs="0"/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2" nillable="true" ma:displayName="Exempt from Policy" ma:description="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e040e9-bc5a-4778-bc2d-f4c316b2e12b" elementFormDefault="qualified">
    <xsd:import namespace="http://schemas.microsoft.com/office/2006/documentManagement/types"/>
    <xsd:import namespace="http://schemas.microsoft.com/office/infopath/2007/PartnerControls"/>
    <xsd:element name="Activities" ma:index="3" nillable="true" ma:displayName="Activities" ma:format="Dropdown" ma:internalName="Activities" ma:readOnly="false">
      <xsd:simpleType>
        <xsd:restriction base="dms:Choice">
          <xsd:enumeration value="(None)"/>
          <xsd:enumeration value="Communications"/>
          <xsd:enumeration value="Event"/>
          <xsd:enumeration value="Financial"/>
          <xsd:enumeration value="Human Resources"/>
          <xsd:enumeration value="Meeting"/>
          <xsd:enumeration value="Planning"/>
          <xsd:enumeration value="Records"/>
          <xsd:enumeration value="Training"/>
        </xsd:restriction>
      </xsd:simpleType>
    </xsd:element>
    <xsd:element name="Program_x0020_Area" ma:index="4" nillable="true" ma:displayName="Program Area" ma:format="Dropdown" ma:internalName="Program_x0020_Area" ma:readOnly="false">
      <xsd:simpleType>
        <xsd:restriction base="dms:Choice">
          <xsd:enumeration value="(None)"/>
          <xsd:enumeration value="Prevention"/>
          <xsd:enumeration value="Care"/>
          <xsd:enumeration value="Treatment"/>
          <xsd:enumeration value="Systems and Governance"/>
          <xsd:enumeration value="Cross Cutting"/>
        </xsd:restriction>
      </xsd:simpleType>
    </xsd:element>
    <xsd:element name="Planning_x0020_and_x0020_Reporting_x0020_Cycle" ma:index="5" nillable="true" ma:displayName="Planning and Reporting Cycle" ma:format="Dropdown" ma:internalName="Planning_x0020_and_x0020_Reporting_x0020_Cycle" ma:readOnly="false">
      <xsd:simpleType>
        <xsd:restriction base="dms:Choice">
          <xsd:enumeration value="(None)"/>
          <xsd:enumeration value="Archive"/>
          <xsd:enumeration value="APR"/>
          <xsd:enumeration value="COP"/>
          <xsd:enumeration value="HOP"/>
          <xsd:enumeration value="OPU"/>
          <xsd:enumeration value="Pre-COP"/>
          <xsd:enumeration value="SAPR"/>
        </xsd:restriction>
      </xsd:simpleType>
    </xsd:element>
    <xsd:element name="Fiscal_x0020_Year" ma:index="6" nillable="true" ma:displayName="Fiscal Year" ma:format="Dropdown" ma:internalName="Fiscal_x0020_Year" ma:readOnly="false">
      <xsd:simpleType>
        <xsd:restriction base="dms:Choice">
          <xsd:enumeration value="(None)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4"/>
          <xsd:enumeration value="2013"/>
          <xsd:enumeration value="2012"/>
          <xsd:enumeration value="2011"/>
        </xsd:restriction>
      </xsd:simpleType>
    </xsd:element>
    <xsd:element name="Agencies" ma:index="7" nillable="true" ma:displayName="Agency" ma:format="Dropdown" ma:internalName="Agencies" ma:readOnly="false">
      <xsd:simpleType>
        <xsd:restriction base="dms:Choice">
          <xsd:enumeration value="(None)"/>
          <xsd:enumeration value="All"/>
          <xsd:enumeration value="Commerce"/>
          <xsd:enumeration value="Defense"/>
          <xsd:enumeration value="Labor"/>
          <xsd:enumeration value="HHS/CDC"/>
          <xsd:enumeration value="HHS/FDA"/>
          <xsd:enumeration value="HHS/HRSA"/>
          <xsd:enumeration value="HHS/NIH"/>
          <xsd:enumeration value="HHS/OGA"/>
          <xsd:enumeration value="HHS/SAMHSA"/>
          <xsd:enumeration value="Other"/>
          <xsd:enumeration value="Peace Corps"/>
          <xsd:enumeration value="State"/>
          <xsd:enumeration value="Treasury"/>
          <xsd:enumeration value="USAID"/>
        </xsd:restriction>
      </xsd:simpleType>
    </xsd:element>
    <xsd:element name="PEPFAR_x0020_Country" ma:index="8" nillable="true" ma:displayName="OU" ma:internalName="PEPFAR_x0020_Country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(None)"/>
                    <xsd:enumeration value="All"/>
                    <xsd:enumeration value="Angola"/>
                    <xsd:enumeration value="Asia Regional Program (ARP)"/>
                    <xsd:enumeration value="Botswana"/>
                    <xsd:enumeration value="Burma"/>
                    <xsd:enumeration value="Burundi"/>
                    <xsd:enumeration value="Cambodia"/>
                    <xsd:enumeration value="Cameroon"/>
                    <xsd:enumeration value="Caribbean Region"/>
                    <xsd:enumeration value="Central America Region"/>
                    <xsd:enumeration value="Central Asia Region"/>
                    <xsd:enumeration value="Cote d' Ivoire"/>
                    <xsd:enumeration value="Democratic Republic of the Congo"/>
                    <xsd:enumeration value="Dominican Republic"/>
                    <xsd:enumeration value="Ethiopia"/>
                    <xsd:enumeration value="Ghana"/>
                    <xsd:enumeration value="Guyana"/>
                    <xsd:enumeration value="Haiti"/>
                    <xsd:enumeration value="HQ"/>
                    <xsd:enumeration value="India"/>
                    <xsd:enumeration value="Indonesia"/>
                    <xsd:enumeration value="Kenya"/>
                    <xsd:enumeration value="Lesotho"/>
                    <xsd:enumeration value="Malawi"/>
                    <xsd:enumeration value="Mozambique"/>
                    <xsd:enumeration value="Namibia"/>
                    <xsd:enumeration value="Nigeria"/>
                    <xsd:enumeration value="PNG"/>
                    <xsd:enumeration value="Russia"/>
                    <xsd:enumeration value="Rwanda"/>
                    <xsd:enumeration value="South Africa"/>
                    <xsd:enumeration value="South Sudan"/>
                    <xsd:enumeration value="Swaziland"/>
                    <xsd:enumeration value="Tanzania"/>
                    <xsd:enumeration value="Uganda"/>
                    <xsd:enumeration value="Ukraine"/>
                    <xsd:enumeration value="Vietnam"/>
                    <xsd:enumeration value="Zambia"/>
                    <xsd:enumeration value="Zimbabwe"/>
                  </xsd:restriction>
                </xsd:simpleType>
              </xsd:element>
            </xsd:sequence>
          </xsd:extension>
        </xsd:complexContent>
      </xsd:complexType>
    </xsd:element>
    <xsd:element name="TaxKeywordTaxHTField" ma:index="10" nillable="true" ma:taxonomy="true" ma:internalName="TaxKeywordTaxHTField" ma:taxonomyFieldName="TaxKeyword" ma:displayName="Enterprise Keywords" ma:readOnly="false" ma:fieldId="{23f27201-bee3-471e-b2e7-b64fd8b7ca38}" ma:taxonomyMulti="true" ma:sspId="a0048e47-9258-427b-b476-27e0ab29a8e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11" nillable="true" ma:displayName="Taxonomy Catch All Column1" ma:description="" ma:list="{2cc5ae64-a620-450e-845b-f73f3eb4e805}" ma:internalName="TaxCatchAllLabel" ma:readOnly="true" ma:showField="CatchAllDataLabel" ma:web="54e040e9-bc5a-4778-bc2d-f4c316b2e1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TaxCatchAll" ma:index="16" nillable="true" ma:displayName="Taxonomy Catch All Column" ma:description="" ma:hidden="true" ma:list="{2cc5ae64-a620-450e-845b-f73f3eb4e805}" ma:internalName="TaxCatchAll" ma:readOnly="false" ma:showField="CatchAllData" ma:web="54e040e9-bc5a-4778-bc2d-f4c316b2e1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haredWithUsers" ma:index="2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54e040e9-bc5a-4778-bc2d-f4c316b2e12b">
      <Terms xmlns="http://schemas.microsoft.com/office/infopath/2007/PartnerControls"/>
    </TaxKeywordTaxHTField>
    <Program_x0020_Area xmlns="54e040e9-bc5a-4778-bc2d-f4c316b2e12b" xsi:nil="true"/>
    <TaxCatchAll xmlns="54e040e9-bc5a-4778-bc2d-f4c316b2e12b"/>
    <Planning_x0020_and_x0020_Reporting_x0020_Cycle xmlns="54e040e9-bc5a-4778-bc2d-f4c316b2e12b" xsi:nil="true"/>
    <Activities xmlns="54e040e9-bc5a-4778-bc2d-f4c316b2e12b" xsi:nil="true"/>
    <Agencies xmlns="54e040e9-bc5a-4778-bc2d-f4c316b2e12b" xsi:nil="true"/>
    <_dlc_DocIdPersistId xmlns="54e040e9-bc5a-4778-bc2d-f4c316b2e12b" xsi:nil="true"/>
    <Fiscal_x0020_Year xmlns="54e040e9-bc5a-4778-bc2d-f4c316b2e12b" xsi:nil="true"/>
    <PEPFAR_x0020_Country xmlns="54e040e9-bc5a-4778-bc2d-f4c316b2e12b"/>
  </documentManagement>
</p:properties>
</file>

<file path=customXml/itemProps1.xml><?xml version="1.0" encoding="utf-8"?>
<ds:datastoreItem xmlns:ds="http://schemas.openxmlformats.org/officeDocument/2006/customXml" ds:itemID="{D5957D3F-AD66-4940-BA11-4BF3F0313CBF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47226E72-C810-4664-9AB7-3EE5E506797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5ABDCB6-63DE-4543-A1D0-C0A7996CDB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4e040e9-bc5a-4778-bc2d-f4c316b2e1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459F88D-7EEC-4F70-9100-895DF8CC28C6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9EDC77B4-B3C6-4D8E-9A0D-A4CA02BF667D}">
  <ds:schemaRefs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54e040e9-bc5a-4778-bc2d-f4c316b2e12b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214</Words>
  <Application>Microsoft Office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Angles</vt:lpstr>
      <vt:lpstr>Color Palettes 101</vt:lpstr>
      <vt:lpstr>What to Avoid</vt:lpstr>
      <vt:lpstr>PowerPoint Presentation</vt:lpstr>
      <vt:lpstr>How Do I Import the Palettes?!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These slides were powered by the Tidepools color palette.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2018-03-05T19:58:47Z</dcterms:created>
  <dcterms:modified xsi:type="dcterms:W3CDTF">2018-05-02T19:06:53Z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0x0101000719DADD6E6D384B9CD115415321B530005252884372E99249996D41C07A2026D2</vt:lpwstr>
  </property>
  <property fmtid="{D5CDD505-2E9C-101B-9397-08002B2CF9AE}" pid="3" name="TaxKeyword">
    <vt:lpwstr/>
  </property>
</Properties>
</file>