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6"/>
  </p:sldMasterIdLst>
  <p:notesMasterIdLst>
    <p:notesMasterId r:id="rId15"/>
  </p:notesMasterIdLst>
  <p:handoutMasterIdLst>
    <p:handoutMasterId r:id="rId16"/>
  </p:handoutMasterIdLst>
  <p:sldIdLst>
    <p:sldId id="442" r:id="rId7"/>
    <p:sldId id="443" r:id="rId8"/>
    <p:sldId id="444" r:id="rId9"/>
    <p:sldId id="445" r:id="rId10"/>
    <p:sldId id="446" r:id="rId11"/>
    <p:sldId id="447" r:id="rId12"/>
    <p:sldId id="448" r:id="rId13"/>
    <p:sldId id="42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tenauer, Emily J" initials="EJR" lastIdx="2" clrIdx="0"/>
  <p:cmAuthor id="1" name="Buttolph, Jasmine" initials="BJ" lastIdx="2" clrIdx="1">
    <p:extLst/>
  </p:cmAuthor>
  <p:cmAuthor id="2" name="Erin Schelar" initials="ES" lastIdx="1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90786" autoAdjust="0"/>
  </p:normalViewPr>
  <p:slideViewPr>
    <p:cSldViewPr>
      <p:cViewPr varScale="1">
        <p:scale>
          <a:sx n="79" d="100"/>
          <a:sy n="79" d="100"/>
        </p:scale>
        <p:origin x="149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1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E1815B-F655-4310-82B8-2B54FAE561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4DE4FF-0FFE-4C4C-8753-0021531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66EF7D-E509-440D-B810-D9F9D00DCC4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4512C8-B92A-42EB-8A3F-B36AD201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224504"/>
            <a:ext cx="3571875" cy="3633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24000" y="3224504"/>
            <a:ext cx="7620000" cy="36334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PFAR Logo (JPG format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54864"/>
            <a:ext cx="1630680" cy="1630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90600" y="387458"/>
            <a:ext cx="3352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baseline="0" dirty="0" smtClean="0">
                <a:solidFill>
                  <a:srgbClr val="002060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U.S.</a:t>
            </a:r>
            <a:r>
              <a:rPr lang="en-US" sz="900" b="1" baseline="0" dirty="0" smtClean="0">
                <a:solidFill>
                  <a:srgbClr val="002060"/>
                </a:solidFill>
              </a:rPr>
              <a:t> President’s Emergency Plan for AIDS Relief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644"/>
            <a:ext cx="1194802" cy="137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00172"/>
          </a:xfrm>
        </p:spPr>
        <p:txBody>
          <a:bodyPr/>
          <a:lstStyle>
            <a:lvl1pPr marL="344488" indent="-344488">
              <a:buFont typeface="Arial" panose="020B0604020202020204" pitchFamily="34" charset="0"/>
              <a:buChar char="•"/>
              <a:defRPr/>
            </a:lvl1pPr>
            <a:lvl2pPr marL="688975" indent="-344488">
              <a:buFont typeface="Courier New" panose="02070309020205020404" pitchFamily="49" charset="0"/>
              <a:buChar char="o"/>
              <a:defRPr/>
            </a:lvl2pPr>
            <a:lvl3pPr marL="1033463" indent="-247650">
              <a:buSzPct val="95000"/>
              <a:buFont typeface="Arial" panose="020B0604020202020204" pitchFamily="34" charset="0"/>
              <a:buChar char="•"/>
              <a:defRPr/>
            </a:lvl3pPr>
            <a:lvl4pPr marL="914400" indent="-225425">
              <a:buFont typeface="Arial" panose="020B0604020202020204" pitchFamily="34" charset="0"/>
              <a:buChar char="•"/>
              <a:defRPr/>
            </a:lvl4pPr>
            <a:lvl5pPr marL="1139825" indent="-225425">
              <a:buFont typeface="Calibri" panose="020F0502020204030204" pitchFamily="34" charset="0"/>
              <a:buChar char="‒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 marL="1376363" indent="-236538">
              <a:buFont typeface="Calibri" panose="020F0502020204030204" pitchFamily="34" charset="0"/>
              <a:buChar char="‒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6pPr>
            <a:lvl7pPr marL="1603375" indent="-227013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 marL="1828800" indent="-225425">
              <a:buFont typeface="Arial" panose="020B0604020202020204" pitchFamily="34" charset="0"/>
              <a:buChar char="•"/>
              <a:defRPr/>
            </a:lvl8pPr>
            <a:lvl9pPr marL="2054225" indent="-22542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  <a:p>
            <a:pPr lvl="8"/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7" name="Picture 6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1777514" y="3352800"/>
            <a:ext cx="7366486" cy="3505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3352800"/>
            <a:ext cx="3571875" cy="3505200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13" name="Picture 12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522732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600">
                <a:latin typeface="Calibri" panose="020F0502020204030204" pitchFamily="34" charset="0"/>
              </a:defRPr>
            </a:lvl6pPr>
            <a:lvl7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52273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6pPr>
            <a:lvl7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</p:spPr>
        <p:txBody>
          <a:bodyPr/>
          <a:lstStyle/>
          <a:p>
            <a:fld id="{2720EF26-1E39-4F64-8236-ED355D8069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8" name="Picture 7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</p:spPr>
        <p:txBody>
          <a:bodyPr/>
          <a:lstStyle/>
          <a:p>
            <a:fld id="{2720EF26-1E39-4F64-8236-ED355D806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6" name="Picture 5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224504"/>
            <a:ext cx="3571875" cy="3633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>
          <a:xfrm>
            <a:off x="1524000" y="3224504"/>
            <a:ext cx="7620000" cy="36334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PFAR Logo (JPG format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54864"/>
            <a:ext cx="1630680" cy="1630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90600" y="387460"/>
            <a:ext cx="335280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spc="600" baseline="0" dirty="0" smtClean="0">
                <a:solidFill>
                  <a:srgbClr val="002060"/>
                </a:solidFill>
              </a:rPr>
              <a:t>PEPFAR</a:t>
            </a:r>
          </a:p>
          <a:p>
            <a:pPr algn="ctr"/>
            <a:r>
              <a:rPr lang="en-US" sz="675" b="1" dirty="0" smtClean="0">
                <a:solidFill>
                  <a:srgbClr val="002060"/>
                </a:solidFill>
              </a:rPr>
              <a:t>U.S.</a:t>
            </a:r>
            <a:r>
              <a:rPr lang="en-US" sz="675" b="1" baseline="0" dirty="0" smtClean="0">
                <a:solidFill>
                  <a:srgbClr val="002060"/>
                </a:solidFill>
              </a:rPr>
              <a:t> President’s Emergency Plan for AIDS Relief</a:t>
            </a:r>
            <a:endParaRPr lang="en-US" sz="675" b="1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644"/>
            <a:ext cx="1194802" cy="13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775132" y="6400799"/>
            <a:ext cx="7368867" cy="4572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-2382" y="6400800"/>
            <a:ext cx="6250782" cy="45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8"/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lIns="0" tIns="0" rIns="0" bIns="0" anchor="ctr" anchorCtr="1"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800"/>
        </a:spcBef>
        <a:buFont typeface="Arial" pitchFamily="34" charset="0"/>
        <a:buChar char="•"/>
        <a:defRPr sz="2800" b="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95338" indent="-333375" algn="l" defTabSz="914400" rtl="0" eaLnBrk="1" latinLnBrk="0" hangingPunct="1">
        <a:spcBef>
          <a:spcPts val="300"/>
        </a:spcBef>
        <a:buClr>
          <a:schemeClr val="accent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39825" indent="-344488" algn="l" defTabSz="914400" rtl="0" eaLnBrk="1" latinLnBrk="0" hangingPunct="1"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376363" indent="-236538" algn="l" defTabSz="914400" rtl="0" eaLnBrk="1" latinLnBrk="0" hangingPunct="1">
        <a:spcBef>
          <a:spcPts val="300"/>
        </a:spcBef>
        <a:buClr>
          <a:schemeClr val="accent2"/>
        </a:buClr>
        <a:buFont typeface="Calibri" panose="020F0502020204030204" pitchFamily="34" charset="0"/>
        <a:buChar char="⁻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603375" indent="-227013" algn="l" defTabSz="914400" rtl="0" eaLnBrk="1" latinLnBrk="0" hangingPunct="1">
        <a:spcBef>
          <a:spcPts val="300"/>
        </a:spcBef>
        <a:buClr>
          <a:schemeClr val="accent2"/>
        </a:buClr>
        <a:buFont typeface="Calibri" panose="020F0502020204030204" pitchFamily="34" charset="0"/>
        <a:buChar char="⁻"/>
        <a:defRPr sz="16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828800" indent="-225425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6pPr>
      <a:lvl7pPr marL="2054225" indent="-225425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7pPr>
      <a:lvl8pPr marL="2290763" indent="-236538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 baseline="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8pPr>
      <a:lvl9pPr marL="2517775" indent="-227013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studio.github.io/leafl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contrib/intro-spatial-rl.pdf" TargetMode="External"/><Relationship Id="rId2" Type="http://schemas.openxmlformats.org/officeDocument/2006/relationships/hyperlink" Target="https://rstudio.github.io/leafl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atial.ly/r/" TargetMode="External"/><Relationship Id="rId5" Type="http://schemas.openxmlformats.org/officeDocument/2006/relationships/hyperlink" Target="https://ugoproto.github.io/ugo_r_doc/leaflet-cheat-sheet.pdf" TargetMode="External"/><Relationship Id="rId4" Type="http://schemas.openxmlformats.org/officeDocument/2006/relationships/hyperlink" Target="https://www.maths.lancs.ac.uk/~rowlings/Teaching/UseR2012/cheatshee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68620"/>
            <a:ext cx="6858000" cy="903230"/>
          </a:xfrm>
        </p:spPr>
        <p:txBody>
          <a:bodyPr/>
          <a:lstStyle/>
          <a:p>
            <a:r>
              <a:rPr lang="en-US" sz="3300" dirty="0"/>
              <a:t>Mapping </a:t>
            </a:r>
            <a:r>
              <a:rPr lang="en-US" sz="3300" dirty="0"/>
              <a:t>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R Training Sessions </a:t>
            </a:r>
            <a:r>
              <a:rPr lang="en-US" sz="2100" dirty="0"/>
              <a:t>4</a:t>
            </a:r>
            <a:endParaRPr lang="en-US" sz="2100" dirty="0"/>
          </a:p>
          <a:p>
            <a:endParaRPr lang="en-US" dirty="0"/>
          </a:p>
          <a:p>
            <a:r>
              <a:rPr lang="en-US" dirty="0" smtClean="0"/>
              <a:t>10</a:t>
            </a:r>
            <a:r>
              <a:rPr lang="en-US" dirty="0" smtClean="0"/>
              <a:t>/19/2018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&amp; Interactive 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9" y="2696596"/>
            <a:ext cx="4014788" cy="2957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05" y="2062333"/>
            <a:ext cx="3938145" cy="3253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7300" y="5591175"/>
            <a:ext cx="15568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made with </a:t>
            </a:r>
            <a:r>
              <a:rPr lang="en-US" sz="1350" dirty="0" err="1"/>
              <a:t>ggmap</a:t>
            </a:r>
            <a:r>
              <a:rPr lang="en-US" sz="1350" dirty="0"/>
              <a:t>()</a:t>
            </a:r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5305425"/>
            <a:ext cx="15243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made with leaflet()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057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786596" cy="3263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Points, Lines, Polygon, Coordinates, Raster</a:t>
            </a:r>
          </a:p>
          <a:p>
            <a:r>
              <a:rPr lang="en-US" dirty="0" smtClean="0"/>
              <a:t>Nested data made up of slots that can be called using @</a:t>
            </a:r>
          </a:p>
          <a:p>
            <a:pPr lvl="1"/>
            <a:r>
              <a:rPr lang="en-US" dirty="0" err="1" smtClean="0"/>
              <a:t>GoT_Regions@data</a:t>
            </a:r>
            <a:endParaRPr lang="en-US" dirty="0" smtClean="0"/>
          </a:p>
          <a:p>
            <a:pPr lvl="1"/>
            <a:r>
              <a:rPr lang="en-US" dirty="0" err="1" smtClean="0"/>
              <a:t>GoT_Regions@polygons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89" y="3733221"/>
            <a:ext cx="5164931" cy="2121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88" y="1364166"/>
            <a:ext cx="5318522" cy="13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4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rgdal</a:t>
            </a:r>
            <a:r>
              <a:rPr lang="en-US" dirty="0" smtClean="0"/>
              <a:t>: R’s interface to the “Geospatial Abstraction Library (GDAL)” (also used by QGIS) </a:t>
            </a:r>
          </a:p>
          <a:p>
            <a:pPr lvl="1"/>
            <a:r>
              <a:rPr lang="en-US" dirty="0" smtClean="0"/>
              <a:t>Required to read shape files</a:t>
            </a:r>
          </a:p>
          <a:p>
            <a:pPr lvl="1"/>
            <a:r>
              <a:rPr lang="en-US" b="1" dirty="0" err="1" smtClean="0"/>
              <a:t>readOGR</a:t>
            </a:r>
            <a:r>
              <a:rPr lang="en-US" dirty="0" smtClean="0"/>
              <a:t>(</a:t>
            </a:r>
            <a:r>
              <a:rPr lang="en-US" b="1" dirty="0" err="1" smtClean="0"/>
              <a:t>dsn</a:t>
            </a:r>
            <a:r>
              <a:rPr lang="en-US" dirty="0" smtClean="0"/>
              <a:t>=‘</a:t>
            </a:r>
            <a:r>
              <a:rPr lang="en-US" dirty="0" err="1" smtClean="0"/>
              <a:t>GoT_Regions</a:t>
            </a:r>
            <a:r>
              <a:rPr lang="en-US" dirty="0" smtClean="0"/>
              <a:t>’, </a:t>
            </a:r>
            <a:r>
              <a:rPr lang="en-US" b="1" dirty="0" smtClean="0"/>
              <a:t>layer</a:t>
            </a:r>
            <a:r>
              <a:rPr lang="en-US" dirty="0" smtClean="0"/>
              <a:t> = ‘continents’)</a:t>
            </a:r>
          </a:p>
          <a:p>
            <a:pPr lvl="2"/>
            <a:r>
              <a:rPr lang="en-US" dirty="0" smtClean="0"/>
              <a:t>OGR: </a:t>
            </a:r>
            <a:r>
              <a:rPr lang="en-US" dirty="0" err="1"/>
              <a:t>OpenGIS</a:t>
            </a:r>
            <a:r>
              <a:rPr lang="en-US" dirty="0"/>
              <a:t> Simple Features Reference </a:t>
            </a:r>
            <a:r>
              <a:rPr lang="en-US" dirty="0" smtClean="0"/>
              <a:t>Implementation (refers to a GIS file)</a:t>
            </a:r>
          </a:p>
          <a:p>
            <a:pPr lvl="2"/>
            <a:r>
              <a:rPr lang="en-US" dirty="0" err="1" smtClean="0"/>
              <a:t>dsn</a:t>
            </a:r>
            <a:r>
              <a:rPr lang="en-US" dirty="0" smtClean="0"/>
              <a:t>: data source name (folder that contains the shape files)</a:t>
            </a:r>
          </a:p>
          <a:p>
            <a:pPr lvl="2"/>
            <a:r>
              <a:rPr lang="en-US" dirty="0" smtClean="0"/>
              <a:t>layer:  OU or Regions or SNU level that you want to display on the map</a:t>
            </a:r>
          </a:p>
          <a:p>
            <a:r>
              <a:rPr lang="en-US" b="1" dirty="0" err="1" smtClean="0"/>
              <a:t>rgeos</a:t>
            </a:r>
            <a:r>
              <a:rPr lang="en-US" dirty="0" smtClean="0"/>
              <a:t>: extract data from shape files</a:t>
            </a:r>
          </a:p>
          <a:p>
            <a:r>
              <a:rPr lang="en-US" b="1" dirty="0" err="1" smtClean="0"/>
              <a:t>sp</a:t>
            </a:r>
            <a:r>
              <a:rPr lang="en-US" dirty="0" smtClean="0"/>
              <a:t>: used to create points, lines, polygon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1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Reference System (CRS)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4988378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Defines coordinate’s place on the Earth’s surface</a:t>
            </a:r>
          </a:p>
          <a:p>
            <a:r>
              <a:rPr lang="en-US" dirty="0" smtClean="0"/>
              <a:t>Represented in R as ‘</a:t>
            </a:r>
            <a:r>
              <a:rPr lang="en-US" b="1" dirty="0" smtClean="0"/>
              <a:t>proj4string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Spatial data must have a CRS, or it can’t be plotted on open street maps (OSM) or Google maps</a:t>
            </a:r>
          </a:p>
          <a:p>
            <a:pPr lvl="1"/>
            <a:r>
              <a:rPr lang="en-US" dirty="0" smtClean="0"/>
              <a:t>Can still be plotted without background world map</a:t>
            </a:r>
          </a:p>
          <a:p>
            <a:r>
              <a:rPr lang="en-US" dirty="0" smtClean="0"/>
              <a:t>Find CRS – proj4string(</a:t>
            </a:r>
            <a:r>
              <a:rPr lang="en-US" dirty="0" err="1" smtClean="0"/>
              <a:t>got.country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 CRS</a:t>
            </a:r>
          </a:p>
          <a:p>
            <a:pPr lvl="1"/>
            <a:r>
              <a:rPr lang="en-US" dirty="0" smtClean="0"/>
              <a:t>proj4string(</a:t>
            </a:r>
            <a:r>
              <a:rPr lang="en-US" dirty="0" err="1" smtClean="0"/>
              <a:t>got.country</a:t>
            </a:r>
            <a:r>
              <a:rPr lang="en-US" dirty="0" smtClean="0"/>
              <a:t>) &lt;- CRS("+</a:t>
            </a:r>
            <a:r>
              <a:rPr lang="en-US" dirty="0" err="1" smtClean="0"/>
              <a:t>init</a:t>
            </a:r>
            <a:r>
              <a:rPr lang="en-US" dirty="0" smtClean="0"/>
              <a:t>=epsg:4326“)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32" y="2744833"/>
            <a:ext cx="3490265" cy="16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493395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library for interactive maps in R</a:t>
            </a:r>
          </a:p>
          <a:p>
            <a:pPr lvl="1"/>
            <a:r>
              <a:rPr lang="en-US" dirty="0" smtClean="0"/>
              <a:t>Create maps with leaflet()</a:t>
            </a:r>
          </a:p>
          <a:p>
            <a:pPr lvl="1"/>
            <a:r>
              <a:rPr lang="en-US" dirty="0" smtClean="0"/>
              <a:t>Add layers for polygons, markers, popups</a:t>
            </a:r>
          </a:p>
          <a:p>
            <a:pPr lvl="1"/>
            <a:r>
              <a:rPr lang="en-US" dirty="0" smtClean="0"/>
              <a:t>Export as html or jpeg and share</a:t>
            </a:r>
          </a:p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https://rstudio.github.io/leaflet/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Great resource to learn about different options in leaflet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175" t="40000" r="39925"/>
          <a:stretch/>
        </p:blipFill>
        <p:spPr>
          <a:xfrm>
            <a:off x="5648325" y="2155598"/>
            <a:ext cx="3358515" cy="273132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358413" y="2373630"/>
            <a:ext cx="1018492" cy="601980"/>
          </a:xfrm>
          <a:custGeom>
            <a:avLst/>
            <a:gdLst>
              <a:gd name="connsiteX0" fmla="*/ 391797 w 1357989"/>
              <a:gd name="connsiteY0" fmla="*/ 40640 h 883920"/>
              <a:gd name="connsiteX1" fmla="*/ 158117 w 1357989"/>
              <a:gd name="connsiteY1" fmla="*/ 40640 h 883920"/>
              <a:gd name="connsiteX2" fmla="*/ 127637 w 1357989"/>
              <a:gd name="connsiteY2" fmla="*/ 50800 h 883920"/>
              <a:gd name="connsiteX3" fmla="*/ 97157 w 1357989"/>
              <a:gd name="connsiteY3" fmla="*/ 71120 h 883920"/>
              <a:gd name="connsiteX4" fmla="*/ 86997 w 1357989"/>
              <a:gd name="connsiteY4" fmla="*/ 101600 h 883920"/>
              <a:gd name="connsiteX5" fmla="*/ 56517 w 1357989"/>
              <a:gd name="connsiteY5" fmla="*/ 121920 h 883920"/>
              <a:gd name="connsiteX6" fmla="*/ 26037 w 1357989"/>
              <a:gd name="connsiteY6" fmla="*/ 152400 h 883920"/>
              <a:gd name="connsiteX7" fmla="*/ 15877 w 1357989"/>
              <a:gd name="connsiteY7" fmla="*/ 406400 h 883920"/>
              <a:gd name="connsiteX8" fmla="*/ 46357 w 1357989"/>
              <a:gd name="connsiteY8" fmla="*/ 508000 h 883920"/>
              <a:gd name="connsiteX9" fmla="*/ 107317 w 1357989"/>
              <a:gd name="connsiteY9" fmla="*/ 568960 h 883920"/>
              <a:gd name="connsiteX10" fmla="*/ 188597 w 1357989"/>
              <a:gd name="connsiteY10" fmla="*/ 660400 h 883920"/>
              <a:gd name="connsiteX11" fmla="*/ 219077 w 1357989"/>
              <a:gd name="connsiteY11" fmla="*/ 690880 h 883920"/>
              <a:gd name="connsiteX12" fmla="*/ 249557 w 1357989"/>
              <a:gd name="connsiteY12" fmla="*/ 721360 h 883920"/>
              <a:gd name="connsiteX13" fmla="*/ 280037 w 1357989"/>
              <a:gd name="connsiteY13" fmla="*/ 741680 h 883920"/>
              <a:gd name="connsiteX14" fmla="*/ 300357 w 1357989"/>
              <a:gd name="connsiteY14" fmla="*/ 772160 h 883920"/>
              <a:gd name="connsiteX15" fmla="*/ 330837 w 1357989"/>
              <a:gd name="connsiteY15" fmla="*/ 782320 h 883920"/>
              <a:gd name="connsiteX16" fmla="*/ 361317 w 1357989"/>
              <a:gd name="connsiteY16" fmla="*/ 802640 h 883920"/>
              <a:gd name="connsiteX17" fmla="*/ 391797 w 1357989"/>
              <a:gd name="connsiteY17" fmla="*/ 812800 h 883920"/>
              <a:gd name="connsiteX18" fmla="*/ 432437 w 1357989"/>
              <a:gd name="connsiteY18" fmla="*/ 833120 h 883920"/>
              <a:gd name="connsiteX19" fmla="*/ 462917 w 1357989"/>
              <a:gd name="connsiteY19" fmla="*/ 843280 h 883920"/>
              <a:gd name="connsiteX20" fmla="*/ 503557 w 1357989"/>
              <a:gd name="connsiteY20" fmla="*/ 863600 h 883920"/>
              <a:gd name="connsiteX21" fmla="*/ 564517 w 1357989"/>
              <a:gd name="connsiteY21" fmla="*/ 883920 h 883920"/>
              <a:gd name="connsiteX22" fmla="*/ 706757 w 1357989"/>
              <a:gd name="connsiteY22" fmla="*/ 863600 h 883920"/>
              <a:gd name="connsiteX23" fmla="*/ 767717 w 1357989"/>
              <a:gd name="connsiteY23" fmla="*/ 822960 h 883920"/>
              <a:gd name="connsiteX24" fmla="*/ 798197 w 1357989"/>
              <a:gd name="connsiteY24" fmla="*/ 802640 h 883920"/>
              <a:gd name="connsiteX25" fmla="*/ 828677 w 1357989"/>
              <a:gd name="connsiteY25" fmla="*/ 792480 h 883920"/>
              <a:gd name="connsiteX26" fmla="*/ 920117 w 1357989"/>
              <a:gd name="connsiteY26" fmla="*/ 741680 h 883920"/>
              <a:gd name="connsiteX27" fmla="*/ 1001397 w 1357989"/>
              <a:gd name="connsiteY27" fmla="*/ 670560 h 883920"/>
              <a:gd name="connsiteX28" fmla="*/ 1062357 w 1357989"/>
              <a:gd name="connsiteY28" fmla="*/ 609600 h 883920"/>
              <a:gd name="connsiteX29" fmla="*/ 1123317 w 1357989"/>
              <a:gd name="connsiteY29" fmla="*/ 568960 h 883920"/>
              <a:gd name="connsiteX30" fmla="*/ 1153797 w 1357989"/>
              <a:gd name="connsiteY30" fmla="*/ 548640 h 883920"/>
              <a:gd name="connsiteX31" fmla="*/ 1184277 w 1357989"/>
              <a:gd name="connsiteY31" fmla="*/ 518160 h 883920"/>
              <a:gd name="connsiteX32" fmla="*/ 1245237 w 1357989"/>
              <a:gd name="connsiteY32" fmla="*/ 487680 h 883920"/>
              <a:gd name="connsiteX33" fmla="*/ 1275717 w 1357989"/>
              <a:gd name="connsiteY33" fmla="*/ 457200 h 883920"/>
              <a:gd name="connsiteX34" fmla="*/ 1306197 w 1357989"/>
              <a:gd name="connsiteY34" fmla="*/ 447040 h 883920"/>
              <a:gd name="connsiteX35" fmla="*/ 1336677 w 1357989"/>
              <a:gd name="connsiteY35" fmla="*/ 426720 h 883920"/>
              <a:gd name="connsiteX36" fmla="*/ 1346837 w 1357989"/>
              <a:gd name="connsiteY36" fmla="*/ 284480 h 883920"/>
              <a:gd name="connsiteX37" fmla="*/ 1336677 w 1357989"/>
              <a:gd name="connsiteY37" fmla="*/ 254000 h 883920"/>
              <a:gd name="connsiteX38" fmla="*/ 1306197 w 1357989"/>
              <a:gd name="connsiteY38" fmla="*/ 223520 h 883920"/>
              <a:gd name="connsiteX39" fmla="*/ 1285877 w 1357989"/>
              <a:gd name="connsiteY39" fmla="*/ 193040 h 883920"/>
              <a:gd name="connsiteX40" fmla="*/ 1255397 w 1357989"/>
              <a:gd name="connsiteY40" fmla="*/ 162560 h 883920"/>
              <a:gd name="connsiteX41" fmla="*/ 1235077 w 1357989"/>
              <a:gd name="connsiteY41" fmla="*/ 132080 h 883920"/>
              <a:gd name="connsiteX42" fmla="*/ 1174117 w 1357989"/>
              <a:gd name="connsiteY42" fmla="*/ 111760 h 883920"/>
              <a:gd name="connsiteX43" fmla="*/ 1102997 w 1357989"/>
              <a:gd name="connsiteY43" fmla="*/ 81280 h 883920"/>
              <a:gd name="connsiteX44" fmla="*/ 1042037 w 1357989"/>
              <a:gd name="connsiteY44" fmla="*/ 50800 h 883920"/>
              <a:gd name="connsiteX45" fmla="*/ 1011557 w 1357989"/>
              <a:gd name="connsiteY45" fmla="*/ 30480 h 883920"/>
              <a:gd name="connsiteX46" fmla="*/ 970917 w 1357989"/>
              <a:gd name="connsiteY46" fmla="*/ 20320 h 883920"/>
              <a:gd name="connsiteX47" fmla="*/ 859157 w 1357989"/>
              <a:gd name="connsiteY47" fmla="*/ 0 h 883920"/>
              <a:gd name="connsiteX48" fmla="*/ 615317 w 1357989"/>
              <a:gd name="connsiteY48" fmla="*/ 10160 h 883920"/>
              <a:gd name="connsiteX49" fmla="*/ 584837 w 1357989"/>
              <a:gd name="connsiteY49" fmla="*/ 20320 h 883920"/>
              <a:gd name="connsiteX50" fmla="*/ 493397 w 1357989"/>
              <a:gd name="connsiteY50" fmla="*/ 30480 h 883920"/>
              <a:gd name="connsiteX51" fmla="*/ 432437 w 1357989"/>
              <a:gd name="connsiteY51" fmla="*/ 50800 h 883920"/>
              <a:gd name="connsiteX52" fmla="*/ 401957 w 1357989"/>
              <a:gd name="connsiteY52" fmla="*/ 60960 h 883920"/>
              <a:gd name="connsiteX53" fmla="*/ 340997 w 1357989"/>
              <a:gd name="connsiteY53" fmla="*/ 71120 h 883920"/>
              <a:gd name="connsiteX54" fmla="*/ 280037 w 1357989"/>
              <a:gd name="connsiteY54" fmla="*/ 91440 h 883920"/>
              <a:gd name="connsiteX55" fmla="*/ 147957 w 1357989"/>
              <a:gd name="connsiteY55" fmla="*/ 81280 h 883920"/>
              <a:gd name="connsiteX56" fmla="*/ 117477 w 1357989"/>
              <a:gd name="connsiteY56" fmla="*/ 60960 h 883920"/>
              <a:gd name="connsiteX57" fmla="*/ 97157 w 1357989"/>
              <a:gd name="connsiteY57" fmla="*/ 5080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357989" h="883920">
                <a:moveTo>
                  <a:pt x="391797" y="40640"/>
                </a:moveTo>
                <a:cubicBezTo>
                  <a:pt x="288737" y="20028"/>
                  <a:pt x="331341" y="24142"/>
                  <a:pt x="158117" y="40640"/>
                </a:cubicBezTo>
                <a:cubicBezTo>
                  <a:pt x="147456" y="41655"/>
                  <a:pt x="137216" y="46011"/>
                  <a:pt x="127637" y="50800"/>
                </a:cubicBezTo>
                <a:cubicBezTo>
                  <a:pt x="116715" y="56261"/>
                  <a:pt x="107317" y="64347"/>
                  <a:pt x="97157" y="71120"/>
                </a:cubicBezTo>
                <a:cubicBezTo>
                  <a:pt x="93770" y="81280"/>
                  <a:pt x="93687" y="93237"/>
                  <a:pt x="86997" y="101600"/>
                </a:cubicBezTo>
                <a:cubicBezTo>
                  <a:pt x="79369" y="111135"/>
                  <a:pt x="65898" y="114103"/>
                  <a:pt x="56517" y="121920"/>
                </a:cubicBezTo>
                <a:cubicBezTo>
                  <a:pt x="45479" y="131118"/>
                  <a:pt x="36197" y="142240"/>
                  <a:pt x="26037" y="152400"/>
                </a:cubicBezTo>
                <a:cubicBezTo>
                  <a:pt x="-12719" y="268668"/>
                  <a:pt x="-1246" y="209483"/>
                  <a:pt x="15877" y="406400"/>
                </a:cubicBezTo>
                <a:cubicBezTo>
                  <a:pt x="17193" y="421529"/>
                  <a:pt x="43157" y="504800"/>
                  <a:pt x="46357" y="508000"/>
                </a:cubicBezTo>
                <a:cubicBezTo>
                  <a:pt x="66677" y="528320"/>
                  <a:pt x="91377" y="545050"/>
                  <a:pt x="107317" y="568960"/>
                </a:cubicBezTo>
                <a:cubicBezTo>
                  <a:pt x="143577" y="623350"/>
                  <a:pt x="119003" y="590806"/>
                  <a:pt x="188597" y="660400"/>
                </a:cubicBezTo>
                <a:lnTo>
                  <a:pt x="219077" y="690880"/>
                </a:lnTo>
                <a:cubicBezTo>
                  <a:pt x="229237" y="701040"/>
                  <a:pt x="237602" y="713390"/>
                  <a:pt x="249557" y="721360"/>
                </a:cubicBezTo>
                <a:lnTo>
                  <a:pt x="280037" y="741680"/>
                </a:lnTo>
                <a:cubicBezTo>
                  <a:pt x="286810" y="751840"/>
                  <a:pt x="290822" y="764532"/>
                  <a:pt x="300357" y="772160"/>
                </a:cubicBezTo>
                <a:cubicBezTo>
                  <a:pt x="308720" y="778850"/>
                  <a:pt x="321258" y="777531"/>
                  <a:pt x="330837" y="782320"/>
                </a:cubicBezTo>
                <a:cubicBezTo>
                  <a:pt x="341759" y="787781"/>
                  <a:pt x="350395" y="797179"/>
                  <a:pt x="361317" y="802640"/>
                </a:cubicBezTo>
                <a:cubicBezTo>
                  <a:pt x="370896" y="807429"/>
                  <a:pt x="381953" y="808581"/>
                  <a:pt x="391797" y="812800"/>
                </a:cubicBezTo>
                <a:cubicBezTo>
                  <a:pt x="405718" y="818766"/>
                  <a:pt x="418516" y="827154"/>
                  <a:pt x="432437" y="833120"/>
                </a:cubicBezTo>
                <a:cubicBezTo>
                  <a:pt x="442281" y="837339"/>
                  <a:pt x="453073" y="839061"/>
                  <a:pt x="462917" y="843280"/>
                </a:cubicBezTo>
                <a:cubicBezTo>
                  <a:pt x="476838" y="849246"/>
                  <a:pt x="489495" y="857975"/>
                  <a:pt x="503557" y="863600"/>
                </a:cubicBezTo>
                <a:cubicBezTo>
                  <a:pt x="523444" y="871555"/>
                  <a:pt x="564517" y="883920"/>
                  <a:pt x="564517" y="883920"/>
                </a:cubicBezTo>
                <a:cubicBezTo>
                  <a:pt x="576745" y="882808"/>
                  <a:pt x="672339" y="882721"/>
                  <a:pt x="706757" y="863600"/>
                </a:cubicBezTo>
                <a:cubicBezTo>
                  <a:pt x="728105" y="851740"/>
                  <a:pt x="747397" y="836507"/>
                  <a:pt x="767717" y="822960"/>
                </a:cubicBezTo>
                <a:cubicBezTo>
                  <a:pt x="777877" y="816187"/>
                  <a:pt x="786613" y="806501"/>
                  <a:pt x="798197" y="802640"/>
                </a:cubicBezTo>
                <a:cubicBezTo>
                  <a:pt x="808357" y="799253"/>
                  <a:pt x="819315" y="797681"/>
                  <a:pt x="828677" y="792480"/>
                </a:cubicBezTo>
                <a:cubicBezTo>
                  <a:pt x="933483" y="734254"/>
                  <a:pt x="851148" y="764670"/>
                  <a:pt x="920117" y="741680"/>
                </a:cubicBezTo>
                <a:cubicBezTo>
                  <a:pt x="977690" y="655320"/>
                  <a:pt x="882864" y="789093"/>
                  <a:pt x="1001397" y="670560"/>
                </a:cubicBezTo>
                <a:cubicBezTo>
                  <a:pt x="1021717" y="650240"/>
                  <a:pt x="1038447" y="625540"/>
                  <a:pt x="1062357" y="609600"/>
                </a:cubicBezTo>
                <a:lnTo>
                  <a:pt x="1123317" y="568960"/>
                </a:lnTo>
                <a:cubicBezTo>
                  <a:pt x="1133477" y="562187"/>
                  <a:pt x="1145163" y="557274"/>
                  <a:pt x="1153797" y="548640"/>
                </a:cubicBezTo>
                <a:cubicBezTo>
                  <a:pt x="1163957" y="538480"/>
                  <a:pt x="1172322" y="526130"/>
                  <a:pt x="1184277" y="518160"/>
                </a:cubicBezTo>
                <a:cubicBezTo>
                  <a:pt x="1275921" y="457064"/>
                  <a:pt x="1149316" y="567614"/>
                  <a:pt x="1245237" y="487680"/>
                </a:cubicBezTo>
                <a:cubicBezTo>
                  <a:pt x="1256275" y="478482"/>
                  <a:pt x="1263762" y="465170"/>
                  <a:pt x="1275717" y="457200"/>
                </a:cubicBezTo>
                <a:cubicBezTo>
                  <a:pt x="1284628" y="451259"/>
                  <a:pt x="1296618" y="451829"/>
                  <a:pt x="1306197" y="447040"/>
                </a:cubicBezTo>
                <a:cubicBezTo>
                  <a:pt x="1317119" y="441579"/>
                  <a:pt x="1326517" y="433493"/>
                  <a:pt x="1336677" y="426720"/>
                </a:cubicBezTo>
                <a:cubicBezTo>
                  <a:pt x="1362674" y="348728"/>
                  <a:pt x="1363423" y="375705"/>
                  <a:pt x="1346837" y="284480"/>
                </a:cubicBezTo>
                <a:cubicBezTo>
                  <a:pt x="1344921" y="273943"/>
                  <a:pt x="1342618" y="262911"/>
                  <a:pt x="1336677" y="254000"/>
                </a:cubicBezTo>
                <a:cubicBezTo>
                  <a:pt x="1328707" y="242045"/>
                  <a:pt x="1315395" y="234558"/>
                  <a:pt x="1306197" y="223520"/>
                </a:cubicBezTo>
                <a:cubicBezTo>
                  <a:pt x="1298380" y="214139"/>
                  <a:pt x="1293694" y="202421"/>
                  <a:pt x="1285877" y="193040"/>
                </a:cubicBezTo>
                <a:cubicBezTo>
                  <a:pt x="1276679" y="182002"/>
                  <a:pt x="1264595" y="173598"/>
                  <a:pt x="1255397" y="162560"/>
                </a:cubicBezTo>
                <a:cubicBezTo>
                  <a:pt x="1247580" y="153179"/>
                  <a:pt x="1245432" y="138552"/>
                  <a:pt x="1235077" y="132080"/>
                </a:cubicBezTo>
                <a:cubicBezTo>
                  <a:pt x="1216914" y="120728"/>
                  <a:pt x="1191939" y="123641"/>
                  <a:pt x="1174117" y="111760"/>
                </a:cubicBezTo>
                <a:cubicBezTo>
                  <a:pt x="1132019" y="83694"/>
                  <a:pt x="1155483" y="94402"/>
                  <a:pt x="1102997" y="81280"/>
                </a:cubicBezTo>
                <a:cubicBezTo>
                  <a:pt x="1015646" y="23046"/>
                  <a:pt x="1126165" y="92864"/>
                  <a:pt x="1042037" y="50800"/>
                </a:cubicBezTo>
                <a:cubicBezTo>
                  <a:pt x="1031115" y="45339"/>
                  <a:pt x="1022780" y="35290"/>
                  <a:pt x="1011557" y="30480"/>
                </a:cubicBezTo>
                <a:cubicBezTo>
                  <a:pt x="998722" y="24979"/>
                  <a:pt x="984343" y="24156"/>
                  <a:pt x="970917" y="20320"/>
                </a:cubicBezTo>
                <a:cubicBezTo>
                  <a:pt x="897828" y="-563"/>
                  <a:pt x="993656" y="16812"/>
                  <a:pt x="859157" y="0"/>
                </a:cubicBezTo>
                <a:cubicBezTo>
                  <a:pt x="777877" y="3387"/>
                  <a:pt x="696445" y="4150"/>
                  <a:pt x="615317" y="10160"/>
                </a:cubicBezTo>
                <a:cubicBezTo>
                  <a:pt x="604637" y="10951"/>
                  <a:pt x="595401" y="18559"/>
                  <a:pt x="584837" y="20320"/>
                </a:cubicBezTo>
                <a:cubicBezTo>
                  <a:pt x="554587" y="25362"/>
                  <a:pt x="523877" y="27093"/>
                  <a:pt x="493397" y="30480"/>
                </a:cubicBezTo>
                <a:lnTo>
                  <a:pt x="432437" y="50800"/>
                </a:lnTo>
                <a:cubicBezTo>
                  <a:pt x="422277" y="54187"/>
                  <a:pt x="412521" y="59199"/>
                  <a:pt x="401957" y="60960"/>
                </a:cubicBezTo>
                <a:cubicBezTo>
                  <a:pt x="381637" y="64347"/>
                  <a:pt x="360982" y="66124"/>
                  <a:pt x="340997" y="71120"/>
                </a:cubicBezTo>
                <a:cubicBezTo>
                  <a:pt x="320217" y="76315"/>
                  <a:pt x="280037" y="91440"/>
                  <a:pt x="280037" y="91440"/>
                </a:cubicBezTo>
                <a:cubicBezTo>
                  <a:pt x="236010" y="88053"/>
                  <a:pt x="191357" y="89418"/>
                  <a:pt x="147957" y="81280"/>
                </a:cubicBezTo>
                <a:cubicBezTo>
                  <a:pt x="135955" y="79030"/>
                  <a:pt x="127948" y="67242"/>
                  <a:pt x="117477" y="60960"/>
                </a:cubicBezTo>
                <a:cubicBezTo>
                  <a:pt x="110983" y="57064"/>
                  <a:pt x="103930" y="54187"/>
                  <a:pt x="97157" y="5080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85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https://rstudio.github.io/leaflet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Spatial data &amp; </a:t>
            </a:r>
            <a:r>
              <a:rPr lang="en-US" dirty="0" err="1" smtClean="0"/>
              <a:t>ggmap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cran.r-project.org/doc/contrib/intro-spatial-rl.pdf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Spatial data </a:t>
            </a:r>
            <a:r>
              <a:rPr lang="en-US" dirty="0" err="1" smtClean="0"/>
              <a:t>cheatsheet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https://www.maths.lancs.ac.uk/~</a:t>
            </a:r>
            <a:r>
              <a:rPr lang="en-US" dirty="0" smtClean="0">
                <a:hlinkClick r:id="rId4"/>
              </a:rPr>
              <a:t>rowlings/Teaching/UseR2012/cheatsheet.html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Leaflet </a:t>
            </a:r>
            <a:r>
              <a:rPr lang="en-US" dirty="0" err="1" smtClean="0"/>
              <a:t>Cheatsheet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ugoproto.github.io/ugo_r_doc/leaflet-cheat-sheet.pdf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http://spatial.ly/r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Discussion &amp; Evaluation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9026"/>
            <a:ext cx="2428875" cy="187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9420"/>
            <a:ext cx="148334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ast of Bohemia">
      <a:dk1>
        <a:sysClr val="windowText" lastClr="000000"/>
      </a:dk1>
      <a:lt1>
        <a:sysClr val="window" lastClr="FFFFFF"/>
      </a:lt1>
      <a:dk2>
        <a:srgbClr val="15416D"/>
      </a:dk2>
      <a:lt2>
        <a:srgbClr val="F7F7F7"/>
      </a:lt2>
      <a:accent1>
        <a:srgbClr val="2166AC"/>
      </a:accent1>
      <a:accent2>
        <a:srgbClr val="67A9CF"/>
      </a:accent2>
      <a:accent3>
        <a:srgbClr val="D1E5F0"/>
      </a:accent3>
      <a:accent4>
        <a:srgbClr val="B2182B"/>
      </a:accent4>
      <a:accent5>
        <a:srgbClr val="EF8A62"/>
      </a:accent5>
      <a:accent6>
        <a:srgbClr val="FDDBC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HQ Document" ma:contentTypeID="0x0101000719DADD6E6D384B9CD115415321B530005252884372E99249996D41C07A2026D2" ma:contentTypeVersion="82" ma:contentTypeDescription="" ma:contentTypeScope="" ma:versionID="30a074f3041a330e20dca5802f03f43b">
  <xsd:schema xmlns:xsd="http://www.w3.org/2001/XMLSchema" xmlns:xs="http://www.w3.org/2001/XMLSchema" xmlns:p="http://schemas.microsoft.com/office/2006/metadata/properties" xmlns:ns1="http://schemas.microsoft.com/sharepoint/v3" xmlns:ns2="54e040e9-bc5a-4778-bc2d-f4c316b2e12b" targetNamespace="http://schemas.microsoft.com/office/2006/metadata/properties" ma:root="true" ma:fieldsID="b26871c6853314bf0b93269de9b73865" ns1:_="" ns2:_="">
    <xsd:import namespace="http://schemas.microsoft.com/sharepoint/v3"/>
    <xsd:import namespace="54e040e9-bc5a-4778-bc2d-f4c316b2e12b"/>
    <xsd:element name="properties">
      <xsd:complexType>
        <xsd:sequence>
          <xsd:element name="documentManagement">
            <xsd:complexType>
              <xsd:all>
                <xsd:element ref="ns2:Activities" minOccurs="0"/>
                <xsd:element ref="ns2:Program_x0020_Area" minOccurs="0"/>
                <xsd:element ref="ns2:Planning_x0020_and_x0020_Reporting_x0020_Cycle" minOccurs="0"/>
                <xsd:element ref="ns2:Fiscal_x0020_Year" minOccurs="0"/>
                <xsd:element ref="ns2:Agencies" minOccurs="0"/>
                <xsd:element ref="ns2:PEPFAR_x0020_Country" minOccurs="0"/>
                <xsd:element ref="ns2:TaxKeywordTaxHTField" minOccurs="0"/>
                <xsd:element ref="ns2:TaxCatchAllLabel" minOccurs="0"/>
                <xsd:element ref="ns2:_dlc_DocIdPersistId" minOccurs="0"/>
                <xsd:element ref="ns2:TaxCatchAll" minOccurs="0"/>
                <xsd:element ref="ns2:_dlc_DocId" minOccurs="0"/>
                <xsd:element ref="ns2:_dlc_DocIdUrl" minOccurs="0"/>
                <xsd:element ref="ns2:SharedWithUsers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2" nillable="true" ma:displayName="Exempt from Policy" ma:description="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040e9-bc5a-4778-bc2d-f4c316b2e12b" elementFormDefault="qualified">
    <xsd:import namespace="http://schemas.microsoft.com/office/2006/documentManagement/types"/>
    <xsd:import namespace="http://schemas.microsoft.com/office/infopath/2007/PartnerControls"/>
    <xsd:element name="Activities" ma:index="3" nillable="true" ma:displayName="Activities" ma:format="Dropdown" ma:internalName="Activities" ma:readOnly="false">
      <xsd:simpleType>
        <xsd:restriction base="dms:Choice">
          <xsd:enumeration value="(None)"/>
          <xsd:enumeration value="Communications"/>
          <xsd:enumeration value="Event"/>
          <xsd:enumeration value="Financial"/>
          <xsd:enumeration value="Human Resources"/>
          <xsd:enumeration value="Meeting"/>
          <xsd:enumeration value="Planning"/>
          <xsd:enumeration value="Records"/>
          <xsd:enumeration value="Training"/>
        </xsd:restriction>
      </xsd:simpleType>
    </xsd:element>
    <xsd:element name="Program_x0020_Area" ma:index="4" nillable="true" ma:displayName="Program Area" ma:format="Dropdown" ma:internalName="Program_x0020_Area" ma:readOnly="false">
      <xsd:simpleType>
        <xsd:restriction base="dms:Choice">
          <xsd:enumeration value="(None)"/>
          <xsd:enumeration value="Prevention"/>
          <xsd:enumeration value="Care"/>
          <xsd:enumeration value="Treatment"/>
          <xsd:enumeration value="Systems and Governance"/>
          <xsd:enumeration value="Cross Cutting"/>
        </xsd:restriction>
      </xsd:simpleType>
    </xsd:element>
    <xsd:element name="Planning_x0020_and_x0020_Reporting_x0020_Cycle" ma:index="5" nillable="true" ma:displayName="Planning and Reporting Cycle" ma:format="Dropdown" ma:internalName="Planning_x0020_and_x0020_Reporting_x0020_Cycle" ma:readOnly="false">
      <xsd:simpleType>
        <xsd:restriction base="dms:Choice">
          <xsd:enumeration value="(None)"/>
          <xsd:enumeration value="Archive"/>
          <xsd:enumeration value="APR"/>
          <xsd:enumeration value="COP"/>
          <xsd:enumeration value="HOP"/>
          <xsd:enumeration value="OPU"/>
          <xsd:enumeration value="Pre-COP"/>
          <xsd:enumeration value="SAPR"/>
        </xsd:restriction>
      </xsd:simpleType>
    </xsd:element>
    <xsd:element name="Fiscal_x0020_Year" ma:index="6" nillable="true" ma:displayName="Fiscal Year" ma:format="Dropdown" ma:internalName="Fiscal_x0020_Year" ma:readOnly="false">
      <xsd:simpleType>
        <xsd:restriction base="dms:Choice">
          <xsd:enumeration value="(None)"/>
          <xsd:enumeration value="2023"/>
          <xsd:enumeration value="2022"/>
          <xsd:enumeration value="2021"/>
          <xsd:enumeration value="2020"/>
          <xsd:enumeration value="2019"/>
          <xsd:enumeration value="2018"/>
          <xsd:enumeration value="2017"/>
          <xsd:enumeration value="2016"/>
          <xsd:enumeration value="2014"/>
          <xsd:enumeration value="2013"/>
          <xsd:enumeration value="2012"/>
          <xsd:enumeration value="2011"/>
        </xsd:restriction>
      </xsd:simpleType>
    </xsd:element>
    <xsd:element name="Agencies" ma:index="7" nillable="true" ma:displayName="Agency" ma:format="Dropdown" ma:internalName="Agencies" ma:readOnly="false">
      <xsd:simpleType>
        <xsd:restriction base="dms:Choice">
          <xsd:enumeration value="(None)"/>
          <xsd:enumeration value="All"/>
          <xsd:enumeration value="Commerce"/>
          <xsd:enumeration value="Defense"/>
          <xsd:enumeration value="Labor"/>
          <xsd:enumeration value="HHS/CDC"/>
          <xsd:enumeration value="HHS/FDA"/>
          <xsd:enumeration value="HHS/HRSA"/>
          <xsd:enumeration value="HHS/NIH"/>
          <xsd:enumeration value="HHS/OGA"/>
          <xsd:enumeration value="HHS/SAMHSA"/>
          <xsd:enumeration value="Other"/>
          <xsd:enumeration value="Peace Corps"/>
          <xsd:enumeration value="State"/>
          <xsd:enumeration value="Treasury"/>
          <xsd:enumeration value="USAID"/>
        </xsd:restriction>
      </xsd:simpleType>
    </xsd:element>
    <xsd:element name="PEPFAR_x0020_Country" ma:index="8" nillable="true" ma:displayName="OU" ma:internalName="PEPFAR_x0020_Countr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(None)"/>
                    <xsd:enumeration value="All"/>
                    <xsd:enumeration value="Angola"/>
                    <xsd:enumeration value="Asia Regional Program (ARP)"/>
                    <xsd:enumeration value="Botswana"/>
                    <xsd:enumeration value="Burma"/>
                    <xsd:enumeration value="Burundi"/>
                    <xsd:enumeration value="Cambodia"/>
                    <xsd:enumeration value="Cameroon"/>
                    <xsd:enumeration value="Caribbean Region"/>
                    <xsd:enumeration value="Central America Region"/>
                    <xsd:enumeration value="Central Asia Region"/>
                    <xsd:enumeration value="Cote d' Ivoire"/>
                    <xsd:enumeration value="Democratic Republic of the Congo"/>
                    <xsd:enumeration value="Dominican Republic"/>
                    <xsd:enumeration value="Ethiopia"/>
                    <xsd:enumeration value="Ghana"/>
                    <xsd:enumeration value="Guyana"/>
                    <xsd:enumeration value="Haiti"/>
                    <xsd:enumeration value="HQ"/>
                    <xsd:enumeration value="India"/>
                    <xsd:enumeration value="Indonesia"/>
                    <xsd:enumeration value="Kenya"/>
                    <xsd:enumeration value="Lesotho"/>
                    <xsd:enumeration value="Malawi"/>
                    <xsd:enumeration value="Mozambique"/>
                    <xsd:enumeration value="Namibia"/>
                    <xsd:enumeration value="Nigeria"/>
                    <xsd:enumeration value="PNG"/>
                    <xsd:enumeration value="Russia"/>
                    <xsd:enumeration value="Rwanda"/>
                    <xsd:enumeration value="South Africa"/>
                    <xsd:enumeration value="South Sudan"/>
                    <xsd:enumeration value="Swaziland"/>
                    <xsd:enumeration value="Tanzania"/>
                    <xsd:enumeration value="Uganda"/>
                    <xsd:enumeration value="Ukraine"/>
                    <xsd:enumeration value="Vietnam"/>
                    <xsd:enumeration value="Zambia"/>
                    <xsd:enumeration value="Zimbabwe"/>
                  </xsd:restriction>
                </xsd:simpleType>
              </xsd:element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readOnly="false" ma:fieldId="{23f27201-bee3-471e-b2e7-b64fd8b7ca38}" ma:taxonomyMulti="true" ma:sspId="a0048e47-9258-427b-b476-27e0ab29a8e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11" nillable="true" ma:displayName="Taxonomy Catch All Column1" ma:description="" ma:list="{2cc5ae64-a620-450e-845b-f73f3eb4e805}" ma:internalName="TaxCatchAllLabel" ma:readOnly="true" ma:showField="CatchAllDataLabel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axCatchAll" ma:index="16" nillable="true" ma:displayName="Taxonomy Catch All Column" ma:description="" ma:hidden="true" ma:list="{2cc5ae64-a620-450e-845b-f73f3eb4e805}" ma:internalName="TaxCatchAll" ma:readOnly="false" ma:showField="CatchAllData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scal_x0020_Year xmlns="54e040e9-bc5a-4778-bc2d-f4c316b2e12b" xsi:nil="true"/>
    <Program_x0020_Area xmlns="54e040e9-bc5a-4778-bc2d-f4c316b2e12b" xsi:nil="true"/>
    <PEPFAR_x0020_Country xmlns="54e040e9-bc5a-4778-bc2d-f4c316b2e12b"/>
    <TaxKeywordTaxHTField xmlns="54e040e9-bc5a-4778-bc2d-f4c316b2e12b">
      <Terms xmlns="http://schemas.microsoft.com/office/infopath/2007/PartnerControls"/>
    </TaxKeywordTaxHTField>
    <TaxCatchAll xmlns="54e040e9-bc5a-4778-bc2d-f4c316b2e12b"/>
    <Planning_x0020_and_x0020_Reporting_x0020_Cycle xmlns="54e040e9-bc5a-4778-bc2d-f4c316b2e12b" xsi:nil="true"/>
    <Agencies xmlns="54e040e9-bc5a-4778-bc2d-f4c316b2e12b" xsi:nil="true"/>
    <Activities xmlns="54e040e9-bc5a-4778-bc2d-f4c316b2e12b" xsi:nil="true"/>
    <_dlc_DocIdPersistId xmlns="54e040e9-bc5a-4778-bc2d-f4c316b2e12b" xsi:nil="true"/>
    <_dlc_DocId xmlns="54e040e9-bc5a-4778-bc2d-f4c316b2e12b" xsi:nil="true"/>
  </documentManagement>
</p:properties>
</file>

<file path=customXml/item3.xml><?xml version="1.0" encoding="utf-8"?>
<?mso-contentType ?>
<p:Policy xmlns:p="office.server.policy" id="" local="true">
  <p:Name>HQ Document</p:Name>
  <p:Description/>
  <p:Statement/>
  <p:PolicyItems>
    <p:PolicyItem featureId="Microsoft.Office.RecordsManagement.PolicyFeatures.PolicyAudit" staticId="0x0101000719DADD6E6D384B9CD115415321B530005252884372E99249996D41C07A2026D2|8138272" UniqueId="7e814d41-9678-4f1f-9083-bde14844e8e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4.xml><?xml version="1.0" encoding="utf-8"?>
<?mso-contentType ?>
<spe:Receivers xmlns:spe="http://schemas.microsoft.com/sharepoint/event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735DB9-8E68-49B2-85D8-FF4CA531C3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e040e9-bc5a-4778-bc2d-f4c316b2e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9EBD04-8C74-45CB-80E7-D2EC77FEA40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4e040e9-bc5a-4778-bc2d-f4c316b2e12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0D4E90-3DE3-495C-A77B-CF290DBE3EFD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773EE279-354E-4B69-BDF7-7B7C4A9F08A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EAC273C-C731-46C9-AD8C-32AD24A217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25622</TotalTime>
  <Words>287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Angles</vt:lpstr>
      <vt:lpstr>Mapping in R</vt:lpstr>
      <vt:lpstr>Maps</vt:lpstr>
      <vt:lpstr>Spatial Data</vt:lpstr>
      <vt:lpstr>Packages</vt:lpstr>
      <vt:lpstr>Coordinate Reference System (CRS)</vt:lpstr>
      <vt:lpstr>Leaflet</vt:lpstr>
      <vt:lpstr>Useful Resources</vt:lpstr>
      <vt:lpstr>Discussion &amp; Evaluation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 Qureshi</dc:creator>
  <cp:lastModifiedBy>Mishra, Anubhuti (CDC/CGH/DGHT) (CTR)</cp:lastModifiedBy>
  <cp:revision>501</cp:revision>
  <cp:lastPrinted>2016-12-08T15:48:51Z</cp:lastPrinted>
  <dcterms:created xsi:type="dcterms:W3CDTF">2016-03-28T18:27:57Z</dcterms:created>
  <dcterms:modified xsi:type="dcterms:W3CDTF">2018-10-17T21:28:44Z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0x0101000719DADD6E6D384B9CD115415321B530005252884372E99249996D41C07A2026D2</vt:lpwstr>
  </property>
  <property fmtid="{D5CDD505-2E9C-101B-9397-08002B2CF9AE}" pid="3" name="TaxKeyword">
    <vt:lpwstr/>
  </property>
  <property fmtid="{D5CDD505-2E9C-101B-9397-08002B2CF9AE}" pid="4" name="Countries">
    <vt:lpwstr/>
  </property>
  <property fmtid="{D5CDD505-2E9C-101B-9397-08002B2CF9AE}" pid="5" name="Activity">
    <vt:lpwstr/>
  </property>
  <property fmtid="{D5CDD505-2E9C-101B-9397-08002B2CF9AE}" pid="6" name="Reporting Period">
    <vt:lpwstr/>
  </property>
  <property fmtid="{D5CDD505-2E9C-101B-9397-08002B2CF9AE}" pid="7" name="File Categories">
    <vt:lpwstr/>
  </property>
</Properties>
</file>