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7" r:id="rId6"/>
    <p:sldId id="259" r:id="rId7"/>
    <p:sldId id="261" r:id="rId8"/>
    <p:sldId id="260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>
        <p:scale>
          <a:sx n="75" d="100"/>
          <a:sy n="75" d="100"/>
        </p:scale>
        <p:origin x="76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1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CPI/Denominators/tree/master/PopSour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CPI/Denominat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ivingatlas.arcgis.com/en/browse/#d=2&amp;q=World%20Population%20Estimate" TargetMode="External"/><Relationship Id="rId3" Type="http://schemas.openxmlformats.org/officeDocument/2006/relationships/hyperlink" Target="https://landscan.ornl.gov/" TargetMode="External"/><Relationship Id="rId7" Type="http://schemas.openxmlformats.org/officeDocument/2006/relationships/hyperlink" Target="https://sedac.ciesin.columbia.edu/data/collection/grump-v1" TargetMode="External"/><Relationship Id="rId2" Type="http://schemas.openxmlformats.org/officeDocument/2006/relationships/hyperlink" Target="https://www.worldpo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hsl.jrc.ec.europa.eu/ghs_pop2019.php" TargetMode="External"/><Relationship Id="rId5" Type="http://schemas.openxmlformats.org/officeDocument/2006/relationships/hyperlink" Target="https://sedac.ciesin.columbia.edu/data/collection/gpw-v4" TargetMode="External"/><Relationship Id="rId4" Type="http://schemas.openxmlformats.org/officeDocument/2006/relationships/hyperlink" Target="https://data.humdata.org/organization/facebook" TargetMode="External"/><Relationship Id="rId9" Type="http://schemas.openxmlformats.org/officeDocument/2006/relationships/hyperlink" Target="https://www.census.gov/geographies/mapping-files/time-series/demo/international-programs/subnationalpopulatio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arcgis/maps/arcgis.org/" TargetMode="External"/><Relationship Id="rId5" Type="http://schemas.openxmlformats.org/officeDocument/2006/relationships/hyperlink" Target="https://www.worldpop.org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Denominators </a:t>
            </a:r>
            <a:r>
              <a:rPr lang="en-US" b="1" dirty="0" smtClean="0"/>
              <a:t>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12</a:t>
            </a:r>
            <a:r>
              <a:rPr lang="en-US" baseline="30000" dirty="0" smtClean="0"/>
              <a:t>th</a:t>
            </a:r>
            <a:r>
              <a:rPr lang="en-US" dirty="0" smtClean="0"/>
              <a:t>, 2019</a:t>
            </a:r>
          </a:p>
          <a:p>
            <a:endParaRPr lang="en-US" dirty="0"/>
          </a:p>
          <a:p>
            <a:r>
              <a:rPr lang="en-US" dirty="0" smtClean="0"/>
              <a:t>Monthly Meeting</a:t>
            </a:r>
            <a:endParaRPr lang="en-US" dirty="0"/>
          </a:p>
        </p:txBody>
      </p:sp>
      <p:pic>
        <p:nvPicPr>
          <p:cNvPr id="4" name="Picture 3" descr="PEPFAR Logo (JPG format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5345" y="149974"/>
            <a:ext cx="1578280" cy="1578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21" y="376554"/>
            <a:ext cx="1107926" cy="12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03822"/>
            <a:ext cx="10515600" cy="1325563"/>
          </a:xfrm>
        </p:spPr>
        <p:txBody>
          <a:bodyPr/>
          <a:lstStyle/>
          <a:p>
            <a:r>
              <a:rPr lang="en-US" b="1" dirty="0" smtClean="0"/>
              <a:t>Update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0253" y="1234098"/>
            <a:ext cx="4936667" cy="5339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Achievements</a:t>
            </a:r>
          </a:p>
          <a:p>
            <a:r>
              <a:rPr lang="en-US" sz="2400" dirty="0" smtClean="0"/>
              <a:t>Code to download </a:t>
            </a:r>
            <a:r>
              <a:rPr lang="en-US" sz="2400" dirty="0" err="1" smtClean="0"/>
              <a:t>Rasters</a:t>
            </a:r>
            <a:r>
              <a:rPr lang="en-US" sz="2400" dirty="0" smtClean="0"/>
              <a:t> has been uploaded on GitHub - </a:t>
            </a:r>
            <a:r>
              <a:rPr lang="en-US" sz="2400" dirty="0" err="1" smtClean="0"/>
              <a:t>wp_rast_download.R</a:t>
            </a:r>
            <a:endParaRPr lang="en-US" sz="2400" dirty="0" smtClean="0"/>
          </a:p>
          <a:p>
            <a:r>
              <a:rPr lang="en-US" sz="2400" dirty="0" smtClean="0"/>
              <a:t>Code to calculating populations by overlaying PEPFAR </a:t>
            </a:r>
            <a:r>
              <a:rPr lang="en-US" sz="2400" dirty="0" err="1" smtClean="0"/>
              <a:t>shapefiles</a:t>
            </a:r>
            <a:r>
              <a:rPr lang="en-US" sz="2400" dirty="0" smtClean="0"/>
              <a:t> with Raster has been uploaded on GitHub - </a:t>
            </a:r>
            <a:r>
              <a:rPr lang="en-US" sz="2400" dirty="0" err="1" smtClean="0"/>
              <a:t>pop_cal_rst_shp.R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Ratser</a:t>
            </a:r>
            <a:r>
              <a:rPr lang="en-US" sz="2400" dirty="0" smtClean="0"/>
              <a:t> data is already in AWS</a:t>
            </a:r>
          </a:p>
          <a:p>
            <a:r>
              <a:rPr lang="en-US" sz="2400" dirty="0" smtClean="0"/>
              <a:t>PEPFAR files already is AWS (?)</a:t>
            </a:r>
          </a:p>
          <a:p>
            <a:pPr marL="0" indent="0">
              <a:buNone/>
            </a:pPr>
            <a:r>
              <a:rPr lang="en-US" sz="2400" b="1" dirty="0" smtClean="0"/>
              <a:t>Next Steps</a:t>
            </a:r>
          </a:p>
          <a:p>
            <a:r>
              <a:rPr lang="en-US" sz="2400" dirty="0" smtClean="0"/>
              <a:t>Run the R code on AWS with all PEPFAR </a:t>
            </a:r>
            <a:r>
              <a:rPr lang="en-US" sz="2400" dirty="0" err="1" smtClean="0"/>
              <a:t>shapefiles</a:t>
            </a:r>
            <a:r>
              <a:rPr lang="en-US" sz="2400" dirty="0" smtClean="0"/>
              <a:t> and </a:t>
            </a:r>
            <a:r>
              <a:rPr lang="en-US" sz="2400" dirty="0" err="1" smtClean="0"/>
              <a:t>Rasters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310" y="1058606"/>
            <a:ext cx="5004340" cy="43288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25" y="2585298"/>
            <a:ext cx="4468882" cy="398790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9" name="Rectangle 8"/>
          <p:cNvSpPr/>
          <p:nvPr/>
        </p:nvSpPr>
        <p:spPr>
          <a:xfrm>
            <a:off x="5390655" y="484294"/>
            <a:ext cx="6139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https://github.com/ICPI/Denominators/tree/master/PopSource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Collaboration with UNAIDS Reference Group on Estimates, Modelling and Projections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Review sources to recommend best ‘default’ source for population inputs by SNU2 / age / sex.</a:t>
            </a:r>
          </a:p>
          <a:p>
            <a:r>
              <a:rPr lang="en-US" sz="3200" dirty="0" smtClean="0"/>
              <a:t>Be able to provide countries with documentation for basic methodologies and specific data sources that were used for population inputs (e.g. which censuses, at what level of stratification.)</a:t>
            </a:r>
          </a:p>
          <a:p>
            <a:r>
              <a:rPr lang="en-US" sz="3200" dirty="0" smtClean="0"/>
              <a:t>Record any country-specific challenges or discrepancies that should be considered by country teams when creating their estimates.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31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YODA model </a:t>
            </a:r>
            <a:r>
              <a:rPr lang="en-US" b="1" dirty="0" smtClean="0"/>
              <a:t>update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28" y="1690688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Nigeria program improvement activity is underway in three states. </a:t>
            </a:r>
          </a:p>
          <a:p>
            <a:pPr lvl="0"/>
            <a:r>
              <a:rPr lang="en-US" dirty="0"/>
              <a:t>A total of 18 sites were identified across three main categories of sites, e.g., low yield sites, high yield sites, and sites with upward trending yield sites.</a:t>
            </a:r>
          </a:p>
          <a:p>
            <a:pPr lvl="0"/>
            <a:r>
              <a:rPr lang="en-US" dirty="0"/>
              <a:t>The YODA model was run nationally using MER data.</a:t>
            </a:r>
          </a:p>
          <a:p>
            <a:pPr lvl="0"/>
            <a:r>
              <a:rPr lang="en-US" dirty="0"/>
              <a:t>The 18 sites included in the program improvement activity were provided updated testing allocations by age, sex, and modality based on YODA’s optimization procedure.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84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09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Logistics -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pPr lvl="0"/>
            <a:r>
              <a:rPr lang="en-US" dirty="0" smtClean="0"/>
              <a:t>LEIA model update – Roma and </a:t>
            </a:r>
            <a:r>
              <a:rPr lang="en-US" dirty="0" err="1" smtClean="0"/>
              <a:t>Imram</a:t>
            </a:r>
            <a:endParaRPr lang="en-US" dirty="0" smtClean="0"/>
          </a:p>
          <a:p>
            <a:pPr lvl="0"/>
            <a:r>
              <a:rPr lang="en-US" dirty="0" smtClean="0"/>
              <a:t>Population sources model update – Roma</a:t>
            </a:r>
          </a:p>
          <a:p>
            <a:pPr lvl="0"/>
            <a:r>
              <a:rPr lang="en-US" dirty="0" smtClean="0"/>
              <a:t>YODA model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522605" y="365125"/>
            <a:ext cx="3440430" cy="2590800"/>
          </a:xfrm>
        </p:spPr>
        <p:txBody>
          <a:bodyPr>
            <a:normAutofit/>
          </a:bodyPr>
          <a:lstStyle/>
          <a:p>
            <a:r>
              <a:rPr lang="en-US" b="1" dirty="0" smtClean="0"/>
              <a:t>Logistics - Denominators </a:t>
            </a:r>
            <a:r>
              <a:rPr lang="en-US" b="1" dirty="0" err="1" smtClean="0"/>
              <a:t>Github</a:t>
            </a:r>
            <a:r>
              <a:rPr lang="en-US" b="1" dirty="0" smtClean="0"/>
              <a:t> Repository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7" y="3493992"/>
            <a:ext cx="2809240" cy="207803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https://github.com/ICPI/Denominators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20" y="81023"/>
            <a:ext cx="6317179" cy="65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Linkage Event Identification Algorithm </a:t>
            </a:r>
            <a:r>
              <a:rPr lang="en-US" b="1" dirty="0"/>
              <a:t>model update </a:t>
            </a:r>
            <a:r>
              <a:rPr lang="en-US" b="1" dirty="0" smtClean="0"/>
              <a:t>(</a:t>
            </a:r>
            <a:r>
              <a:rPr lang="en-US" b="1" dirty="0" smtClean="0"/>
              <a:t>LEIA_1) </a:t>
            </a:r>
            <a:r>
              <a:rPr lang="en-US" b="1" dirty="0" smtClean="0"/>
              <a:t>– </a:t>
            </a:r>
            <a:r>
              <a:rPr lang="en-US" b="1" dirty="0"/>
              <a:t>Roma and </a:t>
            </a:r>
            <a:r>
              <a:rPr lang="en-US" b="1" dirty="0" err="1"/>
              <a:t>Imram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Roma and Imran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573121"/>
            <a:ext cx="11086737" cy="5136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LEIA_2</a:t>
            </a:r>
          </a:p>
          <a:p>
            <a:pPr marL="0" indent="0">
              <a:buNone/>
            </a:pPr>
            <a:r>
              <a:rPr lang="en-US" sz="2000" dirty="0" smtClean="0"/>
              <a:t>Running LEIA_1 for age and sex stratification. </a:t>
            </a:r>
            <a:r>
              <a:rPr lang="en-US" sz="2000" dirty="0"/>
              <a:t>The </a:t>
            </a:r>
            <a:r>
              <a:rPr lang="en-US" sz="2000" dirty="0" smtClean="0"/>
              <a:t>heat and spider maps </a:t>
            </a:r>
            <a:r>
              <a:rPr lang="en-US" sz="2000" dirty="0"/>
              <a:t>are generated using leaflet.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LEIA_3 </a:t>
            </a:r>
          </a:p>
          <a:p>
            <a:r>
              <a:rPr lang="en-US" sz="2000" dirty="0" smtClean="0"/>
              <a:t>Treating </a:t>
            </a:r>
            <a:r>
              <a:rPr lang="en-US" sz="2000" dirty="0"/>
              <a:t>each testing site as the home base for each individual rather than assigning each individual to a random point in the </a:t>
            </a:r>
            <a:r>
              <a:rPr lang="en-US" sz="2000" dirty="0" smtClean="0"/>
              <a:t>SNU2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Considering </a:t>
            </a:r>
            <a:r>
              <a:rPr lang="en-US" sz="2000" dirty="0"/>
              <a:t>distance between each testing site when determining the assignment of new ART initiates. </a:t>
            </a:r>
            <a:endParaRPr lang="en-US" sz="2000" dirty="0" smtClean="0"/>
          </a:p>
          <a:p>
            <a:r>
              <a:rPr lang="en-US" sz="2000" dirty="0" smtClean="0"/>
              <a:t>First pass: using </a:t>
            </a:r>
            <a:r>
              <a:rPr lang="en-US" sz="2000" dirty="0"/>
              <a:t>the straight line </a:t>
            </a:r>
            <a:r>
              <a:rPr lang="en-US" sz="2000" dirty="0" smtClean="0"/>
              <a:t>distance. Later: using </a:t>
            </a:r>
            <a:r>
              <a:rPr lang="en-US" sz="2000" dirty="0" err="1"/>
              <a:t>openstreetmap</a:t>
            </a:r>
            <a:r>
              <a:rPr lang="en-US" sz="2000" dirty="0"/>
              <a:t> data to determine actual driving distance between sites. </a:t>
            </a:r>
            <a:endParaRPr lang="en-US" sz="2000" dirty="0" smtClean="0"/>
          </a:p>
          <a:p>
            <a:r>
              <a:rPr lang="en-US" sz="2000" dirty="0" smtClean="0"/>
              <a:t>Setting </a:t>
            </a:r>
            <a:r>
              <a:rPr lang="en-US" sz="2000" dirty="0"/>
              <a:t>the radius, for determining neighbors, based on the density of testing sites. The radius would decrease in areas with many nearby testing sites; whereas,  it would increase in sparsely populated areas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patial </a:t>
            </a:r>
            <a:r>
              <a:rPr lang="en-US" sz="2000" dirty="0"/>
              <a:t>sampling </a:t>
            </a:r>
            <a:r>
              <a:rPr lang="en-US" sz="2000" dirty="0" smtClean="0"/>
              <a:t>of individuals, to account </a:t>
            </a:r>
            <a:r>
              <a:rPr lang="en-US" sz="2000" dirty="0"/>
              <a:t>for non-populated areas such as lakes and rivers in the sampling process.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9823" y="2475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LEIA_2 and LEIA_3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746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Population sources model – Roma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PLHIV estimation (using spreadsheet disaggregation method) requires subnational population numbers</a:t>
            </a:r>
          </a:p>
          <a:p>
            <a:r>
              <a:rPr lang="en-US" dirty="0" smtClean="0"/>
              <a:t>Primary source subnational population – actual census counts published by the various countries</a:t>
            </a:r>
          </a:p>
          <a:p>
            <a:r>
              <a:rPr lang="en-US" dirty="0"/>
              <a:t>I</a:t>
            </a:r>
            <a:r>
              <a:rPr lang="en-US" dirty="0" smtClean="0"/>
              <a:t>ssues with using census counts for PLHIV estimation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data gaps</a:t>
            </a:r>
          </a:p>
          <a:p>
            <a:pPr lvl="1"/>
            <a:r>
              <a:rPr lang="en-US" dirty="0" smtClean="0"/>
              <a:t>reliability</a:t>
            </a:r>
          </a:p>
          <a:p>
            <a:r>
              <a:rPr lang="en-US" dirty="0" smtClean="0"/>
              <a:t>Solution – provide population alternatives to census counts for countries.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Population sources model – Roma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Potential Population Sources – </a:t>
            </a:r>
          </a:p>
          <a:p>
            <a:pPr lvl="1"/>
            <a:r>
              <a:rPr lang="en-US" dirty="0" err="1" smtClean="0"/>
              <a:t>WorldPop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https://www.worldpop.org/</a:t>
            </a:r>
            <a:endParaRPr lang="en-US" dirty="0" smtClean="0"/>
          </a:p>
          <a:p>
            <a:pPr lvl="1"/>
            <a:r>
              <a:rPr lang="en-US" dirty="0" err="1" smtClean="0"/>
              <a:t>landScan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https://landscan.ornl.gov/</a:t>
            </a:r>
            <a:endParaRPr lang="en-US" dirty="0" smtClean="0"/>
          </a:p>
          <a:p>
            <a:pPr lvl="1"/>
            <a:r>
              <a:rPr lang="en-US" dirty="0" smtClean="0"/>
              <a:t>Facebook - </a:t>
            </a:r>
            <a:r>
              <a:rPr lang="en-US" dirty="0" smtClean="0">
                <a:hlinkClick r:id="rId4"/>
              </a:rPr>
              <a:t>https://data.humdata.org/organization/facebook</a:t>
            </a:r>
            <a:endParaRPr lang="en-US" dirty="0" smtClean="0"/>
          </a:p>
          <a:p>
            <a:pPr lvl="1"/>
            <a:r>
              <a:rPr lang="en-US" dirty="0" smtClean="0"/>
              <a:t>Gridded Population of the World (GPW) - </a:t>
            </a:r>
            <a:r>
              <a:rPr lang="en-US" dirty="0" smtClean="0">
                <a:hlinkClick r:id="rId5"/>
              </a:rPr>
              <a:t>https://sedac.ciesin.columbia.edu/data/collection/gpw-v4</a:t>
            </a:r>
            <a:endParaRPr lang="en-US" dirty="0" smtClean="0"/>
          </a:p>
          <a:p>
            <a:pPr lvl="1"/>
            <a:r>
              <a:rPr lang="en-US" dirty="0"/>
              <a:t>GHS </a:t>
            </a:r>
            <a:r>
              <a:rPr lang="en-US" dirty="0" smtClean="0"/>
              <a:t>POP </a:t>
            </a:r>
            <a:r>
              <a:rPr lang="en-US" dirty="0" smtClean="0">
                <a:effectLst/>
              </a:rPr>
              <a:t>- </a:t>
            </a:r>
            <a:r>
              <a:rPr lang="en-US" dirty="0" smtClean="0">
                <a:effectLst/>
                <a:hlinkClick r:id="rId6"/>
              </a:rPr>
              <a:t>https://ghsl.jrc.ec.europa.eu/ghs_pop2019.php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Global Rural-Urban Mapping Project (GRUMP) - </a:t>
            </a:r>
            <a:r>
              <a:rPr lang="en-US" dirty="0" smtClean="0">
                <a:hlinkClick r:id="rId7"/>
              </a:rPr>
              <a:t>https://sedac.ciesin.columbia.edu/data/collection/grump-v1</a:t>
            </a:r>
            <a:endParaRPr lang="en-US" dirty="0" smtClean="0"/>
          </a:p>
          <a:p>
            <a:pPr lvl="1"/>
            <a:r>
              <a:rPr lang="en-US" dirty="0" smtClean="0"/>
              <a:t>ArcGIS Living Atlas of the World - </a:t>
            </a:r>
            <a:r>
              <a:rPr lang="en-US" dirty="0" smtClean="0">
                <a:hlinkClick r:id="rId8"/>
              </a:rPr>
              <a:t>https://livingatlas.arcgis.com/en/browse/#d=2&amp;q=World%20Population%20Estimate</a:t>
            </a:r>
            <a:endParaRPr lang="en-US" dirty="0" smtClean="0"/>
          </a:p>
          <a:p>
            <a:pPr lvl="1"/>
            <a:r>
              <a:rPr lang="en-US" dirty="0" smtClean="0"/>
              <a:t>US Census Subnational Population by Sex, Age, and Geographic Area - </a:t>
            </a:r>
            <a:r>
              <a:rPr lang="en-US" dirty="0" smtClean="0">
                <a:hlinkClick r:id="rId9"/>
              </a:rPr>
              <a:t>https://www.census.gov/geographies/mapping-files/time-series/demo/international-programs/subnationalpopulation.html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2" y="1614028"/>
            <a:ext cx="10598727" cy="4563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 Rasterized Population Data</a:t>
            </a:r>
          </a:p>
          <a:p>
            <a:pPr lvl="1"/>
            <a:r>
              <a:rPr lang="en-US" dirty="0" smtClean="0"/>
              <a:t>Connect to the publically available population database such as </a:t>
            </a:r>
            <a:r>
              <a:rPr lang="en-US" dirty="0" err="1" smtClean="0"/>
              <a:t>WorldPop</a:t>
            </a:r>
            <a:r>
              <a:rPr lang="en-US" dirty="0" smtClean="0"/>
              <a:t>, a High spatial resolution, contemporary data on human population.</a:t>
            </a:r>
          </a:p>
          <a:p>
            <a:pPr lvl="1"/>
            <a:r>
              <a:rPr lang="en-US" dirty="0" smtClean="0"/>
              <a:t>Use publically available R packages to gather iso3 names (identifiers for countries) for PEPFAR countries from </a:t>
            </a:r>
            <a:r>
              <a:rPr lang="en-US" dirty="0" err="1" smtClean="0"/>
              <a:t>WorldPop</a:t>
            </a:r>
            <a:r>
              <a:rPr lang="en-US" dirty="0" smtClean="0"/>
              <a:t> FTP.</a:t>
            </a:r>
          </a:p>
          <a:p>
            <a:pPr lvl="1"/>
            <a:r>
              <a:rPr lang="en-US" dirty="0" smtClean="0"/>
              <a:t>Developed R script to download individual (PEPFAR) countries population raster datasets for the most recent years from </a:t>
            </a:r>
            <a:r>
              <a:rPr lang="en-US" dirty="0" err="1" smtClean="0"/>
              <a:t>WorldPop</a:t>
            </a:r>
            <a:r>
              <a:rPr lang="en-US" dirty="0" smtClean="0"/>
              <a:t> FTP.</a:t>
            </a:r>
          </a:p>
          <a:p>
            <a:pPr lvl="1"/>
            <a:r>
              <a:rPr lang="en-US" dirty="0" smtClean="0"/>
              <a:t>Download PEPFAR subnational shape files from ArcGIS online.</a:t>
            </a:r>
          </a:p>
          <a:p>
            <a:pPr lvl="1"/>
            <a:r>
              <a:rPr lang="en-US" dirty="0" smtClean="0"/>
              <a:t>Developed R script to run zonal statistics for PEPFAR subnational units (which means calculating subnational population for PEPFAR countries).</a:t>
            </a:r>
          </a:p>
          <a:p>
            <a:pPr lvl="1"/>
            <a:r>
              <a:rPr lang="en-US" dirty="0" smtClean="0"/>
              <a:t>This method is generalizable for all population data available in rasterized form.</a:t>
            </a:r>
          </a:p>
          <a:p>
            <a:pPr lvl="1"/>
            <a:r>
              <a:rPr lang="en-US" dirty="0" smtClean="0"/>
              <a:t>Import the subnational populations into PAW.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05" y="2344430"/>
            <a:ext cx="3980014" cy="3102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27" y="3717946"/>
            <a:ext cx="3946547" cy="3030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127" y="115281"/>
            <a:ext cx="4070541" cy="3097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6866" y="665018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1233" y="4325391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0615" y="297241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8682967" y="1094120"/>
            <a:ext cx="255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</a:t>
            </a:r>
            <a:r>
              <a:rPr lang="en-US" b="1" dirty="0" smtClean="0"/>
              <a:t>Zonal Statistics </a:t>
            </a:r>
            <a:r>
              <a:rPr lang="en-US" dirty="0" smtClean="0"/>
              <a:t>– sum the raster values lying within each polygon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208" y="1232619"/>
            <a:ext cx="280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https://www.worldpop.org/</a:t>
            </a:r>
            <a:endParaRPr lang="en-US" dirty="0" smtClean="0"/>
          </a:p>
          <a:p>
            <a:r>
              <a:rPr lang="en-US" dirty="0" smtClean="0"/>
              <a:t>API Connection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7880" y="3717946"/>
            <a:ext cx="406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https://www.cdcarcgis/maps/arcgis.com/</a:t>
            </a:r>
            <a:endParaRPr lang="en-US" dirty="0" smtClean="0"/>
          </a:p>
          <a:p>
            <a:r>
              <a:rPr lang="en-US" dirty="0" smtClean="0"/>
              <a:t>API Connection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3296" y="2017450"/>
            <a:ext cx="2048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47102" y="4510057"/>
            <a:ext cx="2048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675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Denominators Workgroup</vt:lpstr>
      <vt:lpstr>Agenda</vt:lpstr>
      <vt:lpstr>Logistics - Denominators Github Repository</vt:lpstr>
      <vt:lpstr>Linkage Event Identification Algorithm model update (LEIA_1) – Roma and Imram</vt:lpstr>
      <vt:lpstr>PowerPoint Presentation</vt:lpstr>
      <vt:lpstr>Population sources model – Roma </vt:lpstr>
      <vt:lpstr>Population sources model – Roma </vt:lpstr>
      <vt:lpstr>Method</vt:lpstr>
      <vt:lpstr>PowerPoint Presentation</vt:lpstr>
      <vt:lpstr>Update</vt:lpstr>
      <vt:lpstr>Collaboration with UNAIDS Reference Group on Estimates, Modelling and Projections</vt:lpstr>
      <vt:lpstr>YODA model update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Denominators Team</dc:title>
  <dc:creator>Bhatkoti, Roma (CDC/DDPHSIS/CGH/DGHT)</dc:creator>
  <cp:lastModifiedBy>Bhatkoti, Roma (CDC/DDPHSIS/CGH/DGHT)</cp:lastModifiedBy>
  <cp:revision>29</cp:revision>
  <dcterms:created xsi:type="dcterms:W3CDTF">2019-07-08T15:22:46Z</dcterms:created>
  <dcterms:modified xsi:type="dcterms:W3CDTF">2019-08-13T15:22:43Z</dcterms:modified>
</cp:coreProperties>
</file>