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72" r:id="rId6"/>
  </p:sldMasterIdLst>
  <p:notesMasterIdLst>
    <p:notesMasterId r:id="rId29"/>
  </p:notesMasterIdLst>
  <p:handoutMasterIdLst>
    <p:handoutMasterId r:id="rId30"/>
  </p:handoutMasterIdLst>
  <p:sldIdLst>
    <p:sldId id="382" r:id="rId7"/>
    <p:sldId id="444" r:id="rId8"/>
    <p:sldId id="418" r:id="rId9"/>
    <p:sldId id="445" r:id="rId10"/>
    <p:sldId id="256" r:id="rId11"/>
    <p:sldId id="258" r:id="rId12"/>
    <p:sldId id="263" r:id="rId13"/>
    <p:sldId id="268" r:id="rId14"/>
    <p:sldId id="271" r:id="rId15"/>
    <p:sldId id="272" r:id="rId16"/>
    <p:sldId id="269" r:id="rId17"/>
    <p:sldId id="270" r:id="rId18"/>
    <p:sldId id="267" r:id="rId19"/>
    <p:sldId id="259" r:id="rId20"/>
    <p:sldId id="261" r:id="rId21"/>
    <p:sldId id="262" r:id="rId22"/>
    <p:sldId id="448" r:id="rId23"/>
    <p:sldId id="440" r:id="rId24"/>
    <p:sldId id="443" r:id="rId25"/>
    <p:sldId id="447" r:id="rId26"/>
    <p:sldId id="446" r:id="rId27"/>
    <p:sldId id="434" r:id="rId28"/>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83" autoAdjust="0"/>
    <p:restoredTop sz="87225" autoAdjust="0"/>
  </p:normalViewPr>
  <p:slideViewPr>
    <p:cSldViewPr>
      <p:cViewPr varScale="1">
        <p:scale>
          <a:sx n="75" d="100"/>
          <a:sy n="75" d="100"/>
        </p:scale>
        <p:origin x="1594" y="96"/>
      </p:cViewPr>
      <p:guideLst>
        <p:guide orient="horz" pos="2160"/>
        <p:guide pos="2880"/>
      </p:guideLst>
    </p:cSldViewPr>
  </p:slideViewPr>
  <p:outlineViewPr>
    <p:cViewPr>
      <p:scale>
        <a:sx n="33" d="100"/>
        <a:sy n="33" d="100"/>
      </p:scale>
      <p:origin x="0" y="4956"/>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1" d="100"/>
          <a:sy n="81" d="100"/>
        </p:scale>
        <p:origin x="-3114" y="-9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presProps" Target="presProps.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39E1815B-F655-4310-82B8-2B54FAE56159}" type="datetimeFigureOut">
              <a:rPr lang="en-US" smtClean="0"/>
              <a:t>3/10/2020</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CF4DE4FF-0FFE-4C4C-8753-002153130A48}" type="slidenum">
              <a:rPr lang="en-US" smtClean="0"/>
              <a:t>‹#›</a:t>
            </a:fld>
            <a:endParaRPr lang="en-US"/>
          </a:p>
        </p:txBody>
      </p:sp>
    </p:spTree>
    <p:extLst>
      <p:ext uri="{BB962C8B-B14F-4D97-AF65-F5344CB8AC3E}">
        <p14:creationId xmlns:p14="http://schemas.microsoft.com/office/powerpoint/2010/main" val="21625702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AD66EF7D-E509-440D-B810-D9F9D00DCC4F}" type="datetimeFigureOut">
              <a:rPr lang="en-US" smtClean="0"/>
              <a:t>3/10/2020</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2A4512C8-B92A-42EB-8A3F-B36AD201A526}" type="slidenum">
              <a:rPr lang="en-US" smtClean="0"/>
              <a:t>‹#›</a:t>
            </a:fld>
            <a:endParaRPr lang="en-US"/>
          </a:p>
        </p:txBody>
      </p:sp>
    </p:spTree>
    <p:extLst>
      <p:ext uri="{BB962C8B-B14F-4D97-AF65-F5344CB8AC3E}">
        <p14:creationId xmlns:p14="http://schemas.microsoft.com/office/powerpoint/2010/main" val="991279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UNAIDS Reference Group on Estimates, Modelling and Projections</a:t>
            </a:r>
          </a:p>
          <a:p>
            <a:endParaRPr lang="en-US" dirty="0"/>
          </a:p>
        </p:txBody>
      </p:sp>
      <p:sp>
        <p:nvSpPr>
          <p:cNvPr id="4" name="Slide Number Placeholder 3"/>
          <p:cNvSpPr>
            <a:spLocks noGrp="1"/>
          </p:cNvSpPr>
          <p:nvPr>
            <p:ph type="sldNum" sz="quarter" idx="10"/>
          </p:nvPr>
        </p:nvSpPr>
        <p:spPr/>
        <p:txBody>
          <a:bodyPr/>
          <a:lstStyle/>
          <a:p>
            <a:fld id="{2A4512C8-B92A-42EB-8A3F-B36AD201A526}" type="slidenum">
              <a:rPr lang="en-US" smtClean="0"/>
              <a:t>2</a:t>
            </a:fld>
            <a:endParaRPr lang="en-US"/>
          </a:p>
        </p:txBody>
      </p:sp>
    </p:spTree>
    <p:extLst>
      <p:ext uri="{BB962C8B-B14F-4D97-AF65-F5344CB8AC3E}">
        <p14:creationId xmlns:p14="http://schemas.microsoft.com/office/powerpoint/2010/main" val="2836623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UNAIDS Reference Group on Estimates, Modelling and Projections</a:t>
            </a:r>
          </a:p>
          <a:p>
            <a:endParaRPr lang="en-US" dirty="0"/>
          </a:p>
        </p:txBody>
      </p:sp>
      <p:sp>
        <p:nvSpPr>
          <p:cNvPr id="4" name="Slide Number Placeholder 3"/>
          <p:cNvSpPr>
            <a:spLocks noGrp="1"/>
          </p:cNvSpPr>
          <p:nvPr>
            <p:ph type="sldNum" sz="quarter" idx="10"/>
          </p:nvPr>
        </p:nvSpPr>
        <p:spPr/>
        <p:txBody>
          <a:bodyPr/>
          <a:lstStyle/>
          <a:p>
            <a:fld id="{2A4512C8-B92A-42EB-8A3F-B36AD201A526}" type="slidenum">
              <a:rPr lang="en-US" smtClean="0"/>
              <a:t>3</a:t>
            </a:fld>
            <a:endParaRPr lang="en-US"/>
          </a:p>
        </p:txBody>
      </p:sp>
    </p:spTree>
    <p:extLst>
      <p:ext uri="{BB962C8B-B14F-4D97-AF65-F5344CB8AC3E}">
        <p14:creationId xmlns:p14="http://schemas.microsoft.com/office/powerpoint/2010/main" val="3143460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UNAIDS Reference Group on Estimates, Modelling and Projections</a:t>
            </a:r>
          </a:p>
          <a:p>
            <a:endParaRPr lang="en-US" dirty="0"/>
          </a:p>
        </p:txBody>
      </p:sp>
      <p:sp>
        <p:nvSpPr>
          <p:cNvPr id="4" name="Slide Number Placeholder 3"/>
          <p:cNvSpPr>
            <a:spLocks noGrp="1"/>
          </p:cNvSpPr>
          <p:nvPr>
            <p:ph type="sldNum" sz="quarter" idx="10"/>
          </p:nvPr>
        </p:nvSpPr>
        <p:spPr/>
        <p:txBody>
          <a:bodyPr/>
          <a:lstStyle/>
          <a:p>
            <a:fld id="{2A4512C8-B92A-42EB-8A3F-B36AD201A526}" type="slidenum">
              <a:rPr lang="en-US" smtClean="0"/>
              <a:t>4</a:t>
            </a:fld>
            <a:endParaRPr lang="en-US"/>
          </a:p>
        </p:txBody>
      </p:sp>
    </p:spTree>
    <p:extLst>
      <p:ext uri="{BB962C8B-B14F-4D97-AF65-F5344CB8AC3E}">
        <p14:creationId xmlns:p14="http://schemas.microsoft.com/office/powerpoint/2010/main" val="398060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p:cNvSpPr>
            <a:spLocks noGrp="1"/>
          </p:cNvSpPr>
          <p:nvPr>
            <p:ph type="hdr" sz="quarter"/>
          </p:nvPr>
        </p:nvSpPr>
        <p:spPr/>
        <p:txBody>
          <a:bodyPr/>
          <a:lstStyle/>
          <a:p>
            <a:r>
              <a:rPr lang="en-US"/>
              <a:t>Name of presentation</a:t>
            </a:r>
            <a:endParaRPr lang="en-US" dirty="0"/>
          </a:p>
        </p:txBody>
      </p:sp>
      <p:sp>
        <p:nvSpPr>
          <p:cNvPr id="5" name="Date Placeholder 4"/>
          <p:cNvSpPr>
            <a:spLocks noGrp="1"/>
          </p:cNvSpPr>
          <p:nvPr>
            <p:ph type="dt" idx="1"/>
          </p:nvPr>
        </p:nvSpPr>
        <p:spPr/>
        <p:txBody>
          <a:bodyPr/>
          <a:lstStyle/>
          <a:p>
            <a:fld id="{8D35C32B-10D1-1447-A35B-280119DE9D12}" type="datetime3">
              <a:rPr lang="en-GB" smtClean="0"/>
              <a:pPr/>
              <a:t>10 March, 2020</a:t>
            </a:fld>
            <a:endParaRPr lang="en-US" dirty="0"/>
          </a:p>
        </p:txBody>
      </p:sp>
    </p:spTree>
    <p:extLst>
      <p:ext uri="{BB962C8B-B14F-4D97-AF65-F5344CB8AC3E}">
        <p14:creationId xmlns:p14="http://schemas.microsoft.com/office/powerpoint/2010/main" val="37227472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p:cNvSpPr>
            <a:spLocks noGrp="1"/>
          </p:cNvSpPr>
          <p:nvPr>
            <p:ph type="hdr" sz="quarter"/>
          </p:nvPr>
        </p:nvSpPr>
        <p:spPr/>
        <p:txBody>
          <a:bodyPr/>
          <a:lstStyle/>
          <a:p>
            <a:r>
              <a:rPr lang="en-US"/>
              <a:t>Name of presentation</a:t>
            </a:r>
            <a:endParaRPr lang="en-US" dirty="0"/>
          </a:p>
        </p:txBody>
      </p:sp>
      <p:sp>
        <p:nvSpPr>
          <p:cNvPr id="5" name="Date Placeholder 4"/>
          <p:cNvSpPr>
            <a:spLocks noGrp="1"/>
          </p:cNvSpPr>
          <p:nvPr>
            <p:ph type="dt" idx="1"/>
          </p:nvPr>
        </p:nvSpPr>
        <p:spPr/>
        <p:txBody>
          <a:bodyPr/>
          <a:lstStyle/>
          <a:p>
            <a:fld id="{8D35C32B-10D1-1447-A35B-280119DE9D12}" type="datetime3">
              <a:rPr lang="en-GB" smtClean="0"/>
              <a:pPr/>
              <a:t>10 March, 2020</a:t>
            </a:fld>
            <a:endParaRPr lang="en-US" dirty="0"/>
          </a:p>
        </p:txBody>
      </p:sp>
    </p:spTree>
    <p:extLst>
      <p:ext uri="{BB962C8B-B14F-4D97-AF65-F5344CB8AC3E}">
        <p14:creationId xmlns:p14="http://schemas.microsoft.com/office/powerpoint/2010/main" val="19522879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p:cNvSpPr>
            <a:spLocks noGrp="1"/>
          </p:cNvSpPr>
          <p:nvPr>
            <p:ph type="hdr" sz="quarter"/>
          </p:nvPr>
        </p:nvSpPr>
        <p:spPr/>
        <p:txBody>
          <a:bodyPr/>
          <a:lstStyle/>
          <a:p>
            <a:r>
              <a:rPr lang="en-US"/>
              <a:t>Name of presentation</a:t>
            </a:r>
            <a:endParaRPr lang="en-US" dirty="0"/>
          </a:p>
        </p:txBody>
      </p:sp>
      <p:sp>
        <p:nvSpPr>
          <p:cNvPr id="5" name="Date Placeholder 4"/>
          <p:cNvSpPr>
            <a:spLocks noGrp="1"/>
          </p:cNvSpPr>
          <p:nvPr>
            <p:ph type="dt" idx="1"/>
          </p:nvPr>
        </p:nvSpPr>
        <p:spPr/>
        <p:txBody>
          <a:bodyPr/>
          <a:lstStyle/>
          <a:p>
            <a:fld id="{8D35C32B-10D1-1447-A35B-280119DE9D12}" type="datetime3">
              <a:rPr lang="en-GB" smtClean="0"/>
              <a:pPr/>
              <a:t>10 March, 2020</a:t>
            </a:fld>
            <a:endParaRPr lang="en-US" dirty="0"/>
          </a:p>
        </p:txBody>
      </p:sp>
    </p:spTree>
    <p:extLst>
      <p:ext uri="{BB962C8B-B14F-4D97-AF65-F5344CB8AC3E}">
        <p14:creationId xmlns:p14="http://schemas.microsoft.com/office/powerpoint/2010/main" val="14770862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p:cNvSpPr>
            <a:spLocks noGrp="1"/>
          </p:cNvSpPr>
          <p:nvPr>
            <p:ph type="hdr" sz="quarter"/>
          </p:nvPr>
        </p:nvSpPr>
        <p:spPr/>
        <p:txBody>
          <a:bodyPr/>
          <a:lstStyle/>
          <a:p>
            <a:r>
              <a:rPr lang="en-US"/>
              <a:t>Name of presentation</a:t>
            </a:r>
            <a:endParaRPr lang="en-US" dirty="0"/>
          </a:p>
        </p:txBody>
      </p:sp>
      <p:sp>
        <p:nvSpPr>
          <p:cNvPr id="5" name="Date Placeholder 4"/>
          <p:cNvSpPr>
            <a:spLocks noGrp="1"/>
          </p:cNvSpPr>
          <p:nvPr>
            <p:ph type="dt" idx="1"/>
          </p:nvPr>
        </p:nvSpPr>
        <p:spPr/>
        <p:txBody>
          <a:bodyPr/>
          <a:lstStyle/>
          <a:p>
            <a:fld id="{8D35C32B-10D1-1447-A35B-280119DE9D12}" type="datetime3">
              <a:rPr lang="en-GB" smtClean="0"/>
              <a:pPr/>
              <a:t>10 March, 2020</a:t>
            </a:fld>
            <a:endParaRPr lang="en-US" dirty="0"/>
          </a:p>
        </p:txBody>
      </p:sp>
    </p:spTree>
    <p:extLst>
      <p:ext uri="{BB962C8B-B14F-4D97-AF65-F5344CB8AC3E}">
        <p14:creationId xmlns:p14="http://schemas.microsoft.com/office/powerpoint/2010/main" val="37842200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p:cNvSpPr>
            <a:spLocks noGrp="1"/>
          </p:cNvSpPr>
          <p:nvPr>
            <p:ph type="hdr" sz="quarter"/>
          </p:nvPr>
        </p:nvSpPr>
        <p:spPr/>
        <p:txBody>
          <a:bodyPr/>
          <a:lstStyle/>
          <a:p>
            <a:r>
              <a:rPr lang="en-US"/>
              <a:t>Name of presentation</a:t>
            </a:r>
            <a:endParaRPr lang="en-US" dirty="0"/>
          </a:p>
        </p:txBody>
      </p:sp>
      <p:sp>
        <p:nvSpPr>
          <p:cNvPr id="5" name="Date Placeholder 4"/>
          <p:cNvSpPr>
            <a:spLocks noGrp="1"/>
          </p:cNvSpPr>
          <p:nvPr>
            <p:ph type="dt" idx="1"/>
          </p:nvPr>
        </p:nvSpPr>
        <p:spPr/>
        <p:txBody>
          <a:bodyPr/>
          <a:lstStyle/>
          <a:p>
            <a:fld id="{8D35C32B-10D1-1447-A35B-280119DE9D12}" type="datetime3">
              <a:rPr lang="en-GB" smtClean="0"/>
              <a:pPr/>
              <a:t>10 March, 2020</a:t>
            </a:fld>
            <a:endParaRPr lang="en-US" dirty="0"/>
          </a:p>
        </p:txBody>
      </p:sp>
    </p:spTree>
    <p:extLst>
      <p:ext uri="{BB962C8B-B14F-4D97-AF65-F5344CB8AC3E}">
        <p14:creationId xmlns:p14="http://schemas.microsoft.com/office/powerpoint/2010/main" val="26136778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Right Triangle 6"/>
          <p:cNvSpPr/>
          <p:nvPr/>
        </p:nvSpPr>
        <p:spPr>
          <a:xfrm>
            <a:off x="0" y="3224504"/>
            <a:ext cx="3571875" cy="3633496"/>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524000" y="3224504"/>
            <a:ext cx="7620000" cy="3633496"/>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0" y="2020198"/>
            <a:ext cx="9144000" cy="1204306"/>
          </a:xfrm>
          <a:prstGeom prst="rect">
            <a:avLst/>
          </a:prstGeom>
        </p:spPr>
        <p:txBody>
          <a:bodyPr bIns="9144" anchor="b"/>
          <a:lstStyle>
            <a:lvl1pPr algn="ctr">
              <a:defRPr sz="3600">
                <a:solidFill>
                  <a:schemeClr val="tx1">
                    <a:lumMod val="50000"/>
                    <a:lumOff val="50000"/>
                  </a:schemeClr>
                </a:solidFill>
              </a:defRPr>
            </a:lvl1pPr>
          </a:lstStyle>
          <a:p>
            <a:r>
              <a:rPr lang="en-US" dirty="0"/>
              <a:t>Click to edit Master title style</a:t>
            </a:r>
          </a:p>
        </p:txBody>
      </p:sp>
      <p:sp>
        <p:nvSpPr>
          <p:cNvPr id="6" name="Slide Number Placeholder 5"/>
          <p:cNvSpPr>
            <a:spLocks noGrp="1"/>
          </p:cNvSpPr>
          <p:nvPr>
            <p:ph type="sldNum" sz="quarter" idx="12"/>
          </p:nvPr>
        </p:nvSpPr>
        <p:spPr>
          <a:xfrm>
            <a:off x="8534400" y="6446519"/>
            <a:ext cx="365760" cy="365760"/>
          </a:xfrm>
          <a:prstGeom prst="ellipse">
            <a:avLst/>
          </a:prstGeom>
          <a:ln>
            <a:solidFill>
              <a:schemeClr val="tx1">
                <a:lumMod val="50000"/>
                <a:lumOff val="50000"/>
              </a:schemeClr>
            </a:solidFill>
          </a:ln>
        </p:spPr>
        <p:txBody>
          <a:bodyPr/>
          <a:lstStyle>
            <a:lvl1pPr>
              <a:defRPr>
                <a:solidFill>
                  <a:schemeClr val="tx1">
                    <a:lumMod val="50000"/>
                    <a:lumOff val="50000"/>
                  </a:schemeClr>
                </a:solidFill>
              </a:defRPr>
            </a:lvl1pPr>
          </a:lstStyle>
          <a:p>
            <a:fld id="{2720EF26-1E39-4F64-8236-ED355D806952}" type="slidenum">
              <a:rPr lang="en-US" smtClean="0"/>
              <a:pPr/>
              <a:t>‹#›</a:t>
            </a:fld>
            <a:endParaRPr lang="en-US" dirty="0"/>
          </a:p>
        </p:txBody>
      </p:sp>
      <p:pic>
        <p:nvPicPr>
          <p:cNvPr id="9" name="Picture 8" descr="PEPFAR Logo (JPG format).jpg"/>
          <p:cNvPicPr>
            <a:picLocks noChangeAspect="1"/>
          </p:cNvPicPr>
          <p:nvPr userDrawn="1"/>
        </p:nvPicPr>
        <p:blipFill>
          <a:blip r:embed="rId2" cstate="print"/>
          <a:stretch>
            <a:fillRect/>
          </a:stretch>
        </p:blipFill>
        <p:spPr>
          <a:xfrm>
            <a:off x="45720" y="54864"/>
            <a:ext cx="1630680" cy="1630680"/>
          </a:xfrm>
          <a:prstGeom prst="rect">
            <a:avLst/>
          </a:prstGeom>
        </p:spPr>
      </p:pic>
      <p:sp>
        <p:nvSpPr>
          <p:cNvPr id="12" name="TextBox 11"/>
          <p:cNvSpPr txBox="1"/>
          <p:nvPr userDrawn="1"/>
        </p:nvSpPr>
        <p:spPr>
          <a:xfrm>
            <a:off x="990600" y="387458"/>
            <a:ext cx="3352800" cy="907941"/>
          </a:xfrm>
          <a:prstGeom prst="rect">
            <a:avLst/>
          </a:prstGeom>
          <a:noFill/>
        </p:spPr>
        <p:txBody>
          <a:bodyPr wrap="square" rtlCol="0">
            <a:spAutoFit/>
          </a:bodyPr>
          <a:lstStyle/>
          <a:p>
            <a:pPr algn="ctr"/>
            <a:r>
              <a:rPr lang="en-US" sz="4400" b="1" spc="800" baseline="0" dirty="0">
                <a:solidFill>
                  <a:srgbClr val="002060"/>
                </a:solidFill>
              </a:rPr>
              <a:t>PEPFAR</a:t>
            </a:r>
          </a:p>
          <a:p>
            <a:pPr algn="ctr"/>
            <a:r>
              <a:rPr lang="en-US" sz="900" b="1" dirty="0">
                <a:solidFill>
                  <a:srgbClr val="002060"/>
                </a:solidFill>
              </a:rPr>
              <a:t>U.S.</a:t>
            </a:r>
            <a:r>
              <a:rPr lang="en-US" sz="900" b="1" baseline="0" dirty="0">
                <a:solidFill>
                  <a:srgbClr val="002060"/>
                </a:solidFill>
              </a:rPr>
              <a:t> President’s Emergency Plan for AIDS Relief</a:t>
            </a:r>
            <a:endParaRPr lang="en-US" sz="900" b="1" dirty="0">
              <a:solidFill>
                <a:srgbClr val="002060"/>
              </a:solidFill>
            </a:endParaRPr>
          </a:p>
        </p:txBody>
      </p:sp>
      <p:sp>
        <p:nvSpPr>
          <p:cNvPr id="4" name="Text Placeholder 3"/>
          <p:cNvSpPr>
            <a:spLocks noGrp="1"/>
          </p:cNvSpPr>
          <p:nvPr>
            <p:ph type="body" sz="quarter" idx="13"/>
          </p:nvPr>
        </p:nvSpPr>
        <p:spPr>
          <a:xfrm>
            <a:off x="0" y="3352800"/>
            <a:ext cx="9144000" cy="1447800"/>
          </a:xfrm>
        </p:spPr>
        <p:txBody>
          <a:bodyPr>
            <a:normAutofit/>
          </a:bodyPr>
          <a:lstStyle>
            <a:lvl1pPr marL="0" indent="0" algn="ctr">
              <a:buNone/>
              <a:defRPr sz="1800"/>
            </a:lvl1pPr>
          </a:lstStyle>
          <a:p>
            <a:pPr lvl="0"/>
            <a:r>
              <a:rPr lang="en-US" dirty="0"/>
              <a:t>Click to edit Master text styles</a:t>
            </a: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543800" y="152644"/>
            <a:ext cx="1194802" cy="1377568"/>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548640"/>
          </a:xfrm>
          <a:prstGeom prst="rect">
            <a:avLst/>
          </a:prstGeom>
        </p:spPr>
        <p:txBody>
          <a:bodyPr/>
          <a:lstStyle>
            <a:lvl1pPr>
              <a:defRPr>
                <a:solidFill>
                  <a:schemeClr val="accent1"/>
                </a:solidFill>
              </a:defRPr>
            </a:lvl1pPr>
          </a:lstStyle>
          <a:p>
            <a:endParaRPr lang="en-US" dirty="0"/>
          </a:p>
        </p:txBody>
      </p:sp>
      <p:sp>
        <p:nvSpPr>
          <p:cNvPr id="3" name="Content Placeholder 2"/>
          <p:cNvSpPr>
            <a:spLocks noGrp="1"/>
          </p:cNvSpPr>
          <p:nvPr>
            <p:ph idx="1"/>
          </p:nvPr>
        </p:nvSpPr>
        <p:spPr>
          <a:xfrm>
            <a:off x="822960" y="1100628"/>
            <a:ext cx="7520940" cy="5071572"/>
          </a:xfrm>
        </p:spPr>
        <p:txBody>
          <a:bodyPr/>
          <a:lstStyle>
            <a:lvl1pPr marL="344488" indent="-344488">
              <a:buFont typeface="Arial" panose="020B0604020202020204" pitchFamily="34" charset="0"/>
              <a:buChar char="•"/>
              <a:defRPr/>
            </a:lvl1pPr>
            <a:lvl2pPr marL="801688" indent="-344488">
              <a:spcBef>
                <a:spcPts val="800"/>
              </a:spcBef>
              <a:buFont typeface="Courier New" panose="02070309020205020404" pitchFamily="49" charset="0"/>
              <a:buChar char="o"/>
              <a:tabLst>
                <a:tab pos="801688" algn="l"/>
              </a:tabLst>
              <a:defRPr/>
            </a:lvl2pPr>
            <a:lvl3pPr marL="1033463" indent="-247650">
              <a:buSzPct val="95000"/>
              <a:buFont typeface="Arial" panose="020B0604020202020204" pitchFamily="34" charset="0"/>
              <a:buChar char="•"/>
              <a:defRPr/>
            </a:lvl3pPr>
            <a:lvl4pPr marL="1258888" indent="-344488">
              <a:spcBef>
                <a:spcPts val="800"/>
              </a:spcBef>
              <a:buFont typeface="Arial" panose="020B0604020202020204" pitchFamily="34" charset="0"/>
              <a:buChar char="•"/>
              <a:defRPr/>
            </a:lvl4pPr>
            <a:lvl5pPr marL="1716088" indent="-344488">
              <a:buFont typeface="Calibri" panose="020F0502020204030204" pitchFamily="34" charset="0"/>
              <a:buChar char="‒"/>
              <a:defRPr>
                <a:solidFill>
                  <a:schemeClr val="tx1">
                    <a:lumMod val="50000"/>
                    <a:lumOff val="50000"/>
                  </a:schemeClr>
                </a:solidFill>
                <a:latin typeface="Calibri" panose="020F0502020204030204" pitchFamily="34" charset="0"/>
              </a:defRPr>
            </a:lvl5pPr>
            <a:lvl6pPr marL="1376363" indent="-236538">
              <a:buFont typeface="Calibri" panose="020F0502020204030204" pitchFamily="34" charset="0"/>
              <a:buChar char="‒"/>
              <a:defRPr>
                <a:solidFill>
                  <a:schemeClr val="tx1">
                    <a:lumMod val="50000"/>
                    <a:lumOff val="50000"/>
                  </a:schemeClr>
                </a:solidFill>
                <a:latin typeface="Calibri" panose="020F0502020204030204" pitchFamily="34" charset="0"/>
              </a:defRPr>
            </a:lvl6pPr>
            <a:lvl7pPr marL="1603375" indent="-227013">
              <a:buFont typeface="Arial" panose="020B0604020202020204" pitchFamily="34" charset="0"/>
              <a:buChar char="•"/>
              <a:defRPr>
                <a:solidFill>
                  <a:schemeClr val="tx1">
                    <a:lumMod val="50000"/>
                    <a:lumOff val="50000"/>
                  </a:schemeClr>
                </a:solidFill>
                <a:latin typeface="Calibri" panose="020F0502020204030204" pitchFamily="34" charset="0"/>
              </a:defRPr>
            </a:lvl7pPr>
            <a:lvl8pPr marL="1828800" indent="-225425">
              <a:buFont typeface="Arial" panose="020B0604020202020204" pitchFamily="34" charset="0"/>
              <a:buChar char="•"/>
              <a:defRPr/>
            </a:lvl8pPr>
            <a:lvl9pPr marL="2054225" indent="-225425">
              <a:buFont typeface="Arial" panose="020B0604020202020204" pitchFamily="34" charset="0"/>
              <a:buChar char="•"/>
              <a:defRPr/>
            </a:lvl9pPr>
          </a:lstStyle>
          <a:p>
            <a:pPr lvl="0"/>
            <a:r>
              <a:rPr lang="en-US" dirty="0"/>
              <a:t>Click to edit Master text styles</a:t>
            </a:r>
          </a:p>
          <a:p>
            <a:pPr lvl="1"/>
            <a:r>
              <a:rPr lang="en-US" dirty="0"/>
              <a:t>Second Level</a:t>
            </a:r>
          </a:p>
          <a:p>
            <a:pPr lvl="3"/>
            <a:r>
              <a:rPr lang="en-US" dirty="0"/>
              <a:t>Third Level</a:t>
            </a:r>
          </a:p>
          <a:p>
            <a:pPr lvl="4"/>
            <a:r>
              <a:rPr lang="en-US" dirty="0"/>
              <a:t>Fourth Level</a:t>
            </a:r>
          </a:p>
          <a:p>
            <a:pPr lvl="8"/>
            <a:r>
              <a:rPr lang="en-US" dirty="0"/>
              <a:t>Fifth</a:t>
            </a:r>
          </a:p>
          <a:p>
            <a:pPr lvl="8"/>
            <a:endParaRPr lang="en-US" dirty="0"/>
          </a:p>
          <a:p>
            <a:pPr lvl="8"/>
            <a:endParaRPr lang="en-US" dirty="0"/>
          </a:p>
          <a:p>
            <a:pPr lvl="8"/>
            <a:endParaRPr lang="en-US" dirty="0"/>
          </a:p>
        </p:txBody>
      </p:sp>
      <p:sp>
        <p:nvSpPr>
          <p:cNvPr id="11" name="Slide Number Placeholder 5"/>
          <p:cNvSpPr>
            <a:spLocks noGrp="1"/>
          </p:cNvSpPr>
          <p:nvPr>
            <p:ph type="sldNum" sz="quarter" idx="4"/>
          </p:nvPr>
        </p:nvSpPr>
        <p:spPr>
          <a:xfrm>
            <a:off x="8534400" y="6446519"/>
            <a:ext cx="365760" cy="365760"/>
          </a:xfrm>
          <a:prstGeom prst="ellipse">
            <a:avLst/>
          </a:prstGeom>
          <a:ln>
            <a:solidFill>
              <a:schemeClr val="bg1"/>
            </a:solidFill>
          </a:ln>
        </p:spPr>
        <p:txBody>
          <a:bodyPr lIns="0" tIns="0" rIns="0" bIns="0" anchor="ctr" anchorCtr="0"/>
          <a:lstStyle>
            <a:lvl1pPr algn="ctr">
              <a:defRPr sz="1100">
                <a:solidFill>
                  <a:schemeClr val="bg1"/>
                </a:solidFill>
                <a:latin typeface="Calibri" panose="020F0502020204030204" pitchFamily="34" charset="0"/>
              </a:defRPr>
            </a:lvl1pPr>
          </a:lstStyle>
          <a:p>
            <a:fld id="{2720EF26-1E39-4F64-8236-ED355D806952}"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6363" y="6550287"/>
            <a:ext cx="237926" cy="274320"/>
          </a:xfrm>
          <a:prstGeom prst="rect">
            <a:avLst/>
          </a:prstGeom>
        </p:spPr>
      </p:pic>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3118" y="6377374"/>
            <a:ext cx="410282" cy="473042"/>
          </a:xfrm>
          <a:prstGeom prst="rect">
            <a:avLst/>
          </a:prstGeom>
        </p:spPr>
      </p:pic>
      <p:pic>
        <p:nvPicPr>
          <p:cNvPr id="10" name="Picture 9" descr="PEPFAR Logo (JPG format).jpg"/>
          <p:cNvPicPr>
            <a:picLocks noChangeAspect="1"/>
          </p:cNvPicPr>
          <p:nvPr userDrawn="1"/>
        </p:nvPicPr>
        <p:blipFill rotWithShape="1">
          <a:blip r:embed="rId3" cstate="print"/>
          <a:srcRect l="8681" t="8771" r="13513" b="13557"/>
          <a:stretch/>
        </p:blipFill>
        <p:spPr>
          <a:xfrm>
            <a:off x="685800" y="6404345"/>
            <a:ext cx="457993" cy="4572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15" name="Freeform 14"/>
          <p:cNvSpPr/>
          <p:nvPr userDrawn="1"/>
        </p:nvSpPr>
        <p:spPr>
          <a:xfrm>
            <a:off x="1777514" y="3352800"/>
            <a:ext cx="7366486" cy="3505200"/>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5"/>
          <p:cNvSpPr>
            <a:spLocks noGrp="1"/>
          </p:cNvSpPr>
          <p:nvPr>
            <p:ph type="sldNum" sz="quarter" idx="12"/>
          </p:nvPr>
        </p:nvSpPr>
        <p:spPr>
          <a:xfrm>
            <a:off x="8534400" y="6446519"/>
            <a:ext cx="365760" cy="365760"/>
          </a:xfrm>
          <a:prstGeom prst="ellipse">
            <a:avLst/>
          </a:prstGeom>
          <a:ln>
            <a:solidFill>
              <a:schemeClr val="bg1"/>
            </a:solidFill>
          </a:ln>
        </p:spPr>
        <p:txBody>
          <a:bodyPr anchor="ctr" anchorCtr="1"/>
          <a:lstStyle>
            <a:lvl1pPr>
              <a:defRPr>
                <a:solidFill>
                  <a:schemeClr val="bg1"/>
                </a:solidFill>
              </a:defRPr>
            </a:lvl1pPr>
          </a:lstStyle>
          <a:p>
            <a:fld id="{2720EF26-1E39-4F64-8236-ED355D806952}" type="slidenum">
              <a:rPr lang="en-US" smtClean="0"/>
              <a:pPr/>
              <a:t>‹#›</a:t>
            </a:fld>
            <a:endParaRPr lang="en-US" dirty="0"/>
          </a:p>
        </p:txBody>
      </p:sp>
      <p:sp>
        <p:nvSpPr>
          <p:cNvPr id="14" name="Right Triangle 13"/>
          <p:cNvSpPr/>
          <p:nvPr userDrawn="1"/>
        </p:nvSpPr>
        <p:spPr>
          <a:xfrm>
            <a:off x="0" y="3352800"/>
            <a:ext cx="3571875" cy="3505200"/>
          </a:xfrm>
          <a:prstGeom prst="rtTriangle">
            <a:avLst/>
          </a:prstGeom>
          <a:solidFill>
            <a:schemeClr val="accent3">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3"/>
          <p:cNvSpPr>
            <a:spLocks noGrp="1"/>
          </p:cNvSpPr>
          <p:nvPr>
            <p:ph type="body" sz="quarter" idx="13"/>
          </p:nvPr>
        </p:nvSpPr>
        <p:spPr>
          <a:xfrm>
            <a:off x="0" y="3352800"/>
            <a:ext cx="9144000" cy="1447800"/>
          </a:xfrm>
        </p:spPr>
        <p:txBody>
          <a:bodyPr>
            <a:normAutofit/>
          </a:bodyPr>
          <a:lstStyle>
            <a:lvl1pPr marL="0" indent="0" algn="ctr">
              <a:buNone/>
              <a:defRPr sz="1800"/>
            </a:lvl1pPr>
          </a:lstStyle>
          <a:p>
            <a:pPr lvl="0"/>
            <a:r>
              <a:rPr lang="en-US" dirty="0"/>
              <a:t>Click to edit Master text styles</a:t>
            </a:r>
          </a:p>
        </p:txBody>
      </p:sp>
      <p:sp>
        <p:nvSpPr>
          <p:cNvPr id="11" name="Title 1"/>
          <p:cNvSpPr>
            <a:spLocks noGrp="1"/>
          </p:cNvSpPr>
          <p:nvPr>
            <p:ph type="ctrTitle"/>
          </p:nvPr>
        </p:nvSpPr>
        <p:spPr>
          <a:xfrm>
            <a:off x="0" y="2020198"/>
            <a:ext cx="9144000" cy="1204306"/>
          </a:xfrm>
          <a:prstGeom prst="rect">
            <a:avLst/>
          </a:prstGeom>
        </p:spPr>
        <p:txBody>
          <a:bodyPr bIns="9144" anchor="b"/>
          <a:lstStyle>
            <a:lvl1pPr algn="ctr">
              <a:defRPr sz="3600">
                <a:solidFill>
                  <a:schemeClr val="tx1">
                    <a:lumMod val="50000"/>
                    <a:lumOff val="50000"/>
                  </a:schemeClr>
                </a:solidFill>
              </a:defRPr>
            </a:lvl1pPr>
          </a:lstStyle>
          <a:p>
            <a:r>
              <a:rPr lang="en-US" dirty="0"/>
              <a:t>Click to edit Master title style</a:t>
            </a:r>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3118" y="6377374"/>
            <a:ext cx="410282" cy="473042"/>
          </a:xfrm>
          <a:prstGeom prst="rect">
            <a:avLst/>
          </a:prstGeom>
        </p:spPr>
      </p:pic>
      <p:pic>
        <p:nvPicPr>
          <p:cNvPr id="13" name="Picture 12" descr="PEPFAR Logo (JPG format).jpg"/>
          <p:cNvPicPr>
            <a:picLocks noChangeAspect="1"/>
          </p:cNvPicPr>
          <p:nvPr userDrawn="1"/>
        </p:nvPicPr>
        <p:blipFill rotWithShape="1">
          <a:blip r:embed="rId3" cstate="print"/>
          <a:srcRect l="8681" t="8771" r="13513" b="13557"/>
          <a:stretch/>
        </p:blipFill>
        <p:spPr>
          <a:xfrm>
            <a:off x="685800" y="6404345"/>
            <a:ext cx="457993" cy="4572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5227320"/>
          </a:xfrm>
        </p:spPr>
        <p:txBody>
          <a:bodyPr/>
          <a:lstStyle>
            <a:lvl1pPr>
              <a:defRPr sz="2400">
                <a:latin typeface="Calibri" panose="020F0502020204030204" pitchFamily="34" charset="0"/>
              </a:defRPr>
            </a:lvl1pPr>
            <a:lvl2pPr>
              <a:defRPr sz="2000"/>
            </a:lvl2pPr>
            <a:lvl3pPr>
              <a:defRPr sz="2000">
                <a:latin typeface="Calibri" panose="020F0502020204030204" pitchFamily="34" charset="0"/>
              </a:defRPr>
            </a:lvl3pPr>
            <a:lvl4pPr>
              <a:defRPr sz="1800">
                <a:latin typeface="Calibri" panose="020F0502020204030204" pitchFamily="34" charset="0"/>
              </a:defRPr>
            </a:lvl4pPr>
            <a:lvl5pPr>
              <a:defRPr sz="1800">
                <a:latin typeface="Calibri" panose="020F0502020204030204" pitchFamily="34" charset="0"/>
              </a:defRPr>
            </a:lvl5pPr>
            <a:lvl6pPr>
              <a:defRPr sz="1600">
                <a:latin typeface="Calibri" panose="020F0502020204030204" pitchFamily="34" charset="0"/>
              </a:defRPr>
            </a:lvl6pPr>
            <a:lvl7pPr>
              <a:defRPr sz="1200" b="0">
                <a:solidFill>
                  <a:schemeClr val="tx1">
                    <a:lumMod val="50000"/>
                    <a:lumOff val="50000"/>
                  </a:schemeClr>
                </a:solidFill>
                <a:latin typeface="Calibri" panose="020F0502020204030204" pitchFamily="34" charset="0"/>
              </a:defRPr>
            </a:lvl7pPr>
            <a:lvl8pPr>
              <a:defRPr sz="1200"/>
            </a:lvl8pPr>
            <a:lvl9pPr>
              <a:defRPr sz="1200"/>
            </a:lvl9pPr>
          </a:lstStyle>
          <a:p>
            <a:pPr lvl="0"/>
            <a:r>
              <a:rPr lang="en-US" dirty="0"/>
              <a:t>Click to edit Master text styles</a:t>
            </a:r>
          </a:p>
          <a:p>
            <a:pPr lvl="1"/>
            <a:r>
              <a:rPr lang="en-US" dirty="0"/>
              <a:t>Second Level</a:t>
            </a:r>
          </a:p>
          <a:p>
            <a:pPr lvl="3"/>
            <a:r>
              <a:rPr lang="en-US" dirty="0"/>
              <a:t>Third Level</a:t>
            </a:r>
          </a:p>
          <a:p>
            <a:pPr lvl="4"/>
            <a:r>
              <a:rPr lang="en-US" dirty="0"/>
              <a:t>Fourth Level</a:t>
            </a:r>
          </a:p>
          <a:p>
            <a:pPr lvl="5"/>
            <a:r>
              <a:rPr lang="en-US" dirty="0"/>
              <a:t>Fifth</a:t>
            </a:r>
          </a:p>
          <a:p>
            <a:pPr lvl="6"/>
            <a:r>
              <a:rPr lang="en-US" dirty="0"/>
              <a:t>Sixth</a:t>
            </a:r>
          </a:p>
          <a:p>
            <a:pPr lvl="7"/>
            <a:r>
              <a:rPr lang="en-US" dirty="0"/>
              <a:t>Seventh</a:t>
            </a:r>
          </a:p>
          <a:p>
            <a:pPr lvl="8"/>
            <a:r>
              <a:rPr lang="en-US" dirty="0"/>
              <a:t>Eighth</a:t>
            </a:r>
          </a:p>
        </p:txBody>
      </p:sp>
      <p:sp>
        <p:nvSpPr>
          <p:cNvPr id="4" name="Content Placeholder 3"/>
          <p:cNvSpPr>
            <a:spLocks noGrp="1"/>
          </p:cNvSpPr>
          <p:nvPr>
            <p:ph sz="half" idx="2"/>
          </p:nvPr>
        </p:nvSpPr>
        <p:spPr>
          <a:xfrm>
            <a:off x="4700016" y="1097280"/>
            <a:ext cx="3200400" cy="5227320"/>
          </a:xfrm>
        </p:spPr>
        <p:txBody>
          <a:bodyPr/>
          <a:lstStyle>
            <a:lvl1pPr>
              <a:defRPr sz="2400">
                <a:solidFill>
                  <a:schemeClr val="tx1">
                    <a:lumMod val="50000"/>
                    <a:lumOff val="50000"/>
                  </a:schemeClr>
                </a:solidFill>
                <a:latin typeface="Calibri" panose="020F0502020204030204" pitchFamily="34" charset="0"/>
              </a:defRPr>
            </a:lvl1pPr>
            <a:lvl2pPr>
              <a:defRPr sz="2000"/>
            </a:lvl2pPr>
            <a:lvl3pPr>
              <a:defRPr sz="2000">
                <a:solidFill>
                  <a:schemeClr val="tx1">
                    <a:lumMod val="50000"/>
                    <a:lumOff val="50000"/>
                  </a:schemeClr>
                </a:solidFill>
                <a:latin typeface="Calibri" panose="020F0502020204030204" pitchFamily="34" charset="0"/>
              </a:defRPr>
            </a:lvl3pPr>
            <a:lvl4pPr>
              <a:defRPr sz="1800">
                <a:solidFill>
                  <a:schemeClr val="tx1">
                    <a:lumMod val="50000"/>
                    <a:lumOff val="50000"/>
                  </a:schemeClr>
                </a:solidFill>
                <a:latin typeface="Calibri" panose="020F0502020204030204" pitchFamily="34" charset="0"/>
              </a:defRPr>
            </a:lvl4pPr>
            <a:lvl5pPr>
              <a:defRPr sz="1800">
                <a:solidFill>
                  <a:schemeClr val="tx1">
                    <a:lumMod val="50000"/>
                    <a:lumOff val="50000"/>
                  </a:schemeClr>
                </a:solidFill>
                <a:latin typeface="Calibri" panose="020F0502020204030204" pitchFamily="34" charset="0"/>
              </a:defRPr>
            </a:lvl5pPr>
            <a:lvl6pPr>
              <a:defRPr sz="1600">
                <a:solidFill>
                  <a:schemeClr val="tx1">
                    <a:lumMod val="50000"/>
                    <a:lumOff val="50000"/>
                  </a:schemeClr>
                </a:solidFill>
                <a:latin typeface="Calibri" panose="020F0502020204030204" pitchFamily="34" charset="0"/>
              </a:defRPr>
            </a:lvl6pPr>
            <a:lvl7pPr>
              <a:defRPr sz="1200">
                <a:solidFill>
                  <a:schemeClr val="tx1">
                    <a:lumMod val="50000"/>
                    <a:lumOff val="50000"/>
                  </a:schemeClr>
                </a:solidFill>
                <a:latin typeface="Calibri" panose="020F0502020204030204" pitchFamily="34" charset="0"/>
              </a:defRPr>
            </a:lvl7pPr>
            <a:lvl8pPr>
              <a:defRPr sz="1200"/>
            </a:lvl8pPr>
            <a:lvl9pPr>
              <a:defRPr sz="1200"/>
            </a:lvl9pPr>
          </a:lstStyle>
          <a:p>
            <a:pPr lvl="0"/>
            <a:r>
              <a:rPr lang="en-US" dirty="0"/>
              <a:t>Click to edit Master text styles</a:t>
            </a:r>
          </a:p>
          <a:p>
            <a:pPr lvl="1"/>
            <a:r>
              <a:rPr lang="en-US" dirty="0"/>
              <a:t>Second Level</a:t>
            </a:r>
          </a:p>
          <a:p>
            <a:pPr lvl="3"/>
            <a:r>
              <a:rPr lang="en-US" dirty="0"/>
              <a:t>Third Level</a:t>
            </a:r>
          </a:p>
          <a:p>
            <a:pPr lvl="4"/>
            <a:r>
              <a:rPr lang="en-US" dirty="0"/>
              <a:t>Fourth Level</a:t>
            </a:r>
          </a:p>
          <a:p>
            <a:pPr lvl="5"/>
            <a:r>
              <a:rPr lang="en-US" dirty="0"/>
              <a:t>Fifth</a:t>
            </a:r>
          </a:p>
          <a:p>
            <a:pPr lvl="6"/>
            <a:r>
              <a:rPr lang="en-US" dirty="0"/>
              <a:t>Sixth</a:t>
            </a:r>
          </a:p>
          <a:p>
            <a:pPr lvl="7"/>
            <a:r>
              <a:rPr lang="en-US" dirty="0"/>
              <a:t>Seventh</a:t>
            </a:r>
          </a:p>
          <a:p>
            <a:pPr lvl="8"/>
            <a:r>
              <a:rPr lang="en-US" dirty="0"/>
              <a:t>Eighth</a:t>
            </a:r>
          </a:p>
        </p:txBody>
      </p:sp>
      <p:sp>
        <p:nvSpPr>
          <p:cNvPr id="7" name="Slide Number Placeholder 6"/>
          <p:cNvSpPr>
            <a:spLocks noGrp="1"/>
          </p:cNvSpPr>
          <p:nvPr>
            <p:ph type="sldNum" sz="quarter" idx="12"/>
          </p:nvPr>
        </p:nvSpPr>
        <p:spPr>
          <a:xfrm>
            <a:off x="8534400" y="6446519"/>
            <a:ext cx="365760" cy="365760"/>
          </a:xfrm>
          <a:prstGeom prst="ellipse">
            <a:avLst/>
          </a:prstGeom>
        </p:spPr>
        <p:txBody>
          <a:bodyPr/>
          <a:lstStyle/>
          <a:p>
            <a:fld id="{2720EF26-1E39-4F64-8236-ED355D806952}" type="slidenum">
              <a:rPr lang="en-US" smtClean="0"/>
              <a:t>‹#›</a:t>
            </a:fld>
            <a:endParaRPr lang="en-US"/>
          </a:p>
        </p:txBody>
      </p:sp>
      <p:sp>
        <p:nvSpPr>
          <p:cNvPr id="5" name="Title 1"/>
          <p:cNvSpPr>
            <a:spLocks noGrp="1"/>
          </p:cNvSpPr>
          <p:nvPr>
            <p:ph type="title"/>
          </p:nvPr>
        </p:nvSpPr>
        <p:spPr>
          <a:xfrm>
            <a:off x="457200" y="365760"/>
            <a:ext cx="8229600" cy="548640"/>
          </a:xfrm>
          <a:prstGeom prst="rect">
            <a:avLst/>
          </a:prstGeom>
        </p:spPr>
        <p:txBody>
          <a:bodyPr/>
          <a:lstStyle>
            <a:lvl1pPr>
              <a:defRPr>
                <a:solidFill>
                  <a:schemeClr val="accent1"/>
                </a:solidFill>
              </a:defRPr>
            </a:lvl1pPr>
          </a:lstStyle>
          <a:p>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3118" y="6377374"/>
            <a:ext cx="410282" cy="473042"/>
          </a:xfrm>
          <a:prstGeom prst="rect">
            <a:avLst/>
          </a:prstGeom>
        </p:spPr>
      </p:pic>
      <p:pic>
        <p:nvPicPr>
          <p:cNvPr id="8" name="Picture 7" descr="PEPFAR Logo (JPG format).jpg"/>
          <p:cNvPicPr>
            <a:picLocks noChangeAspect="1"/>
          </p:cNvPicPr>
          <p:nvPr userDrawn="1"/>
        </p:nvPicPr>
        <p:blipFill rotWithShape="1">
          <a:blip r:embed="rId3" cstate="print"/>
          <a:srcRect l="8681" t="8771" r="13513" b="13557"/>
          <a:stretch/>
        </p:blipFill>
        <p:spPr>
          <a:xfrm>
            <a:off x="685800" y="6404345"/>
            <a:ext cx="457993" cy="4572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8534400" y="6446519"/>
            <a:ext cx="365760" cy="365760"/>
          </a:xfrm>
          <a:prstGeom prst="ellipse">
            <a:avLst/>
          </a:prstGeom>
        </p:spPr>
        <p:txBody>
          <a:bodyPr/>
          <a:lstStyle/>
          <a:p>
            <a:fld id="{2720EF26-1E39-4F64-8236-ED355D806952}" type="slidenum">
              <a:rPr lang="en-US" smtClean="0"/>
              <a:t>‹#›</a:t>
            </a:fld>
            <a:endParaRPr lang="en-US"/>
          </a:p>
        </p:txBody>
      </p:sp>
      <p:sp>
        <p:nvSpPr>
          <p:cNvPr id="3" name="Title 1"/>
          <p:cNvSpPr>
            <a:spLocks noGrp="1"/>
          </p:cNvSpPr>
          <p:nvPr>
            <p:ph type="title"/>
          </p:nvPr>
        </p:nvSpPr>
        <p:spPr>
          <a:xfrm>
            <a:off x="457200" y="365760"/>
            <a:ext cx="8229600" cy="548640"/>
          </a:xfrm>
          <a:prstGeom prst="rect">
            <a:avLst/>
          </a:prstGeom>
        </p:spPr>
        <p:txBody>
          <a:bodyPr/>
          <a:lstStyle>
            <a:lvl1pPr>
              <a:defRPr>
                <a:solidFill>
                  <a:schemeClr val="accent1"/>
                </a:solidFill>
              </a:defRPr>
            </a:lvl1pPr>
          </a:lstStyle>
          <a:p>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3118" y="6377374"/>
            <a:ext cx="410282" cy="473042"/>
          </a:xfrm>
          <a:prstGeom prst="rect">
            <a:avLst/>
          </a:prstGeom>
        </p:spPr>
      </p:pic>
      <p:pic>
        <p:nvPicPr>
          <p:cNvPr id="6" name="Picture 5" descr="PEPFAR Logo (JPG format).jpg"/>
          <p:cNvPicPr>
            <a:picLocks noChangeAspect="1"/>
          </p:cNvPicPr>
          <p:nvPr userDrawn="1"/>
        </p:nvPicPr>
        <p:blipFill rotWithShape="1">
          <a:blip r:embed="rId3" cstate="print"/>
          <a:srcRect l="8681" t="8771" r="13513" b="13557"/>
          <a:stretch/>
        </p:blipFill>
        <p:spPr>
          <a:xfrm>
            <a:off x="685800" y="6404345"/>
            <a:ext cx="457993" cy="4572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Slide (no imag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3942832"/>
            <a:ext cx="6400800" cy="604513"/>
          </a:xfrm>
        </p:spPr>
        <p:txBody>
          <a:bodyPr/>
          <a:lstStyle>
            <a:lvl1pPr marL="0" indent="0" algn="l">
              <a:buNone/>
              <a:defRPr sz="2800">
                <a:solidFill>
                  <a:srgbClr val="000000"/>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
        <p:nvSpPr>
          <p:cNvPr id="13" name="Title 12"/>
          <p:cNvSpPr>
            <a:spLocks noGrp="1"/>
          </p:cNvSpPr>
          <p:nvPr>
            <p:ph type="title"/>
          </p:nvPr>
        </p:nvSpPr>
        <p:spPr>
          <a:xfrm>
            <a:off x="457200" y="2096689"/>
            <a:ext cx="8229600" cy="1143000"/>
          </a:xfrm>
        </p:spPr>
        <p:txBody>
          <a:bodyPr/>
          <a:lstStyle>
            <a:lvl1pPr algn="l">
              <a:defRPr sz="5000" b="0">
                <a:solidFill>
                  <a:srgbClr val="003E74"/>
                </a:solidFill>
              </a:defRPr>
            </a:lvl1pPr>
          </a:lstStyle>
          <a:p>
            <a:r>
              <a:rPr lang="en-GB" dirty="0"/>
              <a:t>Click to edit Master title style</a:t>
            </a:r>
            <a:endParaRPr lang="en-US" dirty="0"/>
          </a:p>
        </p:txBody>
      </p:sp>
      <p:sp>
        <p:nvSpPr>
          <p:cNvPr id="7" name="Text Placeholder 3"/>
          <p:cNvSpPr txBox="1">
            <a:spLocks/>
          </p:cNvSpPr>
          <p:nvPr userDrawn="1"/>
        </p:nvSpPr>
        <p:spPr>
          <a:xfrm>
            <a:off x="6340639" y="800593"/>
            <a:ext cx="2346162" cy="257244"/>
          </a:xfrm>
          <a:prstGeom prst="rect">
            <a:avLst/>
          </a:prstGeom>
        </p:spPr>
        <p:txBody>
          <a:bodyPr lIns="0" tIns="0" rIns="0" bIns="0"/>
          <a:lstStyle>
            <a:lvl1pPr marL="0" indent="0" algn="r" defTabSz="457200" rtl="0" eaLnBrk="1" latinLnBrk="0" hangingPunct="1">
              <a:spcBef>
                <a:spcPct val="20000"/>
              </a:spcBef>
              <a:buClr>
                <a:srgbClr val="003E74"/>
              </a:buClr>
              <a:buFont typeface="Arial"/>
              <a:buNone/>
              <a:defRPr sz="1200" b="0" kern="1200" baseline="0">
                <a:solidFill>
                  <a:srgbClr val="003E74"/>
                </a:solidFill>
                <a:latin typeface="Arial"/>
                <a:ea typeface="+mn-ea"/>
                <a:cs typeface="Arial"/>
              </a:defRPr>
            </a:lvl1pPr>
            <a:lvl2pPr marL="742950" indent="-285750" algn="l" defTabSz="457200" rtl="0" eaLnBrk="1" latinLnBrk="0" hangingPunct="1">
              <a:spcBef>
                <a:spcPct val="20000"/>
              </a:spcBef>
              <a:buClr>
                <a:srgbClr val="003E74"/>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3E74"/>
              </a:buClr>
              <a:buFont typeface="Arial"/>
              <a:buChar char="•"/>
              <a:defRPr sz="1400" kern="1200">
                <a:solidFill>
                  <a:schemeClr val="tx1"/>
                </a:solidFill>
                <a:latin typeface="Arial"/>
                <a:ea typeface="+mn-ea"/>
                <a:cs typeface="Arial"/>
              </a:defRPr>
            </a:lvl3pPr>
            <a:lvl4pPr marL="1600200" indent="-228600" algn="l" defTabSz="457200" rtl="0" eaLnBrk="1" latinLnBrk="0" hangingPunct="1">
              <a:spcBef>
                <a:spcPct val="20000"/>
              </a:spcBef>
              <a:buClr>
                <a:srgbClr val="003E74"/>
              </a:buClr>
              <a:buFont typeface="Arial"/>
              <a:buChar char="–"/>
              <a:defRPr sz="1400" kern="1200">
                <a:solidFill>
                  <a:schemeClr val="tx1"/>
                </a:solidFill>
                <a:latin typeface="Arial"/>
                <a:ea typeface="+mn-ea"/>
                <a:cs typeface="Arial"/>
              </a:defRPr>
            </a:lvl4pPr>
            <a:lvl5pPr marL="2057400" indent="-228600" algn="l" defTabSz="457200" rtl="0" eaLnBrk="1" latinLnBrk="0" hangingPunct="1">
              <a:spcBef>
                <a:spcPct val="20000"/>
              </a:spcBef>
              <a:buClr>
                <a:srgbClr val="003E74"/>
              </a:buClr>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a:p>
        </p:txBody>
      </p:sp>
      <p:sp>
        <p:nvSpPr>
          <p:cNvPr id="10" name="Text Placeholder 9"/>
          <p:cNvSpPr>
            <a:spLocks noGrp="1"/>
          </p:cNvSpPr>
          <p:nvPr>
            <p:ph type="body" sz="quarter" idx="11" hasCustomPrompt="1"/>
          </p:nvPr>
        </p:nvSpPr>
        <p:spPr>
          <a:xfrm>
            <a:off x="457200" y="5273580"/>
            <a:ext cx="6400800" cy="339811"/>
          </a:xfrm>
        </p:spPr>
        <p:txBody>
          <a:bodyPr/>
          <a:lstStyle>
            <a:lvl1pPr marL="0" indent="0" algn="l">
              <a:buNone/>
              <a:defRPr sz="1200" baseline="0">
                <a:solidFill>
                  <a:srgbClr val="9D9D9D"/>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GB" dirty="0"/>
              <a:t>Click to edit author name</a:t>
            </a:r>
            <a:endParaRPr lang="en-US" dirty="0"/>
          </a:p>
        </p:txBody>
      </p:sp>
      <p:sp>
        <p:nvSpPr>
          <p:cNvPr id="8" name="Text Placeholder 3"/>
          <p:cNvSpPr>
            <a:spLocks noGrp="1"/>
          </p:cNvSpPr>
          <p:nvPr>
            <p:ph type="body" sz="quarter" idx="13" hasCustomPrompt="1"/>
          </p:nvPr>
        </p:nvSpPr>
        <p:spPr>
          <a:xfrm>
            <a:off x="7095256" y="791391"/>
            <a:ext cx="1591545" cy="257175"/>
          </a:xfrm>
        </p:spPr>
        <p:txBody>
          <a:bodyPr/>
          <a:lstStyle>
            <a:lvl1pPr marL="0" indent="0" algn="r">
              <a:buNone/>
              <a:defRPr sz="1200">
                <a:solidFill>
                  <a:srgbClr val="003E74"/>
                </a:solidFill>
              </a:defRPr>
            </a:lvl1pPr>
          </a:lstStyle>
          <a:p>
            <a:pPr lvl="0"/>
            <a:r>
              <a:rPr lang="en-US" dirty="0"/>
              <a:t>Click to add the date</a:t>
            </a:r>
          </a:p>
        </p:txBody>
      </p:sp>
    </p:spTree>
    <p:extLst>
      <p:ext uri="{BB962C8B-B14F-4D97-AF65-F5344CB8AC3E}">
        <p14:creationId xmlns:p14="http://schemas.microsoft.com/office/powerpoint/2010/main" val="30794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Content (on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GB" dirty="0"/>
              <a:t>Click to edit Master title style</a:t>
            </a:r>
            <a:endParaRPr lang="en-US" dirty="0"/>
          </a:p>
        </p:txBody>
      </p:sp>
      <p:sp>
        <p:nvSpPr>
          <p:cNvPr id="3" name="Content Placeholder 2"/>
          <p:cNvSpPr>
            <a:spLocks noGrp="1"/>
          </p:cNvSpPr>
          <p:nvPr>
            <p:ph idx="1"/>
          </p:nvPr>
        </p:nvSpPr>
        <p:spPr/>
        <p:txBody>
          <a:bodyPr/>
          <a:lstStyle>
            <a:lvl1pPr>
              <a:buClr>
                <a:srgbClr val="0085CA"/>
              </a:buClr>
              <a:defRPr/>
            </a:lvl1pPr>
            <a:lvl2pPr>
              <a:buClr>
                <a:srgbClr val="0085CA"/>
              </a:buClr>
              <a:defRPr/>
            </a:lvl2pPr>
            <a:lvl3pPr>
              <a:buClr>
                <a:srgbClr val="0085CA"/>
              </a:buClr>
              <a:defRPr sz="1200"/>
            </a:lvl3pPr>
            <a:lvl4pPr>
              <a:buClr>
                <a:srgbClr val="0085CA"/>
              </a:buClr>
              <a:defRPr sz="1200"/>
            </a:lvl4pPr>
            <a:lvl5pPr>
              <a:buClr>
                <a:srgbClr val="0085CA"/>
              </a:buClr>
              <a:defRPr sz="1200">
                <a:latin typeface="+mn-lt"/>
              </a:defRPr>
            </a:lvl5pPr>
            <a:lvl6pPr marL="2286000" indent="0">
              <a:buNone/>
              <a:defRPr sz="1400" baseline="0">
                <a:latin typeface="+mn-lt"/>
              </a:defRPr>
            </a:lvl6pPr>
            <a:lvl7pPr>
              <a:defRPr/>
            </a:lvl7pPr>
            <a:lvl8pPr>
              <a:defRPr/>
            </a:lvl8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8" name="Text Placeholder 7"/>
          <p:cNvSpPr>
            <a:spLocks noGrp="1"/>
          </p:cNvSpPr>
          <p:nvPr>
            <p:ph type="body" sz="quarter" idx="10" hasCustomPrompt="1"/>
          </p:nvPr>
        </p:nvSpPr>
        <p:spPr>
          <a:xfrm>
            <a:off x="6340638" y="469900"/>
            <a:ext cx="2346162" cy="312291"/>
          </a:xfrm>
        </p:spPr>
        <p:txBody>
          <a:bodyPr/>
          <a:lstStyle>
            <a:lvl1pPr marL="0" indent="0" algn="r">
              <a:buNone/>
              <a:defRPr sz="1200" b="1">
                <a:solidFill>
                  <a:srgbClr val="003E74"/>
                </a:solidFill>
              </a:defRPr>
            </a:lvl1pPr>
            <a:lvl2pPr marL="457200" indent="0">
              <a:buNone/>
              <a:defRPr sz="1200">
                <a:solidFill>
                  <a:srgbClr val="003E74"/>
                </a:solidFill>
              </a:defRPr>
            </a:lvl2pPr>
            <a:lvl3pPr marL="914400" indent="0">
              <a:buNone/>
              <a:defRPr sz="1200">
                <a:solidFill>
                  <a:srgbClr val="003E74"/>
                </a:solidFill>
              </a:defRPr>
            </a:lvl3pPr>
            <a:lvl4pPr marL="1371600" indent="0">
              <a:buNone/>
              <a:defRPr sz="1200">
                <a:solidFill>
                  <a:srgbClr val="003E74"/>
                </a:solidFill>
              </a:defRPr>
            </a:lvl4pPr>
            <a:lvl5pPr marL="1828800" indent="0">
              <a:buNone/>
              <a:defRPr sz="1200">
                <a:solidFill>
                  <a:srgbClr val="003E74"/>
                </a:solidFill>
              </a:defRPr>
            </a:lvl5pPr>
          </a:lstStyle>
          <a:p>
            <a:pPr lvl="0"/>
            <a:r>
              <a:rPr lang="en-GB" dirty="0"/>
              <a:t>Click to edit presentation title</a:t>
            </a:r>
            <a:endParaRPr lang="en-US" dirty="0"/>
          </a:p>
        </p:txBody>
      </p:sp>
      <p:sp>
        <p:nvSpPr>
          <p:cNvPr id="7" name="Text Placeholder 3"/>
          <p:cNvSpPr>
            <a:spLocks noGrp="1"/>
          </p:cNvSpPr>
          <p:nvPr>
            <p:ph type="body" sz="quarter" idx="12" hasCustomPrompt="1"/>
          </p:nvPr>
        </p:nvSpPr>
        <p:spPr>
          <a:xfrm>
            <a:off x="7095256" y="791391"/>
            <a:ext cx="1591545" cy="257175"/>
          </a:xfrm>
        </p:spPr>
        <p:txBody>
          <a:bodyPr/>
          <a:lstStyle>
            <a:lvl1pPr marL="0" indent="0" algn="r">
              <a:buNone/>
              <a:defRPr sz="1200">
                <a:solidFill>
                  <a:srgbClr val="003E74"/>
                </a:solidFill>
              </a:defRPr>
            </a:lvl1pPr>
          </a:lstStyle>
          <a:p>
            <a:pPr lvl="0"/>
            <a:r>
              <a:rPr lang="en-US" dirty="0"/>
              <a:t>Click to add the date</a:t>
            </a:r>
          </a:p>
        </p:txBody>
      </p:sp>
    </p:spTree>
    <p:extLst>
      <p:ext uri="{BB962C8B-B14F-4D97-AF65-F5344CB8AC3E}">
        <p14:creationId xmlns:p14="http://schemas.microsoft.com/office/powerpoint/2010/main" val="3568310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Content (two columns)">
    <p:spTree>
      <p:nvGrpSpPr>
        <p:cNvPr id="1" name=""/>
        <p:cNvGrpSpPr/>
        <p:nvPr/>
      </p:nvGrpSpPr>
      <p:grpSpPr>
        <a:xfrm>
          <a:off x="0" y="0"/>
          <a:ext cx="0" cy="0"/>
          <a:chOff x="0" y="0"/>
          <a:chExt cx="0" cy="0"/>
        </a:xfrm>
      </p:grpSpPr>
      <p:sp>
        <p:nvSpPr>
          <p:cNvPr id="10" name="Content Placeholder 2"/>
          <p:cNvSpPr>
            <a:spLocks noGrp="1"/>
          </p:cNvSpPr>
          <p:nvPr>
            <p:ph idx="11"/>
          </p:nvPr>
        </p:nvSpPr>
        <p:spPr>
          <a:xfrm>
            <a:off x="457199" y="2346581"/>
            <a:ext cx="3950877" cy="3644104"/>
          </a:xfrm>
        </p:spPr>
        <p:txBody>
          <a:bodyPr/>
          <a:lstStyle>
            <a:lvl1pPr>
              <a:buClr>
                <a:srgbClr val="0085CA"/>
              </a:buClr>
              <a:defRPr/>
            </a:lvl1pPr>
            <a:lvl2pPr>
              <a:buClr>
                <a:srgbClr val="0085CA"/>
              </a:buClr>
              <a:defRPr/>
            </a:lvl2pPr>
            <a:lvl3pPr>
              <a:buClr>
                <a:srgbClr val="0085CA"/>
              </a:buClr>
              <a:defRPr/>
            </a:lvl3pPr>
            <a:lvl4pPr>
              <a:buClr>
                <a:srgbClr val="0085CA"/>
              </a:buClr>
              <a:defRPr/>
            </a:lvl4pPr>
            <a:lvl5pPr>
              <a:buClr>
                <a:srgbClr val="0085CA"/>
              </a:buCl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2" name="Title 1"/>
          <p:cNvSpPr>
            <a:spLocks noGrp="1"/>
          </p:cNvSpPr>
          <p:nvPr>
            <p:ph type="title"/>
          </p:nvPr>
        </p:nvSpPr>
        <p:spPr/>
        <p:txBody>
          <a:bodyPr/>
          <a:lstStyle>
            <a:lvl1pPr>
              <a:defRPr sz="2800"/>
            </a:lvl1pPr>
          </a:lstStyle>
          <a:p>
            <a:r>
              <a:rPr lang="en-GB" dirty="0"/>
              <a:t>Click to edit Master title style</a:t>
            </a:r>
            <a:endParaRPr lang="en-US" dirty="0"/>
          </a:p>
        </p:txBody>
      </p:sp>
      <p:sp>
        <p:nvSpPr>
          <p:cNvPr id="9" name="Text Placeholder 7"/>
          <p:cNvSpPr>
            <a:spLocks noGrp="1"/>
          </p:cNvSpPr>
          <p:nvPr>
            <p:ph type="body" sz="quarter" idx="10" hasCustomPrompt="1"/>
          </p:nvPr>
        </p:nvSpPr>
        <p:spPr>
          <a:xfrm>
            <a:off x="6340638" y="469900"/>
            <a:ext cx="2346162" cy="312291"/>
          </a:xfrm>
        </p:spPr>
        <p:txBody>
          <a:bodyPr/>
          <a:lstStyle>
            <a:lvl1pPr marL="0" indent="0" algn="r">
              <a:buNone/>
              <a:defRPr sz="1200" b="1">
                <a:solidFill>
                  <a:srgbClr val="003E74"/>
                </a:solidFill>
              </a:defRPr>
            </a:lvl1pPr>
            <a:lvl2pPr marL="457200" indent="0">
              <a:buNone/>
              <a:defRPr sz="1200">
                <a:solidFill>
                  <a:srgbClr val="003E74"/>
                </a:solidFill>
              </a:defRPr>
            </a:lvl2pPr>
            <a:lvl3pPr marL="914400" indent="0">
              <a:buNone/>
              <a:defRPr sz="1200">
                <a:solidFill>
                  <a:srgbClr val="003E74"/>
                </a:solidFill>
              </a:defRPr>
            </a:lvl3pPr>
            <a:lvl4pPr marL="1371600" indent="0">
              <a:buNone/>
              <a:defRPr sz="1200">
                <a:solidFill>
                  <a:srgbClr val="003E74"/>
                </a:solidFill>
              </a:defRPr>
            </a:lvl4pPr>
            <a:lvl5pPr marL="1828800" indent="0">
              <a:buNone/>
              <a:defRPr sz="1200">
                <a:solidFill>
                  <a:srgbClr val="003E74"/>
                </a:solidFill>
              </a:defRPr>
            </a:lvl5pPr>
          </a:lstStyle>
          <a:p>
            <a:pPr lvl="0"/>
            <a:r>
              <a:rPr lang="en-GB" dirty="0"/>
              <a:t>Click to edit presentation title</a:t>
            </a:r>
            <a:endParaRPr lang="en-US" dirty="0"/>
          </a:p>
        </p:txBody>
      </p:sp>
      <p:sp>
        <p:nvSpPr>
          <p:cNvPr id="12" name="Content Placeholder 2"/>
          <p:cNvSpPr>
            <a:spLocks noGrp="1"/>
          </p:cNvSpPr>
          <p:nvPr>
            <p:ph idx="12"/>
          </p:nvPr>
        </p:nvSpPr>
        <p:spPr>
          <a:xfrm>
            <a:off x="4735923" y="2346581"/>
            <a:ext cx="3950878" cy="3644104"/>
          </a:xfrm>
        </p:spPr>
        <p:txBody>
          <a:bodyPr/>
          <a:lstStyle>
            <a:lvl1pPr>
              <a:buClr>
                <a:srgbClr val="0085CA"/>
              </a:buClr>
              <a:defRPr/>
            </a:lvl1pPr>
            <a:lvl2pPr>
              <a:buClr>
                <a:srgbClr val="0085CA"/>
              </a:buClr>
              <a:defRPr/>
            </a:lvl2pPr>
            <a:lvl3pPr>
              <a:buClr>
                <a:srgbClr val="0085CA"/>
              </a:buClr>
              <a:defRPr/>
            </a:lvl3pPr>
            <a:lvl4pPr>
              <a:buClr>
                <a:srgbClr val="0085CA"/>
              </a:buClr>
              <a:defRPr/>
            </a:lvl4pPr>
            <a:lvl5pPr>
              <a:buClr>
                <a:srgbClr val="0085CA"/>
              </a:buClr>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8" name="Text Placeholder 3"/>
          <p:cNvSpPr>
            <a:spLocks noGrp="1"/>
          </p:cNvSpPr>
          <p:nvPr>
            <p:ph type="body" sz="quarter" idx="13" hasCustomPrompt="1"/>
          </p:nvPr>
        </p:nvSpPr>
        <p:spPr>
          <a:xfrm>
            <a:off x="7095256" y="791391"/>
            <a:ext cx="1591545" cy="257175"/>
          </a:xfrm>
        </p:spPr>
        <p:txBody>
          <a:bodyPr/>
          <a:lstStyle>
            <a:lvl1pPr marL="0" indent="0" algn="r">
              <a:buNone/>
              <a:defRPr sz="1200">
                <a:solidFill>
                  <a:srgbClr val="003E74"/>
                </a:solidFill>
              </a:defRPr>
            </a:lvl1pPr>
          </a:lstStyle>
          <a:p>
            <a:pPr lvl="0"/>
            <a:r>
              <a:rPr lang="en-US" dirty="0"/>
              <a:t>Click to add the date</a:t>
            </a:r>
          </a:p>
        </p:txBody>
      </p:sp>
    </p:spTree>
    <p:extLst>
      <p:ext uri="{BB962C8B-B14F-4D97-AF65-F5344CB8AC3E}">
        <p14:creationId xmlns:p14="http://schemas.microsoft.com/office/powerpoint/2010/main" val="3699916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7"/>
          <p:cNvSpPr/>
          <p:nvPr/>
        </p:nvSpPr>
        <p:spPr>
          <a:xfrm>
            <a:off x="1775132" y="6400799"/>
            <a:ext cx="7368867" cy="457201"/>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userDrawn="1"/>
        </p:nvSpPr>
        <p:spPr>
          <a:xfrm>
            <a:off x="-2382" y="6400800"/>
            <a:ext cx="6250782" cy="45720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3">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 level</a:t>
            </a:r>
          </a:p>
          <a:p>
            <a:pPr lvl="8"/>
            <a:r>
              <a:rPr lang="en-US" dirty="0"/>
              <a:t>Ninth level</a:t>
            </a:r>
          </a:p>
          <a:p>
            <a:pPr lvl="8"/>
            <a:endParaRPr lang="en-US" dirty="0"/>
          </a:p>
        </p:txBody>
      </p:sp>
      <p:sp>
        <p:nvSpPr>
          <p:cNvPr id="10" name="Slide Number Placeholder 5"/>
          <p:cNvSpPr>
            <a:spLocks noGrp="1"/>
          </p:cNvSpPr>
          <p:nvPr>
            <p:ph type="sldNum" sz="quarter" idx="4"/>
          </p:nvPr>
        </p:nvSpPr>
        <p:spPr>
          <a:xfrm>
            <a:off x="8534400" y="6446519"/>
            <a:ext cx="365760" cy="365760"/>
          </a:xfrm>
          <a:prstGeom prst="ellipse">
            <a:avLst/>
          </a:prstGeom>
          <a:ln>
            <a:solidFill>
              <a:schemeClr val="bg1"/>
            </a:solidFill>
          </a:ln>
        </p:spPr>
        <p:txBody>
          <a:bodyPr lIns="0" tIns="0" rIns="0" bIns="0" anchor="ctr" anchorCtr="1"/>
          <a:lstStyle>
            <a:lvl1pPr algn="ctr">
              <a:defRPr sz="1100">
                <a:solidFill>
                  <a:schemeClr val="bg1"/>
                </a:solidFill>
                <a:latin typeface="Calibri" panose="020F0502020204030204" pitchFamily="34" charset="0"/>
              </a:defRPr>
            </a:lvl1pPr>
          </a:lstStyle>
          <a:p>
            <a:fld id="{2720EF26-1E39-4F64-8236-ED355D806952}"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8" r:id="rId5"/>
    <p:sldLayoutId id="2147483679" r:id="rId6"/>
    <p:sldLayoutId id="2147483680" r:id="rId7"/>
    <p:sldLayoutId id="2147483681" r:id="rId8"/>
  </p:sldLayoutIdLst>
  <p:hf hdr="0" ftr="0" dt="0"/>
  <p:txStyles>
    <p:titleStyle>
      <a:lvl1pPr algn="l" defTabSz="914400" rtl="0" eaLnBrk="1" latinLnBrk="0" hangingPunct="1">
        <a:spcBef>
          <a:spcPct val="0"/>
        </a:spcBef>
        <a:buNone/>
        <a:defRPr sz="3600" b="1" kern="1200" cap="none" baseline="0">
          <a:solidFill>
            <a:schemeClr val="tx1"/>
          </a:solidFill>
          <a:latin typeface="Calibri" panose="020F0502020204030204" pitchFamily="34" charset="0"/>
          <a:ea typeface="+mj-ea"/>
          <a:cs typeface="+mj-cs"/>
        </a:defRPr>
      </a:lvl1pPr>
    </p:titleStyle>
    <p:bodyStyle>
      <a:lvl1pPr marL="457200" indent="-457200" algn="l" defTabSz="914400" rtl="0" eaLnBrk="1" latinLnBrk="0" hangingPunct="1">
        <a:spcBef>
          <a:spcPts val="800"/>
        </a:spcBef>
        <a:buFont typeface="Arial" pitchFamily="34" charset="0"/>
        <a:buChar char="•"/>
        <a:defRPr sz="2800" b="0" kern="1200">
          <a:solidFill>
            <a:schemeClr val="tx1">
              <a:lumMod val="50000"/>
              <a:lumOff val="50000"/>
            </a:schemeClr>
          </a:solidFill>
          <a:latin typeface="Calibri" panose="020F0502020204030204" pitchFamily="34" charset="0"/>
          <a:ea typeface="+mn-ea"/>
          <a:cs typeface="+mn-cs"/>
        </a:defRPr>
      </a:lvl1pPr>
      <a:lvl2pPr marL="795338" indent="-333375" algn="l" defTabSz="914400" rtl="0" eaLnBrk="1" latinLnBrk="0" hangingPunct="1">
        <a:spcBef>
          <a:spcPts val="300"/>
        </a:spcBef>
        <a:buClr>
          <a:schemeClr val="accent2"/>
        </a:buClr>
        <a:buFont typeface="Courier New" panose="02070309020205020404" pitchFamily="49" charset="0"/>
        <a:buChar char="o"/>
        <a:defRPr sz="2400" kern="1200">
          <a:solidFill>
            <a:schemeClr val="tx1">
              <a:lumMod val="50000"/>
              <a:lumOff val="50000"/>
            </a:schemeClr>
          </a:solidFill>
          <a:latin typeface="Calibri" panose="020F0502020204030204" pitchFamily="34" charset="0"/>
          <a:ea typeface="+mn-ea"/>
          <a:cs typeface="+mn-cs"/>
        </a:defRPr>
      </a:lvl2pPr>
      <a:lvl3pPr marL="1139825" indent="-344488" algn="l" defTabSz="914400" rtl="0" eaLnBrk="1" latinLnBrk="0" hangingPunct="1">
        <a:spcBef>
          <a:spcPts val="300"/>
        </a:spcBef>
        <a:buClr>
          <a:schemeClr val="accent2"/>
        </a:buClr>
        <a:buFont typeface="Arial" panose="020B0604020202020204" pitchFamily="34" charset="0"/>
        <a:buChar char="•"/>
        <a:defRPr sz="2000" kern="1200">
          <a:solidFill>
            <a:schemeClr val="tx1">
              <a:lumMod val="50000"/>
              <a:lumOff val="50000"/>
            </a:schemeClr>
          </a:solidFill>
          <a:latin typeface="Calibri" panose="020F0502020204030204" pitchFamily="34" charset="0"/>
          <a:ea typeface="+mn-ea"/>
          <a:cs typeface="+mn-cs"/>
        </a:defRPr>
      </a:lvl3pPr>
      <a:lvl4pPr marL="1376363" indent="-236538" algn="l" defTabSz="914400" rtl="0" eaLnBrk="1" latinLnBrk="0" hangingPunct="1">
        <a:spcBef>
          <a:spcPts val="300"/>
        </a:spcBef>
        <a:buClr>
          <a:schemeClr val="accent2"/>
        </a:buClr>
        <a:buFont typeface="Calibri" panose="020F0502020204030204" pitchFamily="34" charset="0"/>
        <a:buChar char="⁻"/>
        <a:defRPr sz="1800" kern="1200">
          <a:solidFill>
            <a:schemeClr val="tx1">
              <a:lumMod val="50000"/>
              <a:lumOff val="50000"/>
            </a:schemeClr>
          </a:solidFill>
          <a:latin typeface="Calibri" panose="020F0502020204030204" pitchFamily="34" charset="0"/>
          <a:ea typeface="+mn-ea"/>
          <a:cs typeface="+mn-cs"/>
        </a:defRPr>
      </a:lvl4pPr>
      <a:lvl5pPr marL="1603375" indent="-227013" algn="l" defTabSz="914400" rtl="0" eaLnBrk="1" latinLnBrk="0" hangingPunct="1">
        <a:spcBef>
          <a:spcPts val="300"/>
        </a:spcBef>
        <a:buClr>
          <a:schemeClr val="accent2"/>
        </a:buClr>
        <a:buFont typeface="Calibri" panose="020F0502020204030204" pitchFamily="34" charset="0"/>
        <a:buChar char="⁻"/>
        <a:defRPr sz="1600" kern="1200">
          <a:solidFill>
            <a:schemeClr val="tx1">
              <a:lumMod val="50000"/>
              <a:lumOff val="50000"/>
            </a:schemeClr>
          </a:solidFill>
          <a:latin typeface="Calibri" panose="020F0502020204030204" pitchFamily="34" charset="0"/>
          <a:ea typeface="+mn-ea"/>
          <a:cs typeface="+mn-cs"/>
        </a:defRPr>
      </a:lvl5pPr>
      <a:lvl6pPr marL="1828800" indent="-225425" algn="l" defTabSz="914400" rtl="0" eaLnBrk="1" latinLnBrk="0" hangingPunct="1">
        <a:spcBef>
          <a:spcPts val="300"/>
        </a:spcBef>
        <a:buClr>
          <a:schemeClr val="accent2"/>
        </a:buClr>
        <a:buFont typeface="Wingdings" pitchFamily="2" charset="2"/>
        <a:buChar char="§"/>
        <a:defRPr sz="1400" kern="1200">
          <a:solidFill>
            <a:schemeClr val="tx1">
              <a:lumMod val="50000"/>
              <a:lumOff val="50000"/>
            </a:schemeClr>
          </a:solidFill>
          <a:latin typeface="Calibri" panose="020F0502020204030204" pitchFamily="34" charset="0"/>
          <a:ea typeface="+mn-ea"/>
          <a:cs typeface="+mn-cs"/>
        </a:defRPr>
      </a:lvl6pPr>
      <a:lvl7pPr marL="2054225" indent="-225425" algn="l" defTabSz="914400" rtl="0" eaLnBrk="1" latinLnBrk="0" hangingPunct="1">
        <a:spcBef>
          <a:spcPts val="300"/>
        </a:spcBef>
        <a:buClr>
          <a:schemeClr val="accent2"/>
        </a:buClr>
        <a:buFont typeface="Wingdings" pitchFamily="2" charset="2"/>
        <a:buChar char="§"/>
        <a:defRPr sz="1200" kern="1200">
          <a:solidFill>
            <a:schemeClr val="tx1">
              <a:lumMod val="50000"/>
              <a:lumOff val="50000"/>
            </a:schemeClr>
          </a:solidFill>
          <a:latin typeface="Calibri" panose="020F0502020204030204" pitchFamily="34" charset="0"/>
          <a:ea typeface="+mn-ea"/>
          <a:cs typeface="+mn-cs"/>
        </a:defRPr>
      </a:lvl7pPr>
      <a:lvl8pPr marL="2290763" indent="-236538" algn="l" defTabSz="914400" rtl="0" eaLnBrk="1" latinLnBrk="0" hangingPunct="1">
        <a:spcBef>
          <a:spcPts val="300"/>
        </a:spcBef>
        <a:buClr>
          <a:schemeClr val="accent2"/>
        </a:buClr>
        <a:buFont typeface="Wingdings" pitchFamily="2" charset="2"/>
        <a:buChar char="§"/>
        <a:defRPr sz="1200" kern="1200" baseline="0">
          <a:solidFill>
            <a:schemeClr val="tx1">
              <a:lumMod val="50000"/>
              <a:lumOff val="50000"/>
            </a:schemeClr>
          </a:solidFill>
          <a:latin typeface="Calibri" panose="020F0502020204030204" pitchFamily="34" charset="0"/>
          <a:ea typeface="+mn-ea"/>
          <a:cs typeface="+mn-cs"/>
        </a:defRPr>
      </a:lvl8pPr>
      <a:lvl9pPr marL="2517775" indent="-227013" algn="l" defTabSz="914400" rtl="0" eaLnBrk="1" latinLnBrk="0" hangingPunct="1">
        <a:spcBef>
          <a:spcPts val="300"/>
        </a:spcBef>
        <a:buClr>
          <a:schemeClr val="accent2"/>
        </a:buClr>
        <a:buFont typeface="Wingdings" pitchFamily="2" charset="2"/>
        <a:buChar char="§"/>
        <a:defRPr sz="1200" kern="1200">
          <a:solidFill>
            <a:schemeClr val="tx1">
              <a:lumMod val="50000"/>
              <a:lumOff val="50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tx1"/>
                </a:solidFill>
              </a:rPr>
              <a:t>Denominators Team </a:t>
            </a:r>
            <a:br>
              <a:rPr lang="en-US" dirty="0">
                <a:solidFill>
                  <a:schemeClr val="tx1"/>
                </a:solidFill>
              </a:rPr>
            </a:br>
            <a:r>
              <a:rPr lang="en-US" dirty="0">
                <a:solidFill>
                  <a:schemeClr val="tx1"/>
                </a:solidFill>
              </a:rPr>
              <a:t>Project Updates</a:t>
            </a:r>
          </a:p>
        </p:txBody>
      </p:sp>
      <p:sp>
        <p:nvSpPr>
          <p:cNvPr id="3" name="Text Placeholder 2"/>
          <p:cNvSpPr>
            <a:spLocks noGrp="1"/>
          </p:cNvSpPr>
          <p:nvPr>
            <p:ph type="body" sz="quarter" idx="13"/>
          </p:nvPr>
        </p:nvSpPr>
        <p:spPr>
          <a:xfrm>
            <a:off x="0" y="3352800"/>
            <a:ext cx="9144000" cy="2971800"/>
          </a:xfrm>
        </p:spPr>
        <p:txBody>
          <a:bodyPr>
            <a:normAutofit/>
          </a:bodyPr>
          <a:lstStyle/>
          <a:p>
            <a:r>
              <a:rPr lang="en-US" dirty="0">
                <a:solidFill>
                  <a:schemeClr val="tx1"/>
                </a:solidFill>
              </a:rPr>
              <a:t>Roma Bhatkoti &amp; Joshua Davis</a:t>
            </a:r>
          </a:p>
          <a:p>
            <a:endParaRPr lang="en-US" dirty="0">
              <a:solidFill>
                <a:schemeClr val="tx1"/>
              </a:solidFill>
            </a:endParaRPr>
          </a:p>
          <a:p>
            <a:r>
              <a:rPr lang="en-US" dirty="0">
                <a:solidFill>
                  <a:schemeClr val="tx1"/>
                </a:solidFill>
              </a:rPr>
              <a:t>March 2020 </a:t>
            </a:r>
          </a:p>
        </p:txBody>
      </p:sp>
    </p:spTree>
    <p:extLst>
      <p:ext uri="{BB962C8B-B14F-4D97-AF65-F5344CB8AC3E}">
        <p14:creationId xmlns:p14="http://schemas.microsoft.com/office/powerpoint/2010/main" val="1487039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B70BF-B517-D449-AB46-F824F1CD0DD8}"/>
              </a:ext>
            </a:extLst>
          </p:cNvPr>
          <p:cNvSpPr>
            <a:spLocks noGrp="1"/>
          </p:cNvSpPr>
          <p:nvPr>
            <p:ph type="title"/>
          </p:nvPr>
        </p:nvSpPr>
        <p:spPr/>
        <p:txBody>
          <a:bodyPr/>
          <a:lstStyle/>
          <a:p>
            <a:r>
              <a:rPr lang="en-US" dirty="0"/>
              <a:t>Circumcision prevalence (Traditional)</a:t>
            </a:r>
          </a:p>
        </p:txBody>
      </p:sp>
      <p:pic>
        <p:nvPicPr>
          <p:cNvPr id="7" name="Content Placeholder 6">
            <a:extLst>
              <a:ext uri="{FF2B5EF4-FFF2-40B4-BE49-F238E27FC236}">
                <a16:creationId xmlns:a16="http://schemas.microsoft.com/office/drawing/2014/main" id="{8E4929D5-7013-E54A-8435-A99340F0E39A}"/>
              </a:ext>
            </a:extLst>
          </p:cNvPr>
          <p:cNvPicPr>
            <a:picLocks noGrp="1" noChangeAspect="1"/>
          </p:cNvPicPr>
          <p:nvPr>
            <p:ph idx="1"/>
          </p:nvPr>
        </p:nvPicPr>
        <p:blipFill>
          <a:blip r:embed="rId2"/>
          <a:stretch>
            <a:fillRect/>
          </a:stretch>
        </p:blipFill>
        <p:spPr>
          <a:xfrm>
            <a:off x="1674000" y="2085066"/>
            <a:ext cx="5796000" cy="4140000"/>
          </a:xfrm>
        </p:spPr>
      </p:pic>
    </p:spTree>
    <p:extLst>
      <p:ext uri="{BB962C8B-B14F-4D97-AF65-F5344CB8AC3E}">
        <p14:creationId xmlns:p14="http://schemas.microsoft.com/office/powerpoint/2010/main" val="225340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Content Placeholder 22" descr="A close up of a map&#10;&#10;Description automatically generated">
            <a:extLst>
              <a:ext uri="{FF2B5EF4-FFF2-40B4-BE49-F238E27FC236}">
                <a16:creationId xmlns:a16="http://schemas.microsoft.com/office/drawing/2014/main" id="{D764AA8B-E8F1-3545-9A49-BF8FA8D03CF1}"/>
              </a:ext>
            </a:extLst>
          </p:cNvPr>
          <p:cNvPicPr>
            <a:picLocks noGrp="1" noChangeAspect="1"/>
          </p:cNvPicPr>
          <p:nvPr>
            <p:ph idx="1"/>
          </p:nvPr>
        </p:nvPicPr>
        <p:blipFill rotWithShape="1">
          <a:blip r:embed="rId2"/>
          <a:srcRect t="25034"/>
          <a:stretch/>
        </p:blipFill>
        <p:spPr>
          <a:xfrm>
            <a:off x="3504206" y="1995464"/>
            <a:ext cx="2340000" cy="4385497"/>
          </a:xfrm>
        </p:spPr>
      </p:pic>
      <p:pic>
        <p:nvPicPr>
          <p:cNvPr id="25" name="Picture 24" descr="A close up of a logo&#10;&#10;Description automatically generated">
            <a:extLst>
              <a:ext uri="{FF2B5EF4-FFF2-40B4-BE49-F238E27FC236}">
                <a16:creationId xmlns:a16="http://schemas.microsoft.com/office/drawing/2014/main" id="{817354F9-7B9C-404E-8E66-85519EFF507A}"/>
              </a:ext>
            </a:extLst>
          </p:cNvPr>
          <p:cNvPicPr>
            <a:picLocks noChangeAspect="1"/>
          </p:cNvPicPr>
          <p:nvPr/>
        </p:nvPicPr>
        <p:blipFill rotWithShape="1">
          <a:blip r:embed="rId3"/>
          <a:srcRect t="25141"/>
          <a:stretch/>
        </p:blipFill>
        <p:spPr>
          <a:xfrm>
            <a:off x="1167806" y="1995464"/>
            <a:ext cx="2336400" cy="4372455"/>
          </a:xfrm>
          <a:prstGeom prst="rect">
            <a:avLst/>
          </a:prstGeom>
        </p:spPr>
      </p:pic>
      <p:pic>
        <p:nvPicPr>
          <p:cNvPr id="27" name="Picture 26" descr="A close up of a logo&#10;&#10;Description automatically generated">
            <a:extLst>
              <a:ext uri="{FF2B5EF4-FFF2-40B4-BE49-F238E27FC236}">
                <a16:creationId xmlns:a16="http://schemas.microsoft.com/office/drawing/2014/main" id="{96E2A4A7-C0C8-1B4A-A9E3-CB30AD486145}"/>
              </a:ext>
            </a:extLst>
          </p:cNvPr>
          <p:cNvPicPr>
            <a:picLocks noChangeAspect="1"/>
          </p:cNvPicPr>
          <p:nvPr/>
        </p:nvPicPr>
        <p:blipFill rotWithShape="1">
          <a:blip r:embed="rId4"/>
          <a:srcRect t="25142"/>
          <a:stretch/>
        </p:blipFill>
        <p:spPr>
          <a:xfrm>
            <a:off x="5840606" y="2008907"/>
            <a:ext cx="2340000" cy="4379193"/>
          </a:xfrm>
          <a:prstGeom prst="rect">
            <a:avLst/>
          </a:prstGeom>
        </p:spPr>
      </p:pic>
      <p:sp>
        <p:nvSpPr>
          <p:cNvPr id="28" name="Title 1">
            <a:extLst>
              <a:ext uri="{FF2B5EF4-FFF2-40B4-BE49-F238E27FC236}">
                <a16:creationId xmlns:a16="http://schemas.microsoft.com/office/drawing/2014/main" id="{6C1CDE9F-5E13-164A-B0C8-0982B466B951}"/>
              </a:ext>
            </a:extLst>
          </p:cNvPr>
          <p:cNvSpPr>
            <a:spLocks noGrp="1"/>
          </p:cNvSpPr>
          <p:nvPr>
            <p:ph type="title"/>
          </p:nvPr>
        </p:nvSpPr>
        <p:spPr>
          <a:xfrm>
            <a:off x="457200" y="1487908"/>
            <a:ext cx="8229600" cy="507556"/>
          </a:xfrm>
        </p:spPr>
        <p:txBody>
          <a:bodyPr/>
          <a:lstStyle/>
          <a:p>
            <a:r>
              <a:rPr lang="en-US" dirty="0"/>
              <a:t>Circumcision prevalence (15-49)</a:t>
            </a:r>
          </a:p>
        </p:txBody>
      </p:sp>
    </p:spTree>
    <p:extLst>
      <p:ext uri="{BB962C8B-B14F-4D97-AF65-F5344CB8AC3E}">
        <p14:creationId xmlns:p14="http://schemas.microsoft.com/office/powerpoint/2010/main" val="3419875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DAB36-A9CC-1C45-9325-075CCDBC375D}"/>
              </a:ext>
            </a:extLst>
          </p:cNvPr>
          <p:cNvSpPr>
            <a:spLocks noGrp="1"/>
          </p:cNvSpPr>
          <p:nvPr>
            <p:ph type="title"/>
          </p:nvPr>
        </p:nvSpPr>
        <p:spPr/>
        <p:txBody>
          <a:bodyPr/>
          <a:lstStyle/>
          <a:p>
            <a:r>
              <a:rPr lang="en-US" dirty="0"/>
              <a:t>Circumcision prevalence (15-49)</a:t>
            </a:r>
          </a:p>
        </p:txBody>
      </p:sp>
      <p:pic>
        <p:nvPicPr>
          <p:cNvPr id="7" name="Content Placeholder 6">
            <a:extLst>
              <a:ext uri="{FF2B5EF4-FFF2-40B4-BE49-F238E27FC236}">
                <a16:creationId xmlns:a16="http://schemas.microsoft.com/office/drawing/2014/main" id="{D9A5E4EE-2AF7-5842-8799-608991108E15}"/>
              </a:ext>
            </a:extLst>
          </p:cNvPr>
          <p:cNvPicPr>
            <a:picLocks noGrp="1" noChangeAspect="1"/>
          </p:cNvPicPr>
          <p:nvPr>
            <p:ph idx="1"/>
          </p:nvPr>
        </p:nvPicPr>
        <p:blipFill>
          <a:blip r:embed="rId2"/>
          <a:stretch>
            <a:fillRect/>
          </a:stretch>
        </p:blipFill>
        <p:spPr>
          <a:xfrm>
            <a:off x="1801132" y="2187394"/>
            <a:ext cx="5541736" cy="3879215"/>
          </a:xfrm>
        </p:spPr>
      </p:pic>
    </p:spTree>
    <p:extLst>
      <p:ext uri="{BB962C8B-B14F-4D97-AF65-F5344CB8AC3E}">
        <p14:creationId xmlns:p14="http://schemas.microsoft.com/office/powerpoint/2010/main" val="1661323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FA3BF6A-4B4B-2149-949E-64F2F913D334}"/>
              </a:ext>
            </a:extLst>
          </p:cNvPr>
          <p:cNvSpPr>
            <a:spLocks noGrp="1"/>
          </p:cNvSpPr>
          <p:nvPr>
            <p:ph idx="11"/>
          </p:nvPr>
        </p:nvSpPr>
        <p:spPr/>
        <p:txBody>
          <a:bodyPr>
            <a:normAutofit fontScale="85000" lnSpcReduction="20000"/>
          </a:bodyPr>
          <a:lstStyle/>
          <a:p>
            <a:r>
              <a:rPr lang="en-US" dirty="0"/>
              <a:t>Incorporating language or population group as a covariate.</a:t>
            </a:r>
          </a:p>
          <a:p>
            <a:r>
              <a:rPr lang="en-US" dirty="0"/>
              <a:t>Initial analysis has shown that language group is indicative of circumcision prevalence and how it may change over time.</a:t>
            </a:r>
          </a:p>
          <a:p>
            <a:r>
              <a:rPr lang="en-US" dirty="0"/>
              <a:t>Allow key groups with low circumcision coverage to be identified.</a:t>
            </a:r>
          </a:p>
          <a:p>
            <a:endParaRPr lang="en-US" dirty="0"/>
          </a:p>
        </p:txBody>
      </p:sp>
      <p:sp>
        <p:nvSpPr>
          <p:cNvPr id="3" name="Title 2">
            <a:extLst>
              <a:ext uri="{FF2B5EF4-FFF2-40B4-BE49-F238E27FC236}">
                <a16:creationId xmlns:a16="http://schemas.microsoft.com/office/drawing/2014/main" id="{02195569-2CEF-134C-BC74-A036269588B6}"/>
              </a:ext>
            </a:extLst>
          </p:cNvPr>
          <p:cNvSpPr>
            <a:spLocks noGrp="1"/>
          </p:cNvSpPr>
          <p:nvPr>
            <p:ph type="title"/>
          </p:nvPr>
        </p:nvSpPr>
        <p:spPr/>
        <p:txBody>
          <a:bodyPr/>
          <a:lstStyle/>
          <a:p>
            <a:r>
              <a:rPr lang="en-US" dirty="0"/>
              <a:t>Prevalence: Next steps</a:t>
            </a:r>
          </a:p>
        </p:txBody>
      </p:sp>
      <p:pic>
        <p:nvPicPr>
          <p:cNvPr id="8" name="Content Placeholder 7">
            <a:extLst>
              <a:ext uri="{FF2B5EF4-FFF2-40B4-BE49-F238E27FC236}">
                <a16:creationId xmlns:a16="http://schemas.microsoft.com/office/drawing/2014/main" id="{A09D66AF-06C4-254C-8C55-46BB2A086ED5}"/>
              </a:ext>
            </a:extLst>
          </p:cNvPr>
          <p:cNvPicPr>
            <a:picLocks noGrp="1" noChangeAspect="1"/>
          </p:cNvPicPr>
          <p:nvPr>
            <p:ph idx="12"/>
          </p:nvPr>
        </p:nvPicPr>
        <p:blipFill>
          <a:blip r:embed="rId3"/>
          <a:stretch>
            <a:fillRect/>
          </a:stretch>
        </p:blipFill>
        <p:spPr>
          <a:xfrm>
            <a:off x="4735926" y="1951013"/>
            <a:ext cx="4040212" cy="4040212"/>
          </a:xfrm>
        </p:spPr>
      </p:pic>
    </p:spTree>
    <p:extLst>
      <p:ext uri="{BB962C8B-B14F-4D97-AF65-F5344CB8AC3E}">
        <p14:creationId xmlns:p14="http://schemas.microsoft.com/office/powerpoint/2010/main" val="1407296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4EADD-EFD8-A74D-9FBA-594FE44F5538}"/>
              </a:ext>
            </a:extLst>
          </p:cNvPr>
          <p:cNvSpPr>
            <a:spLocks noGrp="1"/>
          </p:cNvSpPr>
          <p:nvPr>
            <p:ph type="title"/>
          </p:nvPr>
        </p:nvSpPr>
        <p:spPr/>
        <p:txBody>
          <a:bodyPr/>
          <a:lstStyle/>
          <a:p>
            <a:r>
              <a:rPr lang="en-US" dirty="0"/>
              <a:t>Circumcision rates</a:t>
            </a:r>
            <a:br>
              <a:rPr lang="en-US" dirty="0"/>
            </a:br>
            <a:br>
              <a:rPr lang="en-US" dirty="0"/>
            </a:br>
            <a:endParaRPr lang="en-US" dirty="0"/>
          </a:p>
        </p:txBody>
      </p:sp>
      <p:sp>
        <p:nvSpPr>
          <p:cNvPr id="4" name="Content Placeholder 3">
            <a:extLst>
              <a:ext uri="{FF2B5EF4-FFF2-40B4-BE49-F238E27FC236}">
                <a16:creationId xmlns:a16="http://schemas.microsoft.com/office/drawing/2014/main" id="{BAED8D43-DC91-4C41-8098-D63B722719F7}"/>
              </a:ext>
            </a:extLst>
          </p:cNvPr>
          <p:cNvSpPr>
            <a:spLocks noGrp="1"/>
          </p:cNvSpPr>
          <p:nvPr>
            <p:ph idx="1"/>
          </p:nvPr>
        </p:nvSpPr>
        <p:spPr/>
        <p:txBody>
          <a:bodyPr/>
          <a:lstStyle/>
          <a:p>
            <a:endParaRPr lang="en-US"/>
          </a:p>
        </p:txBody>
      </p:sp>
      <p:pic>
        <p:nvPicPr>
          <p:cNvPr id="11" name="Picture 10">
            <a:extLst>
              <a:ext uri="{FF2B5EF4-FFF2-40B4-BE49-F238E27FC236}">
                <a16:creationId xmlns:a16="http://schemas.microsoft.com/office/drawing/2014/main" id="{BE5E3E5B-DE38-3246-A2A6-D5A81FB7ED30}"/>
              </a:ext>
            </a:extLst>
          </p:cNvPr>
          <p:cNvPicPr>
            <a:picLocks noChangeAspect="1"/>
          </p:cNvPicPr>
          <p:nvPr/>
        </p:nvPicPr>
        <p:blipFill>
          <a:blip r:embed="rId3"/>
          <a:stretch>
            <a:fillRect/>
          </a:stretch>
        </p:blipFill>
        <p:spPr>
          <a:xfrm>
            <a:off x="1406510" y="1645307"/>
            <a:ext cx="6523295" cy="4566307"/>
          </a:xfrm>
          <a:prstGeom prst="rect">
            <a:avLst/>
          </a:prstGeom>
        </p:spPr>
      </p:pic>
    </p:spTree>
    <p:extLst>
      <p:ext uri="{BB962C8B-B14F-4D97-AF65-F5344CB8AC3E}">
        <p14:creationId xmlns:p14="http://schemas.microsoft.com/office/powerpoint/2010/main" val="25780519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6F6F0-278D-F547-B596-F987925ECCFF}"/>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CD8ABA47-9DA4-D843-8E29-A13F5FC21F7E}"/>
              </a:ext>
            </a:extLst>
          </p:cNvPr>
          <p:cNvSpPr>
            <a:spLocks noGrp="1"/>
          </p:cNvSpPr>
          <p:nvPr>
            <p:ph idx="1"/>
          </p:nvPr>
        </p:nvSpPr>
        <p:spPr/>
        <p:txBody>
          <a:bodyPr/>
          <a:lstStyle/>
          <a:p>
            <a:r>
              <a:rPr lang="en-GB" dirty="0"/>
              <a:t>Integrating VMMC program data about number of MCs conducted into the model.</a:t>
            </a:r>
            <a:br>
              <a:rPr lang="en-GB" dirty="0"/>
            </a:br>
            <a:endParaRPr lang="en-GB" dirty="0"/>
          </a:p>
          <a:p>
            <a:pPr marL="0" indent="0">
              <a:buNone/>
            </a:pPr>
            <a:endParaRPr lang="en-US" dirty="0"/>
          </a:p>
        </p:txBody>
      </p:sp>
      <p:pic>
        <p:nvPicPr>
          <p:cNvPr id="7" name="Picture 6">
            <a:extLst>
              <a:ext uri="{FF2B5EF4-FFF2-40B4-BE49-F238E27FC236}">
                <a16:creationId xmlns:a16="http://schemas.microsoft.com/office/drawing/2014/main" id="{8CBA74CB-8E33-7A4F-9320-7FBEBA216FF3}"/>
              </a:ext>
            </a:extLst>
          </p:cNvPr>
          <p:cNvPicPr>
            <a:picLocks noChangeAspect="1"/>
          </p:cNvPicPr>
          <p:nvPr/>
        </p:nvPicPr>
        <p:blipFill>
          <a:blip r:embed="rId3"/>
          <a:stretch>
            <a:fillRect/>
          </a:stretch>
        </p:blipFill>
        <p:spPr>
          <a:xfrm>
            <a:off x="2436710" y="3001280"/>
            <a:ext cx="4270579" cy="2989405"/>
          </a:xfrm>
          <a:prstGeom prst="rect">
            <a:avLst/>
          </a:prstGeom>
        </p:spPr>
      </p:pic>
    </p:spTree>
    <p:extLst>
      <p:ext uri="{BB962C8B-B14F-4D97-AF65-F5344CB8AC3E}">
        <p14:creationId xmlns:p14="http://schemas.microsoft.com/office/powerpoint/2010/main" val="1347930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C1484-D0BB-B547-AC34-41392AD8269B}"/>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A1D7075A-8759-CC48-8C92-FD356DB8A787}"/>
              </a:ext>
            </a:extLst>
          </p:cNvPr>
          <p:cNvSpPr>
            <a:spLocks noGrp="1"/>
          </p:cNvSpPr>
          <p:nvPr>
            <p:ph idx="1"/>
          </p:nvPr>
        </p:nvSpPr>
        <p:spPr/>
        <p:txBody>
          <a:bodyPr/>
          <a:lstStyle/>
          <a:p>
            <a:r>
              <a:rPr lang="en-GB" dirty="0"/>
              <a:t>Separate traditional and medical circumcision in the model to estimate separate rates. </a:t>
            </a:r>
          </a:p>
          <a:p>
            <a:pPr marL="0" indent="0">
              <a:buNone/>
            </a:pPr>
            <a:endParaRPr lang="en-US" dirty="0"/>
          </a:p>
        </p:txBody>
      </p:sp>
      <p:pic>
        <p:nvPicPr>
          <p:cNvPr id="9" name="Picture 8" descr="A close up of a map&#10;&#10;Description automatically generated">
            <a:extLst>
              <a:ext uri="{FF2B5EF4-FFF2-40B4-BE49-F238E27FC236}">
                <a16:creationId xmlns:a16="http://schemas.microsoft.com/office/drawing/2014/main" id="{860CCBEB-DC83-524B-AD22-C9E2ED70252D}"/>
              </a:ext>
            </a:extLst>
          </p:cNvPr>
          <p:cNvPicPr>
            <a:picLocks noChangeAspect="1"/>
          </p:cNvPicPr>
          <p:nvPr/>
        </p:nvPicPr>
        <p:blipFill>
          <a:blip r:embed="rId2"/>
          <a:stretch>
            <a:fillRect/>
          </a:stretch>
        </p:blipFill>
        <p:spPr>
          <a:xfrm>
            <a:off x="2096886" y="2988255"/>
            <a:ext cx="4950228" cy="3353547"/>
          </a:xfrm>
          <a:prstGeom prst="rect">
            <a:avLst/>
          </a:prstGeom>
        </p:spPr>
      </p:pic>
    </p:spTree>
    <p:extLst>
      <p:ext uri="{BB962C8B-B14F-4D97-AF65-F5344CB8AC3E}">
        <p14:creationId xmlns:p14="http://schemas.microsoft.com/office/powerpoint/2010/main" val="13774430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2C767-F0F3-454D-9165-7CAEA0378A1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9AF75ED-F912-4719-8673-359657D841A8}"/>
              </a:ext>
            </a:extLst>
          </p:cNvPr>
          <p:cNvSpPr>
            <a:spLocks noGrp="1"/>
          </p:cNvSpPr>
          <p:nvPr>
            <p:ph idx="1"/>
          </p:nvPr>
        </p:nvSpPr>
        <p:spPr/>
        <p:txBody>
          <a:bodyPr>
            <a:normAutofit/>
          </a:bodyPr>
          <a:lstStyle/>
          <a:p>
            <a:r>
              <a:rPr lang="en-US" sz="6000" dirty="0">
                <a:solidFill>
                  <a:schemeClr val="tx1"/>
                </a:solidFill>
              </a:rPr>
              <a:t>Discussion/Questions</a:t>
            </a:r>
          </a:p>
        </p:txBody>
      </p:sp>
      <p:sp>
        <p:nvSpPr>
          <p:cNvPr id="4" name="Text Placeholder 3">
            <a:extLst>
              <a:ext uri="{FF2B5EF4-FFF2-40B4-BE49-F238E27FC236}">
                <a16:creationId xmlns:a16="http://schemas.microsoft.com/office/drawing/2014/main" id="{3E6411AC-A4F3-4AAA-9EAD-6A4DDC85F508}"/>
              </a:ext>
            </a:extLst>
          </p:cNvPr>
          <p:cNvSpPr>
            <a:spLocks noGrp="1"/>
          </p:cNvSpPr>
          <p:nvPr>
            <p:ph type="body" sz="quarter" idx="10"/>
          </p:nvPr>
        </p:nvSpPr>
        <p:spPr/>
        <p:txBody>
          <a:bodyPr/>
          <a:lstStyle/>
          <a:p>
            <a:endParaRPr lang="en-US"/>
          </a:p>
        </p:txBody>
      </p:sp>
      <p:sp>
        <p:nvSpPr>
          <p:cNvPr id="5" name="Text Placeholder 4">
            <a:extLst>
              <a:ext uri="{FF2B5EF4-FFF2-40B4-BE49-F238E27FC236}">
                <a16:creationId xmlns:a16="http://schemas.microsoft.com/office/drawing/2014/main" id="{D6A4941E-BCF6-417B-8FD0-6606D0FC6E9E}"/>
              </a:ext>
            </a:extLst>
          </p:cNvPr>
          <p:cNvSpPr>
            <a:spLocks noGrp="1"/>
          </p:cNvSpPr>
          <p:nvPr>
            <p:ph type="body" sz="quarter" idx="12"/>
          </p:nvPr>
        </p:nvSpPr>
        <p:spPr/>
        <p:txBody>
          <a:bodyPr>
            <a:normAutofit lnSpcReduction="10000"/>
          </a:bodyPr>
          <a:lstStyle/>
          <a:p>
            <a:endParaRPr lang="en-US"/>
          </a:p>
        </p:txBody>
      </p:sp>
    </p:spTree>
    <p:extLst>
      <p:ext uri="{BB962C8B-B14F-4D97-AF65-F5344CB8AC3E}">
        <p14:creationId xmlns:p14="http://schemas.microsoft.com/office/powerpoint/2010/main" val="31081878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98D6E-220D-44E4-BC06-C68BF0A15302}"/>
              </a:ext>
            </a:extLst>
          </p:cNvPr>
          <p:cNvSpPr>
            <a:spLocks noGrp="1"/>
          </p:cNvSpPr>
          <p:nvPr>
            <p:ph type="title"/>
          </p:nvPr>
        </p:nvSpPr>
        <p:spPr/>
        <p:txBody>
          <a:bodyPr/>
          <a:lstStyle/>
          <a:p>
            <a:r>
              <a:rPr lang="en-US" dirty="0"/>
              <a:t>Denominators Pedes Workshop</a:t>
            </a:r>
          </a:p>
        </p:txBody>
      </p:sp>
      <p:sp>
        <p:nvSpPr>
          <p:cNvPr id="3" name="Content Placeholder 2">
            <a:extLst>
              <a:ext uri="{FF2B5EF4-FFF2-40B4-BE49-F238E27FC236}">
                <a16:creationId xmlns:a16="http://schemas.microsoft.com/office/drawing/2014/main" id="{0B39F03D-6BAB-4F51-8D0F-3D477A811F05}"/>
              </a:ext>
            </a:extLst>
          </p:cNvPr>
          <p:cNvSpPr>
            <a:spLocks noGrp="1"/>
          </p:cNvSpPr>
          <p:nvPr>
            <p:ph idx="1"/>
          </p:nvPr>
        </p:nvSpPr>
        <p:spPr>
          <a:xfrm>
            <a:off x="628650" y="1655129"/>
            <a:ext cx="7886700" cy="2916871"/>
          </a:xfrm>
        </p:spPr>
        <p:txBody>
          <a:bodyPr>
            <a:noAutofit/>
          </a:bodyPr>
          <a:lstStyle/>
          <a:p>
            <a:r>
              <a:rPr lang="en-US" dirty="0">
                <a:solidFill>
                  <a:schemeClr val="tx1"/>
                </a:solidFill>
              </a:rPr>
              <a:t>This fall 2020, the Reference Group meeting will have a heavy focus on pediatrics. In preparation and in light of multiple discussions had with different stakeholders, the idea of holding a meeting to discuss a few key issues around CLHIV estimates seems warranted. </a:t>
            </a:r>
            <a:endParaRPr lang="en-US" sz="1800" dirty="0">
              <a:solidFill>
                <a:schemeClr val="tx1"/>
              </a:solidFill>
            </a:endParaRPr>
          </a:p>
        </p:txBody>
      </p:sp>
    </p:spTree>
    <p:extLst>
      <p:ext uri="{BB962C8B-B14F-4D97-AF65-F5344CB8AC3E}">
        <p14:creationId xmlns:p14="http://schemas.microsoft.com/office/powerpoint/2010/main" val="42167396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98D6E-220D-44E4-BC06-C68BF0A15302}"/>
              </a:ext>
            </a:extLst>
          </p:cNvPr>
          <p:cNvSpPr>
            <a:spLocks noGrp="1"/>
          </p:cNvSpPr>
          <p:nvPr>
            <p:ph type="title"/>
          </p:nvPr>
        </p:nvSpPr>
        <p:spPr>
          <a:xfrm>
            <a:off x="457200" y="152400"/>
            <a:ext cx="8229600" cy="548640"/>
          </a:xfrm>
        </p:spPr>
        <p:txBody>
          <a:bodyPr/>
          <a:lstStyle/>
          <a:p>
            <a:r>
              <a:rPr lang="en-US" dirty="0"/>
              <a:t>Denominators Pedes Workshop</a:t>
            </a:r>
          </a:p>
        </p:txBody>
      </p:sp>
      <p:sp>
        <p:nvSpPr>
          <p:cNvPr id="3" name="Content Placeholder 2">
            <a:extLst>
              <a:ext uri="{FF2B5EF4-FFF2-40B4-BE49-F238E27FC236}">
                <a16:creationId xmlns:a16="http://schemas.microsoft.com/office/drawing/2014/main" id="{0B39F03D-6BAB-4F51-8D0F-3D477A811F05}"/>
              </a:ext>
            </a:extLst>
          </p:cNvPr>
          <p:cNvSpPr>
            <a:spLocks noGrp="1"/>
          </p:cNvSpPr>
          <p:nvPr>
            <p:ph idx="1"/>
          </p:nvPr>
        </p:nvSpPr>
        <p:spPr>
          <a:xfrm>
            <a:off x="352425" y="990600"/>
            <a:ext cx="8439150" cy="5715000"/>
          </a:xfrm>
        </p:spPr>
        <p:txBody>
          <a:bodyPr>
            <a:noAutofit/>
          </a:bodyPr>
          <a:lstStyle/>
          <a:p>
            <a:pPr marL="0" indent="0">
              <a:buNone/>
            </a:pPr>
            <a:r>
              <a:rPr lang="en-US" sz="1400" b="1" dirty="0">
                <a:solidFill>
                  <a:schemeClr val="tx1"/>
                </a:solidFill>
              </a:rPr>
              <a:t>Draft topics to discuss would be the following:</a:t>
            </a:r>
            <a:endParaRPr lang="en-US" sz="1400" dirty="0">
              <a:solidFill>
                <a:schemeClr val="tx1"/>
              </a:solidFill>
            </a:endParaRPr>
          </a:p>
          <a:p>
            <a:pPr lvl="0" fontAlgn="ctr"/>
            <a:r>
              <a:rPr lang="en-US" sz="1400" b="1" dirty="0">
                <a:solidFill>
                  <a:schemeClr val="tx1"/>
                </a:solidFill>
              </a:rPr>
              <a:t>As country teams move from surveillance data for program data for number of positive pregnant women (PMTCT_STAT ANC1 only), how accurate is this data source? Does it truly capture just ANC1?</a:t>
            </a:r>
          </a:p>
          <a:p>
            <a:pPr lvl="1" fontAlgn="ctr"/>
            <a:r>
              <a:rPr lang="en-US" sz="1400" dirty="0">
                <a:solidFill>
                  <a:schemeClr val="tx1"/>
                </a:solidFill>
              </a:rPr>
              <a:t>Fall 2019 Ref Group meeting – Katie offered to see about a DQA for PMTCT_STAT….what would be key considerations for this process and what to do with the output?</a:t>
            </a:r>
          </a:p>
          <a:p>
            <a:pPr lvl="0" fontAlgn="ctr"/>
            <a:r>
              <a:rPr lang="en-US" sz="1400" b="1" dirty="0">
                <a:solidFill>
                  <a:schemeClr val="tx1"/>
                </a:solidFill>
              </a:rPr>
              <a:t>Aging Out</a:t>
            </a:r>
          </a:p>
          <a:p>
            <a:pPr lvl="1" fontAlgn="ctr"/>
            <a:r>
              <a:rPr lang="en-US" sz="1400" dirty="0">
                <a:solidFill>
                  <a:schemeClr val="tx1"/>
                </a:solidFill>
              </a:rPr>
              <a:t>Present results from analytic analysis on aging out, including Nigeria’s EMR results – Roma and Ademola </a:t>
            </a:r>
          </a:p>
          <a:p>
            <a:pPr lvl="2" fontAlgn="ctr"/>
            <a:r>
              <a:rPr lang="en-US" sz="1400" dirty="0">
                <a:solidFill>
                  <a:schemeClr val="tx1"/>
                </a:solidFill>
              </a:rPr>
              <a:t>Should additional EMR sites be used to validate?</a:t>
            </a:r>
          </a:p>
          <a:p>
            <a:pPr lvl="1" fontAlgn="ctr"/>
            <a:r>
              <a:rPr lang="en-US" sz="1400" dirty="0">
                <a:solidFill>
                  <a:schemeClr val="tx1"/>
                </a:solidFill>
              </a:rPr>
              <a:t>Spectrum model has TX_CURR by one year age bands – analyze this data to assess aging in and aging out across all age bands</a:t>
            </a:r>
          </a:p>
          <a:p>
            <a:pPr lvl="1" fontAlgn="ctr"/>
            <a:r>
              <a:rPr lang="en-US" sz="1400" dirty="0">
                <a:solidFill>
                  <a:schemeClr val="tx1"/>
                </a:solidFill>
              </a:rPr>
              <a:t>Census has one year age bands - analyze this data to assess aging in and aging out across all age bands</a:t>
            </a:r>
          </a:p>
          <a:p>
            <a:pPr lvl="0" fontAlgn="ctr"/>
            <a:r>
              <a:rPr lang="en-US" sz="1400" b="1" dirty="0">
                <a:solidFill>
                  <a:schemeClr val="tx1"/>
                </a:solidFill>
              </a:rPr>
              <a:t>Review of Naomi outputs for CLHIV </a:t>
            </a:r>
          </a:p>
          <a:p>
            <a:pPr lvl="1" fontAlgn="ctr"/>
            <a:r>
              <a:rPr lang="en-US" sz="1400" dirty="0">
                <a:solidFill>
                  <a:schemeClr val="tx1"/>
                </a:solidFill>
              </a:rPr>
              <a:t>how representative was this for the pediatric population?</a:t>
            </a:r>
          </a:p>
          <a:p>
            <a:pPr lvl="1" fontAlgn="ctr"/>
            <a:r>
              <a:rPr lang="en-US" sz="1400" dirty="0">
                <a:solidFill>
                  <a:schemeClr val="tx1"/>
                </a:solidFill>
              </a:rPr>
              <a:t>how can historical PMTCT trends be included in the model?</a:t>
            </a:r>
          </a:p>
          <a:p>
            <a:pPr lvl="2" fontAlgn="ctr"/>
            <a:r>
              <a:rPr lang="en-US" sz="1400" dirty="0">
                <a:solidFill>
                  <a:schemeClr val="tx1"/>
                </a:solidFill>
              </a:rPr>
              <a:t>Specifically subset of countries that represent 90% of the unmet need/new infections of kids (ex. Nigeria, South Africa….)</a:t>
            </a:r>
          </a:p>
          <a:p>
            <a:pPr lvl="1" fontAlgn="ctr"/>
            <a:r>
              <a:rPr lang="en-US" sz="1400" dirty="0">
                <a:solidFill>
                  <a:schemeClr val="tx1"/>
                </a:solidFill>
              </a:rPr>
              <a:t>Follow-up to CROI, IAS and any other new evidence, should the model inputs be changed?</a:t>
            </a:r>
          </a:p>
          <a:p>
            <a:pPr lvl="1" fontAlgn="ctr"/>
            <a:r>
              <a:rPr lang="en-US" sz="1400" dirty="0">
                <a:solidFill>
                  <a:schemeClr val="tx1"/>
                </a:solidFill>
              </a:rPr>
              <a:t>PHIAs not collecting data on pediatrics….now what? Ex. can we use program data on treatment to inform where peds are? </a:t>
            </a:r>
          </a:p>
          <a:p>
            <a:r>
              <a:rPr lang="en-US" sz="1400" b="1" dirty="0">
                <a:solidFill>
                  <a:schemeClr val="tx1"/>
                </a:solidFill>
              </a:rPr>
              <a:t> </a:t>
            </a:r>
            <a:endParaRPr lang="en-US" sz="1400" dirty="0">
              <a:solidFill>
                <a:schemeClr val="tx1"/>
              </a:solidFill>
            </a:endParaRPr>
          </a:p>
        </p:txBody>
      </p:sp>
    </p:spTree>
    <p:extLst>
      <p:ext uri="{BB962C8B-B14F-4D97-AF65-F5344CB8AC3E}">
        <p14:creationId xmlns:p14="http://schemas.microsoft.com/office/powerpoint/2010/main" val="2606490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685800" y="1447800"/>
            <a:ext cx="7520940" cy="4724400"/>
          </a:xfrm>
        </p:spPr>
        <p:txBody>
          <a:bodyPr>
            <a:normAutofit/>
          </a:bodyPr>
          <a:lstStyle/>
          <a:p>
            <a:pPr lvl="0"/>
            <a:r>
              <a:rPr lang="en-US" dirty="0">
                <a:solidFill>
                  <a:schemeClr val="tx1"/>
                </a:solidFill>
              </a:rPr>
              <a:t>Notes from January VMMC Meeting with </a:t>
            </a:r>
            <a:r>
              <a:rPr lang="en-US" dirty="0" err="1">
                <a:solidFill>
                  <a:schemeClr val="tx1"/>
                </a:solidFill>
              </a:rPr>
              <a:t>Avenir</a:t>
            </a:r>
            <a:endParaRPr lang="en-US" dirty="0">
              <a:solidFill>
                <a:schemeClr val="tx1"/>
              </a:solidFill>
            </a:endParaRPr>
          </a:p>
          <a:p>
            <a:pPr lvl="0"/>
            <a:r>
              <a:rPr lang="en-US" dirty="0">
                <a:solidFill>
                  <a:schemeClr val="tx1"/>
                </a:solidFill>
              </a:rPr>
              <a:t>Matt and Jeff (Imperial College) will present their work on VMMC in South Africa as a potential solution for improving the accuracy of VMMC Estimates, followed by brief discussion</a:t>
            </a:r>
          </a:p>
          <a:p>
            <a:pPr lvl="0"/>
            <a:r>
              <a:rPr lang="en-US" dirty="0">
                <a:solidFill>
                  <a:schemeClr val="tx1"/>
                </a:solidFill>
              </a:rPr>
              <a:t>Discussion on Denominators Pedes workshop, followed by discussion on planning – Output – planning document for April meeting and picking dates for the one day meeting</a:t>
            </a:r>
          </a:p>
        </p:txBody>
      </p:sp>
      <p:sp>
        <p:nvSpPr>
          <p:cNvPr id="4" name="Slide Number Placeholder 3"/>
          <p:cNvSpPr>
            <a:spLocks noGrp="1"/>
          </p:cNvSpPr>
          <p:nvPr>
            <p:ph type="sldNum" sz="quarter" idx="4"/>
          </p:nvPr>
        </p:nvSpPr>
        <p:spPr/>
        <p:txBody>
          <a:bodyPr/>
          <a:lstStyle/>
          <a:p>
            <a:fld id="{2720EF26-1E39-4F64-8236-ED355D806952}" type="slidenum">
              <a:rPr lang="en-US" smtClean="0"/>
              <a:pPr/>
              <a:t>2</a:t>
            </a:fld>
            <a:endParaRPr lang="en-US" dirty="0"/>
          </a:p>
        </p:txBody>
      </p:sp>
    </p:spTree>
    <p:extLst>
      <p:ext uri="{BB962C8B-B14F-4D97-AF65-F5344CB8AC3E}">
        <p14:creationId xmlns:p14="http://schemas.microsoft.com/office/powerpoint/2010/main" val="15548318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19E82-8B81-4EAE-8304-38E9AF1C3CE2}"/>
              </a:ext>
            </a:extLst>
          </p:cNvPr>
          <p:cNvSpPr>
            <a:spLocks noGrp="1"/>
          </p:cNvSpPr>
          <p:nvPr>
            <p:ph type="title"/>
          </p:nvPr>
        </p:nvSpPr>
        <p:spPr>
          <a:xfrm>
            <a:off x="457200" y="365760"/>
            <a:ext cx="8229600" cy="1158240"/>
          </a:xfrm>
        </p:spPr>
        <p:txBody>
          <a:bodyPr/>
          <a:lstStyle/>
          <a:p>
            <a:r>
              <a:rPr lang="en-US" dirty="0"/>
              <a:t>Mary’s feedback on Pedes Workshop Topics</a:t>
            </a:r>
          </a:p>
        </p:txBody>
      </p:sp>
      <p:sp>
        <p:nvSpPr>
          <p:cNvPr id="3" name="Content Placeholder 2">
            <a:extLst>
              <a:ext uri="{FF2B5EF4-FFF2-40B4-BE49-F238E27FC236}">
                <a16:creationId xmlns:a16="http://schemas.microsoft.com/office/drawing/2014/main" id="{84B0D6C4-8E8B-4CB6-99CC-251980C8460D}"/>
              </a:ext>
            </a:extLst>
          </p:cNvPr>
          <p:cNvSpPr>
            <a:spLocks noGrp="1"/>
          </p:cNvSpPr>
          <p:nvPr>
            <p:ph idx="1"/>
          </p:nvPr>
        </p:nvSpPr>
        <p:spPr>
          <a:xfrm>
            <a:off x="508000" y="1600199"/>
            <a:ext cx="8214360" cy="4846319"/>
          </a:xfrm>
        </p:spPr>
        <p:txBody>
          <a:bodyPr>
            <a:noAutofit/>
          </a:bodyPr>
          <a:lstStyle/>
          <a:p>
            <a:r>
              <a:rPr lang="en-US" sz="1800" dirty="0"/>
              <a:t>Not sure about using Nigeria’s EMR data to estimate number exact age 15.  but data can be pulled from WPP if needed.</a:t>
            </a:r>
          </a:p>
          <a:p>
            <a:r>
              <a:rPr lang="en-US" sz="1800" dirty="0"/>
              <a:t>A number of countries with fairly good ANC data seem to show increases in the number of women whose status was ascertained when we would expect this to be fairly flat in recent years.  </a:t>
            </a:r>
          </a:p>
          <a:p>
            <a:pPr lvl="1"/>
            <a:r>
              <a:rPr lang="en-US" sz="1800" dirty="0"/>
              <a:t>I’m concerned that it is due to retesting. </a:t>
            </a:r>
          </a:p>
          <a:p>
            <a:pPr lvl="1"/>
            <a:r>
              <a:rPr lang="en-US" sz="1800" dirty="0"/>
              <a:t>It would be great if your discussion could consider DQAs that check whether retests were included in the count and prevalence data. </a:t>
            </a:r>
          </a:p>
          <a:p>
            <a:pPr lvl="0"/>
            <a:r>
              <a:rPr lang="en-US" sz="1800" dirty="0"/>
              <a:t>As mentioned above I can pull data from the spectrum files on exact age 15 numbers if that would be useful. I just sent those to George </a:t>
            </a:r>
            <a:r>
              <a:rPr lang="en-US" sz="1800" dirty="0" err="1"/>
              <a:t>Siberry</a:t>
            </a:r>
            <a:r>
              <a:rPr lang="en-US" sz="1800" dirty="0"/>
              <a:t> during the COP meetings because we were having side discussions on this issue and the potential LTFU actually being children aging to the next age group. </a:t>
            </a:r>
          </a:p>
          <a:p>
            <a:pPr lvl="0"/>
            <a:r>
              <a:rPr lang="en-US" sz="1800" dirty="0"/>
              <a:t>For the Naomi review, you might want some input from Jeff on challenges with those data and considerations for including </a:t>
            </a:r>
            <a:r>
              <a:rPr lang="en-US" sz="1800" dirty="0" err="1"/>
              <a:t>pmtct</a:t>
            </a:r>
            <a:r>
              <a:rPr lang="en-US" sz="1800" dirty="0"/>
              <a:t> in next year’s model</a:t>
            </a:r>
          </a:p>
        </p:txBody>
      </p:sp>
      <p:sp>
        <p:nvSpPr>
          <p:cNvPr id="4" name="Slide Number Placeholder 3">
            <a:extLst>
              <a:ext uri="{FF2B5EF4-FFF2-40B4-BE49-F238E27FC236}">
                <a16:creationId xmlns:a16="http://schemas.microsoft.com/office/drawing/2014/main" id="{17488B88-72DE-4608-8E58-E78DD9128DB6}"/>
              </a:ext>
            </a:extLst>
          </p:cNvPr>
          <p:cNvSpPr>
            <a:spLocks noGrp="1"/>
          </p:cNvSpPr>
          <p:nvPr>
            <p:ph type="sldNum" sz="quarter" idx="4"/>
          </p:nvPr>
        </p:nvSpPr>
        <p:spPr/>
        <p:txBody>
          <a:bodyPr/>
          <a:lstStyle/>
          <a:p>
            <a:fld id="{2720EF26-1E39-4F64-8236-ED355D806952}" type="slidenum">
              <a:rPr lang="en-US" smtClean="0"/>
              <a:pPr/>
              <a:t>20</a:t>
            </a:fld>
            <a:endParaRPr lang="en-US" dirty="0"/>
          </a:p>
        </p:txBody>
      </p:sp>
    </p:spTree>
    <p:extLst>
      <p:ext uri="{BB962C8B-B14F-4D97-AF65-F5344CB8AC3E}">
        <p14:creationId xmlns:p14="http://schemas.microsoft.com/office/powerpoint/2010/main" val="11076414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9F2C5-0C7F-4E15-9AD4-246CA2B03721}"/>
              </a:ext>
            </a:extLst>
          </p:cNvPr>
          <p:cNvSpPr>
            <a:spLocks noGrp="1"/>
          </p:cNvSpPr>
          <p:nvPr>
            <p:ph type="title"/>
          </p:nvPr>
        </p:nvSpPr>
        <p:spPr/>
        <p:txBody>
          <a:bodyPr/>
          <a:lstStyle/>
          <a:p>
            <a:r>
              <a:rPr lang="en-US" dirty="0"/>
              <a:t>Discussion Points</a:t>
            </a:r>
          </a:p>
        </p:txBody>
      </p:sp>
      <p:sp>
        <p:nvSpPr>
          <p:cNvPr id="3" name="Content Placeholder 2">
            <a:extLst>
              <a:ext uri="{FF2B5EF4-FFF2-40B4-BE49-F238E27FC236}">
                <a16:creationId xmlns:a16="http://schemas.microsoft.com/office/drawing/2014/main" id="{58490423-B75E-423D-B790-77216D5C8FD0}"/>
              </a:ext>
            </a:extLst>
          </p:cNvPr>
          <p:cNvSpPr>
            <a:spLocks noGrp="1"/>
          </p:cNvSpPr>
          <p:nvPr>
            <p:ph idx="1"/>
          </p:nvPr>
        </p:nvSpPr>
        <p:spPr>
          <a:xfrm>
            <a:off x="822960" y="1752600"/>
            <a:ext cx="7520940" cy="4419600"/>
          </a:xfrm>
        </p:spPr>
        <p:txBody>
          <a:bodyPr/>
          <a:lstStyle/>
          <a:p>
            <a:r>
              <a:rPr lang="en-US" dirty="0"/>
              <a:t>Date of the workshop – End of April</a:t>
            </a:r>
          </a:p>
          <a:p>
            <a:r>
              <a:rPr lang="en-US" dirty="0"/>
              <a:t>Duration – 8 hours</a:t>
            </a:r>
          </a:p>
          <a:p>
            <a:r>
              <a:rPr lang="en-US" dirty="0"/>
              <a:t>Venue – Washington DC</a:t>
            </a:r>
          </a:p>
          <a:p>
            <a:r>
              <a:rPr lang="en-US" dirty="0"/>
              <a:t>Attendees Domestic/International</a:t>
            </a:r>
          </a:p>
          <a:p>
            <a:r>
              <a:rPr lang="en-US" dirty="0"/>
              <a:t>Topics to Cover</a:t>
            </a:r>
          </a:p>
          <a:p>
            <a:r>
              <a:rPr lang="en-US" dirty="0"/>
              <a:t>Plan for emergency (Travel restrictions)</a:t>
            </a:r>
          </a:p>
          <a:p>
            <a:endParaRPr lang="en-US" dirty="0"/>
          </a:p>
        </p:txBody>
      </p:sp>
      <p:sp>
        <p:nvSpPr>
          <p:cNvPr id="4" name="Slide Number Placeholder 3">
            <a:extLst>
              <a:ext uri="{FF2B5EF4-FFF2-40B4-BE49-F238E27FC236}">
                <a16:creationId xmlns:a16="http://schemas.microsoft.com/office/drawing/2014/main" id="{8AE4D4D6-7EE4-4D24-89E8-5F6E31F1A521}"/>
              </a:ext>
            </a:extLst>
          </p:cNvPr>
          <p:cNvSpPr>
            <a:spLocks noGrp="1"/>
          </p:cNvSpPr>
          <p:nvPr>
            <p:ph type="sldNum" sz="quarter" idx="4"/>
          </p:nvPr>
        </p:nvSpPr>
        <p:spPr/>
        <p:txBody>
          <a:bodyPr/>
          <a:lstStyle/>
          <a:p>
            <a:fld id="{2720EF26-1E39-4F64-8236-ED355D806952}" type="slidenum">
              <a:rPr lang="en-US" smtClean="0"/>
              <a:pPr/>
              <a:t>21</a:t>
            </a:fld>
            <a:endParaRPr lang="en-US" dirty="0"/>
          </a:p>
        </p:txBody>
      </p:sp>
    </p:spTree>
    <p:extLst>
      <p:ext uri="{BB962C8B-B14F-4D97-AF65-F5344CB8AC3E}">
        <p14:creationId xmlns:p14="http://schemas.microsoft.com/office/powerpoint/2010/main" val="29490580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Thanks!</a:t>
            </a:r>
          </a:p>
        </p:txBody>
      </p:sp>
      <p:sp>
        <p:nvSpPr>
          <p:cNvPr id="3" name="Content Placeholder 2"/>
          <p:cNvSpPr>
            <a:spLocks noGrp="1"/>
          </p:cNvSpPr>
          <p:nvPr>
            <p:ph idx="1"/>
          </p:nvPr>
        </p:nvSpPr>
        <p:spPr/>
        <p:txBody>
          <a:bodyPr/>
          <a:lstStyle/>
          <a:p>
            <a:r>
              <a:rPr lang="en-US" dirty="0"/>
              <a:t>Questions</a:t>
            </a:r>
          </a:p>
        </p:txBody>
      </p:sp>
      <p:sp>
        <p:nvSpPr>
          <p:cNvPr id="4" name="Slide Number Placeholder 3"/>
          <p:cNvSpPr>
            <a:spLocks noGrp="1"/>
          </p:cNvSpPr>
          <p:nvPr>
            <p:ph type="sldNum" sz="quarter" idx="4"/>
          </p:nvPr>
        </p:nvSpPr>
        <p:spPr/>
        <p:txBody>
          <a:bodyPr/>
          <a:lstStyle/>
          <a:p>
            <a:fld id="{2720EF26-1E39-4F64-8236-ED355D806952}" type="slidenum">
              <a:rPr lang="en-US" smtClean="0"/>
              <a:pPr/>
              <a:t>22</a:t>
            </a:fld>
            <a:endParaRPr lang="en-US" dirty="0"/>
          </a:p>
        </p:txBody>
      </p:sp>
    </p:spTree>
    <p:extLst>
      <p:ext uri="{BB962C8B-B14F-4D97-AF65-F5344CB8AC3E}">
        <p14:creationId xmlns:p14="http://schemas.microsoft.com/office/powerpoint/2010/main" val="1530557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548640"/>
          </a:xfrm>
        </p:spPr>
        <p:txBody>
          <a:bodyPr/>
          <a:lstStyle/>
          <a:p>
            <a:r>
              <a:rPr lang="en-US" dirty="0"/>
              <a:t>January VMMC Meeting with </a:t>
            </a:r>
            <a:r>
              <a:rPr lang="en-US" dirty="0" err="1"/>
              <a:t>Avenir</a:t>
            </a:r>
            <a:endParaRPr lang="en-US" dirty="0"/>
          </a:p>
        </p:txBody>
      </p:sp>
      <p:sp>
        <p:nvSpPr>
          <p:cNvPr id="3" name="Content Placeholder 2"/>
          <p:cNvSpPr>
            <a:spLocks noGrp="1"/>
          </p:cNvSpPr>
          <p:nvPr>
            <p:ph idx="1"/>
          </p:nvPr>
        </p:nvSpPr>
        <p:spPr>
          <a:xfrm>
            <a:off x="487680" y="1097278"/>
            <a:ext cx="8229600" cy="5455921"/>
          </a:xfrm>
        </p:spPr>
        <p:txBody>
          <a:bodyPr>
            <a:noAutofit/>
          </a:bodyPr>
          <a:lstStyle/>
          <a:p>
            <a:pPr marL="0" indent="0">
              <a:buNone/>
            </a:pPr>
            <a:r>
              <a:rPr lang="en-US" sz="1600" b="1" dirty="0">
                <a:solidFill>
                  <a:schemeClr val="tx1"/>
                </a:solidFill>
              </a:rPr>
              <a:t>What was discussed</a:t>
            </a:r>
            <a:endParaRPr lang="en-US" sz="1600" dirty="0">
              <a:solidFill>
                <a:schemeClr val="tx1"/>
              </a:solidFill>
            </a:endParaRPr>
          </a:p>
          <a:p>
            <a:r>
              <a:rPr lang="en-US" sz="1600" dirty="0">
                <a:solidFill>
                  <a:schemeClr val="tx1"/>
                </a:solidFill>
              </a:rPr>
              <a:t>Everybody agreed that conceptually the model is sound, but there are issues with the quality of input data that feeds into the model for producing estimates. Katharine and Aisha mentioned cases where survey data for estimating baseline circumcision was not of good quality. This cause VMMC estimates to be unreliable and this gap widens further when countries get closer to saturation (as per Carlos and Katharine). Kenya paper could be a good resource to understand the reasons and sources of discrepancies and using data triangulation to estimate age-specific coverage of voluntary medical male circumcision for HIV prevention.</a:t>
            </a:r>
          </a:p>
          <a:p>
            <a:r>
              <a:rPr lang="en-US" sz="1600" dirty="0">
                <a:solidFill>
                  <a:schemeClr val="tx1"/>
                </a:solidFill>
              </a:rPr>
              <a:t>It was pointed out by that modeled (DMPPT2) and survey coverage estimates for the same year and group sometimes disagree profoundly at national level. The gap increases further at sub-national level. </a:t>
            </a:r>
          </a:p>
          <a:p>
            <a:r>
              <a:rPr lang="en-US" sz="1600" dirty="0">
                <a:solidFill>
                  <a:schemeClr val="tx1"/>
                </a:solidFill>
              </a:rPr>
              <a:t>Jeff suggested the use Small Area Estimation methodology to enhance the ability of the DMPPT2 tool to estimate district levels targets and coverage of VMMC.  Jeff also mentioned the similar work they are doing in South Africa where they are trying to use HSRC survey data to do district level estimates of coverage over time that combines data from all surveys as well as program data. </a:t>
            </a:r>
          </a:p>
          <a:p>
            <a:r>
              <a:rPr lang="en-US" sz="1600" dirty="0">
                <a:solidFill>
                  <a:schemeClr val="tx1"/>
                </a:solidFill>
              </a:rPr>
              <a:t>It was also noted that process and timeliness of the estimates is important. It was pointed out by Jeff that not only are circumcision coverage estimates relevant for the VMMC program, there is an increasing demand from countries that their VMMC program is reflected in their incidence</a:t>
            </a:r>
          </a:p>
        </p:txBody>
      </p:sp>
      <p:sp>
        <p:nvSpPr>
          <p:cNvPr id="4" name="Slide Number Placeholder 3"/>
          <p:cNvSpPr>
            <a:spLocks noGrp="1"/>
          </p:cNvSpPr>
          <p:nvPr>
            <p:ph type="sldNum" sz="quarter" idx="4"/>
          </p:nvPr>
        </p:nvSpPr>
        <p:spPr/>
        <p:txBody>
          <a:bodyPr/>
          <a:lstStyle/>
          <a:p>
            <a:fld id="{2720EF26-1E39-4F64-8236-ED355D806952}" type="slidenum">
              <a:rPr lang="en-US" smtClean="0"/>
              <a:pPr/>
              <a:t>3</a:t>
            </a:fld>
            <a:endParaRPr lang="en-US" dirty="0"/>
          </a:p>
        </p:txBody>
      </p:sp>
    </p:spTree>
    <p:extLst>
      <p:ext uri="{BB962C8B-B14F-4D97-AF65-F5344CB8AC3E}">
        <p14:creationId xmlns:p14="http://schemas.microsoft.com/office/powerpoint/2010/main" val="1041947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442960" cy="685800"/>
          </a:xfrm>
        </p:spPr>
        <p:txBody>
          <a:bodyPr/>
          <a:lstStyle/>
          <a:p>
            <a:r>
              <a:rPr lang="en-US" sz="2800" dirty="0"/>
              <a:t>Solution for improving the accuracy of VMMC Estimates</a:t>
            </a:r>
          </a:p>
        </p:txBody>
      </p:sp>
      <p:sp>
        <p:nvSpPr>
          <p:cNvPr id="3" name="Content Placeholder 2"/>
          <p:cNvSpPr>
            <a:spLocks noGrp="1"/>
          </p:cNvSpPr>
          <p:nvPr>
            <p:ph idx="1"/>
          </p:nvPr>
        </p:nvSpPr>
        <p:spPr>
          <a:xfrm>
            <a:off x="487680" y="1219200"/>
            <a:ext cx="8229600" cy="5105400"/>
          </a:xfrm>
        </p:spPr>
        <p:txBody>
          <a:bodyPr>
            <a:noAutofit/>
          </a:bodyPr>
          <a:lstStyle/>
          <a:p>
            <a:pPr marL="0" indent="0">
              <a:buNone/>
            </a:pPr>
            <a:r>
              <a:rPr lang="en-US" sz="1800" dirty="0">
                <a:solidFill>
                  <a:schemeClr val="tx1"/>
                </a:solidFill>
              </a:rPr>
              <a:t>In South Africa, Jeff’s team have tried to estimate circumcision rate over age and time based on age pattern of circumcision in successive surveys using survival analysis approach. The model was able to capture the changing age pattern and rate of circumcision over time. The model captured the difference in rates of circumcision before and after VMMC program. Before VMMC program began, the model showed that most circumcisions happened either during births or in teens (as reflective of traditional circumcisions) but post 2008, the model showed a spike in circumcisions in 10-30 age group which reflect the VMMC program. </a:t>
            </a:r>
          </a:p>
          <a:p>
            <a:pPr marL="0" indent="0">
              <a:buNone/>
            </a:pPr>
            <a:r>
              <a:rPr lang="en-US" sz="1800" dirty="0">
                <a:solidFill>
                  <a:schemeClr val="tx1"/>
                </a:solidFill>
              </a:rPr>
              <a:t>Predicting the rate of circumcisions is the most important step in estimating VMMC coverage.</a:t>
            </a:r>
          </a:p>
          <a:p>
            <a:pPr marL="0" indent="0">
              <a:buNone/>
            </a:pPr>
            <a:r>
              <a:rPr lang="en-US" sz="1800" dirty="0">
                <a:solidFill>
                  <a:schemeClr val="tx1"/>
                </a:solidFill>
              </a:rPr>
              <a:t>Next planned steps are </a:t>
            </a:r>
          </a:p>
          <a:p>
            <a:pPr lvl="0"/>
            <a:r>
              <a:rPr lang="en-US" sz="1800" dirty="0">
                <a:solidFill>
                  <a:schemeClr val="tx1"/>
                </a:solidFill>
              </a:rPr>
              <a:t>Integrating VMMC program data about number of MCs conducted into the model.</a:t>
            </a:r>
          </a:p>
          <a:p>
            <a:pPr lvl="0"/>
            <a:r>
              <a:rPr lang="en-US" sz="1800" dirty="0">
                <a:solidFill>
                  <a:schemeClr val="tx1"/>
                </a:solidFill>
              </a:rPr>
              <a:t>Separate components in the model to estimate the traditional and medical circumcision rates.</a:t>
            </a:r>
          </a:p>
          <a:p>
            <a:pPr lvl="0"/>
            <a:r>
              <a:rPr lang="en-US" sz="1800" dirty="0">
                <a:solidFill>
                  <a:schemeClr val="tx1"/>
                </a:solidFill>
              </a:rPr>
              <a:t>Using Small Area Estimation methodology to disaggregate the national numbers to sub-national level.</a:t>
            </a:r>
          </a:p>
        </p:txBody>
      </p:sp>
      <p:sp>
        <p:nvSpPr>
          <p:cNvPr id="4" name="Slide Number Placeholder 3"/>
          <p:cNvSpPr>
            <a:spLocks noGrp="1"/>
          </p:cNvSpPr>
          <p:nvPr>
            <p:ph type="sldNum" sz="quarter" idx="4"/>
          </p:nvPr>
        </p:nvSpPr>
        <p:spPr/>
        <p:txBody>
          <a:bodyPr/>
          <a:lstStyle/>
          <a:p>
            <a:fld id="{2720EF26-1E39-4F64-8236-ED355D806952}" type="slidenum">
              <a:rPr lang="en-US" smtClean="0"/>
              <a:pPr/>
              <a:t>4</a:t>
            </a:fld>
            <a:endParaRPr lang="en-US" dirty="0"/>
          </a:p>
        </p:txBody>
      </p:sp>
    </p:spTree>
    <p:extLst>
      <p:ext uri="{BB962C8B-B14F-4D97-AF65-F5344CB8AC3E}">
        <p14:creationId xmlns:p14="http://schemas.microsoft.com/office/powerpoint/2010/main" val="1714394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a:t>Estimating the male circumcision rates in South Africa. </a:t>
            </a:r>
          </a:p>
        </p:txBody>
      </p:sp>
      <p:sp>
        <p:nvSpPr>
          <p:cNvPr id="4" name="Text Placeholder 3"/>
          <p:cNvSpPr>
            <a:spLocks noGrp="1"/>
          </p:cNvSpPr>
          <p:nvPr>
            <p:ph type="body" sz="quarter" idx="11"/>
          </p:nvPr>
        </p:nvSpPr>
        <p:spPr/>
        <p:txBody>
          <a:bodyPr>
            <a:noAutofit/>
          </a:bodyPr>
          <a:lstStyle/>
          <a:p>
            <a:r>
              <a:rPr lang="en-US" sz="2000" dirty="0"/>
              <a:t>Matthew Thomas </a:t>
            </a:r>
          </a:p>
          <a:p>
            <a:r>
              <a:rPr lang="en-US" sz="2000" dirty="0"/>
              <a:t>Email: </a:t>
            </a:r>
            <a:r>
              <a:rPr lang="en-US" sz="2000" dirty="0" err="1"/>
              <a:t>matthew.thomas@imperial.ac.uk</a:t>
            </a:r>
            <a:endParaRPr lang="en-US" sz="2000" dirty="0"/>
          </a:p>
        </p:txBody>
      </p:sp>
    </p:spTree>
    <p:extLst>
      <p:ext uri="{BB962C8B-B14F-4D97-AF65-F5344CB8AC3E}">
        <p14:creationId xmlns:p14="http://schemas.microsoft.com/office/powerpoint/2010/main" val="954329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a:t>
            </a:r>
          </a:p>
        </p:txBody>
      </p:sp>
      <p:sp>
        <p:nvSpPr>
          <p:cNvPr id="3" name="Content Placeholder 2"/>
          <p:cNvSpPr>
            <a:spLocks noGrp="1"/>
          </p:cNvSpPr>
          <p:nvPr>
            <p:ph idx="1"/>
          </p:nvPr>
        </p:nvSpPr>
        <p:spPr/>
        <p:txBody>
          <a:bodyPr>
            <a:normAutofit fontScale="92500" lnSpcReduction="20000"/>
          </a:bodyPr>
          <a:lstStyle/>
          <a:p>
            <a:r>
              <a:rPr lang="en-US" dirty="0"/>
              <a:t>Five surveys</a:t>
            </a:r>
          </a:p>
          <a:p>
            <a:pPr lvl="1"/>
            <a:r>
              <a:rPr lang="en-US" dirty="0"/>
              <a:t>SABSSM 2002, 2008, 2012, 2017</a:t>
            </a:r>
          </a:p>
          <a:p>
            <a:pPr lvl="1"/>
            <a:r>
              <a:rPr lang="en-US" dirty="0"/>
              <a:t>DHS 2016 </a:t>
            </a:r>
          </a:p>
          <a:p>
            <a:r>
              <a:rPr lang="en-US" dirty="0"/>
              <a:t>Variables extracted </a:t>
            </a:r>
          </a:p>
          <a:p>
            <a:pPr lvl="1"/>
            <a:r>
              <a:rPr lang="en-US" dirty="0"/>
              <a:t>Demographics: Age, residence, population group, language spoken at home </a:t>
            </a:r>
          </a:p>
          <a:p>
            <a:pPr lvl="1"/>
            <a:r>
              <a:rPr lang="en-US" dirty="0"/>
              <a:t>Circumcision: Status, age at circumcision, where and who circumcised</a:t>
            </a:r>
          </a:p>
          <a:p>
            <a:r>
              <a:rPr lang="en-US" dirty="0"/>
              <a:t>Program data</a:t>
            </a:r>
          </a:p>
          <a:p>
            <a:pPr lvl="1"/>
            <a:r>
              <a:rPr lang="en-US" dirty="0"/>
              <a:t>Number of circumcisions reported</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179187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42228-EF72-AE49-A0CF-C8D92FEBA107}"/>
              </a:ext>
            </a:extLst>
          </p:cNvPr>
          <p:cNvSpPr>
            <a:spLocks noGrp="1"/>
          </p:cNvSpPr>
          <p:nvPr>
            <p:ph type="title"/>
          </p:nvPr>
        </p:nvSpPr>
        <p:spPr/>
        <p:txBody>
          <a:bodyPr/>
          <a:lstStyle/>
          <a:p>
            <a:r>
              <a:rPr lang="en-US" dirty="0"/>
              <a:t>Modelling circumcisions</a:t>
            </a:r>
          </a:p>
        </p:txBody>
      </p:sp>
      <p:sp>
        <p:nvSpPr>
          <p:cNvPr id="3" name="Content Placeholder 2">
            <a:extLst>
              <a:ext uri="{FF2B5EF4-FFF2-40B4-BE49-F238E27FC236}">
                <a16:creationId xmlns:a16="http://schemas.microsoft.com/office/drawing/2014/main" id="{AD1B57A1-796D-E149-80F5-2FE38AFEA46D}"/>
              </a:ext>
            </a:extLst>
          </p:cNvPr>
          <p:cNvSpPr>
            <a:spLocks noGrp="1"/>
          </p:cNvSpPr>
          <p:nvPr>
            <p:ph idx="1"/>
          </p:nvPr>
        </p:nvSpPr>
        <p:spPr/>
        <p:txBody>
          <a:bodyPr>
            <a:normAutofit fontScale="92500" lnSpcReduction="20000"/>
          </a:bodyPr>
          <a:lstStyle/>
          <a:p>
            <a:r>
              <a:rPr lang="en-US" dirty="0"/>
              <a:t>Two analyses</a:t>
            </a:r>
          </a:p>
          <a:p>
            <a:r>
              <a:rPr lang="en-US" b="1" dirty="0"/>
              <a:t>Circumcision prevalence </a:t>
            </a:r>
          </a:p>
          <a:p>
            <a:pPr lvl="1"/>
            <a:r>
              <a:rPr lang="en-US" dirty="0"/>
              <a:t>Aim – model age-specific circumcision prevalence by district over time</a:t>
            </a:r>
          </a:p>
          <a:p>
            <a:pPr lvl="1"/>
            <a:r>
              <a:rPr lang="en-US" dirty="0"/>
              <a:t>Logistic regression</a:t>
            </a:r>
          </a:p>
          <a:p>
            <a:pPr lvl="1"/>
            <a:r>
              <a:rPr lang="en-US" dirty="0"/>
              <a:t>Total, medical and traditional prevalence</a:t>
            </a:r>
          </a:p>
          <a:p>
            <a:r>
              <a:rPr lang="en-US" b="1" dirty="0"/>
              <a:t>Circumcision rates</a:t>
            </a:r>
          </a:p>
          <a:p>
            <a:pPr lvl="1"/>
            <a:r>
              <a:rPr lang="en-US" dirty="0"/>
              <a:t>Aim - </a:t>
            </a:r>
            <a:r>
              <a:rPr lang="en-GB" dirty="0"/>
              <a:t>model age-specific circumcision rate over time </a:t>
            </a:r>
            <a:endParaRPr lang="en-US" dirty="0"/>
          </a:p>
          <a:p>
            <a:pPr lvl="1"/>
            <a:r>
              <a:rPr lang="en-US" dirty="0"/>
              <a:t>Survival analysis</a:t>
            </a:r>
          </a:p>
          <a:p>
            <a:pPr lvl="1"/>
            <a:r>
              <a:rPr lang="en-US" dirty="0"/>
              <a:t>Total circumcision rate</a:t>
            </a:r>
          </a:p>
        </p:txBody>
      </p:sp>
    </p:spTree>
    <p:extLst>
      <p:ext uri="{BB962C8B-B14F-4D97-AF65-F5344CB8AC3E}">
        <p14:creationId xmlns:p14="http://schemas.microsoft.com/office/powerpoint/2010/main" val="227884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38C77-CBB6-5B41-BF59-BA6F349DA8C4}"/>
              </a:ext>
            </a:extLst>
          </p:cNvPr>
          <p:cNvSpPr>
            <a:spLocks noGrp="1"/>
          </p:cNvSpPr>
          <p:nvPr>
            <p:ph type="title"/>
          </p:nvPr>
        </p:nvSpPr>
        <p:spPr/>
        <p:txBody>
          <a:bodyPr/>
          <a:lstStyle/>
          <a:p>
            <a:r>
              <a:rPr lang="en-US" dirty="0"/>
              <a:t>Circumcision prevalence (Total)</a:t>
            </a:r>
          </a:p>
        </p:txBody>
      </p:sp>
      <p:pic>
        <p:nvPicPr>
          <p:cNvPr id="7" name="Content Placeholder 6">
            <a:extLst>
              <a:ext uri="{FF2B5EF4-FFF2-40B4-BE49-F238E27FC236}">
                <a16:creationId xmlns:a16="http://schemas.microsoft.com/office/drawing/2014/main" id="{6A85BF23-63A4-EF42-BE7B-967301201F18}"/>
              </a:ext>
            </a:extLst>
          </p:cNvPr>
          <p:cNvPicPr>
            <a:picLocks noGrp="1" noChangeAspect="1"/>
          </p:cNvPicPr>
          <p:nvPr>
            <p:ph idx="1"/>
          </p:nvPr>
        </p:nvPicPr>
        <p:blipFill>
          <a:blip r:embed="rId3"/>
          <a:stretch>
            <a:fillRect/>
          </a:stretch>
        </p:blipFill>
        <p:spPr>
          <a:xfrm>
            <a:off x="1673999" y="2095824"/>
            <a:ext cx="5796001" cy="4140000"/>
          </a:xfrm>
        </p:spPr>
      </p:pic>
    </p:spTree>
    <p:extLst>
      <p:ext uri="{BB962C8B-B14F-4D97-AF65-F5344CB8AC3E}">
        <p14:creationId xmlns:p14="http://schemas.microsoft.com/office/powerpoint/2010/main" val="3051962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8BBCE-0D92-2344-9346-2580C7B66843}"/>
              </a:ext>
            </a:extLst>
          </p:cNvPr>
          <p:cNvSpPr>
            <a:spLocks noGrp="1"/>
          </p:cNvSpPr>
          <p:nvPr>
            <p:ph type="title"/>
          </p:nvPr>
        </p:nvSpPr>
        <p:spPr/>
        <p:txBody>
          <a:bodyPr/>
          <a:lstStyle/>
          <a:p>
            <a:r>
              <a:rPr lang="en-US" dirty="0"/>
              <a:t>Circumcision prevalence (Medical)</a:t>
            </a:r>
          </a:p>
        </p:txBody>
      </p:sp>
      <p:pic>
        <p:nvPicPr>
          <p:cNvPr id="7" name="Content Placeholder 6">
            <a:extLst>
              <a:ext uri="{FF2B5EF4-FFF2-40B4-BE49-F238E27FC236}">
                <a16:creationId xmlns:a16="http://schemas.microsoft.com/office/drawing/2014/main" id="{717AAFA5-82F1-8F43-87CF-0F0E4F01EEF8}"/>
              </a:ext>
            </a:extLst>
          </p:cNvPr>
          <p:cNvPicPr>
            <a:picLocks noGrp="1" noChangeAspect="1"/>
          </p:cNvPicPr>
          <p:nvPr>
            <p:ph idx="1"/>
          </p:nvPr>
        </p:nvPicPr>
        <p:blipFill>
          <a:blip r:embed="rId2"/>
          <a:stretch>
            <a:fillRect/>
          </a:stretch>
        </p:blipFill>
        <p:spPr>
          <a:xfrm>
            <a:off x="1674000" y="2085068"/>
            <a:ext cx="5796000" cy="4140000"/>
          </a:xfrm>
        </p:spPr>
      </p:pic>
    </p:spTree>
    <p:extLst>
      <p:ext uri="{BB962C8B-B14F-4D97-AF65-F5344CB8AC3E}">
        <p14:creationId xmlns:p14="http://schemas.microsoft.com/office/powerpoint/2010/main" val="31545353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Coast of Bohemia">
      <a:dk1>
        <a:sysClr val="windowText" lastClr="000000"/>
      </a:dk1>
      <a:lt1>
        <a:sysClr val="window" lastClr="FFFFFF"/>
      </a:lt1>
      <a:dk2>
        <a:srgbClr val="15416D"/>
      </a:dk2>
      <a:lt2>
        <a:srgbClr val="F7F7F7"/>
      </a:lt2>
      <a:accent1>
        <a:srgbClr val="2166AC"/>
      </a:accent1>
      <a:accent2>
        <a:srgbClr val="67A9CF"/>
      </a:accent2>
      <a:accent3>
        <a:srgbClr val="D1E5F0"/>
      </a:accent3>
      <a:accent4>
        <a:srgbClr val="B2182B"/>
      </a:accent4>
      <a:accent5>
        <a:srgbClr val="EF8A62"/>
      </a:accent5>
      <a:accent6>
        <a:srgbClr val="FDDBC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file>

<file path=customXml/item3.xml><?xml version="1.0" encoding="utf-8"?>
<ct:contentTypeSchema xmlns:ct="http://schemas.microsoft.com/office/2006/metadata/contentType" xmlns:ma="http://schemas.microsoft.com/office/2006/metadata/properties/metaAttributes" ct:_="" ma:_="" ma:contentTypeName="HQ Document" ma:contentTypeID="0x0101000719DADD6E6D384B9CD115415321B530005252884372E99249996D41C07A2026D2" ma:contentTypeVersion="82" ma:contentTypeDescription="" ma:contentTypeScope="" ma:versionID="fc9ca105a5ba479c08eae4f1eb7e8b66">
  <xsd:schema xmlns:xsd="http://www.w3.org/2001/XMLSchema" xmlns:xs="http://www.w3.org/2001/XMLSchema" xmlns:p="http://schemas.microsoft.com/office/2006/metadata/properties" xmlns:ns1="http://schemas.microsoft.com/sharepoint/v3" xmlns:ns2="54e040e9-bc5a-4778-bc2d-f4c316b2e12b" targetNamespace="http://schemas.microsoft.com/office/2006/metadata/properties" ma:root="true" ma:fieldsID="272b4df33695452ea0137f003e837af6" ns1:_="" ns2:_="">
    <xsd:import namespace="http://schemas.microsoft.com/sharepoint/v3"/>
    <xsd:import namespace="54e040e9-bc5a-4778-bc2d-f4c316b2e12b"/>
    <xsd:element name="properties">
      <xsd:complexType>
        <xsd:sequence>
          <xsd:element name="documentManagement">
            <xsd:complexType>
              <xsd:all>
                <xsd:element ref="ns2:Activities" minOccurs="0"/>
                <xsd:element ref="ns2:Program_x0020_Area" minOccurs="0"/>
                <xsd:element ref="ns2:Planning_x0020_and_x0020_Reporting_x0020_Cycle" minOccurs="0"/>
                <xsd:element ref="ns2:Fiscal_x0020_Year" minOccurs="0"/>
                <xsd:element ref="ns2:Agencies" minOccurs="0"/>
                <xsd:element ref="ns2:PEPFAR_x0020_Country" minOccurs="0"/>
                <xsd:element ref="ns2:TaxKeywordTaxHTField" minOccurs="0"/>
                <xsd:element ref="ns2:TaxCatchAllLabel" minOccurs="0"/>
                <xsd:element ref="ns2:_dlc_DocIdPersistId" minOccurs="0"/>
                <xsd:element ref="ns2:TaxCatchAll" minOccurs="0"/>
                <xsd:element ref="ns2:_dlc_DocId" minOccurs="0"/>
                <xsd:element ref="ns2:_dlc_DocIdUrl" minOccurs="0"/>
                <xsd:element ref="ns2:SharedWithUsers" minOccurs="0"/>
                <xsd:element ref="ns1:_dlc_Exemp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dlc_Exempt" ma:index="22" nillable="true" ma:displayName="Exempt from Policy" ma:description="" ma:hidden="true" ma:internalName="_dlc_Exempt"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4e040e9-bc5a-4778-bc2d-f4c316b2e12b" elementFormDefault="qualified">
    <xsd:import namespace="http://schemas.microsoft.com/office/2006/documentManagement/types"/>
    <xsd:import namespace="http://schemas.microsoft.com/office/infopath/2007/PartnerControls"/>
    <xsd:element name="Activities" ma:index="3" nillable="true" ma:displayName="Activities" ma:format="Dropdown" ma:internalName="Activities" ma:readOnly="false">
      <xsd:simpleType>
        <xsd:restriction base="dms:Choice">
          <xsd:enumeration value="(None)"/>
          <xsd:enumeration value="Communications"/>
          <xsd:enumeration value="Event"/>
          <xsd:enumeration value="Financial"/>
          <xsd:enumeration value="Human Resources"/>
          <xsd:enumeration value="Meeting"/>
          <xsd:enumeration value="Planning"/>
          <xsd:enumeration value="Records"/>
          <xsd:enumeration value="Training"/>
        </xsd:restriction>
      </xsd:simpleType>
    </xsd:element>
    <xsd:element name="Program_x0020_Area" ma:index="4" nillable="true" ma:displayName="Program Area" ma:format="Dropdown" ma:internalName="Program_x0020_Area" ma:readOnly="false">
      <xsd:simpleType>
        <xsd:restriction base="dms:Choice">
          <xsd:enumeration value="(None)"/>
          <xsd:enumeration value="Prevention"/>
          <xsd:enumeration value="Care"/>
          <xsd:enumeration value="Treatment"/>
          <xsd:enumeration value="Systems and Governance"/>
          <xsd:enumeration value="Cross Cutting"/>
        </xsd:restriction>
      </xsd:simpleType>
    </xsd:element>
    <xsd:element name="Planning_x0020_and_x0020_Reporting_x0020_Cycle" ma:index="5" nillable="true" ma:displayName="Planning and Reporting Cycle" ma:format="Dropdown" ma:internalName="Planning_x0020_and_x0020_Reporting_x0020_Cycle" ma:readOnly="false">
      <xsd:simpleType>
        <xsd:restriction base="dms:Choice">
          <xsd:enumeration value="(None)"/>
          <xsd:enumeration value="Archive"/>
          <xsd:enumeration value="APR"/>
          <xsd:enumeration value="COP"/>
          <xsd:enumeration value="HOP"/>
          <xsd:enumeration value="OPU"/>
          <xsd:enumeration value="Pre-COP"/>
          <xsd:enumeration value="SAPR"/>
        </xsd:restriction>
      </xsd:simpleType>
    </xsd:element>
    <xsd:element name="Fiscal_x0020_Year" ma:index="6" nillable="true" ma:displayName="Fiscal Year" ma:format="Dropdown" ma:internalName="Fiscal_x0020_Year" ma:readOnly="false">
      <xsd:simpleType>
        <xsd:restriction base="dms:Choice">
          <xsd:enumeration value="(None)"/>
          <xsd:enumeration value="2023"/>
          <xsd:enumeration value="2022"/>
          <xsd:enumeration value="2021"/>
          <xsd:enumeration value="2020"/>
          <xsd:enumeration value="2019"/>
          <xsd:enumeration value="2018"/>
          <xsd:enumeration value="2017"/>
          <xsd:enumeration value="2016"/>
          <xsd:enumeration value="2014"/>
          <xsd:enumeration value="2013"/>
          <xsd:enumeration value="2012"/>
          <xsd:enumeration value="2011"/>
        </xsd:restriction>
      </xsd:simpleType>
    </xsd:element>
    <xsd:element name="Agencies" ma:index="7" nillable="true" ma:displayName="Agency" ma:format="Dropdown" ma:internalName="Agencies" ma:readOnly="false">
      <xsd:simpleType>
        <xsd:restriction base="dms:Choice">
          <xsd:enumeration value="(None)"/>
          <xsd:enumeration value="All"/>
          <xsd:enumeration value="Commerce"/>
          <xsd:enumeration value="Defense"/>
          <xsd:enumeration value="Labor"/>
          <xsd:enumeration value="HHS/CDC"/>
          <xsd:enumeration value="HHS/FDA"/>
          <xsd:enumeration value="HHS/HRSA"/>
          <xsd:enumeration value="HHS/NIH"/>
          <xsd:enumeration value="HHS/OGA"/>
          <xsd:enumeration value="HHS/SAMHSA"/>
          <xsd:enumeration value="Other"/>
          <xsd:enumeration value="Peace Corps"/>
          <xsd:enumeration value="State"/>
          <xsd:enumeration value="Treasury"/>
          <xsd:enumeration value="USAID"/>
        </xsd:restriction>
      </xsd:simpleType>
    </xsd:element>
    <xsd:element name="PEPFAR_x0020_Country" ma:index="8" nillable="true" ma:displayName="OU" ma:internalName="PEPFAR_x0020_Country" ma:readOnly="false">
      <xsd:complexType>
        <xsd:complexContent>
          <xsd:extension base="dms:MultiChoice">
            <xsd:sequence>
              <xsd:element name="Value" maxOccurs="unbounded" minOccurs="0" nillable="true">
                <xsd:simpleType>
                  <xsd:restriction base="dms:Choice">
                    <xsd:enumeration value="(None)"/>
                    <xsd:enumeration value="All"/>
                    <xsd:enumeration value="Angola"/>
                    <xsd:enumeration value="Asia Regional Program (ARP)"/>
                    <xsd:enumeration value="Botswana"/>
                    <xsd:enumeration value="Burma"/>
                    <xsd:enumeration value="Burundi"/>
                    <xsd:enumeration value="Cambodia"/>
                    <xsd:enumeration value="Cameroon"/>
                    <xsd:enumeration value="Caribbean Region"/>
                    <xsd:enumeration value="Central America Region"/>
                    <xsd:enumeration value="Central Asia Region"/>
                    <xsd:enumeration value="Cote d' Ivoire"/>
                    <xsd:enumeration value="Democratic Republic of the Congo"/>
                    <xsd:enumeration value="Dominican Republic"/>
                    <xsd:enumeration value="Ethiopia"/>
                    <xsd:enumeration value="Ghana"/>
                    <xsd:enumeration value="Guyana"/>
                    <xsd:enumeration value="Haiti"/>
                    <xsd:enumeration value="HQ"/>
                    <xsd:enumeration value="India"/>
                    <xsd:enumeration value="Indonesia"/>
                    <xsd:enumeration value="Kenya"/>
                    <xsd:enumeration value="Lesotho"/>
                    <xsd:enumeration value="Malawi"/>
                    <xsd:enumeration value="Mozambique"/>
                    <xsd:enumeration value="Namibia"/>
                    <xsd:enumeration value="Nigeria"/>
                    <xsd:enumeration value="PNG"/>
                    <xsd:enumeration value="Russia"/>
                    <xsd:enumeration value="Rwanda"/>
                    <xsd:enumeration value="South Africa"/>
                    <xsd:enumeration value="South Sudan"/>
                    <xsd:enumeration value="Swaziland"/>
                    <xsd:enumeration value="Tanzania"/>
                    <xsd:enumeration value="Uganda"/>
                    <xsd:enumeration value="Ukraine"/>
                    <xsd:enumeration value="Vietnam"/>
                    <xsd:enumeration value="Zambia"/>
                    <xsd:enumeration value="Zimbabwe"/>
                  </xsd:restriction>
                </xsd:simpleType>
              </xsd:element>
            </xsd:sequence>
          </xsd:extension>
        </xsd:complexContent>
      </xsd:complexType>
    </xsd:element>
    <xsd:element name="TaxKeywordTaxHTField" ma:index="10" nillable="true" ma:taxonomy="true" ma:internalName="TaxKeywordTaxHTField" ma:taxonomyFieldName="TaxKeyword" ma:displayName="Enterprise Keywords" ma:readOnly="false" ma:fieldId="{23f27201-bee3-471e-b2e7-b64fd8b7ca38}" ma:taxonomyMulti="true" ma:sspId="a0048e47-9258-427b-b476-27e0ab29a8e1" ma:termSetId="00000000-0000-0000-0000-000000000000" ma:anchorId="00000000-0000-0000-0000-000000000000" ma:open="true" ma:isKeyword="true">
      <xsd:complexType>
        <xsd:sequence>
          <xsd:element ref="pc:Terms" minOccurs="0" maxOccurs="1"/>
        </xsd:sequence>
      </xsd:complexType>
    </xsd:element>
    <xsd:element name="TaxCatchAllLabel" ma:index="11" nillable="true" ma:displayName="Taxonomy Catch All Column1" ma:description="" ma:list="{2cc5ae64-a620-450e-845b-f73f3eb4e805}" ma:internalName="TaxCatchAllLabel" ma:readOnly="true" ma:showField="CatchAllDataLabel" ma:web="54e040e9-bc5a-4778-bc2d-f4c316b2e12b">
      <xsd:complexType>
        <xsd:complexContent>
          <xsd:extension base="dms:MultiChoiceLookup">
            <xsd:sequence>
              <xsd:element name="Value" type="dms:Lookup" maxOccurs="unbounded" minOccurs="0" nillable="true"/>
            </xsd:sequence>
          </xsd:extension>
        </xsd:complexContent>
      </xsd:complexType>
    </xsd:element>
    <xsd:element name="_dlc_DocIdPersistId" ma:index="12" nillable="true" ma:displayName="Persist ID" ma:description="Keep ID on add." ma:hidden="true" ma:internalName="_dlc_DocIdPersistId" ma:readOnly="false">
      <xsd:simpleType>
        <xsd:restriction base="dms:Boolean"/>
      </xsd:simpleType>
    </xsd:element>
    <xsd:element name="TaxCatchAll" ma:index="16" nillable="true" ma:displayName="Taxonomy Catch All Column" ma:description="" ma:hidden="true" ma:list="{2cc5ae64-a620-450e-845b-f73f3eb4e805}" ma:internalName="TaxCatchAll" ma:readOnly="false" ma:showField="CatchAllData" ma:web="54e040e9-bc5a-4778-bc2d-f4c316b2e12b">
      <xsd:complexType>
        <xsd:complexContent>
          <xsd:extension base="dms:MultiChoiceLookup">
            <xsd:sequence>
              <xsd:element name="Value" type="dms:Lookup" maxOccurs="unbounded" minOccurs="0" nillable="true"/>
            </xsd:sequence>
          </xsd:extension>
        </xsd:complexContent>
      </xsd:complexType>
    </xsd:element>
    <xsd:element name="_dlc_DocId" ma:index="18" nillable="true" ma:displayName="Document ID Value" ma:description="The value of the document ID assigned to this item." ma:internalName="_dlc_DocId" ma:readOnly="true">
      <xsd:simpleType>
        <xsd:restriction base="dms:Text"/>
      </xsd:simpleType>
    </xsd:element>
    <xsd:element name="_dlc_DocIdUrl" ma:index="1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SharedWithUsers" ma:index="21"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3" ma:displayName="Content Type"/>
        <xsd:element ref="dc:title" minOccurs="0" maxOccurs="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Program_x0020_Area xmlns="54e040e9-bc5a-4778-bc2d-f4c316b2e12b" xsi:nil="true"/>
    <Agencies xmlns="54e040e9-bc5a-4778-bc2d-f4c316b2e12b" xsi:nil="true"/>
    <_dlc_DocId xmlns="54e040e9-bc5a-4778-bc2d-f4c316b2e12b" xsi:nil="true"/>
    <TaxCatchAll xmlns="54e040e9-bc5a-4778-bc2d-f4c316b2e12b"/>
    <TaxKeywordTaxHTField xmlns="54e040e9-bc5a-4778-bc2d-f4c316b2e12b">
      <Terms xmlns="http://schemas.microsoft.com/office/infopath/2007/PartnerControls"/>
    </TaxKeywordTaxHTField>
    <Fiscal_x0020_Year xmlns="54e040e9-bc5a-4778-bc2d-f4c316b2e12b" xsi:nil="true"/>
    <Activities xmlns="54e040e9-bc5a-4778-bc2d-f4c316b2e12b" xsi:nil="true"/>
    <Planning_x0020_and_x0020_Reporting_x0020_Cycle xmlns="54e040e9-bc5a-4778-bc2d-f4c316b2e12b" xsi:nil="true"/>
    <PEPFAR_x0020_Country xmlns="54e040e9-bc5a-4778-bc2d-f4c316b2e12b"/>
    <_dlc_DocIdPersistId xmlns="54e040e9-bc5a-4778-bc2d-f4c316b2e12b" xsi:nil="true"/>
  </documentManagement>
</p:properties>
</file>

<file path=customXml/item5.xml><?xml version="1.0" encoding="utf-8"?>
<?mso-contentType ?>
<p:Policy xmlns:p="office.server.policy" id="" local="true">
  <p:Name>HQ Document</p:Name>
  <p:Description/>
  <p:Statement/>
  <p:PolicyItems>
    <p:PolicyItem featureId="Microsoft.Office.RecordsManagement.PolicyFeatures.PolicyAudit" staticId="0x0101000719DADD6E6D384B9CD115415321B530005252884372E99249996D41C07A2026D2|8138272" UniqueId="7e814d41-9678-4f1f-9083-bde14844e8ee">
      <p:Name>Auditing</p:Name>
      <p:Description>Audits user actions on documents and list items to the Audit Log.</p:Description>
      <p:CustomData>
        <Audit>
          <Update/>
          <View/>
          <CheckInOut/>
          <MoveCopy/>
          <DeleteRestore/>
        </Audit>
      </p:CustomData>
    </p:PolicyItem>
  </p:PolicyItems>
</p:Policy>
</file>

<file path=customXml/itemProps1.xml><?xml version="1.0" encoding="utf-8"?>
<ds:datastoreItem xmlns:ds="http://schemas.openxmlformats.org/officeDocument/2006/customXml" ds:itemID="{2F69B815-0400-465E-A190-3CB5749614FB}">
  <ds:schemaRefs>
    <ds:schemaRef ds:uri="http://schemas.microsoft.com/sharepoint/v3/contenttype/forms"/>
  </ds:schemaRefs>
</ds:datastoreItem>
</file>

<file path=customXml/itemProps2.xml><?xml version="1.0" encoding="utf-8"?>
<ds:datastoreItem xmlns:ds="http://schemas.openxmlformats.org/officeDocument/2006/customXml" ds:itemID="{5B314CD9-E84C-44C0-85E5-0C191BDC4710}">
  <ds:schemaRefs>
    <ds:schemaRef ds:uri="http://schemas.microsoft.com/sharepoint/events"/>
  </ds:schemaRefs>
</ds:datastoreItem>
</file>

<file path=customXml/itemProps3.xml><?xml version="1.0" encoding="utf-8"?>
<ds:datastoreItem xmlns:ds="http://schemas.openxmlformats.org/officeDocument/2006/customXml" ds:itemID="{9315172E-9DA1-446A-A92F-24F09FCFA2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4e040e9-bc5a-4778-bc2d-f4c316b2e12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6782D22B-DE57-4539-85D1-3CBF60C16447}">
  <ds:schemaRefs>
    <ds:schemaRef ds:uri="http://schemas.microsoft.com/office/2006/documentManagement/types"/>
    <ds:schemaRef ds:uri="http://purl.org/dc/terms/"/>
    <ds:schemaRef ds:uri="http://purl.org/dc/dcmitype/"/>
    <ds:schemaRef ds:uri="http://www.w3.org/XML/1998/namespace"/>
    <ds:schemaRef ds:uri="http://purl.org/dc/elements/1.1/"/>
    <ds:schemaRef ds:uri="http://schemas.microsoft.com/office/infopath/2007/PartnerControls"/>
    <ds:schemaRef ds:uri="http://schemas.openxmlformats.org/package/2006/metadata/core-properties"/>
    <ds:schemaRef ds:uri="54e040e9-bc5a-4778-bc2d-f4c316b2e12b"/>
    <ds:schemaRef ds:uri="http://schemas.microsoft.com/sharepoint/v3"/>
    <ds:schemaRef ds:uri="http://schemas.microsoft.com/office/2006/metadata/properties"/>
  </ds:schemaRefs>
</ds:datastoreItem>
</file>

<file path=customXml/itemProps5.xml><?xml version="1.0" encoding="utf-8"?>
<ds:datastoreItem xmlns:ds="http://schemas.openxmlformats.org/officeDocument/2006/customXml" ds:itemID="{8F514754-3F67-4A4B-A00B-CBEEB89D04DB}">
  <ds:schemaRefs>
    <ds:schemaRef ds:uri="office.server.policy"/>
  </ds:schemaRefs>
</ds:datastoreItem>
</file>

<file path=docProps/app.xml><?xml version="1.0" encoding="utf-8"?>
<Properties xmlns="http://schemas.openxmlformats.org/officeDocument/2006/extended-properties" xmlns:vt="http://schemas.openxmlformats.org/officeDocument/2006/docPropsVTypes">
  <Template/>
  <TotalTime>0</TotalTime>
  <Words>1139</Words>
  <Application>Microsoft Office PowerPoint</Application>
  <PresentationFormat>On-screen Show (4:3)</PresentationFormat>
  <Paragraphs>116</Paragraphs>
  <Slides>22</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Courier New</vt:lpstr>
      <vt:lpstr>Wingdings</vt:lpstr>
      <vt:lpstr>Angles</vt:lpstr>
      <vt:lpstr>Denominators Team  Project Updates</vt:lpstr>
      <vt:lpstr>Agenda</vt:lpstr>
      <vt:lpstr>January VMMC Meeting with Avenir</vt:lpstr>
      <vt:lpstr>Solution for improving the accuracy of VMMC Estimates</vt:lpstr>
      <vt:lpstr>Estimating the male circumcision rates in South Africa. </vt:lpstr>
      <vt:lpstr>Data</vt:lpstr>
      <vt:lpstr>Modelling circumcisions</vt:lpstr>
      <vt:lpstr>Circumcision prevalence (Total)</vt:lpstr>
      <vt:lpstr>Circumcision prevalence (Medical)</vt:lpstr>
      <vt:lpstr>Circumcision prevalence (Traditional)</vt:lpstr>
      <vt:lpstr>Circumcision prevalence (15-49)</vt:lpstr>
      <vt:lpstr>Circumcision prevalence (15-49)</vt:lpstr>
      <vt:lpstr>Prevalence: Next steps</vt:lpstr>
      <vt:lpstr>Circumcision rates  </vt:lpstr>
      <vt:lpstr>Next steps</vt:lpstr>
      <vt:lpstr>Next steps</vt:lpstr>
      <vt:lpstr>PowerPoint Presentation</vt:lpstr>
      <vt:lpstr>Denominators Pedes Workshop</vt:lpstr>
      <vt:lpstr>Denominators Pedes Workshop</vt:lpstr>
      <vt:lpstr>Mary’s feedback on Pedes Workshop Topics</vt:lpstr>
      <vt:lpstr>Discussion Points</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2018-07-13T20:11:47Z</dcterms:created>
  <dcterms:modified xsi:type="dcterms:W3CDTF">2020-03-10T16:04:34Z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axKeyword">
    <vt:lpwstr/>
  </property>
  <property fmtid="{D5CDD505-2E9C-101B-9397-08002B2CF9AE}" pid="3" name="Countries">
    <vt:lpwstr/>
  </property>
  <property fmtid="{D5CDD505-2E9C-101B-9397-08002B2CF9AE}" pid="4" name="Activity">
    <vt:lpwstr/>
  </property>
  <property fmtid="{D5CDD505-2E9C-101B-9397-08002B2CF9AE}" pid="5" name="ContentTypeId">
    <vt:lpwstr>0x0101000719DADD6E6D384B9CD115415321B530005252884372E99249996D41C07A2026D2</vt:lpwstr>
  </property>
  <property fmtid="{D5CDD505-2E9C-101B-9397-08002B2CF9AE}" pid="6" name="Reporting Period">
    <vt:lpwstr/>
  </property>
  <property fmtid="{D5CDD505-2E9C-101B-9397-08002B2CF9AE}" pid="7" name="File Categories">
    <vt:lpwstr/>
  </property>
</Properties>
</file>