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256" r:id="rId2"/>
    <p:sldId id="275" r:id="rId3"/>
    <p:sldId id="283" r:id="rId4"/>
    <p:sldId id="281" r:id="rId5"/>
    <p:sldId id="285" r:id="rId6"/>
    <p:sldId id="287" r:id="rId7"/>
    <p:sldId id="289" r:id="rId8"/>
    <p:sldId id="282" r:id="rId9"/>
    <p:sldId id="290" r:id="rId10"/>
    <p:sldId id="305" r:id="rId11"/>
    <p:sldId id="291" r:id="rId12"/>
    <p:sldId id="299" r:id="rId13"/>
    <p:sldId id="294" r:id="rId14"/>
    <p:sldId id="306" r:id="rId15"/>
    <p:sldId id="309" r:id="rId16"/>
    <p:sldId id="307" r:id="rId17"/>
    <p:sldId id="308" r:id="rId18"/>
    <p:sldId id="295" r:id="rId19"/>
    <p:sldId id="286" r:id="rId20"/>
    <p:sldId id="303" r:id="rId21"/>
    <p:sldId id="304" r:id="rId22"/>
    <p:sldId id="296" r:id="rId23"/>
    <p:sldId id="29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C6CB"/>
    <a:srgbClr val="6CA18F"/>
    <a:srgbClr val="B81020"/>
    <a:srgbClr val="7F7F7F"/>
    <a:srgbClr val="93CEFF"/>
    <a:srgbClr val="CEB966"/>
    <a:srgbClr val="D9D9D9"/>
    <a:srgbClr val="D9D8D9"/>
    <a:srgbClr val="D1E5F0"/>
    <a:srgbClr val="BE84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81" d="100"/>
          <a:sy n="81" d="100"/>
        </p:scale>
        <p:origin x="1272" y="6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5BEFCB-7B8B-42EB-837C-1428990C6B61}" type="datetimeFigureOut">
              <a:rPr lang="en-US" smtClean="0"/>
              <a:t>8/13/2019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4EBB1C-6689-4566-BC6A-033D81CB76B3}" type="slidenum">
              <a:rPr lang="en-US" smtClean="0"/>
              <a:t>‹#›</a:t>
            </a:fld>
            <a:endParaRPr lang="en-US"/>
          </a:p>
        </p:txBody>
      </p:sp>
    </p:spTree>
    <p:extLst>
      <p:ext uri="{BB962C8B-B14F-4D97-AF65-F5344CB8AC3E}">
        <p14:creationId xmlns:p14="http://schemas.microsoft.com/office/powerpoint/2010/main" val="4071190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 pops </a:t>
            </a:r>
            <a:r>
              <a:rPr lang="en-US" dirty="0" err="1" smtClean="0"/>
              <a:t>movemnet</a:t>
            </a:r>
            <a:r>
              <a:rPr lang="en-US" dirty="0" smtClean="0"/>
              <a:t>, factoring in decision </a:t>
            </a:r>
          </a:p>
          <a:p>
            <a:r>
              <a:rPr lang="en-US" dirty="0" smtClean="0"/>
              <a:t>Looking at PLHIV data and ART </a:t>
            </a:r>
            <a:r>
              <a:rPr lang="en-US" dirty="0" err="1" smtClean="0"/>
              <a:t>coverge</a:t>
            </a:r>
            <a:r>
              <a:rPr lang="en-US" dirty="0" smtClean="0"/>
              <a:t>. Adjusting TX numbers for only the PLHIV in the district. </a:t>
            </a:r>
            <a:endParaRPr lang="en-US" dirty="0"/>
          </a:p>
        </p:txBody>
      </p:sp>
      <p:sp>
        <p:nvSpPr>
          <p:cNvPr id="4" name="Slide Number Placeholder 3"/>
          <p:cNvSpPr>
            <a:spLocks noGrp="1"/>
          </p:cNvSpPr>
          <p:nvPr>
            <p:ph type="sldNum" sz="quarter" idx="10"/>
          </p:nvPr>
        </p:nvSpPr>
        <p:spPr/>
        <p:txBody>
          <a:bodyPr/>
          <a:lstStyle/>
          <a:p>
            <a:fld id="{C94EBB1C-6689-4566-BC6A-033D81CB76B3}" type="slidenum">
              <a:rPr lang="en-US" smtClean="0"/>
              <a:t>15</a:t>
            </a:fld>
            <a:endParaRPr lang="en-US"/>
          </a:p>
        </p:txBody>
      </p:sp>
    </p:spTree>
    <p:extLst>
      <p:ext uri="{BB962C8B-B14F-4D97-AF65-F5344CB8AC3E}">
        <p14:creationId xmlns:p14="http://schemas.microsoft.com/office/powerpoint/2010/main" val="4120684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 pops </a:t>
            </a:r>
            <a:r>
              <a:rPr lang="en-US" dirty="0" err="1" smtClean="0"/>
              <a:t>movemnet</a:t>
            </a:r>
            <a:r>
              <a:rPr lang="en-US" dirty="0" smtClean="0"/>
              <a:t>, factoring in decision </a:t>
            </a:r>
          </a:p>
          <a:p>
            <a:r>
              <a:rPr lang="en-US" dirty="0" smtClean="0"/>
              <a:t>Looking at PLHIV data and ART </a:t>
            </a:r>
            <a:r>
              <a:rPr lang="en-US" dirty="0" err="1" smtClean="0"/>
              <a:t>coverge</a:t>
            </a:r>
            <a:r>
              <a:rPr lang="en-US" dirty="0" smtClean="0"/>
              <a:t>. Adjusting TX numbers for only the PLHIV in the district. </a:t>
            </a:r>
            <a:endParaRPr lang="en-US" dirty="0"/>
          </a:p>
        </p:txBody>
      </p:sp>
      <p:sp>
        <p:nvSpPr>
          <p:cNvPr id="4" name="Slide Number Placeholder 3"/>
          <p:cNvSpPr>
            <a:spLocks noGrp="1"/>
          </p:cNvSpPr>
          <p:nvPr>
            <p:ph type="sldNum" sz="quarter" idx="10"/>
          </p:nvPr>
        </p:nvSpPr>
        <p:spPr/>
        <p:txBody>
          <a:bodyPr/>
          <a:lstStyle/>
          <a:p>
            <a:fld id="{C94EBB1C-6689-4566-BC6A-033D81CB76B3}" type="slidenum">
              <a:rPr lang="en-US" smtClean="0"/>
              <a:t>22</a:t>
            </a:fld>
            <a:endParaRPr lang="en-US"/>
          </a:p>
        </p:txBody>
      </p:sp>
    </p:spTree>
    <p:extLst>
      <p:ext uri="{BB962C8B-B14F-4D97-AF65-F5344CB8AC3E}">
        <p14:creationId xmlns:p14="http://schemas.microsoft.com/office/powerpoint/2010/main" val="1446517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308099"/>
            <a:ext cx="9144000" cy="2201863"/>
          </a:xfrm>
        </p:spPr>
        <p:txBody>
          <a:bodyPr anchor="b"/>
          <a:lstStyle>
            <a:lvl1pPr algn="l">
              <a:defRPr sz="6000"/>
            </a:lvl1pPr>
          </a:lstStyle>
          <a:p>
            <a:r>
              <a:rPr lang="en-US" dirty="0" smtClean="0"/>
              <a:t>Enter presentation title</a:t>
            </a:r>
            <a:endParaRPr lang="en-US" dirty="0"/>
          </a:p>
        </p:txBody>
      </p:sp>
      <p:sp>
        <p:nvSpPr>
          <p:cNvPr id="3" name="Subtitle 2"/>
          <p:cNvSpPr>
            <a:spLocks noGrp="1"/>
          </p:cNvSpPr>
          <p:nvPr>
            <p:ph type="subTitle" idx="1" hasCustomPrompt="1"/>
          </p:nvPr>
        </p:nvSpPr>
        <p:spPr>
          <a:xfrm>
            <a:off x="1524000" y="3602038"/>
            <a:ext cx="9144000" cy="11731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Enter presentation subtitle</a:t>
            </a:r>
            <a:endParaRPr lang="en-US" dirty="0"/>
          </a:p>
        </p:txBody>
      </p:sp>
      <p:sp>
        <p:nvSpPr>
          <p:cNvPr id="9" name="Text Placeholder 8"/>
          <p:cNvSpPr>
            <a:spLocks noGrp="1"/>
          </p:cNvSpPr>
          <p:nvPr>
            <p:ph type="body" sz="quarter" idx="13" hasCustomPrompt="1"/>
          </p:nvPr>
        </p:nvSpPr>
        <p:spPr>
          <a:xfrm>
            <a:off x="1524000" y="4867276"/>
            <a:ext cx="6400800" cy="1152524"/>
          </a:xfrm>
        </p:spPr>
        <p:txBody>
          <a:bodyPr anchor="b">
            <a:normAutofit/>
          </a:bodyPr>
          <a:lstStyle>
            <a:lvl1pPr marL="0" indent="0">
              <a:buNone/>
              <a:defRPr sz="2400" baseline="0"/>
            </a:lvl1pPr>
          </a:lstStyle>
          <a:p>
            <a:r>
              <a:rPr lang="en-US" dirty="0" smtClean="0"/>
              <a:t>Weekday, Month DD, YYYY</a:t>
            </a:r>
            <a:endParaRPr lang="en-US"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60281" y="5139157"/>
            <a:ext cx="2507719" cy="853236"/>
          </a:xfrm>
          <a:prstGeom prst="rect">
            <a:avLst/>
          </a:prstGeom>
        </p:spPr>
      </p:pic>
    </p:spTree>
    <p:extLst>
      <p:ext uri="{BB962C8B-B14F-4D97-AF65-F5344CB8AC3E}">
        <p14:creationId xmlns:p14="http://schemas.microsoft.com/office/powerpoint/2010/main" val="32253105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87457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Enter slide title</a:t>
            </a:r>
            <a:endParaRPr lang="en-US" dirty="0"/>
          </a:p>
        </p:txBody>
      </p:sp>
      <p:sp>
        <p:nvSpPr>
          <p:cNvPr id="3" name="Content Placeholder 2"/>
          <p:cNvSpPr>
            <a:spLocks noGrp="1"/>
          </p:cNvSpPr>
          <p:nvPr>
            <p:ph idx="1" hasCustomPrompt="1"/>
          </p:nvPr>
        </p:nvSpPr>
        <p:spPr/>
        <p:txBody>
          <a:bodyPr/>
          <a:lstStyle>
            <a:lvl1pPr>
              <a:defRPr b="1">
                <a:solidFill>
                  <a:schemeClr val="accent1"/>
                </a:solidFill>
              </a:defRPr>
            </a:lvl1pPr>
            <a:lvl2pPr>
              <a:buClr>
                <a:schemeClr val="accent1"/>
              </a:buClr>
              <a:defRPr/>
            </a:lvl2pPr>
            <a:lvl3pPr>
              <a:buClr>
                <a:schemeClr val="accent3"/>
              </a:buClr>
              <a:defRPr baseline="0"/>
            </a:lvl3pPr>
            <a:lvl4pPr>
              <a:defRPr/>
            </a:lvl4pPr>
            <a:lvl5pPr>
              <a:defRPr/>
            </a:lvl5pPr>
          </a:lstStyle>
          <a:p>
            <a:pPr lvl="0"/>
            <a:r>
              <a:rPr lang="en-US" dirty="0" smtClean="0"/>
              <a:t>First-level bullet</a:t>
            </a:r>
          </a:p>
          <a:p>
            <a:pPr lvl="1"/>
            <a:r>
              <a:rPr lang="en-US" dirty="0" smtClean="0"/>
              <a:t>Second-level bullet</a:t>
            </a:r>
          </a:p>
          <a:p>
            <a:pPr lvl="2"/>
            <a:r>
              <a:rPr lang="en-US" dirty="0" smtClean="0"/>
              <a:t>Third-level bullet</a:t>
            </a:r>
          </a:p>
          <a:p>
            <a:pPr lvl="3"/>
            <a:r>
              <a:rPr lang="en-US" dirty="0" smtClean="0"/>
              <a:t>Fourth-level bullet</a:t>
            </a:r>
          </a:p>
          <a:p>
            <a:pPr lvl="4"/>
            <a:r>
              <a:rPr lang="en-US" dirty="0" smtClean="0"/>
              <a:t>Fifth-level bullet</a:t>
            </a:r>
            <a:endParaRPr lang="en-US" dirty="0"/>
          </a:p>
        </p:txBody>
      </p:sp>
      <p:sp>
        <p:nvSpPr>
          <p:cNvPr id="6" name="Slide Number Placeholder 5"/>
          <p:cNvSpPr>
            <a:spLocks noGrp="1"/>
          </p:cNvSpPr>
          <p:nvPr>
            <p:ph type="sldNum" sz="quarter" idx="12"/>
          </p:nvPr>
        </p:nvSpPr>
        <p:spPr/>
        <p:txBody>
          <a:bodyPr/>
          <a:lstStyle/>
          <a:p>
            <a:fld id="{6039E477-088D-487D-A482-1547B74FD154}" type="slidenum">
              <a:rPr lang="en-US" smtClean="0"/>
              <a:t>‹#›</a:t>
            </a:fld>
            <a:endParaRPr lang="en-US"/>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t="86336"/>
          <a:stretch/>
        </p:blipFill>
        <p:spPr>
          <a:xfrm>
            <a:off x="0" y="6597038"/>
            <a:ext cx="12192000" cy="260962"/>
          </a:xfrm>
          <a:prstGeom prst="rect">
            <a:avLst/>
          </a:prstGeom>
        </p:spPr>
      </p:pic>
      <p:sp>
        <p:nvSpPr>
          <p:cNvPr id="9" name="Text Placeholder 8"/>
          <p:cNvSpPr>
            <a:spLocks noGrp="1"/>
          </p:cNvSpPr>
          <p:nvPr>
            <p:ph type="body" sz="quarter" idx="13" hasCustomPrompt="1"/>
          </p:nvPr>
        </p:nvSpPr>
        <p:spPr>
          <a:xfrm>
            <a:off x="838200" y="6356350"/>
            <a:ext cx="7772400" cy="365125"/>
          </a:xfrm>
        </p:spPr>
        <p:txBody>
          <a:bodyPr anchor="ctr"/>
          <a:lstStyle>
            <a:lvl1pPr marL="0" indent="0">
              <a:buNone/>
              <a:defRPr lang="en-US" sz="1200" kern="1200" dirty="0">
                <a:solidFill>
                  <a:schemeClr val="tx1">
                    <a:tint val="75000"/>
                  </a:schemeClr>
                </a:solidFill>
                <a:latin typeface="+mn-lt"/>
                <a:ea typeface="+mn-ea"/>
                <a:cs typeface="+mn-cs"/>
              </a:defRPr>
            </a:lvl1pPr>
          </a:lstStyle>
          <a:p>
            <a:pPr lvl="0"/>
            <a:r>
              <a:rPr lang="en-US" dirty="0" smtClean="0"/>
              <a:t>Enter citation</a:t>
            </a:r>
            <a:endParaRPr lang="en-US" dirty="0"/>
          </a:p>
        </p:txBody>
      </p:sp>
    </p:spTree>
    <p:extLst>
      <p:ext uri="{BB962C8B-B14F-4D97-AF65-F5344CB8AC3E}">
        <p14:creationId xmlns:p14="http://schemas.microsoft.com/office/powerpoint/2010/main" val="42399581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709738"/>
            <a:ext cx="10515600" cy="2852737"/>
          </a:xfrm>
        </p:spPr>
        <p:txBody>
          <a:bodyPr anchor="b"/>
          <a:lstStyle>
            <a:lvl1pPr>
              <a:defRPr sz="6000"/>
            </a:lvl1pPr>
          </a:lstStyle>
          <a:p>
            <a:r>
              <a:rPr lang="en-US" dirty="0" smtClean="0"/>
              <a:t>Enter section title</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Enter section subtitle</a:t>
            </a:r>
          </a:p>
        </p:txBody>
      </p:sp>
      <p:sp>
        <p:nvSpPr>
          <p:cNvPr id="4" name="Date Placeholder 3"/>
          <p:cNvSpPr>
            <a:spLocks noGrp="1"/>
          </p:cNvSpPr>
          <p:nvPr>
            <p:ph type="dt" sz="half" idx="10"/>
          </p:nvPr>
        </p:nvSpPr>
        <p:spPr/>
        <p:txBody>
          <a:bodyPr/>
          <a:lstStyle/>
          <a:p>
            <a:fld id="{6B99CD10-6727-4580-8F9A-D4A0D31D01F4}" type="datetime1">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9E477-088D-487D-A482-1547B74FD154}" type="slidenum">
              <a:rPr lang="en-US" smtClean="0"/>
              <a:t>‹#›</a:t>
            </a:fld>
            <a:endParaRPr lang="en-US"/>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t="86336"/>
          <a:stretch/>
        </p:blipFill>
        <p:spPr>
          <a:xfrm>
            <a:off x="0" y="6597038"/>
            <a:ext cx="12192000" cy="260962"/>
          </a:xfrm>
          <a:prstGeom prst="rect">
            <a:avLst/>
          </a:prstGeom>
        </p:spPr>
      </p:pic>
    </p:spTree>
    <p:extLst>
      <p:ext uri="{BB962C8B-B14F-4D97-AF65-F5344CB8AC3E}">
        <p14:creationId xmlns:p14="http://schemas.microsoft.com/office/powerpoint/2010/main" val="6945342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hasCustomPrompt="1"/>
          </p:nvPr>
        </p:nvSpPr>
        <p:spPr>
          <a:xfrm>
            <a:off x="838200" y="1825625"/>
            <a:ext cx="5181600" cy="4351338"/>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b="1">
                <a:solidFill>
                  <a:schemeClr val="accent1"/>
                </a:solidFill>
              </a:defRPr>
            </a:lvl1pPr>
            <a:lvl2pPr marL="685800" marR="0" indent="-228600"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lvl2pPr>
            <a:lvl3pPr marL="1143000" marR="0"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lvl3pPr>
            <a:lvl4pPr marL="1600200" marR="0" indent="-228600"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smtClean="0">
                <a:ln>
                  <a:noFill/>
                </a:ln>
                <a:solidFill>
                  <a:prstClr val="black"/>
                </a:solidFill>
                <a:effectLst/>
                <a:uLnTx/>
                <a:uFillTx/>
                <a:latin typeface="+mn-lt"/>
                <a:ea typeface="+mn-ea"/>
                <a:cs typeface="+mn-cs"/>
              </a:rPr>
              <a:t>First-level bullet</a:t>
            </a:r>
          </a:p>
          <a:p>
            <a:pPr marL="685800" marR="0" lvl="1" indent="-228600"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400" b="0" i="0" u="none" strike="noStrike" kern="1200" cap="none" spc="0" normalizeH="0" baseline="0" noProof="0" dirty="0" smtClean="0">
                <a:ln>
                  <a:noFill/>
                </a:ln>
                <a:solidFill>
                  <a:prstClr val="black"/>
                </a:solidFill>
                <a:effectLst/>
                <a:uLnTx/>
                <a:uFillTx/>
                <a:latin typeface="+mn-lt"/>
                <a:ea typeface="+mn-ea"/>
                <a:cs typeface="+mn-cs"/>
              </a:rPr>
              <a:t>Second-level bullet</a:t>
            </a:r>
          </a:p>
          <a:p>
            <a:pPr marL="1143000" marR="0" lvl="2"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smtClean="0">
                <a:ln>
                  <a:noFill/>
                </a:ln>
                <a:solidFill>
                  <a:prstClr val="black"/>
                </a:solidFill>
                <a:effectLst/>
                <a:uLnTx/>
                <a:uFillTx/>
                <a:latin typeface="+mn-lt"/>
                <a:ea typeface="+mn-ea"/>
                <a:cs typeface="+mn-cs"/>
              </a:rPr>
              <a:t>Third-level bullet</a:t>
            </a:r>
          </a:p>
          <a:p>
            <a:pPr marL="1600200" marR="0" lvl="3" indent="-228600"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rPr>
              <a:t>Fourth-level bullet</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rPr>
              <a:t>Fifth-level bullet</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6039E477-088D-487D-A482-1547B74FD154}" type="slidenum">
              <a:rPr lang="en-US" smtClean="0"/>
              <a:t>‹#›</a:t>
            </a:fld>
            <a:endParaRPr lang="en-US"/>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t="86336"/>
          <a:stretch/>
        </p:blipFill>
        <p:spPr>
          <a:xfrm>
            <a:off x="0" y="6597038"/>
            <a:ext cx="12192000" cy="260962"/>
          </a:xfrm>
          <a:prstGeom prst="rect">
            <a:avLst/>
          </a:prstGeom>
        </p:spPr>
      </p:pic>
      <p:sp>
        <p:nvSpPr>
          <p:cNvPr id="9" name="Text Placeholder 8"/>
          <p:cNvSpPr>
            <a:spLocks noGrp="1"/>
          </p:cNvSpPr>
          <p:nvPr>
            <p:ph type="body" sz="quarter" idx="13" hasCustomPrompt="1"/>
          </p:nvPr>
        </p:nvSpPr>
        <p:spPr>
          <a:xfrm>
            <a:off x="838200" y="6356350"/>
            <a:ext cx="7772400" cy="365125"/>
          </a:xfrm>
        </p:spPr>
        <p:txBody>
          <a:bodyPr anchor="ctr"/>
          <a:lstStyle>
            <a:lvl1pPr marL="0" indent="0">
              <a:buNone/>
              <a:defRPr lang="en-US" sz="1200" kern="1200" dirty="0">
                <a:solidFill>
                  <a:schemeClr val="tx1">
                    <a:tint val="75000"/>
                  </a:schemeClr>
                </a:solidFill>
                <a:latin typeface="+mn-lt"/>
                <a:ea typeface="+mn-ea"/>
                <a:cs typeface="+mn-cs"/>
              </a:defRPr>
            </a:lvl1pPr>
          </a:lstStyle>
          <a:p>
            <a:pPr lvl="0"/>
            <a:r>
              <a:rPr lang="en-US" dirty="0" smtClean="0"/>
              <a:t>Enter citation</a:t>
            </a:r>
            <a:endParaRPr lang="en-US" dirty="0"/>
          </a:p>
        </p:txBody>
      </p:sp>
    </p:spTree>
    <p:extLst>
      <p:ext uri="{BB962C8B-B14F-4D97-AF65-F5344CB8AC3E}">
        <p14:creationId xmlns:p14="http://schemas.microsoft.com/office/powerpoint/2010/main" val="388407498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6039E477-088D-487D-A482-1547B74FD154}" type="slidenum">
              <a:rPr lang="en-US" smtClean="0"/>
              <a:t>‹#›</a:t>
            </a:fld>
            <a:endParaRPr lang="en-US"/>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t="86336"/>
          <a:stretch/>
        </p:blipFill>
        <p:spPr>
          <a:xfrm>
            <a:off x="0" y="6597038"/>
            <a:ext cx="12192000" cy="260962"/>
          </a:xfrm>
          <a:prstGeom prst="rect">
            <a:avLst/>
          </a:prstGeom>
        </p:spPr>
      </p:pic>
      <p:sp>
        <p:nvSpPr>
          <p:cNvPr id="11" name="Text Placeholder 8"/>
          <p:cNvSpPr>
            <a:spLocks noGrp="1"/>
          </p:cNvSpPr>
          <p:nvPr>
            <p:ph type="body" sz="quarter" idx="13" hasCustomPrompt="1"/>
          </p:nvPr>
        </p:nvSpPr>
        <p:spPr>
          <a:xfrm>
            <a:off x="838200" y="6356350"/>
            <a:ext cx="7772400" cy="365125"/>
          </a:xfrm>
        </p:spPr>
        <p:txBody>
          <a:bodyPr anchor="ctr"/>
          <a:lstStyle>
            <a:lvl1pPr marL="0" indent="0">
              <a:buNone/>
              <a:defRPr lang="en-US" sz="1200" kern="1200" dirty="0">
                <a:solidFill>
                  <a:schemeClr val="tx1">
                    <a:tint val="75000"/>
                  </a:schemeClr>
                </a:solidFill>
                <a:latin typeface="+mn-lt"/>
                <a:ea typeface="+mn-ea"/>
                <a:cs typeface="+mn-cs"/>
              </a:defRPr>
            </a:lvl1pPr>
          </a:lstStyle>
          <a:p>
            <a:pPr lvl="0"/>
            <a:r>
              <a:rPr lang="en-US" dirty="0" smtClean="0"/>
              <a:t>Enter citation</a:t>
            </a:r>
            <a:endParaRPr lang="en-US" dirty="0"/>
          </a:p>
        </p:txBody>
      </p:sp>
    </p:spTree>
    <p:extLst>
      <p:ext uri="{BB962C8B-B14F-4D97-AF65-F5344CB8AC3E}">
        <p14:creationId xmlns:p14="http://schemas.microsoft.com/office/powerpoint/2010/main" val="204208240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6039E477-088D-487D-A482-1547B74FD154}" type="slidenum">
              <a:rPr lang="en-US" smtClean="0"/>
              <a:t>‹#›</a:t>
            </a:fld>
            <a:endParaRPr lang="en-US"/>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t="86336"/>
          <a:stretch/>
        </p:blipFill>
        <p:spPr>
          <a:xfrm>
            <a:off x="0" y="6597038"/>
            <a:ext cx="12192000" cy="260962"/>
          </a:xfrm>
          <a:prstGeom prst="rect">
            <a:avLst/>
          </a:prstGeom>
        </p:spPr>
      </p:pic>
      <p:sp>
        <p:nvSpPr>
          <p:cNvPr id="7" name="Text Placeholder 8"/>
          <p:cNvSpPr>
            <a:spLocks noGrp="1"/>
          </p:cNvSpPr>
          <p:nvPr>
            <p:ph type="body" sz="quarter" idx="13" hasCustomPrompt="1"/>
          </p:nvPr>
        </p:nvSpPr>
        <p:spPr>
          <a:xfrm>
            <a:off x="838200" y="6356350"/>
            <a:ext cx="7772400" cy="365125"/>
          </a:xfrm>
        </p:spPr>
        <p:txBody>
          <a:bodyPr anchor="ctr"/>
          <a:lstStyle>
            <a:lvl1pPr marL="0" indent="0">
              <a:buNone/>
              <a:defRPr lang="en-US" sz="1200" kern="1200" dirty="0">
                <a:solidFill>
                  <a:schemeClr val="tx1">
                    <a:tint val="75000"/>
                  </a:schemeClr>
                </a:solidFill>
                <a:latin typeface="+mn-lt"/>
                <a:ea typeface="+mn-ea"/>
                <a:cs typeface="+mn-cs"/>
              </a:defRPr>
            </a:lvl1pPr>
          </a:lstStyle>
          <a:p>
            <a:pPr lvl="0"/>
            <a:r>
              <a:rPr lang="en-US" dirty="0" smtClean="0"/>
              <a:t>Enter citation</a:t>
            </a:r>
            <a:endParaRPr lang="en-US" dirty="0"/>
          </a:p>
        </p:txBody>
      </p:sp>
    </p:spTree>
    <p:extLst>
      <p:ext uri="{BB962C8B-B14F-4D97-AF65-F5344CB8AC3E}">
        <p14:creationId xmlns:p14="http://schemas.microsoft.com/office/powerpoint/2010/main" val="345796825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039E477-088D-487D-A482-1547B74FD154}" type="slidenum">
              <a:rPr lang="en-US" smtClean="0"/>
              <a:t>‹#›</a:t>
            </a:fld>
            <a:endParaRPr lang="en-US"/>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t="86336"/>
          <a:stretch/>
        </p:blipFill>
        <p:spPr>
          <a:xfrm>
            <a:off x="0" y="6597038"/>
            <a:ext cx="12192000" cy="260962"/>
          </a:xfrm>
          <a:prstGeom prst="rect">
            <a:avLst/>
          </a:prstGeom>
        </p:spPr>
      </p:pic>
      <p:sp>
        <p:nvSpPr>
          <p:cNvPr id="6" name="Text Placeholder 8"/>
          <p:cNvSpPr>
            <a:spLocks noGrp="1"/>
          </p:cNvSpPr>
          <p:nvPr>
            <p:ph type="body" sz="quarter" idx="13" hasCustomPrompt="1"/>
          </p:nvPr>
        </p:nvSpPr>
        <p:spPr>
          <a:xfrm>
            <a:off x="838200" y="6356350"/>
            <a:ext cx="7772400" cy="365125"/>
          </a:xfrm>
        </p:spPr>
        <p:txBody>
          <a:bodyPr anchor="ctr"/>
          <a:lstStyle>
            <a:lvl1pPr marL="0" indent="0">
              <a:buNone/>
              <a:defRPr lang="en-US" sz="1200" kern="1200" dirty="0">
                <a:solidFill>
                  <a:schemeClr val="tx1">
                    <a:tint val="75000"/>
                  </a:schemeClr>
                </a:solidFill>
                <a:latin typeface="+mn-lt"/>
                <a:ea typeface="+mn-ea"/>
                <a:cs typeface="+mn-cs"/>
              </a:defRPr>
            </a:lvl1pPr>
          </a:lstStyle>
          <a:p>
            <a:pPr lvl="0"/>
            <a:r>
              <a:rPr lang="en-US" dirty="0" smtClean="0"/>
              <a:t>Enter citation</a:t>
            </a:r>
            <a:endParaRPr lang="en-US" dirty="0"/>
          </a:p>
        </p:txBody>
      </p:sp>
    </p:spTree>
    <p:extLst>
      <p:ext uri="{BB962C8B-B14F-4D97-AF65-F5344CB8AC3E}">
        <p14:creationId xmlns:p14="http://schemas.microsoft.com/office/powerpoint/2010/main" val="11356491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7" name="Slide Number Placeholder 6"/>
          <p:cNvSpPr>
            <a:spLocks noGrp="1"/>
          </p:cNvSpPr>
          <p:nvPr>
            <p:ph type="sldNum" sz="quarter" idx="12"/>
          </p:nvPr>
        </p:nvSpPr>
        <p:spPr/>
        <p:txBody>
          <a:bodyPr/>
          <a:lstStyle/>
          <a:p>
            <a:fld id="{6039E477-088D-487D-A482-1547B74FD154}" type="slidenum">
              <a:rPr lang="en-US" smtClean="0"/>
              <a:t>‹#›</a:t>
            </a:fld>
            <a:endParaRPr lang="en-US"/>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t="86336"/>
          <a:stretch/>
        </p:blipFill>
        <p:spPr>
          <a:xfrm>
            <a:off x="0" y="6597038"/>
            <a:ext cx="12192000" cy="260962"/>
          </a:xfrm>
          <a:prstGeom prst="rect">
            <a:avLst/>
          </a:prstGeom>
        </p:spPr>
      </p:pic>
      <p:sp>
        <p:nvSpPr>
          <p:cNvPr id="9" name="Text Placeholder 8"/>
          <p:cNvSpPr>
            <a:spLocks noGrp="1"/>
          </p:cNvSpPr>
          <p:nvPr>
            <p:ph type="body" sz="quarter" idx="13" hasCustomPrompt="1"/>
          </p:nvPr>
        </p:nvSpPr>
        <p:spPr>
          <a:xfrm>
            <a:off x="838200" y="6356350"/>
            <a:ext cx="7772400" cy="365125"/>
          </a:xfrm>
        </p:spPr>
        <p:txBody>
          <a:bodyPr anchor="ctr"/>
          <a:lstStyle>
            <a:lvl1pPr marL="0" indent="0">
              <a:buNone/>
              <a:defRPr lang="en-US" sz="1200" kern="1200" dirty="0">
                <a:solidFill>
                  <a:schemeClr val="tx1">
                    <a:tint val="75000"/>
                  </a:schemeClr>
                </a:solidFill>
                <a:latin typeface="+mn-lt"/>
                <a:ea typeface="+mn-ea"/>
                <a:cs typeface="+mn-cs"/>
              </a:defRPr>
            </a:lvl1pPr>
          </a:lstStyle>
          <a:p>
            <a:pPr lvl="0"/>
            <a:r>
              <a:rPr lang="en-US" dirty="0" smtClean="0"/>
              <a:t>Enter citation</a:t>
            </a:r>
            <a:endParaRPr lang="en-US" dirty="0"/>
          </a:p>
        </p:txBody>
      </p:sp>
    </p:spTree>
    <p:extLst>
      <p:ext uri="{BB962C8B-B14F-4D97-AF65-F5344CB8AC3E}">
        <p14:creationId xmlns:p14="http://schemas.microsoft.com/office/powerpoint/2010/main" val="218632510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7" name="Slide Number Placeholder 6"/>
          <p:cNvSpPr>
            <a:spLocks noGrp="1"/>
          </p:cNvSpPr>
          <p:nvPr>
            <p:ph type="sldNum" sz="quarter" idx="12"/>
          </p:nvPr>
        </p:nvSpPr>
        <p:spPr/>
        <p:txBody>
          <a:bodyPr/>
          <a:lstStyle/>
          <a:p>
            <a:fld id="{6039E477-088D-487D-A482-1547B74FD154}" type="slidenum">
              <a:rPr lang="en-US" smtClean="0"/>
              <a:t>‹#›</a:t>
            </a:fld>
            <a:endParaRPr lang="en-US"/>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t="86336"/>
          <a:stretch/>
        </p:blipFill>
        <p:spPr>
          <a:xfrm>
            <a:off x="0" y="6597038"/>
            <a:ext cx="12192000" cy="260962"/>
          </a:xfrm>
          <a:prstGeom prst="rect">
            <a:avLst/>
          </a:prstGeom>
        </p:spPr>
      </p:pic>
      <p:sp>
        <p:nvSpPr>
          <p:cNvPr id="9" name="Text Placeholder 8"/>
          <p:cNvSpPr>
            <a:spLocks noGrp="1"/>
          </p:cNvSpPr>
          <p:nvPr>
            <p:ph type="body" sz="quarter" idx="13" hasCustomPrompt="1"/>
          </p:nvPr>
        </p:nvSpPr>
        <p:spPr>
          <a:xfrm>
            <a:off x="838200" y="6356350"/>
            <a:ext cx="7772400" cy="365125"/>
          </a:xfrm>
        </p:spPr>
        <p:txBody>
          <a:bodyPr anchor="ctr"/>
          <a:lstStyle>
            <a:lvl1pPr marL="0" indent="0">
              <a:buNone/>
              <a:defRPr lang="en-US" sz="1200" kern="1200" dirty="0">
                <a:solidFill>
                  <a:schemeClr val="tx1">
                    <a:tint val="75000"/>
                  </a:schemeClr>
                </a:solidFill>
                <a:latin typeface="+mn-lt"/>
                <a:ea typeface="+mn-ea"/>
                <a:cs typeface="+mn-cs"/>
              </a:defRPr>
            </a:lvl1pPr>
          </a:lstStyle>
          <a:p>
            <a:pPr lvl="0"/>
            <a:r>
              <a:rPr lang="en-US" dirty="0" smtClean="0"/>
              <a:t>Enter citation</a:t>
            </a:r>
            <a:endParaRPr lang="en-US" dirty="0"/>
          </a:p>
        </p:txBody>
      </p:sp>
    </p:spTree>
    <p:extLst>
      <p:ext uri="{BB962C8B-B14F-4D97-AF65-F5344CB8AC3E}">
        <p14:creationId xmlns:p14="http://schemas.microsoft.com/office/powerpoint/2010/main" val="125631525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DDC8D8-BB57-4847-8E7B-598B7ADB7CA6}" type="datetime1">
              <a:rPr lang="en-US" smtClean="0"/>
              <a:t>8/13/2019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39E477-088D-487D-A482-1547B74FD154}" type="slidenum">
              <a:rPr lang="en-US" smtClean="0"/>
              <a:t>‹#›</a:t>
            </a:fld>
            <a:endParaRPr lang="en-US"/>
          </a:p>
        </p:txBody>
      </p:sp>
    </p:spTree>
    <p:extLst>
      <p:ext uri="{BB962C8B-B14F-4D97-AF65-F5344CB8AC3E}">
        <p14:creationId xmlns:p14="http://schemas.microsoft.com/office/powerpoint/2010/main" val="3921378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emf"/><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emf"/><Relationship Id="rId7" Type="http://schemas.openxmlformats.org/officeDocument/2006/relationships/image" Target="../media/image11.png"/><Relationship Id="rId2" Type="http://schemas.openxmlformats.org/officeDocument/2006/relationships/image" Target="../media/image6.emf"/><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9" name="Title 28"/>
          <p:cNvSpPr>
            <a:spLocks noGrp="1"/>
          </p:cNvSpPr>
          <p:nvPr>
            <p:ph type="ctrTitle"/>
          </p:nvPr>
        </p:nvSpPr>
        <p:spPr>
          <a:xfrm>
            <a:off x="1192696" y="1308099"/>
            <a:ext cx="9475304" cy="2201863"/>
          </a:xfrm>
        </p:spPr>
        <p:txBody>
          <a:bodyPr>
            <a:normAutofit/>
          </a:bodyPr>
          <a:lstStyle/>
          <a:p>
            <a:r>
              <a:rPr lang="en-US" b="1" dirty="0" smtClean="0">
                <a:solidFill>
                  <a:srgbClr val="6CA18F"/>
                </a:solidFill>
              </a:rPr>
              <a:t>Linkage Event Identification Algorithm (LEIA)</a:t>
            </a:r>
            <a:endParaRPr lang="en-US" b="1" dirty="0">
              <a:solidFill>
                <a:srgbClr val="6CA18F"/>
              </a:solidFill>
            </a:endParaRPr>
          </a:p>
        </p:txBody>
      </p:sp>
      <p:sp>
        <p:nvSpPr>
          <p:cNvPr id="30" name="Subtitle 29"/>
          <p:cNvSpPr>
            <a:spLocks noGrp="1"/>
          </p:cNvSpPr>
          <p:nvPr>
            <p:ph type="subTitle" idx="1"/>
          </p:nvPr>
        </p:nvSpPr>
        <p:spPr/>
        <p:txBody>
          <a:bodyPr/>
          <a:lstStyle/>
          <a:p>
            <a:r>
              <a:rPr lang="en-US" dirty="0" smtClean="0">
                <a:solidFill>
                  <a:schemeClr val="accent5">
                    <a:lumMod val="75000"/>
                  </a:schemeClr>
                </a:solidFill>
              </a:rPr>
              <a:t>Agent Based Model (ABM) simulating presumed </a:t>
            </a:r>
            <a:r>
              <a:rPr lang="en-US" dirty="0">
                <a:solidFill>
                  <a:schemeClr val="accent5">
                    <a:lumMod val="75000"/>
                  </a:schemeClr>
                </a:solidFill>
              </a:rPr>
              <a:t>p</a:t>
            </a:r>
            <a:r>
              <a:rPr lang="en-US" dirty="0" smtClean="0">
                <a:solidFill>
                  <a:schemeClr val="accent5">
                    <a:lumMod val="75000"/>
                  </a:schemeClr>
                </a:solidFill>
              </a:rPr>
              <a:t>atient movement between </a:t>
            </a:r>
            <a:r>
              <a:rPr lang="en-US" dirty="0">
                <a:solidFill>
                  <a:schemeClr val="accent5">
                    <a:lumMod val="75000"/>
                  </a:schemeClr>
                </a:solidFill>
              </a:rPr>
              <a:t>PEPFAR supported sites</a:t>
            </a:r>
            <a:r>
              <a:rPr lang="en-US" dirty="0" smtClean="0">
                <a:solidFill>
                  <a:schemeClr val="accent5">
                    <a:lumMod val="75000"/>
                  </a:schemeClr>
                </a:solidFill>
              </a:rPr>
              <a:t> to understand where patients are seeking treatment after being tested positive.</a:t>
            </a:r>
            <a:endParaRPr lang="en-US" dirty="0">
              <a:solidFill>
                <a:schemeClr val="accent5">
                  <a:lumMod val="75000"/>
                </a:schemeClr>
              </a:solidFill>
            </a:endParaRPr>
          </a:p>
        </p:txBody>
      </p:sp>
    </p:spTree>
    <p:extLst>
      <p:ext uri="{BB962C8B-B14F-4D97-AF65-F5344CB8AC3E}">
        <p14:creationId xmlns:p14="http://schemas.microsoft.com/office/powerpoint/2010/main" val="1551618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Picture 80"/>
          <p:cNvPicPr>
            <a:picLocks noChangeAspect="1"/>
          </p:cNvPicPr>
          <p:nvPr/>
        </p:nvPicPr>
        <p:blipFill>
          <a:blip r:embed="rId2"/>
          <a:stretch>
            <a:fillRect/>
          </a:stretch>
        </p:blipFill>
        <p:spPr>
          <a:xfrm>
            <a:off x="8226366" y="2063155"/>
            <a:ext cx="473902" cy="549726"/>
          </a:xfrm>
          <a:prstGeom prst="rect">
            <a:avLst/>
          </a:prstGeom>
        </p:spPr>
      </p:pic>
      <p:pic>
        <p:nvPicPr>
          <p:cNvPr id="40" name="Picture 39"/>
          <p:cNvPicPr>
            <a:picLocks noChangeAspect="1"/>
          </p:cNvPicPr>
          <p:nvPr/>
        </p:nvPicPr>
        <p:blipFill>
          <a:blip r:embed="rId2"/>
          <a:stretch>
            <a:fillRect/>
          </a:stretch>
        </p:blipFill>
        <p:spPr>
          <a:xfrm>
            <a:off x="3813292" y="1728008"/>
            <a:ext cx="473902" cy="549726"/>
          </a:xfrm>
          <a:prstGeom prst="rect">
            <a:avLst/>
          </a:prstGeom>
        </p:spPr>
      </p:pic>
      <p:sp>
        <p:nvSpPr>
          <p:cNvPr id="8" name="Rectangle 7"/>
          <p:cNvSpPr/>
          <p:nvPr/>
        </p:nvSpPr>
        <p:spPr>
          <a:xfrm>
            <a:off x="0" y="189807"/>
            <a:ext cx="12192000" cy="94723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0"/>
            <a:ext cx="10515600" cy="1325563"/>
          </a:xfrm>
        </p:spPr>
        <p:txBody>
          <a:bodyPr/>
          <a:lstStyle/>
          <a:p>
            <a:r>
              <a:rPr lang="en-US" b="1" dirty="0">
                <a:solidFill>
                  <a:schemeClr val="accent2">
                    <a:lumMod val="75000"/>
                  </a:schemeClr>
                </a:solidFill>
              </a:rPr>
              <a:t>Spatial </a:t>
            </a:r>
            <a:r>
              <a:rPr lang="en-US" b="1" dirty="0" smtClean="0">
                <a:solidFill>
                  <a:schemeClr val="accent2">
                    <a:lumMod val="75000"/>
                  </a:schemeClr>
                </a:solidFill>
              </a:rPr>
              <a:t>Buffer</a:t>
            </a:r>
            <a:r>
              <a:rPr lang="en-US" b="1" dirty="0" smtClean="0">
                <a:solidFill>
                  <a:srgbClr val="6CA18F"/>
                </a:solidFill>
              </a:rPr>
              <a:t> &amp; </a:t>
            </a:r>
            <a:r>
              <a:rPr lang="en-US" b="1" dirty="0" smtClean="0">
                <a:solidFill>
                  <a:schemeClr val="accent4">
                    <a:lumMod val="50000"/>
                  </a:schemeClr>
                </a:solidFill>
              </a:rPr>
              <a:t>Search Distance</a:t>
            </a:r>
            <a:r>
              <a:rPr lang="en-US" b="1" dirty="0" smtClean="0">
                <a:solidFill>
                  <a:srgbClr val="6CA18F"/>
                </a:solidFill>
              </a:rPr>
              <a:t> Radii</a:t>
            </a:r>
            <a:endParaRPr lang="en-US" b="1" dirty="0">
              <a:solidFill>
                <a:srgbClr val="6CA18F"/>
              </a:solidFill>
            </a:endParaRPr>
          </a:p>
        </p:txBody>
      </p:sp>
      <p:sp>
        <p:nvSpPr>
          <p:cNvPr id="4" name="Slide Number Placeholder 3"/>
          <p:cNvSpPr>
            <a:spLocks noGrp="1"/>
          </p:cNvSpPr>
          <p:nvPr>
            <p:ph type="sldNum" sz="quarter" idx="12"/>
          </p:nvPr>
        </p:nvSpPr>
        <p:spPr/>
        <p:txBody>
          <a:bodyPr/>
          <a:lstStyle/>
          <a:p>
            <a:fld id="{6039E477-088D-487D-A482-1547B74FD154}" type="slidenum">
              <a:rPr lang="en-US" smtClean="0"/>
              <a:t>10</a:t>
            </a:fld>
            <a:endParaRPr lang="en-US"/>
          </a:p>
        </p:txBody>
      </p:sp>
      <p:sp>
        <p:nvSpPr>
          <p:cNvPr id="5" name="Text Placeholder 4"/>
          <p:cNvSpPr>
            <a:spLocks noGrp="1"/>
          </p:cNvSpPr>
          <p:nvPr>
            <p:ph type="body" sz="quarter" idx="13"/>
          </p:nvPr>
        </p:nvSpPr>
        <p:spPr/>
        <p:txBody>
          <a:bodyPr/>
          <a:lstStyle/>
          <a:p>
            <a:endParaRPr lang="en-US"/>
          </a:p>
        </p:txBody>
      </p:sp>
      <p:sp>
        <p:nvSpPr>
          <p:cNvPr id="16" name="Oval 15"/>
          <p:cNvSpPr/>
          <p:nvPr/>
        </p:nvSpPr>
        <p:spPr>
          <a:xfrm>
            <a:off x="1083294" y="2876021"/>
            <a:ext cx="2966949" cy="2966949"/>
          </a:xfrm>
          <a:prstGeom prst="ellipse">
            <a:avLst/>
          </a:prstGeom>
          <a:noFill/>
          <a:ln w="6350">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415692" y="4219040"/>
            <a:ext cx="184205" cy="184205"/>
          </a:xfrm>
          <a:prstGeom prst="ellipse">
            <a:avLst/>
          </a:prstGeom>
          <a:solidFill>
            <a:srgbClr val="93CEFF"/>
          </a:solidFill>
          <a:ln>
            <a:solidFill>
              <a:schemeClr val="accent5">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 name="Oval 17"/>
          <p:cNvSpPr/>
          <p:nvPr/>
        </p:nvSpPr>
        <p:spPr>
          <a:xfrm>
            <a:off x="2568092" y="4371440"/>
            <a:ext cx="184205" cy="184205"/>
          </a:xfrm>
          <a:prstGeom prst="ellipse">
            <a:avLst/>
          </a:prstGeom>
          <a:solidFill>
            <a:srgbClr val="93CEFF"/>
          </a:solidFill>
          <a:ln>
            <a:solidFill>
              <a:schemeClr val="accent5">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 name="Oval 20"/>
          <p:cNvSpPr/>
          <p:nvPr/>
        </p:nvSpPr>
        <p:spPr>
          <a:xfrm>
            <a:off x="2626961" y="4230209"/>
            <a:ext cx="184205" cy="184205"/>
          </a:xfrm>
          <a:prstGeom prst="ellipse">
            <a:avLst/>
          </a:prstGeom>
          <a:solidFill>
            <a:srgbClr val="93CEFF"/>
          </a:solidFill>
          <a:ln>
            <a:solidFill>
              <a:schemeClr val="accent5">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 name="Oval 21"/>
          <p:cNvSpPr/>
          <p:nvPr/>
        </p:nvSpPr>
        <p:spPr>
          <a:xfrm>
            <a:off x="2339596" y="4398964"/>
            <a:ext cx="184205" cy="184205"/>
          </a:xfrm>
          <a:prstGeom prst="ellipse">
            <a:avLst/>
          </a:prstGeom>
          <a:solidFill>
            <a:srgbClr val="93CEFF"/>
          </a:solidFill>
          <a:ln>
            <a:solidFill>
              <a:schemeClr val="accent5">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 name="Oval 22"/>
          <p:cNvSpPr/>
          <p:nvPr/>
        </p:nvSpPr>
        <p:spPr>
          <a:xfrm>
            <a:off x="2262524" y="4136119"/>
            <a:ext cx="184205" cy="184205"/>
          </a:xfrm>
          <a:prstGeom prst="ellipse">
            <a:avLst/>
          </a:prstGeom>
          <a:solidFill>
            <a:srgbClr val="93CEFF"/>
          </a:solidFill>
          <a:ln>
            <a:solidFill>
              <a:schemeClr val="accent5">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 name="Oval 24"/>
          <p:cNvSpPr/>
          <p:nvPr/>
        </p:nvSpPr>
        <p:spPr>
          <a:xfrm>
            <a:off x="2654025" y="4061316"/>
            <a:ext cx="184205" cy="184205"/>
          </a:xfrm>
          <a:prstGeom prst="ellipse">
            <a:avLst/>
          </a:prstGeom>
          <a:solidFill>
            <a:srgbClr val="93CEFF"/>
          </a:solidFill>
          <a:ln>
            <a:solidFill>
              <a:schemeClr val="accent5">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 name="Oval 26"/>
          <p:cNvSpPr/>
          <p:nvPr/>
        </p:nvSpPr>
        <p:spPr>
          <a:xfrm>
            <a:off x="2491996" y="4486786"/>
            <a:ext cx="184205" cy="184205"/>
          </a:xfrm>
          <a:prstGeom prst="ellipse">
            <a:avLst/>
          </a:prstGeom>
          <a:solidFill>
            <a:srgbClr val="93CEFF"/>
          </a:solidFill>
          <a:ln>
            <a:solidFill>
              <a:schemeClr val="accent5">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33" name="Straight Arrow Connector 32"/>
          <p:cNvCxnSpPr/>
          <p:nvPr/>
        </p:nvCxnSpPr>
        <p:spPr>
          <a:xfrm flipV="1">
            <a:off x="1176867" y="4398964"/>
            <a:ext cx="966038" cy="15450"/>
          </a:xfrm>
          <a:prstGeom prst="straightConnector1">
            <a:avLst/>
          </a:prstGeom>
          <a:ln w="38100">
            <a:solidFill>
              <a:srgbClr val="BE84C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361708" y="4398964"/>
            <a:ext cx="663459" cy="276999"/>
          </a:xfrm>
          <a:prstGeom prst="rect">
            <a:avLst/>
          </a:prstGeom>
          <a:noFill/>
        </p:spPr>
        <p:txBody>
          <a:bodyPr wrap="square" rtlCol="0">
            <a:spAutoFit/>
          </a:bodyPr>
          <a:lstStyle/>
          <a:p>
            <a:r>
              <a:rPr lang="en-US" sz="1200" dirty="0" smtClean="0"/>
              <a:t>20 km</a:t>
            </a:r>
          </a:p>
        </p:txBody>
      </p:sp>
      <p:pic>
        <p:nvPicPr>
          <p:cNvPr id="35" name="Picture 34"/>
          <p:cNvPicPr>
            <a:picLocks noChangeAspect="1"/>
          </p:cNvPicPr>
          <p:nvPr/>
        </p:nvPicPr>
        <p:blipFill>
          <a:blip r:embed="rId3"/>
          <a:stretch>
            <a:fillRect/>
          </a:stretch>
        </p:blipFill>
        <p:spPr>
          <a:xfrm>
            <a:off x="2142905" y="3801554"/>
            <a:ext cx="847725" cy="1019175"/>
          </a:xfrm>
          <a:prstGeom prst="rect">
            <a:avLst/>
          </a:prstGeom>
        </p:spPr>
      </p:pic>
      <p:sp>
        <p:nvSpPr>
          <p:cNvPr id="38" name="Oval 37"/>
          <p:cNvSpPr/>
          <p:nvPr/>
        </p:nvSpPr>
        <p:spPr>
          <a:xfrm>
            <a:off x="1223675" y="1248598"/>
            <a:ext cx="4680744" cy="4680744"/>
          </a:xfrm>
          <a:prstGeom prst="ellipse">
            <a:avLst/>
          </a:prstGeom>
          <a:noFill/>
          <a:ln w="6350">
            <a:solidFill>
              <a:srgbClr val="B8102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p:cNvCxnSpPr/>
          <p:nvPr/>
        </p:nvCxnSpPr>
        <p:spPr>
          <a:xfrm flipV="1">
            <a:off x="3722497" y="3634838"/>
            <a:ext cx="2117206" cy="30982"/>
          </a:xfrm>
          <a:prstGeom prst="straightConnector1">
            <a:avLst/>
          </a:prstGeom>
          <a:ln w="38100">
            <a:solidFill>
              <a:srgbClr val="BE84C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475706" y="3658220"/>
            <a:ext cx="663459" cy="276999"/>
          </a:xfrm>
          <a:prstGeom prst="rect">
            <a:avLst/>
          </a:prstGeom>
          <a:noFill/>
        </p:spPr>
        <p:txBody>
          <a:bodyPr wrap="square" rtlCol="0">
            <a:spAutoFit/>
          </a:bodyPr>
          <a:lstStyle/>
          <a:p>
            <a:r>
              <a:rPr lang="en-US" sz="1200" dirty="0" smtClean="0"/>
              <a:t>50 km</a:t>
            </a:r>
          </a:p>
        </p:txBody>
      </p:sp>
      <p:sp>
        <p:nvSpPr>
          <p:cNvPr id="45" name="Freeform 44"/>
          <p:cNvSpPr/>
          <p:nvPr/>
        </p:nvSpPr>
        <p:spPr>
          <a:xfrm>
            <a:off x="6286500" y="3172274"/>
            <a:ext cx="4229100" cy="2650959"/>
          </a:xfrm>
          <a:custGeom>
            <a:avLst/>
            <a:gdLst>
              <a:gd name="connsiteX0" fmla="*/ 0 w 4229100"/>
              <a:gd name="connsiteY0" fmla="*/ 43366 h 2650959"/>
              <a:gd name="connsiteX1" fmla="*/ 0 w 4229100"/>
              <a:gd name="connsiteY1" fmla="*/ 43366 h 2650959"/>
              <a:gd name="connsiteX2" fmla="*/ 15240 w 4229100"/>
              <a:gd name="connsiteY2" fmla="*/ 721546 h 2650959"/>
              <a:gd name="connsiteX3" fmla="*/ 137160 w 4229100"/>
              <a:gd name="connsiteY3" fmla="*/ 1193986 h 2650959"/>
              <a:gd name="connsiteX4" fmla="*/ 190500 w 4229100"/>
              <a:gd name="connsiteY4" fmla="*/ 1338766 h 2650959"/>
              <a:gd name="connsiteX5" fmla="*/ 320040 w 4229100"/>
              <a:gd name="connsiteY5" fmla="*/ 1567366 h 2650959"/>
              <a:gd name="connsiteX6" fmla="*/ 388620 w 4229100"/>
              <a:gd name="connsiteY6" fmla="*/ 1651186 h 2650959"/>
              <a:gd name="connsiteX7" fmla="*/ 441960 w 4229100"/>
              <a:gd name="connsiteY7" fmla="*/ 1735006 h 2650959"/>
              <a:gd name="connsiteX8" fmla="*/ 495300 w 4229100"/>
              <a:gd name="connsiteY8" fmla="*/ 1780726 h 2650959"/>
              <a:gd name="connsiteX9" fmla="*/ 541020 w 4229100"/>
              <a:gd name="connsiteY9" fmla="*/ 1834066 h 2650959"/>
              <a:gd name="connsiteX10" fmla="*/ 579120 w 4229100"/>
              <a:gd name="connsiteY10" fmla="*/ 1864546 h 2650959"/>
              <a:gd name="connsiteX11" fmla="*/ 647700 w 4229100"/>
              <a:gd name="connsiteY11" fmla="*/ 1925506 h 2650959"/>
              <a:gd name="connsiteX12" fmla="*/ 762000 w 4229100"/>
              <a:gd name="connsiteY12" fmla="*/ 1994086 h 2650959"/>
              <a:gd name="connsiteX13" fmla="*/ 929640 w 4229100"/>
              <a:gd name="connsiteY13" fmla="*/ 2131246 h 2650959"/>
              <a:gd name="connsiteX14" fmla="*/ 1074420 w 4229100"/>
              <a:gd name="connsiteY14" fmla="*/ 2237926 h 2650959"/>
              <a:gd name="connsiteX15" fmla="*/ 1120140 w 4229100"/>
              <a:gd name="connsiteY15" fmla="*/ 2283646 h 2650959"/>
              <a:gd name="connsiteX16" fmla="*/ 1181100 w 4229100"/>
              <a:gd name="connsiteY16" fmla="*/ 2321746 h 2650959"/>
              <a:gd name="connsiteX17" fmla="*/ 1257300 w 4229100"/>
              <a:gd name="connsiteY17" fmla="*/ 2390326 h 2650959"/>
              <a:gd name="connsiteX18" fmla="*/ 1287780 w 4229100"/>
              <a:gd name="connsiteY18" fmla="*/ 2397946 h 2650959"/>
              <a:gd name="connsiteX19" fmla="*/ 1409700 w 4229100"/>
              <a:gd name="connsiteY19" fmla="*/ 2436046 h 2650959"/>
              <a:gd name="connsiteX20" fmla="*/ 1630680 w 4229100"/>
              <a:gd name="connsiteY20" fmla="*/ 2420806 h 2650959"/>
              <a:gd name="connsiteX21" fmla="*/ 1684020 w 4229100"/>
              <a:gd name="connsiteY21" fmla="*/ 2405566 h 2650959"/>
              <a:gd name="connsiteX22" fmla="*/ 1783080 w 4229100"/>
              <a:gd name="connsiteY22" fmla="*/ 2397946 h 2650959"/>
              <a:gd name="connsiteX23" fmla="*/ 2110740 w 4229100"/>
              <a:gd name="connsiteY23" fmla="*/ 2405566 h 2650959"/>
              <a:gd name="connsiteX24" fmla="*/ 2171700 w 4229100"/>
              <a:gd name="connsiteY24" fmla="*/ 2420806 h 2650959"/>
              <a:gd name="connsiteX25" fmla="*/ 2202180 w 4229100"/>
              <a:gd name="connsiteY25" fmla="*/ 2443666 h 2650959"/>
              <a:gd name="connsiteX26" fmla="*/ 2255520 w 4229100"/>
              <a:gd name="connsiteY26" fmla="*/ 2458906 h 2650959"/>
              <a:gd name="connsiteX27" fmla="*/ 2286000 w 4229100"/>
              <a:gd name="connsiteY27" fmla="*/ 2481766 h 2650959"/>
              <a:gd name="connsiteX28" fmla="*/ 2316480 w 4229100"/>
              <a:gd name="connsiteY28" fmla="*/ 2489386 h 2650959"/>
              <a:gd name="connsiteX29" fmla="*/ 2385060 w 4229100"/>
              <a:gd name="connsiteY29" fmla="*/ 2504626 h 2650959"/>
              <a:gd name="connsiteX30" fmla="*/ 2468880 w 4229100"/>
              <a:gd name="connsiteY30" fmla="*/ 2535106 h 2650959"/>
              <a:gd name="connsiteX31" fmla="*/ 2514600 w 4229100"/>
              <a:gd name="connsiteY31" fmla="*/ 2557966 h 2650959"/>
              <a:gd name="connsiteX32" fmla="*/ 2545080 w 4229100"/>
              <a:gd name="connsiteY32" fmla="*/ 2565586 h 2650959"/>
              <a:gd name="connsiteX33" fmla="*/ 2628900 w 4229100"/>
              <a:gd name="connsiteY33" fmla="*/ 2580826 h 2650959"/>
              <a:gd name="connsiteX34" fmla="*/ 2994660 w 4229100"/>
              <a:gd name="connsiteY34" fmla="*/ 2573206 h 2650959"/>
              <a:gd name="connsiteX35" fmla="*/ 3253740 w 4229100"/>
              <a:gd name="connsiteY35" fmla="*/ 2618926 h 2650959"/>
              <a:gd name="connsiteX36" fmla="*/ 3390900 w 4229100"/>
              <a:gd name="connsiteY36" fmla="*/ 2634166 h 2650959"/>
              <a:gd name="connsiteX37" fmla="*/ 3459480 w 4229100"/>
              <a:gd name="connsiteY37" fmla="*/ 2649406 h 2650959"/>
              <a:gd name="connsiteX38" fmla="*/ 3779520 w 4229100"/>
              <a:gd name="connsiteY38" fmla="*/ 2634166 h 2650959"/>
              <a:gd name="connsiteX39" fmla="*/ 3863340 w 4229100"/>
              <a:gd name="connsiteY39" fmla="*/ 2588446 h 2650959"/>
              <a:gd name="connsiteX40" fmla="*/ 3909060 w 4229100"/>
              <a:gd name="connsiteY40" fmla="*/ 2580826 h 2650959"/>
              <a:gd name="connsiteX41" fmla="*/ 4023360 w 4229100"/>
              <a:gd name="connsiteY41" fmla="*/ 2527486 h 2650959"/>
              <a:gd name="connsiteX42" fmla="*/ 4076700 w 4229100"/>
              <a:gd name="connsiteY42" fmla="*/ 2489386 h 2650959"/>
              <a:gd name="connsiteX43" fmla="*/ 4107180 w 4229100"/>
              <a:gd name="connsiteY43" fmla="*/ 2451286 h 2650959"/>
              <a:gd name="connsiteX44" fmla="*/ 4130040 w 4229100"/>
              <a:gd name="connsiteY44" fmla="*/ 2428426 h 2650959"/>
              <a:gd name="connsiteX45" fmla="*/ 4191000 w 4229100"/>
              <a:gd name="connsiteY45" fmla="*/ 2283646 h 2650959"/>
              <a:gd name="connsiteX46" fmla="*/ 4198620 w 4229100"/>
              <a:gd name="connsiteY46" fmla="*/ 2215066 h 2650959"/>
              <a:gd name="connsiteX47" fmla="*/ 4206240 w 4229100"/>
              <a:gd name="connsiteY47" fmla="*/ 2176966 h 2650959"/>
              <a:gd name="connsiteX48" fmla="*/ 4229100 w 4229100"/>
              <a:gd name="connsiteY48" fmla="*/ 2062666 h 2650959"/>
              <a:gd name="connsiteX49" fmla="*/ 4221480 w 4229100"/>
              <a:gd name="connsiteY49" fmla="*/ 1849306 h 2650959"/>
              <a:gd name="connsiteX50" fmla="*/ 4198620 w 4229100"/>
              <a:gd name="connsiteY50" fmla="*/ 1826446 h 2650959"/>
              <a:gd name="connsiteX51" fmla="*/ 4152900 w 4229100"/>
              <a:gd name="connsiteY51" fmla="*/ 1773106 h 2650959"/>
              <a:gd name="connsiteX52" fmla="*/ 4145280 w 4229100"/>
              <a:gd name="connsiteY52" fmla="*/ 1750246 h 2650959"/>
              <a:gd name="connsiteX53" fmla="*/ 4061460 w 4229100"/>
              <a:gd name="connsiteY53" fmla="*/ 1704526 h 2650959"/>
              <a:gd name="connsiteX54" fmla="*/ 3947160 w 4229100"/>
              <a:gd name="connsiteY54" fmla="*/ 1628326 h 2650959"/>
              <a:gd name="connsiteX55" fmla="*/ 3878580 w 4229100"/>
              <a:gd name="connsiteY55" fmla="*/ 1559746 h 2650959"/>
              <a:gd name="connsiteX56" fmla="*/ 3848100 w 4229100"/>
              <a:gd name="connsiteY56" fmla="*/ 1529266 h 2650959"/>
              <a:gd name="connsiteX57" fmla="*/ 3787140 w 4229100"/>
              <a:gd name="connsiteY57" fmla="*/ 1475926 h 2650959"/>
              <a:gd name="connsiteX58" fmla="*/ 3695700 w 4229100"/>
              <a:gd name="connsiteY58" fmla="*/ 1376866 h 2650959"/>
              <a:gd name="connsiteX59" fmla="*/ 3680460 w 4229100"/>
              <a:gd name="connsiteY59" fmla="*/ 1346386 h 2650959"/>
              <a:gd name="connsiteX60" fmla="*/ 3657600 w 4229100"/>
              <a:gd name="connsiteY60" fmla="*/ 1308286 h 2650959"/>
              <a:gd name="connsiteX61" fmla="*/ 3695700 w 4229100"/>
              <a:gd name="connsiteY61" fmla="*/ 1079686 h 2650959"/>
              <a:gd name="connsiteX62" fmla="*/ 3680460 w 4229100"/>
              <a:gd name="connsiteY62" fmla="*/ 409126 h 2650959"/>
              <a:gd name="connsiteX63" fmla="*/ 3665220 w 4229100"/>
              <a:gd name="connsiteY63" fmla="*/ 332926 h 2650959"/>
              <a:gd name="connsiteX64" fmla="*/ 3649980 w 4229100"/>
              <a:gd name="connsiteY64" fmla="*/ 294826 h 2650959"/>
              <a:gd name="connsiteX65" fmla="*/ 3558540 w 4229100"/>
              <a:gd name="connsiteY65" fmla="*/ 226246 h 2650959"/>
              <a:gd name="connsiteX66" fmla="*/ 3535680 w 4229100"/>
              <a:gd name="connsiteY66" fmla="*/ 203386 h 2650959"/>
              <a:gd name="connsiteX67" fmla="*/ 3429000 w 4229100"/>
              <a:gd name="connsiteY67" fmla="*/ 157666 h 2650959"/>
              <a:gd name="connsiteX68" fmla="*/ 3352800 w 4229100"/>
              <a:gd name="connsiteY68" fmla="*/ 134806 h 2650959"/>
              <a:gd name="connsiteX69" fmla="*/ 3108960 w 4229100"/>
              <a:gd name="connsiteY69" fmla="*/ 157666 h 2650959"/>
              <a:gd name="connsiteX70" fmla="*/ 3078480 w 4229100"/>
              <a:gd name="connsiteY70" fmla="*/ 165286 h 2650959"/>
              <a:gd name="connsiteX71" fmla="*/ 3032760 w 4229100"/>
              <a:gd name="connsiteY71" fmla="*/ 180526 h 2650959"/>
              <a:gd name="connsiteX72" fmla="*/ 3009900 w 4229100"/>
              <a:gd name="connsiteY72" fmla="*/ 188146 h 2650959"/>
              <a:gd name="connsiteX73" fmla="*/ 2971800 w 4229100"/>
              <a:gd name="connsiteY73" fmla="*/ 211006 h 2650959"/>
              <a:gd name="connsiteX74" fmla="*/ 2918460 w 4229100"/>
              <a:gd name="connsiteY74" fmla="*/ 233866 h 2650959"/>
              <a:gd name="connsiteX75" fmla="*/ 2887980 w 4229100"/>
              <a:gd name="connsiteY75" fmla="*/ 264346 h 2650959"/>
              <a:gd name="connsiteX76" fmla="*/ 2842260 w 4229100"/>
              <a:gd name="connsiteY76" fmla="*/ 287206 h 2650959"/>
              <a:gd name="connsiteX77" fmla="*/ 2819400 w 4229100"/>
              <a:gd name="connsiteY77" fmla="*/ 302446 h 2650959"/>
              <a:gd name="connsiteX78" fmla="*/ 2705100 w 4229100"/>
              <a:gd name="connsiteY78" fmla="*/ 363406 h 2650959"/>
              <a:gd name="connsiteX79" fmla="*/ 2674620 w 4229100"/>
              <a:gd name="connsiteY79" fmla="*/ 371026 h 2650959"/>
              <a:gd name="connsiteX80" fmla="*/ 2560320 w 4229100"/>
              <a:gd name="connsiteY80" fmla="*/ 409126 h 2650959"/>
              <a:gd name="connsiteX81" fmla="*/ 2514600 w 4229100"/>
              <a:gd name="connsiteY81" fmla="*/ 416746 h 2650959"/>
              <a:gd name="connsiteX82" fmla="*/ 2354580 w 4229100"/>
              <a:gd name="connsiteY82" fmla="*/ 447226 h 2650959"/>
              <a:gd name="connsiteX83" fmla="*/ 2293620 w 4229100"/>
              <a:gd name="connsiteY83" fmla="*/ 470086 h 2650959"/>
              <a:gd name="connsiteX84" fmla="*/ 2011680 w 4229100"/>
              <a:gd name="connsiteY84" fmla="*/ 485326 h 2650959"/>
              <a:gd name="connsiteX85" fmla="*/ 1935480 w 4229100"/>
              <a:gd name="connsiteY85" fmla="*/ 492946 h 2650959"/>
              <a:gd name="connsiteX86" fmla="*/ 1874520 w 4229100"/>
              <a:gd name="connsiteY86" fmla="*/ 508186 h 2650959"/>
              <a:gd name="connsiteX87" fmla="*/ 1394460 w 4229100"/>
              <a:gd name="connsiteY87" fmla="*/ 492946 h 2650959"/>
              <a:gd name="connsiteX88" fmla="*/ 1325880 w 4229100"/>
              <a:gd name="connsiteY88" fmla="*/ 477706 h 2650959"/>
              <a:gd name="connsiteX89" fmla="*/ 1264920 w 4229100"/>
              <a:gd name="connsiteY89" fmla="*/ 454846 h 2650959"/>
              <a:gd name="connsiteX90" fmla="*/ 1188720 w 4229100"/>
              <a:gd name="connsiteY90" fmla="*/ 439606 h 2650959"/>
              <a:gd name="connsiteX91" fmla="*/ 1158240 w 4229100"/>
              <a:gd name="connsiteY91" fmla="*/ 416746 h 2650959"/>
              <a:gd name="connsiteX92" fmla="*/ 1135380 w 4229100"/>
              <a:gd name="connsiteY92" fmla="*/ 401506 h 2650959"/>
              <a:gd name="connsiteX93" fmla="*/ 1097280 w 4229100"/>
              <a:gd name="connsiteY93" fmla="*/ 355786 h 2650959"/>
              <a:gd name="connsiteX94" fmla="*/ 1074420 w 4229100"/>
              <a:gd name="connsiteY94" fmla="*/ 332926 h 2650959"/>
              <a:gd name="connsiteX95" fmla="*/ 1059180 w 4229100"/>
              <a:gd name="connsiteY95" fmla="*/ 310066 h 2650959"/>
              <a:gd name="connsiteX96" fmla="*/ 1036320 w 4229100"/>
              <a:gd name="connsiteY96" fmla="*/ 279586 h 2650959"/>
              <a:gd name="connsiteX97" fmla="*/ 1021080 w 4229100"/>
              <a:gd name="connsiteY97" fmla="*/ 249106 h 2650959"/>
              <a:gd name="connsiteX98" fmla="*/ 967740 w 4229100"/>
              <a:gd name="connsiteY98" fmla="*/ 188146 h 2650959"/>
              <a:gd name="connsiteX99" fmla="*/ 929640 w 4229100"/>
              <a:gd name="connsiteY99" fmla="*/ 142426 h 2650959"/>
              <a:gd name="connsiteX100" fmla="*/ 861060 w 4229100"/>
              <a:gd name="connsiteY100" fmla="*/ 111946 h 2650959"/>
              <a:gd name="connsiteX101" fmla="*/ 815340 w 4229100"/>
              <a:gd name="connsiteY101" fmla="*/ 96706 h 2650959"/>
              <a:gd name="connsiteX102" fmla="*/ 769620 w 4229100"/>
              <a:gd name="connsiteY102" fmla="*/ 73846 h 2650959"/>
              <a:gd name="connsiteX103" fmla="*/ 708660 w 4229100"/>
              <a:gd name="connsiteY103" fmla="*/ 43366 h 2650959"/>
              <a:gd name="connsiteX104" fmla="*/ 609600 w 4229100"/>
              <a:gd name="connsiteY104" fmla="*/ 20506 h 2650959"/>
              <a:gd name="connsiteX105" fmla="*/ 487680 w 4229100"/>
              <a:gd name="connsiteY105" fmla="*/ 12886 h 2650959"/>
              <a:gd name="connsiteX106" fmla="*/ 137160 w 4229100"/>
              <a:gd name="connsiteY106" fmla="*/ 12886 h 2650959"/>
              <a:gd name="connsiteX107" fmla="*/ 91440 w 4229100"/>
              <a:gd name="connsiteY107" fmla="*/ 35746 h 2650959"/>
              <a:gd name="connsiteX108" fmla="*/ 68580 w 4229100"/>
              <a:gd name="connsiteY108" fmla="*/ 43366 h 2650959"/>
              <a:gd name="connsiteX109" fmla="*/ 0 w 4229100"/>
              <a:gd name="connsiteY109" fmla="*/ 43366 h 2650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4229100" h="2650959">
                <a:moveTo>
                  <a:pt x="0" y="43366"/>
                </a:moveTo>
                <a:lnTo>
                  <a:pt x="0" y="43366"/>
                </a:lnTo>
                <a:cubicBezTo>
                  <a:pt x="5080" y="269426"/>
                  <a:pt x="3035" y="495759"/>
                  <a:pt x="15240" y="721546"/>
                </a:cubicBezTo>
                <a:cubicBezTo>
                  <a:pt x="21705" y="841142"/>
                  <a:pt x="109689" y="1119423"/>
                  <a:pt x="137160" y="1193986"/>
                </a:cubicBezTo>
                <a:cubicBezTo>
                  <a:pt x="154940" y="1242246"/>
                  <a:pt x="169740" y="1291711"/>
                  <a:pt x="190500" y="1338766"/>
                </a:cubicBezTo>
                <a:cubicBezTo>
                  <a:pt x="209523" y="1381884"/>
                  <a:pt x="293913" y="1529626"/>
                  <a:pt x="320040" y="1567366"/>
                </a:cubicBezTo>
                <a:cubicBezTo>
                  <a:pt x="340589" y="1597047"/>
                  <a:pt x="367387" y="1621990"/>
                  <a:pt x="388620" y="1651186"/>
                </a:cubicBezTo>
                <a:cubicBezTo>
                  <a:pt x="408099" y="1677969"/>
                  <a:pt x="420907" y="1709442"/>
                  <a:pt x="441960" y="1735006"/>
                </a:cubicBezTo>
                <a:cubicBezTo>
                  <a:pt x="456847" y="1753083"/>
                  <a:pt x="477972" y="1764974"/>
                  <a:pt x="495300" y="1780726"/>
                </a:cubicBezTo>
                <a:cubicBezTo>
                  <a:pt x="695583" y="1962801"/>
                  <a:pt x="413709" y="1706755"/>
                  <a:pt x="541020" y="1834066"/>
                </a:cubicBezTo>
                <a:cubicBezTo>
                  <a:pt x="552520" y="1845566"/>
                  <a:pt x="566771" y="1853962"/>
                  <a:pt x="579120" y="1864546"/>
                </a:cubicBezTo>
                <a:cubicBezTo>
                  <a:pt x="602342" y="1884451"/>
                  <a:pt x="622741" y="1907827"/>
                  <a:pt x="647700" y="1925506"/>
                </a:cubicBezTo>
                <a:cubicBezTo>
                  <a:pt x="683957" y="1951188"/>
                  <a:pt x="726108" y="1967895"/>
                  <a:pt x="762000" y="1994086"/>
                </a:cubicBezTo>
                <a:cubicBezTo>
                  <a:pt x="820323" y="2036646"/>
                  <a:pt x="870491" y="2089842"/>
                  <a:pt x="929640" y="2131246"/>
                </a:cubicBezTo>
                <a:cubicBezTo>
                  <a:pt x="976434" y="2164002"/>
                  <a:pt x="1030995" y="2200291"/>
                  <a:pt x="1074420" y="2237926"/>
                </a:cubicBezTo>
                <a:cubicBezTo>
                  <a:pt x="1090707" y="2252041"/>
                  <a:pt x="1103193" y="2270330"/>
                  <a:pt x="1120140" y="2283646"/>
                </a:cubicBezTo>
                <a:cubicBezTo>
                  <a:pt x="1138982" y="2298450"/>
                  <a:pt x="1161930" y="2307369"/>
                  <a:pt x="1181100" y="2321746"/>
                </a:cubicBezTo>
                <a:cubicBezTo>
                  <a:pt x="1235839" y="2362801"/>
                  <a:pt x="1186415" y="2347795"/>
                  <a:pt x="1257300" y="2390326"/>
                </a:cubicBezTo>
                <a:cubicBezTo>
                  <a:pt x="1266280" y="2395714"/>
                  <a:pt x="1277620" y="2395406"/>
                  <a:pt x="1287780" y="2397946"/>
                </a:cubicBezTo>
                <a:cubicBezTo>
                  <a:pt x="1354739" y="2442586"/>
                  <a:pt x="1315275" y="2426603"/>
                  <a:pt x="1409700" y="2436046"/>
                </a:cubicBezTo>
                <a:cubicBezTo>
                  <a:pt x="1483360" y="2430966"/>
                  <a:pt x="1557297" y="2428960"/>
                  <a:pt x="1630680" y="2420806"/>
                </a:cubicBezTo>
                <a:cubicBezTo>
                  <a:pt x="1649058" y="2418764"/>
                  <a:pt x="1665733" y="2408309"/>
                  <a:pt x="1684020" y="2405566"/>
                </a:cubicBezTo>
                <a:cubicBezTo>
                  <a:pt x="1716771" y="2400653"/>
                  <a:pt x="1750060" y="2400486"/>
                  <a:pt x="1783080" y="2397946"/>
                </a:cubicBezTo>
                <a:cubicBezTo>
                  <a:pt x="1892300" y="2400486"/>
                  <a:pt x="2001679" y="2399151"/>
                  <a:pt x="2110740" y="2405566"/>
                </a:cubicBezTo>
                <a:cubicBezTo>
                  <a:pt x="2131649" y="2406796"/>
                  <a:pt x="2171700" y="2420806"/>
                  <a:pt x="2171700" y="2420806"/>
                </a:cubicBezTo>
                <a:cubicBezTo>
                  <a:pt x="2181860" y="2428426"/>
                  <a:pt x="2191153" y="2437365"/>
                  <a:pt x="2202180" y="2443666"/>
                </a:cubicBezTo>
                <a:cubicBezTo>
                  <a:pt x="2210682" y="2448525"/>
                  <a:pt x="2248922" y="2457256"/>
                  <a:pt x="2255520" y="2458906"/>
                </a:cubicBezTo>
                <a:cubicBezTo>
                  <a:pt x="2265680" y="2466526"/>
                  <a:pt x="2274641" y="2476086"/>
                  <a:pt x="2286000" y="2481766"/>
                </a:cubicBezTo>
                <a:cubicBezTo>
                  <a:pt x="2295367" y="2486450"/>
                  <a:pt x="2306211" y="2487332"/>
                  <a:pt x="2316480" y="2489386"/>
                </a:cubicBezTo>
                <a:cubicBezTo>
                  <a:pt x="2383534" y="2502797"/>
                  <a:pt x="2340571" y="2489796"/>
                  <a:pt x="2385060" y="2504626"/>
                </a:cubicBezTo>
                <a:cubicBezTo>
                  <a:pt x="2447278" y="2551289"/>
                  <a:pt x="2378404" y="2507267"/>
                  <a:pt x="2468880" y="2535106"/>
                </a:cubicBezTo>
                <a:cubicBezTo>
                  <a:pt x="2485165" y="2540117"/>
                  <a:pt x="2498780" y="2551638"/>
                  <a:pt x="2514600" y="2557966"/>
                </a:cubicBezTo>
                <a:cubicBezTo>
                  <a:pt x="2524324" y="2561855"/>
                  <a:pt x="2534857" y="2563314"/>
                  <a:pt x="2545080" y="2565586"/>
                </a:cubicBezTo>
                <a:cubicBezTo>
                  <a:pt x="2577030" y="2572686"/>
                  <a:pt x="2595814" y="2575312"/>
                  <a:pt x="2628900" y="2580826"/>
                </a:cubicBezTo>
                <a:cubicBezTo>
                  <a:pt x="2750820" y="2578286"/>
                  <a:pt x="2872819" y="2568129"/>
                  <a:pt x="2994660" y="2573206"/>
                </a:cubicBezTo>
                <a:cubicBezTo>
                  <a:pt x="3081696" y="2576833"/>
                  <a:pt x="3167820" y="2604606"/>
                  <a:pt x="3253740" y="2618926"/>
                </a:cubicBezTo>
                <a:cubicBezTo>
                  <a:pt x="3286099" y="2624319"/>
                  <a:pt x="3361550" y="2631231"/>
                  <a:pt x="3390900" y="2634166"/>
                </a:cubicBezTo>
                <a:cubicBezTo>
                  <a:pt x="3413760" y="2639246"/>
                  <a:pt x="3436069" y="2648862"/>
                  <a:pt x="3459480" y="2649406"/>
                </a:cubicBezTo>
                <a:cubicBezTo>
                  <a:pt x="3639720" y="2653598"/>
                  <a:pt x="3656368" y="2649560"/>
                  <a:pt x="3779520" y="2634166"/>
                </a:cubicBezTo>
                <a:cubicBezTo>
                  <a:pt x="3807460" y="2618926"/>
                  <a:pt x="3833911" y="2600564"/>
                  <a:pt x="3863340" y="2588446"/>
                </a:cubicBezTo>
                <a:cubicBezTo>
                  <a:pt x="3877626" y="2582563"/>
                  <a:pt x="3894403" y="2585712"/>
                  <a:pt x="3909060" y="2580826"/>
                </a:cubicBezTo>
                <a:cubicBezTo>
                  <a:pt x="3919161" y="2577459"/>
                  <a:pt x="4005701" y="2538353"/>
                  <a:pt x="4023360" y="2527486"/>
                </a:cubicBezTo>
                <a:cubicBezTo>
                  <a:pt x="4041969" y="2516035"/>
                  <a:pt x="4060532" y="2504084"/>
                  <a:pt x="4076700" y="2489386"/>
                </a:cubicBezTo>
                <a:cubicBezTo>
                  <a:pt x="4088734" y="2478446"/>
                  <a:pt x="4096470" y="2463526"/>
                  <a:pt x="4107180" y="2451286"/>
                </a:cubicBezTo>
                <a:cubicBezTo>
                  <a:pt x="4114276" y="2443176"/>
                  <a:pt x="4122420" y="2436046"/>
                  <a:pt x="4130040" y="2428426"/>
                </a:cubicBezTo>
                <a:cubicBezTo>
                  <a:pt x="4150360" y="2380166"/>
                  <a:pt x="4185217" y="2335689"/>
                  <a:pt x="4191000" y="2283646"/>
                </a:cubicBezTo>
                <a:cubicBezTo>
                  <a:pt x="4193540" y="2260786"/>
                  <a:pt x="4195367" y="2237836"/>
                  <a:pt x="4198620" y="2215066"/>
                </a:cubicBezTo>
                <a:cubicBezTo>
                  <a:pt x="4200452" y="2202245"/>
                  <a:pt x="4203923" y="2189709"/>
                  <a:pt x="4206240" y="2176966"/>
                </a:cubicBezTo>
                <a:cubicBezTo>
                  <a:pt x="4223445" y="2082340"/>
                  <a:pt x="4201816" y="2185444"/>
                  <a:pt x="4229100" y="2062666"/>
                </a:cubicBezTo>
                <a:cubicBezTo>
                  <a:pt x="4226560" y="1991546"/>
                  <a:pt x="4230587" y="1919886"/>
                  <a:pt x="4221480" y="1849306"/>
                </a:cubicBezTo>
                <a:cubicBezTo>
                  <a:pt x="4220101" y="1838618"/>
                  <a:pt x="4205829" y="1834456"/>
                  <a:pt x="4198620" y="1826446"/>
                </a:cubicBezTo>
                <a:cubicBezTo>
                  <a:pt x="4182954" y="1809040"/>
                  <a:pt x="4168140" y="1790886"/>
                  <a:pt x="4152900" y="1773106"/>
                </a:cubicBezTo>
                <a:cubicBezTo>
                  <a:pt x="4150360" y="1765486"/>
                  <a:pt x="4150960" y="1755926"/>
                  <a:pt x="4145280" y="1750246"/>
                </a:cubicBezTo>
                <a:cubicBezTo>
                  <a:pt x="4091295" y="1696261"/>
                  <a:pt x="4114239" y="1738455"/>
                  <a:pt x="4061460" y="1704526"/>
                </a:cubicBezTo>
                <a:cubicBezTo>
                  <a:pt x="3901958" y="1601989"/>
                  <a:pt x="4064364" y="1686928"/>
                  <a:pt x="3947160" y="1628326"/>
                </a:cubicBezTo>
                <a:cubicBezTo>
                  <a:pt x="3906933" y="1574690"/>
                  <a:pt x="3942591" y="1617356"/>
                  <a:pt x="3878580" y="1559746"/>
                </a:cubicBezTo>
                <a:cubicBezTo>
                  <a:pt x="3867900" y="1550134"/>
                  <a:pt x="3858692" y="1538975"/>
                  <a:pt x="3848100" y="1529266"/>
                </a:cubicBezTo>
                <a:cubicBezTo>
                  <a:pt x="3828196" y="1511021"/>
                  <a:pt x="3806879" y="1494349"/>
                  <a:pt x="3787140" y="1475926"/>
                </a:cubicBezTo>
                <a:cubicBezTo>
                  <a:pt x="3760547" y="1451105"/>
                  <a:pt x="3717728" y="1408335"/>
                  <a:pt x="3695700" y="1376866"/>
                </a:cubicBezTo>
                <a:cubicBezTo>
                  <a:pt x="3689186" y="1367560"/>
                  <a:pt x="3685977" y="1356316"/>
                  <a:pt x="3680460" y="1346386"/>
                </a:cubicBezTo>
                <a:cubicBezTo>
                  <a:pt x="3673267" y="1333439"/>
                  <a:pt x="3665220" y="1320986"/>
                  <a:pt x="3657600" y="1308286"/>
                </a:cubicBezTo>
                <a:cubicBezTo>
                  <a:pt x="3631064" y="1149071"/>
                  <a:pt x="3681151" y="1487063"/>
                  <a:pt x="3695700" y="1079686"/>
                </a:cubicBezTo>
                <a:cubicBezTo>
                  <a:pt x="3703680" y="856251"/>
                  <a:pt x="3687592" y="632590"/>
                  <a:pt x="3680460" y="409126"/>
                </a:cubicBezTo>
                <a:cubicBezTo>
                  <a:pt x="3680063" y="396679"/>
                  <a:pt x="3670524" y="348839"/>
                  <a:pt x="3665220" y="332926"/>
                </a:cubicBezTo>
                <a:cubicBezTo>
                  <a:pt x="3660895" y="319950"/>
                  <a:pt x="3658025" y="305888"/>
                  <a:pt x="3649980" y="294826"/>
                </a:cubicBezTo>
                <a:cubicBezTo>
                  <a:pt x="3603450" y="230847"/>
                  <a:pt x="3614653" y="263654"/>
                  <a:pt x="3558540" y="226246"/>
                </a:cubicBezTo>
                <a:cubicBezTo>
                  <a:pt x="3549574" y="220268"/>
                  <a:pt x="3544772" y="209172"/>
                  <a:pt x="3535680" y="203386"/>
                </a:cubicBezTo>
                <a:cubicBezTo>
                  <a:pt x="3476977" y="166029"/>
                  <a:pt x="3484517" y="179873"/>
                  <a:pt x="3429000" y="157666"/>
                </a:cubicBezTo>
                <a:cubicBezTo>
                  <a:pt x="3365716" y="132352"/>
                  <a:pt x="3435548" y="148597"/>
                  <a:pt x="3352800" y="134806"/>
                </a:cubicBezTo>
                <a:cubicBezTo>
                  <a:pt x="3218195" y="144777"/>
                  <a:pt x="3198663" y="137732"/>
                  <a:pt x="3108960" y="157666"/>
                </a:cubicBezTo>
                <a:cubicBezTo>
                  <a:pt x="3098737" y="159938"/>
                  <a:pt x="3088511" y="162277"/>
                  <a:pt x="3078480" y="165286"/>
                </a:cubicBezTo>
                <a:cubicBezTo>
                  <a:pt x="3063093" y="169902"/>
                  <a:pt x="3048000" y="175446"/>
                  <a:pt x="3032760" y="180526"/>
                </a:cubicBezTo>
                <a:cubicBezTo>
                  <a:pt x="3025140" y="183066"/>
                  <a:pt x="3016788" y="184013"/>
                  <a:pt x="3009900" y="188146"/>
                </a:cubicBezTo>
                <a:cubicBezTo>
                  <a:pt x="2997200" y="195766"/>
                  <a:pt x="2985047" y="204382"/>
                  <a:pt x="2971800" y="211006"/>
                </a:cubicBezTo>
                <a:cubicBezTo>
                  <a:pt x="2942372" y="225720"/>
                  <a:pt x="2950173" y="210082"/>
                  <a:pt x="2918460" y="233866"/>
                </a:cubicBezTo>
                <a:cubicBezTo>
                  <a:pt x="2906965" y="242487"/>
                  <a:pt x="2898889" y="254995"/>
                  <a:pt x="2887980" y="264346"/>
                </a:cubicBezTo>
                <a:cubicBezTo>
                  <a:pt x="2857407" y="290551"/>
                  <a:pt x="2874711" y="270980"/>
                  <a:pt x="2842260" y="287206"/>
                </a:cubicBezTo>
                <a:cubicBezTo>
                  <a:pt x="2834069" y="291302"/>
                  <a:pt x="2827253" y="297734"/>
                  <a:pt x="2819400" y="302446"/>
                </a:cubicBezTo>
                <a:cubicBezTo>
                  <a:pt x="2790203" y="319964"/>
                  <a:pt x="2735709" y="350652"/>
                  <a:pt x="2705100" y="363406"/>
                </a:cubicBezTo>
                <a:cubicBezTo>
                  <a:pt x="2695433" y="367434"/>
                  <a:pt x="2684555" y="367714"/>
                  <a:pt x="2674620" y="371026"/>
                </a:cubicBezTo>
                <a:cubicBezTo>
                  <a:pt x="2611202" y="392165"/>
                  <a:pt x="2621868" y="394923"/>
                  <a:pt x="2560320" y="409126"/>
                </a:cubicBezTo>
                <a:cubicBezTo>
                  <a:pt x="2545265" y="412600"/>
                  <a:pt x="2529589" y="412999"/>
                  <a:pt x="2514600" y="416746"/>
                </a:cubicBezTo>
                <a:cubicBezTo>
                  <a:pt x="2379134" y="450613"/>
                  <a:pt x="2499081" y="434090"/>
                  <a:pt x="2354580" y="447226"/>
                </a:cubicBezTo>
                <a:cubicBezTo>
                  <a:pt x="2334260" y="454846"/>
                  <a:pt x="2315189" y="467689"/>
                  <a:pt x="2293620" y="470086"/>
                </a:cubicBezTo>
                <a:cubicBezTo>
                  <a:pt x="2200078" y="480480"/>
                  <a:pt x="2105606" y="479331"/>
                  <a:pt x="2011680" y="485326"/>
                </a:cubicBezTo>
                <a:cubicBezTo>
                  <a:pt x="1986205" y="486952"/>
                  <a:pt x="1960880" y="490406"/>
                  <a:pt x="1935480" y="492946"/>
                </a:cubicBezTo>
                <a:cubicBezTo>
                  <a:pt x="1915160" y="498026"/>
                  <a:pt x="1895289" y="505477"/>
                  <a:pt x="1874520" y="508186"/>
                </a:cubicBezTo>
                <a:cubicBezTo>
                  <a:pt x="1716396" y="528811"/>
                  <a:pt x="1548593" y="502579"/>
                  <a:pt x="1394460" y="492946"/>
                </a:cubicBezTo>
                <a:cubicBezTo>
                  <a:pt x="1371600" y="487866"/>
                  <a:pt x="1348346" y="484314"/>
                  <a:pt x="1325880" y="477706"/>
                </a:cubicBezTo>
                <a:cubicBezTo>
                  <a:pt x="1305060" y="471582"/>
                  <a:pt x="1285508" y="461709"/>
                  <a:pt x="1264920" y="454846"/>
                </a:cubicBezTo>
                <a:cubicBezTo>
                  <a:pt x="1242186" y="447268"/>
                  <a:pt x="1211230" y="443358"/>
                  <a:pt x="1188720" y="439606"/>
                </a:cubicBezTo>
                <a:cubicBezTo>
                  <a:pt x="1178560" y="431986"/>
                  <a:pt x="1168574" y="424128"/>
                  <a:pt x="1158240" y="416746"/>
                </a:cubicBezTo>
                <a:cubicBezTo>
                  <a:pt x="1150788" y="411423"/>
                  <a:pt x="1141856" y="407982"/>
                  <a:pt x="1135380" y="401506"/>
                </a:cubicBezTo>
                <a:cubicBezTo>
                  <a:pt x="1121352" y="387478"/>
                  <a:pt x="1110460" y="370613"/>
                  <a:pt x="1097280" y="355786"/>
                </a:cubicBezTo>
                <a:cubicBezTo>
                  <a:pt x="1090121" y="347732"/>
                  <a:pt x="1081319" y="341205"/>
                  <a:pt x="1074420" y="332926"/>
                </a:cubicBezTo>
                <a:cubicBezTo>
                  <a:pt x="1068557" y="325891"/>
                  <a:pt x="1064503" y="317518"/>
                  <a:pt x="1059180" y="310066"/>
                </a:cubicBezTo>
                <a:cubicBezTo>
                  <a:pt x="1051798" y="299732"/>
                  <a:pt x="1043051" y="290356"/>
                  <a:pt x="1036320" y="279586"/>
                </a:cubicBezTo>
                <a:cubicBezTo>
                  <a:pt x="1030300" y="269953"/>
                  <a:pt x="1027100" y="258739"/>
                  <a:pt x="1021080" y="249106"/>
                </a:cubicBezTo>
                <a:cubicBezTo>
                  <a:pt x="995557" y="208269"/>
                  <a:pt x="1000459" y="226318"/>
                  <a:pt x="967740" y="188146"/>
                </a:cubicBezTo>
                <a:cubicBezTo>
                  <a:pt x="946634" y="163522"/>
                  <a:pt x="958844" y="163286"/>
                  <a:pt x="929640" y="142426"/>
                </a:cubicBezTo>
                <a:cubicBezTo>
                  <a:pt x="917218" y="133553"/>
                  <a:pt x="873230" y="116371"/>
                  <a:pt x="861060" y="111946"/>
                </a:cubicBezTo>
                <a:cubicBezTo>
                  <a:pt x="845963" y="106456"/>
                  <a:pt x="828706" y="105617"/>
                  <a:pt x="815340" y="96706"/>
                </a:cubicBezTo>
                <a:cubicBezTo>
                  <a:pt x="765242" y="63308"/>
                  <a:pt x="819196" y="96380"/>
                  <a:pt x="769620" y="73846"/>
                </a:cubicBezTo>
                <a:cubicBezTo>
                  <a:pt x="748938" y="64445"/>
                  <a:pt x="730700" y="48876"/>
                  <a:pt x="708660" y="43366"/>
                </a:cubicBezTo>
                <a:cubicBezTo>
                  <a:pt x="699329" y="41033"/>
                  <a:pt x="628545" y="22310"/>
                  <a:pt x="609600" y="20506"/>
                </a:cubicBezTo>
                <a:cubicBezTo>
                  <a:pt x="569064" y="16645"/>
                  <a:pt x="528320" y="15426"/>
                  <a:pt x="487680" y="12886"/>
                </a:cubicBezTo>
                <a:cubicBezTo>
                  <a:pt x="342834" y="-7806"/>
                  <a:pt x="415933" y="-389"/>
                  <a:pt x="137160" y="12886"/>
                </a:cubicBezTo>
                <a:cubicBezTo>
                  <a:pt x="115991" y="13894"/>
                  <a:pt x="109149" y="26891"/>
                  <a:pt x="91440" y="35746"/>
                </a:cubicBezTo>
                <a:cubicBezTo>
                  <a:pt x="84256" y="39338"/>
                  <a:pt x="76200" y="40826"/>
                  <a:pt x="68580" y="43366"/>
                </a:cubicBezTo>
                <a:cubicBezTo>
                  <a:pt x="50522" y="70453"/>
                  <a:pt x="11430" y="43366"/>
                  <a:pt x="0" y="43366"/>
                </a:cubicBezTo>
                <a:close/>
              </a:path>
            </a:pathLst>
          </a:custGeom>
          <a:solidFill>
            <a:srgbClr val="7F7F7F">
              <a:alpha val="20000"/>
            </a:srgbClr>
          </a:solidFill>
          <a:ln>
            <a:solidFill>
              <a:srgbClr val="6CA18F"/>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6" name="Oval 45"/>
          <p:cNvSpPr/>
          <p:nvPr/>
        </p:nvSpPr>
        <p:spPr>
          <a:xfrm>
            <a:off x="6438900" y="3432819"/>
            <a:ext cx="157723" cy="157723"/>
          </a:xfrm>
          <a:prstGeom prst="ellipse">
            <a:avLst/>
          </a:prstGeom>
          <a:solidFill>
            <a:srgbClr val="93CEFF"/>
          </a:solidFill>
          <a:ln>
            <a:solidFill>
              <a:srgbClr val="6CA1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6596623" y="4133710"/>
            <a:ext cx="157723" cy="157723"/>
          </a:xfrm>
          <a:prstGeom prst="ellipse">
            <a:avLst/>
          </a:prstGeom>
          <a:solidFill>
            <a:srgbClr val="93CEFF"/>
          </a:solidFill>
          <a:ln>
            <a:solidFill>
              <a:srgbClr val="6CA1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7243958" y="3657083"/>
            <a:ext cx="157723" cy="157723"/>
          </a:xfrm>
          <a:prstGeom prst="ellipse">
            <a:avLst/>
          </a:prstGeom>
          <a:solidFill>
            <a:srgbClr val="93CEFF"/>
          </a:solidFill>
          <a:ln>
            <a:solidFill>
              <a:srgbClr val="6CA1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7086235" y="4828867"/>
            <a:ext cx="157723" cy="157723"/>
          </a:xfrm>
          <a:prstGeom prst="ellipse">
            <a:avLst/>
          </a:prstGeom>
          <a:solidFill>
            <a:srgbClr val="93CEFF"/>
          </a:solidFill>
          <a:ln>
            <a:solidFill>
              <a:srgbClr val="6CA1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7858881" y="3890880"/>
            <a:ext cx="157723" cy="157723"/>
          </a:xfrm>
          <a:prstGeom prst="ellipse">
            <a:avLst/>
          </a:prstGeom>
          <a:solidFill>
            <a:srgbClr val="93CEFF"/>
          </a:solidFill>
          <a:ln>
            <a:solidFill>
              <a:srgbClr val="6CA1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8641080" y="3852232"/>
            <a:ext cx="157723" cy="157723"/>
          </a:xfrm>
          <a:prstGeom prst="ellipse">
            <a:avLst/>
          </a:prstGeom>
          <a:solidFill>
            <a:srgbClr val="93CEFF"/>
          </a:solidFill>
          <a:ln>
            <a:solidFill>
              <a:srgbClr val="6CA1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7780020" y="5197358"/>
            <a:ext cx="157723" cy="157723"/>
          </a:xfrm>
          <a:prstGeom prst="ellipse">
            <a:avLst/>
          </a:prstGeom>
          <a:solidFill>
            <a:srgbClr val="93CEFF"/>
          </a:solidFill>
          <a:ln>
            <a:solidFill>
              <a:srgbClr val="6CA1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9494884" y="4190857"/>
            <a:ext cx="157723" cy="157723"/>
          </a:xfrm>
          <a:prstGeom prst="ellipse">
            <a:avLst/>
          </a:prstGeom>
          <a:solidFill>
            <a:srgbClr val="93CEFF"/>
          </a:solidFill>
          <a:ln>
            <a:solidFill>
              <a:srgbClr val="6CA1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7673339" y="4478991"/>
            <a:ext cx="157723" cy="157723"/>
          </a:xfrm>
          <a:prstGeom prst="ellipse">
            <a:avLst/>
          </a:prstGeom>
          <a:solidFill>
            <a:srgbClr val="93CEFF"/>
          </a:solidFill>
          <a:ln>
            <a:solidFill>
              <a:srgbClr val="6CA1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p:cNvSpPr/>
          <p:nvPr/>
        </p:nvSpPr>
        <p:spPr>
          <a:xfrm>
            <a:off x="9319260" y="3623965"/>
            <a:ext cx="157723" cy="157723"/>
          </a:xfrm>
          <a:prstGeom prst="ellipse">
            <a:avLst/>
          </a:prstGeom>
          <a:solidFill>
            <a:srgbClr val="93CEFF"/>
          </a:solidFill>
          <a:ln>
            <a:solidFill>
              <a:srgbClr val="6CA1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8610600" y="4603291"/>
            <a:ext cx="157723" cy="157723"/>
          </a:xfrm>
          <a:prstGeom prst="ellipse">
            <a:avLst/>
          </a:prstGeom>
          <a:solidFill>
            <a:srgbClr val="93CEFF"/>
          </a:solidFill>
          <a:ln>
            <a:solidFill>
              <a:srgbClr val="6CA1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8990087" y="5276219"/>
            <a:ext cx="157723" cy="157723"/>
          </a:xfrm>
          <a:prstGeom prst="ellipse">
            <a:avLst/>
          </a:prstGeom>
          <a:solidFill>
            <a:srgbClr val="93CEFF"/>
          </a:solidFill>
          <a:ln>
            <a:solidFill>
              <a:srgbClr val="6CA1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9752843" y="5118496"/>
            <a:ext cx="157723" cy="157723"/>
          </a:xfrm>
          <a:prstGeom prst="ellipse">
            <a:avLst/>
          </a:prstGeom>
          <a:solidFill>
            <a:srgbClr val="93CEFF"/>
          </a:solidFill>
          <a:ln>
            <a:solidFill>
              <a:srgbClr val="6CA1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7110043" y="1362454"/>
            <a:ext cx="4680744" cy="4680744"/>
          </a:xfrm>
          <a:prstGeom prst="ellipse">
            <a:avLst/>
          </a:prstGeom>
          <a:noFill/>
          <a:ln w="6350">
            <a:solidFill>
              <a:srgbClr val="B8102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Arrow Connector 78"/>
          <p:cNvCxnSpPr/>
          <p:nvPr/>
        </p:nvCxnSpPr>
        <p:spPr>
          <a:xfrm flipV="1">
            <a:off x="9570630" y="3677068"/>
            <a:ext cx="2117206" cy="30982"/>
          </a:xfrm>
          <a:prstGeom prst="straightConnector1">
            <a:avLst/>
          </a:prstGeom>
          <a:ln w="38100">
            <a:solidFill>
              <a:srgbClr val="BE84C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10323839" y="3700450"/>
            <a:ext cx="663459" cy="276999"/>
          </a:xfrm>
          <a:prstGeom prst="rect">
            <a:avLst/>
          </a:prstGeom>
          <a:noFill/>
        </p:spPr>
        <p:txBody>
          <a:bodyPr wrap="square" rtlCol="0">
            <a:spAutoFit/>
          </a:bodyPr>
          <a:lstStyle/>
          <a:p>
            <a:r>
              <a:rPr lang="en-US" sz="1200" dirty="0" smtClean="0"/>
              <a:t>50 km</a:t>
            </a:r>
          </a:p>
        </p:txBody>
      </p:sp>
    </p:spTree>
    <p:extLst>
      <p:ext uri="{BB962C8B-B14F-4D97-AF65-F5344CB8AC3E}">
        <p14:creationId xmlns:p14="http://schemas.microsoft.com/office/powerpoint/2010/main" val="2004824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accel="50000" decel="50000" fill="hold" grpId="0" nodeType="clickEffect">
                                  <p:stCondLst>
                                    <p:cond delay="0"/>
                                  </p:stCondLst>
                                  <p:childTnLst>
                                    <p:animMotion origin="layout" path="M -4.16667E-7 4.44444E-6 L 0.06758 -0.07107 " pathEditMode="relative" rAng="0" ptsTypes="AA">
                                      <p:cBhvr>
                                        <p:cTn id="6" dur="2000" fill="hold"/>
                                        <p:tgtEl>
                                          <p:spTgt spid="25"/>
                                        </p:tgtEl>
                                        <p:attrNameLst>
                                          <p:attrName>ppt_x</p:attrName>
                                          <p:attrName>ppt_y</p:attrName>
                                        </p:attrNameLst>
                                      </p:cBhvr>
                                      <p:rCtr x="3372" y="-3565"/>
                                    </p:animMotion>
                                  </p:childTnLst>
                                </p:cTn>
                              </p:par>
                              <p:par>
                                <p:cTn id="7" presetID="56" presetClass="path" presetSubtype="0" accel="50000" decel="50000" fill="hold" grpId="0" nodeType="withEffect">
                                  <p:stCondLst>
                                    <p:cond delay="0"/>
                                  </p:stCondLst>
                                  <p:childTnLst>
                                    <p:animMotion origin="layout" path="M 3.125E-6 -4.07407E-6 L 0.04948 -0.01504 " pathEditMode="relative" rAng="0" ptsTypes="AA">
                                      <p:cBhvr>
                                        <p:cTn id="8" dur="2000" fill="hold"/>
                                        <p:tgtEl>
                                          <p:spTgt spid="21"/>
                                        </p:tgtEl>
                                        <p:attrNameLst>
                                          <p:attrName>ppt_x</p:attrName>
                                          <p:attrName>ppt_y</p:attrName>
                                        </p:attrNameLst>
                                      </p:cBhvr>
                                      <p:rCtr x="2474" y="-764"/>
                                    </p:animMotion>
                                  </p:childTnLst>
                                </p:cTn>
                              </p:par>
                              <p:par>
                                <p:cTn id="9" presetID="56" presetClass="path" presetSubtype="0" accel="50000" decel="50000" fill="hold" grpId="0" nodeType="withEffect">
                                  <p:stCondLst>
                                    <p:cond delay="0"/>
                                  </p:stCondLst>
                                  <p:childTnLst>
                                    <p:animMotion origin="layout" path="M 8.33333E-7 -2.59259E-6 L 0.0237 0.15648 " pathEditMode="relative" rAng="0" ptsTypes="AA">
                                      <p:cBhvr>
                                        <p:cTn id="10" dur="2000" fill="hold"/>
                                        <p:tgtEl>
                                          <p:spTgt spid="27"/>
                                        </p:tgtEl>
                                        <p:attrNameLst>
                                          <p:attrName>ppt_x</p:attrName>
                                          <p:attrName>ppt_y</p:attrName>
                                        </p:attrNameLst>
                                      </p:cBhvr>
                                      <p:rCtr x="1185" y="7824"/>
                                    </p:animMotion>
                                  </p:childTnLst>
                                </p:cTn>
                              </p:par>
                              <p:par>
                                <p:cTn id="11" presetID="56" presetClass="path" presetSubtype="0" accel="50000" decel="50000" fill="hold" grpId="0" nodeType="withEffect">
                                  <p:stCondLst>
                                    <p:cond delay="0"/>
                                  </p:stCondLst>
                                  <p:childTnLst>
                                    <p:animMotion origin="layout" path="M 8.33333E-7 4.07407E-6 L 0.05182 0.06226 " pathEditMode="relative" rAng="0" ptsTypes="AA">
                                      <p:cBhvr>
                                        <p:cTn id="12" dur="2000" fill="hold"/>
                                        <p:tgtEl>
                                          <p:spTgt spid="18"/>
                                        </p:tgtEl>
                                        <p:attrNameLst>
                                          <p:attrName>ppt_x</p:attrName>
                                          <p:attrName>ppt_y</p:attrName>
                                        </p:attrNameLst>
                                      </p:cBhvr>
                                      <p:rCtr x="2591" y="3102"/>
                                    </p:animMotion>
                                  </p:childTnLst>
                                </p:cTn>
                              </p:par>
                              <p:par>
                                <p:cTn id="13" presetID="56" presetClass="path" presetSubtype="0" accel="50000" decel="50000" fill="hold" grpId="0" nodeType="withEffect">
                                  <p:stCondLst>
                                    <p:cond delay="0"/>
                                  </p:stCondLst>
                                  <p:childTnLst>
                                    <p:animMotion origin="layout" path="M 8.33333E-7 -1.11111E-6 L -0.0237 0.08333 " pathEditMode="relative" rAng="0" ptsTypes="AA">
                                      <p:cBhvr>
                                        <p:cTn id="14" dur="2000" fill="hold"/>
                                        <p:tgtEl>
                                          <p:spTgt spid="22"/>
                                        </p:tgtEl>
                                        <p:attrNameLst>
                                          <p:attrName>ppt_x</p:attrName>
                                          <p:attrName>ppt_y</p:attrName>
                                        </p:attrNameLst>
                                      </p:cBhvr>
                                      <p:rCtr x="-1185" y="4167"/>
                                    </p:animMotion>
                                  </p:childTnLst>
                                </p:cTn>
                              </p:par>
                              <p:par>
                                <p:cTn id="15" presetID="64" presetClass="path" presetSubtype="0" accel="50000" decel="50000" fill="hold" grpId="0" nodeType="withEffect">
                                  <p:stCondLst>
                                    <p:cond delay="0"/>
                                  </p:stCondLst>
                                  <p:childTnLst>
                                    <p:animMotion origin="layout" path="M 1.04167E-6 4.81481E-6 L -0.06237 -0.04121 " pathEditMode="relative" rAng="0" ptsTypes="AA">
                                      <p:cBhvr>
                                        <p:cTn id="16" dur="2000" fill="hold"/>
                                        <p:tgtEl>
                                          <p:spTgt spid="23"/>
                                        </p:tgtEl>
                                        <p:attrNameLst>
                                          <p:attrName>ppt_x</p:attrName>
                                          <p:attrName>ppt_y</p:attrName>
                                        </p:attrNameLst>
                                      </p:cBhvr>
                                      <p:rCtr x="-3125" y="-2060"/>
                                    </p:animMotion>
                                  </p:childTnLst>
                                </p:cTn>
                              </p:par>
                              <p:par>
                                <p:cTn id="17" presetID="64" presetClass="path" presetSubtype="0" accel="50000" decel="50000" fill="hold" grpId="0" nodeType="withEffect">
                                  <p:stCondLst>
                                    <p:cond delay="0"/>
                                  </p:stCondLst>
                                  <p:childTnLst>
                                    <p:animMotion origin="layout" path="M 8.33333E-7 -3.7037E-6 L -0.0138 -0.16088 " pathEditMode="relative" rAng="0" ptsTypes="AA">
                                      <p:cBhvr>
                                        <p:cTn id="18" dur="2000" fill="hold"/>
                                        <p:tgtEl>
                                          <p:spTgt spid="17"/>
                                        </p:tgtEl>
                                        <p:attrNameLst>
                                          <p:attrName>ppt_x</p:attrName>
                                          <p:attrName>ppt_y</p:attrName>
                                        </p:attrNameLst>
                                      </p:cBhvr>
                                      <p:rCtr x="-690" y="-8056"/>
                                    </p:animMotion>
                                  </p:childTnLst>
                                </p:cTn>
                              </p:par>
                            </p:childTnLst>
                          </p:cTn>
                        </p:par>
                      </p:childTnLst>
                    </p:cTn>
                  </p:par>
                  <p:par>
                    <p:cTn id="19" fill="hold">
                      <p:stCondLst>
                        <p:cond delay="indefinite"/>
                      </p:stCondLst>
                      <p:childTnLst>
                        <p:par>
                          <p:cTn id="20" fill="hold">
                            <p:stCondLst>
                              <p:cond delay="0"/>
                            </p:stCondLst>
                            <p:childTnLst>
                              <p:par>
                                <p:cTn id="21" presetID="7" presetClass="emph" presetSubtype="1" nodeType="clickEffect">
                                  <p:stCondLst>
                                    <p:cond delay="0"/>
                                  </p:stCondLst>
                                  <p:childTnLst>
                                    <p:set>
                                      <p:cBhvr>
                                        <p:cTn id="22" dur="indefinite"/>
                                        <p:tgtEl>
                                          <p:spTgt spid="25"/>
                                        </p:tgtEl>
                                        <p:attrNameLst>
                                          <p:attrName>stroke.color</p:attrName>
                                        </p:attrNameLst>
                                      </p:cBhvr>
                                      <p:to>
                                        <p:clrVal>
                                          <a:srgbClr val="FF0000"/>
                                        </p:clrVal>
                                      </p:to>
                                    </p:set>
                                    <p:set>
                                      <p:cBhvr>
                                        <p:cTn id="23" dur="indefinite"/>
                                        <p:tgtEl>
                                          <p:spTgt spid="25"/>
                                        </p:tgtEl>
                                        <p:attrNameLst>
                                          <p:attrName>stroke.on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37" presetClass="path" presetSubtype="0" accel="50000" decel="50000" fill="hold" grpId="1" nodeType="clickEffect">
                                  <p:stCondLst>
                                    <p:cond delay="0"/>
                                  </p:stCondLst>
                                  <p:childTnLst>
                                    <p:animMotion origin="layout" path="M 0.06758 -0.07107 L 0.06693 -0.1375 C 0.06732 -0.15139 0.06849 -0.17176 0.0724 -0.1919 C 0.07539 -0.21505 0.08047 -0.23264 0.08477 -0.24468 L 0.10456 -0.30116 " pathEditMode="relative" rAng="17160000" ptsTypes="AAAAA">
                                      <p:cBhvr>
                                        <p:cTn id="27" dur="2000" fill="hold"/>
                                        <p:tgtEl>
                                          <p:spTgt spid="25"/>
                                        </p:tgtEl>
                                        <p:attrNameLst>
                                          <p:attrName>ppt_x</p:attrName>
                                          <p:attrName>ppt_y</p:attrName>
                                        </p:attrNameLst>
                                      </p:cBhvr>
                                      <p:rCtr x="1172" y="-11852"/>
                                    </p:animMotion>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6"/>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7"/>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48"/>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9"/>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50"/>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51"/>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52"/>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53"/>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54"/>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55"/>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56"/>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57"/>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5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7" presetClass="emph" presetSubtype="1" nodeType="clickEffect">
                                  <p:stCondLst>
                                    <p:cond delay="0"/>
                                  </p:stCondLst>
                                  <p:childTnLst>
                                    <p:set>
                                      <p:cBhvr>
                                        <p:cTn id="59" dur="indefinite"/>
                                        <p:tgtEl>
                                          <p:spTgt spid="55"/>
                                        </p:tgtEl>
                                        <p:attrNameLst>
                                          <p:attrName>stroke.color</p:attrName>
                                        </p:attrNameLst>
                                      </p:cBhvr>
                                      <p:to>
                                        <p:clrVal>
                                          <a:srgbClr val="FF0000"/>
                                        </p:clrVal>
                                      </p:to>
                                    </p:set>
                                    <p:set>
                                      <p:cBhvr>
                                        <p:cTn id="60" dur="indefinite"/>
                                        <p:tgtEl>
                                          <p:spTgt spid="55"/>
                                        </p:tgtEl>
                                        <p:attrNameLst>
                                          <p:attrName>stroke.on</p:attrName>
                                        </p:attrNameLst>
                                      </p:cBhvr>
                                      <p:to>
                                        <p:strVal val="true"/>
                                      </p:to>
                                    </p:set>
                                  </p:childTnLst>
                                </p:cTn>
                              </p:par>
                            </p:childTnLst>
                          </p:cTn>
                        </p:par>
                      </p:childTnLst>
                    </p:cTn>
                  </p:par>
                  <p:par>
                    <p:cTn id="61" fill="hold">
                      <p:stCondLst>
                        <p:cond delay="indefinite"/>
                      </p:stCondLst>
                      <p:childTnLst>
                        <p:par>
                          <p:cTn id="62" fill="hold">
                            <p:stCondLst>
                              <p:cond delay="0"/>
                            </p:stCondLst>
                            <p:childTnLst>
                              <p:par>
                                <p:cTn id="63" presetID="37" presetClass="path" presetSubtype="0" accel="50000" decel="50000" fill="hold" grpId="1" nodeType="clickEffect">
                                  <p:stCondLst>
                                    <p:cond delay="0"/>
                                  </p:stCondLst>
                                  <p:childTnLst>
                                    <p:animMotion origin="layout" path="M -0.00052 -0.00046 L -0.01471 -0.05763 C -0.0177 -0.06944 -0.02356 -0.08703 -0.03086 -0.10231 C -0.03854 -0.12106 -0.04674 -0.13287 -0.05208 -0.1412 L -0.08203 -0.17939 " pathEditMode="relative" rAng="13860000" ptsTypes="AAAAA">
                                      <p:cBhvr>
                                        <p:cTn id="64" dur="2000" fill="hold"/>
                                        <p:tgtEl>
                                          <p:spTgt spid="55"/>
                                        </p:tgtEl>
                                        <p:attrNameLst>
                                          <p:attrName>ppt_x</p:attrName>
                                          <p:attrName>ppt_y</p:attrName>
                                        </p:attrNameLst>
                                      </p:cBhvr>
                                      <p:rCtr x="-3581" y="-96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1" grpId="0" animBg="1"/>
      <p:bldP spid="22" grpId="0" animBg="1"/>
      <p:bldP spid="23" grpId="0" animBg="1"/>
      <p:bldP spid="25" grpId="0" animBg="1"/>
      <p:bldP spid="25" grpId="1" animBg="1"/>
      <p:bldP spid="27"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5" grpId="1" animBg="1"/>
      <p:bldP spid="56" grpId="0" animBg="1"/>
      <p:bldP spid="57" grpId="0" animBg="1"/>
      <p:bldP spid="5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89807"/>
            <a:ext cx="12192000" cy="94723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0"/>
            <a:ext cx="10515600" cy="1325563"/>
          </a:xfrm>
        </p:spPr>
        <p:txBody>
          <a:bodyPr/>
          <a:lstStyle/>
          <a:p>
            <a:r>
              <a:rPr lang="en-US" b="1" dirty="0" smtClean="0">
                <a:solidFill>
                  <a:srgbClr val="6CA18F"/>
                </a:solidFill>
              </a:rPr>
              <a:t>Methodology: Assignment Rules</a:t>
            </a:r>
            <a:endParaRPr lang="en-US" b="1" dirty="0">
              <a:solidFill>
                <a:srgbClr val="6CA18F"/>
              </a:solidFill>
            </a:endParaRPr>
          </a:p>
        </p:txBody>
      </p:sp>
      <p:sp>
        <p:nvSpPr>
          <p:cNvPr id="4" name="Slide Number Placeholder 3"/>
          <p:cNvSpPr>
            <a:spLocks noGrp="1"/>
          </p:cNvSpPr>
          <p:nvPr>
            <p:ph type="sldNum" sz="quarter" idx="12"/>
          </p:nvPr>
        </p:nvSpPr>
        <p:spPr/>
        <p:txBody>
          <a:bodyPr/>
          <a:lstStyle/>
          <a:p>
            <a:fld id="{6039E477-088D-487D-A482-1547B74FD154}" type="slidenum">
              <a:rPr lang="en-US" smtClean="0"/>
              <a:t>11</a:t>
            </a:fld>
            <a:endParaRPr lang="en-US"/>
          </a:p>
        </p:txBody>
      </p:sp>
      <p:sp>
        <p:nvSpPr>
          <p:cNvPr id="5" name="Text Placeholder 4"/>
          <p:cNvSpPr>
            <a:spLocks noGrp="1"/>
          </p:cNvSpPr>
          <p:nvPr>
            <p:ph type="body" sz="quarter" idx="13"/>
          </p:nvPr>
        </p:nvSpPr>
        <p:spPr/>
        <p:txBody>
          <a:bodyPr/>
          <a:lstStyle/>
          <a:p>
            <a:endParaRPr lang="en-US"/>
          </a:p>
        </p:txBody>
      </p:sp>
      <p:sp>
        <p:nvSpPr>
          <p:cNvPr id="13" name="Rectangle 12"/>
          <p:cNvSpPr/>
          <p:nvPr/>
        </p:nvSpPr>
        <p:spPr>
          <a:xfrm>
            <a:off x="838200" y="1582341"/>
            <a:ext cx="9662160" cy="4739759"/>
          </a:xfrm>
          <a:prstGeom prst="rect">
            <a:avLst/>
          </a:prstGeom>
        </p:spPr>
        <p:txBody>
          <a:bodyPr wrap="square">
            <a:spAutoFit/>
          </a:bodyPr>
          <a:lstStyle/>
          <a:p>
            <a:pPr marL="228600" indent="-228600">
              <a:lnSpc>
                <a:spcPct val="70000"/>
              </a:lnSpc>
              <a:spcBef>
                <a:spcPts val="1000"/>
              </a:spcBef>
              <a:buClr>
                <a:srgbClr val="BE84C6"/>
              </a:buClr>
              <a:buFont typeface="Wingdings" panose="05000000000000000000" pitchFamily="2" charset="2"/>
              <a:buChar char="§"/>
            </a:pPr>
            <a:r>
              <a:rPr lang="en-US" sz="2400" dirty="0">
                <a:solidFill>
                  <a:schemeClr val="accent5">
                    <a:lumMod val="75000"/>
                  </a:schemeClr>
                </a:solidFill>
              </a:rPr>
              <a:t>Agents were assumed to be placed on treatment at the sites where they were identified as long as the treatment site had the capacity </a:t>
            </a:r>
            <a:r>
              <a:rPr lang="en-US" sz="2400" dirty="0" smtClean="0">
                <a:solidFill>
                  <a:schemeClr val="accent5">
                    <a:lumMod val="75000"/>
                  </a:schemeClr>
                </a:solidFill>
              </a:rPr>
              <a:t>(TX_NEW) to </a:t>
            </a:r>
            <a:r>
              <a:rPr lang="en-US" sz="2400" dirty="0">
                <a:solidFill>
                  <a:schemeClr val="accent5">
                    <a:lumMod val="75000"/>
                  </a:schemeClr>
                </a:solidFill>
              </a:rPr>
              <a:t>do so. </a:t>
            </a:r>
          </a:p>
          <a:p>
            <a:pPr marL="228600" indent="-228600">
              <a:lnSpc>
                <a:spcPct val="70000"/>
              </a:lnSpc>
              <a:spcBef>
                <a:spcPts val="1000"/>
              </a:spcBef>
              <a:buClr>
                <a:srgbClr val="BE84C6"/>
              </a:buClr>
              <a:buFont typeface="Wingdings" panose="05000000000000000000" pitchFamily="2" charset="2"/>
              <a:buChar char="§"/>
            </a:pPr>
            <a:r>
              <a:rPr lang="en-US" sz="2400" dirty="0">
                <a:solidFill>
                  <a:schemeClr val="accent5">
                    <a:lumMod val="75000"/>
                  </a:schemeClr>
                </a:solidFill>
              </a:rPr>
              <a:t>If an agent remained unassigned due to capacity constraints at their home site, they would be assigned to the closest site in their choice matrix that had excess capacity and fell within a predefined search radius. </a:t>
            </a:r>
          </a:p>
          <a:p>
            <a:pPr marL="228600" indent="-228600">
              <a:lnSpc>
                <a:spcPct val="70000"/>
              </a:lnSpc>
              <a:spcBef>
                <a:spcPts val="1000"/>
              </a:spcBef>
              <a:buClr>
                <a:srgbClr val="BE84C6"/>
              </a:buClr>
              <a:buFont typeface="Wingdings" panose="05000000000000000000" pitchFamily="2" charset="2"/>
              <a:buChar char="§"/>
            </a:pPr>
            <a:r>
              <a:rPr lang="en-US" sz="2400" dirty="0">
                <a:solidFill>
                  <a:schemeClr val="accent5">
                    <a:lumMod val="75000"/>
                  </a:schemeClr>
                </a:solidFill>
              </a:rPr>
              <a:t>Each agent had two chances to be assigned. The first attempt occurred in the same quarter in which the agent was identified, i.e., tested positive. </a:t>
            </a:r>
          </a:p>
          <a:p>
            <a:pPr marL="228600" indent="-228600">
              <a:lnSpc>
                <a:spcPct val="70000"/>
              </a:lnSpc>
              <a:spcBef>
                <a:spcPts val="1000"/>
              </a:spcBef>
              <a:buClr>
                <a:srgbClr val="BE84C6"/>
              </a:buClr>
              <a:buFont typeface="Wingdings" panose="05000000000000000000" pitchFamily="2" charset="2"/>
              <a:buChar char="§"/>
            </a:pPr>
            <a:r>
              <a:rPr lang="en-US" sz="2400" dirty="0">
                <a:solidFill>
                  <a:schemeClr val="accent5">
                    <a:lumMod val="75000"/>
                  </a:schemeClr>
                </a:solidFill>
              </a:rPr>
              <a:t>If an agent was unable to find a treatment slot in the facility where they were identified or a nearby site, they were carried forward to the next quarter for assignment. </a:t>
            </a:r>
          </a:p>
          <a:p>
            <a:pPr marL="228600" indent="-228600">
              <a:lnSpc>
                <a:spcPct val="70000"/>
              </a:lnSpc>
              <a:spcBef>
                <a:spcPts val="1000"/>
              </a:spcBef>
              <a:buClr>
                <a:srgbClr val="BE84C6"/>
              </a:buClr>
              <a:buFont typeface="Wingdings" panose="05000000000000000000" pitchFamily="2" charset="2"/>
              <a:buChar char="§"/>
            </a:pPr>
            <a:r>
              <a:rPr lang="en-US" sz="2400" dirty="0">
                <a:solidFill>
                  <a:schemeClr val="accent5">
                    <a:lumMod val="75000"/>
                  </a:schemeClr>
                </a:solidFill>
              </a:rPr>
              <a:t>If the same agent still remained unassigned after the second quarter, they would be moved out of the system and were classified as unassigned</a:t>
            </a:r>
          </a:p>
          <a:p>
            <a:pPr marL="228600" indent="-228600">
              <a:lnSpc>
                <a:spcPct val="70000"/>
              </a:lnSpc>
              <a:spcBef>
                <a:spcPts val="1000"/>
              </a:spcBef>
              <a:buClr>
                <a:srgbClr val="BE84C6"/>
              </a:buClr>
              <a:buFont typeface="Wingdings" panose="05000000000000000000" pitchFamily="2" charset="2"/>
              <a:buChar char="§"/>
            </a:pPr>
            <a:endParaRPr lang="en-US" sz="2400" dirty="0">
              <a:solidFill>
                <a:schemeClr val="accent5">
                  <a:lumMod val="75000"/>
                </a:schemeClr>
              </a:solidFill>
            </a:endParaRPr>
          </a:p>
          <a:p>
            <a:pPr marL="228600" indent="-228600">
              <a:lnSpc>
                <a:spcPct val="70000"/>
              </a:lnSpc>
              <a:spcBef>
                <a:spcPts val="1000"/>
              </a:spcBef>
              <a:buClr>
                <a:srgbClr val="BE84C6"/>
              </a:buClr>
              <a:buFont typeface="Wingdings" panose="05000000000000000000" pitchFamily="2" charset="2"/>
              <a:buChar char="§"/>
            </a:pPr>
            <a:endParaRPr lang="en-US" sz="2400" dirty="0">
              <a:solidFill>
                <a:schemeClr val="accent5">
                  <a:lumMod val="75000"/>
                </a:schemeClr>
              </a:solidFill>
            </a:endParaRPr>
          </a:p>
        </p:txBody>
      </p:sp>
    </p:spTree>
    <p:extLst>
      <p:ext uri="{BB962C8B-B14F-4D97-AF65-F5344CB8AC3E}">
        <p14:creationId xmlns:p14="http://schemas.microsoft.com/office/powerpoint/2010/main" val="15375524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89807"/>
            <a:ext cx="12192000" cy="94723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0"/>
            <a:ext cx="10515600" cy="1325563"/>
          </a:xfrm>
        </p:spPr>
        <p:txBody>
          <a:bodyPr/>
          <a:lstStyle/>
          <a:p>
            <a:r>
              <a:rPr lang="en-US" b="1" dirty="0" smtClean="0">
                <a:solidFill>
                  <a:srgbClr val="6CA18F"/>
                </a:solidFill>
              </a:rPr>
              <a:t>Methodology: Choice Matrix</a:t>
            </a:r>
            <a:endParaRPr lang="en-US" b="1" dirty="0">
              <a:solidFill>
                <a:srgbClr val="6CA18F"/>
              </a:solidFill>
            </a:endParaRPr>
          </a:p>
        </p:txBody>
      </p:sp>
      <p:sp>
        <p:nvSpPr>
          <p:cNvPr id="4" name="Slide Number Placeholder 3"/>
          <p:cNvSpPr>
            <a:spLocks noGrp="1"/>
          </p:cNvSpPr>
          <p:nvPr>
            <p:ph type="sldNum" sz="quarter" idx="12"/>
          </p:nvPr>
        </p:nvSpPr>
        <p:spPr/>
        <p:txBody>
          <a:bodyPr/>
          <a:lstStyle/>
          <a:p>
            <a:fld id="{6039E477-088D-487D-A482-1547B74FD154}" type="slidenum">
              <a:rPr lang="en-US" smtClean="0"/>
              <a:t>12</a:t>
            </a:fld>
            <a:endParaRPr lang="en-US"/>
          </a:p>
        </p:txBody>
      </p:sp>
      <p:sp>
        <p:nvSpPr>
          <p:cNvPr id="5" name="Text Placeholder 4"/>
          <p:cNvSpPr>
            <a:spLocks noGrp="1"/>
          </p:cNvSpPr>
          <p:nvPr>
            <p:ph type="body" sz="quarter" idx="13"/>
          </p:nvPr>
        </p:nvSpPr>
        <p:spPr/>
        <p:txBody>
          <a:bodyPr/>
          <a:lstStyle/>
          <a:p>
            <a:endParaRPr lang="en-US"/>
          </a:p>
        </p:txBody>
      </p:sp>
      <p:cxnSp>
        <p:nvCxnSpPr>
          <p:cNvPr id="12" name="Straight Arrow Connector 11"/>
          <p:cNvCxnSpPr/>
          <p:nvPr/>
        </p:nvCxnSpPr>
        <p:spPr>
          <a:xfrm>
            <a:off x="2705100" y="3929014"/>
            <a:ext cx="0" cy="2019300"/>
          </a:xfrm>
          <a:prstGeom prst="straightConnector1">
            <a:avLst/>
          </a:prstGeom>
          <a:ln w="76200">
            <a:solidFill>
              <a:srgbClr val="BE84C6"/>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348740" y="4576714"/>
            <a:ext cx="1150620" cy="646331"/>
          </a:xfrm>
          <a:prstGeom prst="rect">
            <a:avLst/>
          </a:prstGeom>
          <a:noFill/>
        </p:spPr>
        <p:txBody>
          <a:bodyPr wrap="square" rtlCol="0">
            <a:spAutoFit/>
          </a:bodyPr>
          <a:lstStyle/>
          <a:p>
            <a:pPr algn="r"/>
            <a:r>
              <a:rPr lang="en-US" dirty="0" smtClean="0">
                <a:solidFill>
                  <a:schemeClr val="tx1">
                    <a:lumMod val="50000"/>
                    <a:lumOff val="50000"/>
                  </a:schemeClr>
                </a:solidFill>
              </a:rPr>
              <a:t>Random</a:t>
            </a:r>
          </a:p>
          <a:p>
            <a:pPr algn="r"/>
            <a:r>
              <a:rPr lang="en-US" dirty="0" smtClean="0">
                <a:solidFill>
                  <a:schemeClr val="tx1">
                    <a:lumMod val="50000"/>
                    <a:lumOff val="50000"/>
                  </a:schemeClr>
                </a:solidFill>
              </a:rPr>
              <a:t>Order</a:t>
            </a:r>
          </a:p>
        </p:txBody>
      </p:sp>
      <p:cxnSp>
        <p:nvCxnSpPr>
          <p:cNvPr id="18" name="Straight Arrow Connector 17"/>
          <p:cNvCxnSpPr/>
          <p:nvPr/>
        </p:nvCxnSpPr>
        <p:spPr>
          <a:xfrm flipV="1">
            <a:off x="6408393" y="3685174"/>
            <a:ext cx="3831668" cy="22770"/>
          </a:xfrm>
          <a:prstGeom prst="straightConnector1">
            <a:avLst/>
          </a:prstGeom>
          <a:ln w="76200">
            <a:solidFill>
              <a:srgbClr val="BE84C6"/>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798820" y="3279438"/>
            <a:ext cx="2583180" cy="369332"/>
          </a:xfrm>
          <a:prstGeom prst="rect">
            <a:avLst/>
          </a:prstGeom>
          <a:noFill/>
        </p:spPr>
        <p:txBody>
          <a:bodyPr wrap="square" rtlCol="0">
            <a:spAutoFit/>
          </a:bodyPr>
          <a:lstStyle/>
          <a:p>
            <a:pPr algn="r"/>
            <a:r>
              <a:rPr lang="en-US" dirty="0" smtClean="0">
                <a:solidFill>
                  <a:schemeClr val="tx1">
                    <a:lumMod val="50000"/>
                    <a:lumOff val="50000"/>
                  </a:schemeClr>
                </a:solidFill>
              </a:rPr>
              <a:t>Distance from Agent</a:t>
            </a:r>
          </a:p>
        </p:txBody>
      </p:sp>
      <p:pic>
        <p:nvPicPr>
          <p:cNvPr id="27" name="Picture 26"/>
          <p:cNvPicPr>
            <a:picLocks noChangeAspect="1"/>
          </p:cNvPicPr>
          <p:nvPr/>
        </p:nvPicPr>
        <p:blipFill>
          <a:blip r:embed="rId2"/>
          <a:stretch>
            <a:fillRect/>
          </a:stretch>
        </p:blipFill>
        <p:spPr>
          <a:xfrm>
            <a:off x="3117093" y="3929014"/>
            <a:ext cx="7122968" cy="2012688"/>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8474" y="1614082"/>
            <a:ext cx="3472543" cy="1782572"/>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1181" y="1940936"/>
            <a:ext cx="1747127" cy="1147932"/>
          </a:xfrm>
          <a:prstGeom prst="rect">
            <a:avLst/>
          </a:prstGeom>
        </p:spPr>
      </p:pic>
    </p:spTree>
    <p:extLst>
      <p:ext uri="{BB962C8B-B14F-4D97-AF65-F5344CB8AC3E}">
        <p14:creationId xmlns:p14="http://schemas.microsoft.com/office/powerpoint/2010/main" val="194541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4656659" y="-2667106"/>
            <a:ext cx="13204650" cy="13204650"/>
          </a:xfrm>
          <a:prstGeom prst="ellipse">
            <a:avLst/>
          </a:prstGeom>
          <a:noFill/>
          <a:ln w="6350">
            <a:solidFill>
              <a:srgbClr val="B8102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p:cNvPicPr>
            <a:picLocks noChangeAspect="1"/>
          </p:cNvPicPr>
          <p:nvPr/>
        </p:nvPicPr>
        <p:blipFill>
          <a:blip r:embed="rId2"/>
          <a:stretch>
            <a:fillRect/>
          </a:stretch>
        </p:blipFill>
        <p:spPr>
          <a:xfrm>
            <a:off x="4682744" y="3385493"/>
            <a:ext cx="473902" cy="549726"/>
          </a:xfrm>
          <a:prstGeom prst="rect">
            <a:avLst/>
          </a:prstGeom>
        </p:spPr>
      </p:pic>
      <p:pic>
        <p:nvPicPr>
          <p:cNvPr id="50" name="Picture 49"/>
          <p:cNvPicPr>
            <a:picLocks noChangeAspect="1"/>
          </p:cNvPicPr>
          <p:nvPr/>
        </p:nvPicPr>
        <p:blipFill>
          <a:blip r:embed="rId2"/>
          <a:stretch>
            <a:fillRect/>
          </a:stretch>
        </p:blipFill>
        <p:spPr>
          <a:xfrm>
            <a:off x="6887960" y="3453571"/>
            <a:ext cx="473902" cy="549726"/>
          </a:xfrm>
          <a:prstGeom prst="rect">
            <a:avLst/>
          </a:prstGeom>
        </p:spPr>
      </p:pic>
      <p:sp>
        <p:nvSpPr>
          <p:cNvPr id="4" name="Slide Number Placeholder 3"/>
          <p:cNvSpPr>
            <a:spLocks noGrp="1"/>
          </p:cNvSpPr>
          <p:nvPr>
            <p:ph type="sldNum" sz="quarter" idx="12"/>
          </p:nvPr>
        </p:nvSpPr>
        <p:spPr/>
        <p:txBody>
          <a:bodyPr/>
          <a:lstStyle/>
          <a:p>
            <a:fld id="{6039E477-088D-487D-A482-1547B74FD154}" type="slidenum">
              <a:rPr lang="en-US" smtClean="0"/>
              <a:t>13</a:t>
            </a:fld>
            <a:endParaRPr lang="en-US"/>
          </a:p>
        </p:txBody>
      </p:sp>
      <p:sp>
        <p:nvSpPr>
          <p:cNvPr id="8" name="Rectangle 7"/>
          <p:cNvSpPr/>
          <p:nvPr/>
        </p:nvSpPr>
        <p:spPr>
          <a:xfrm>
            <a:off x="0" y="189807"/>
            <a:ext cx="12192000" cy="94723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p:cNvSpPr>
            <a:spLocks noGrp="1"/>
          </p:cNvSpPr>
          <p:nvPr>
            <p:ph type="body" sz="quarter" idx="13"/>
          </p:nvPr>
        </p:nvSpPr>
        <p:spPr/>
        <p:txBody>
          <a:bodyPr/>
          <a:lstStyle/>
          <a:p>
            <a:endParaRPr lang="en-US"/>
          </a:p>
        </p:txBody>
      </p:sp>
      <p:pic>
        <p:nvPicPr>
          <p:cNvPr id="7" name="Picture 6"/>
          <p:cNvPicPr>
            <a:picLocks noChangeAspect="1"/>
          </p:cNvPicPr>
          <p:nvPr/>
        </p:nvPicPr>
        <p:blipFill>
          <a:blip r:embed="rId3"/>
          <a:stretch>
            <a:fillRect/>
          </a:stretch>
        </p:blipFill>
        <p:spPr>
          <a:xfrm>
            <a:off x="1390894" y="3701963"/>
            <a:ext cx="430686" cy="517791"/>
          </a:xfrm>
          <a:prstGeom prst="rect">
            <a:avLst/>
          </a:prstGeom>
        </p:spPr>
      </p:pic>
      <p:pic>
        <p:nvPicPr>
          <p:cNvPr id="9" name="Picture 8"/>
          <p:cNvPicPr>
            <a:picLocks noChangeAspect="1"/>
          </p:cNvPicPr>
          <p:nvPr/>
        </p:nvPicPr>
        <p:blipFill>
          <a:blip r:embed="rId4"/>
          <a:stretch>
            <a:fillRect/>
          </a:stretch>
        </p:blipFill>
        <p:spPr>
          <a:xfrm>
            <a:off x="3223146" y="2135556"/>
            <a:ext cx="488038" cy="494770"/>
          </a:xfrm>
          <a:prstGeom prst="rect">
            <a:avLst/>
          </a:prstGeom>
          <a:solidFill>
            <a:srgbClr val="6CA18F"/>
          </a:solidFill>
        </p:spPr>
      </p:pic>
      <p:sp>
        <p:nvSpPr>
          <p:cNvPr id="6" name="Oval 5"/>
          <p:cNvSpPr/>
          <p:nvPr/>
        </p:nvSpPr>
        <p:spPr>
          <a:xfrm>
            <a:off x="1765302" y="3533896"/>
            <a:ext cx="163773" cy="16377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4" name="Oval 13"/>
          <p:cNvSpPr/>
          <p:nvPr/>
        </p:nvSpPr>
        <p:spPr>
          <a:xfrm>
            <a:off x="1997236" y="3370123"/>
            <a:ext cx="163773" cy="16377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5" name="Oval 14"/>
          <p:cNvSpPr/>
          <p:nvPr/>
        </p:nvSpPr>
        <p:spPr>
          <a:xfrm>
            <a:off x="2231522" y="3975673"/>
            <a:ext cx="163773" cy="16377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7" name="Oval 16"/>
          <p:cNvSpPr/>
          <p:nvPr/>
        </p:nvSpPr>
        <p:spPr>
          <a:xfrm>
            <a:off x="2561230" y="3789528"/>
            <a:ext cx="163773" cy="16377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8" name="Oval 17"/>
          <p:cNvSpPr/>
          <p:nvPr/>
        </p:nvSpPr>
        <p:spPr>
          <a:xfrm>
            <a:off x="2313408" y="4219251"/>
            <a:ext cx="163773" cy="16377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0" name="Oval 19"/>
          <p:cNvSpPr/>
          <p:nvPr/>
        </p:nvSpPr>
        <p:spPr>
          <a:xfrm>
            <a:off x="2890387" y="2239984"/>
            <a:ext cx="163773" cy="163773"/>
          </a:xfrm>
          <a:prstGeom prst="ellipse">
            <a:avLst/>
          </a:prstGeom>
          <a:solidFill>
            <a:srgbClr val="6CA18F"/>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1" name="Oval 20"/>
          <p:cNvSpPr/>
          <p:nvPr/>
        </p:nvSpPr>
        <p:spPr>
          <a:xfrm>
            <a:off x="3150360" y="1931146"/>
            <a:ext cx="163773" cy="163773"/>
          </a:xfrm>
          <a:prstGeom prst="ellipse">
            <a:avLst/>
          </a:prstGeom>
          <a:solidFill>
            <a:srgbClr val="6CA18F"/>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2" name="Oval 21"/>
          <p:cNvSpPr/>
          <p:nvPr/>
        </p:nvSpPr>
        <p:spPr>
          <a:xfrm>
            <a:off x="3798283" y="2135556"/>
            <a:ext cx="163773" cy="163773"/>
          </a:xfrm>
          <a:prstGeom prst="ellipse">
            <a:avLst/>
          </a:prstGeom>
          <a:solidFill>
            <a:srgbClr val="6CA18F"/>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3" name="Oval 22"/>
          <p:cNvSpPr/>
          <p:nvPr/>
        </p:nvSpPr>
        <p:spPr>
          <a:xfrm>
            <a:off x="2959291" y="2575615"/>
            <a:ext cx="163773" cy="163773"/>
          </a:xfrm>
          <a:prstGeom prst="ellipse">
            <a:avLst/>
          </a:prstGeom>
          <a:solidFill>
            <a:srgbClr val="6CA18F"/>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4" name="Oval 23"/>
          <p:cNvSpPr/>
          <p:nvPr/>
        </p:nvSpPr>
        <p:spPr>
          <a:xfrm>
            <a:off x="3528020" y="1951464"/>
            <a:ext cx="163773" cy="163773"/>
          </a:xfrm>
          <a:prstGeom prst="ellipse">
            <a:avLst/>
          </a:prstGeom>
          <a:solidFill>
            <a:srgbClr val="6CA18F"/>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5" name="Oval 24"/>
          <p:cNvSpPr/>
          <p:nvPr/>
        </p:nvSpPr>
        <p:spPr>
          <a:xfrm>
            <a:off x="3718010" y="2559826"/>
            <a:ext cx="163773" cy="163773"/>
          </a:xfrm>
          <a:prstGeom prst="ellipse">
            <a:avLst/>
          </a:prstGeom>
          <a:solidFill>
            <a:srgbClr val="6CA18F"/>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Rectangle 25"/>
          <p:cNvSpPr/>
          <p:nvPr/>
        </p:nvSpPr>
        <p:spPr>
          <a:xfrm>
            <a:off x="1201512" y="3876434"/>
            <a:ext cx="245660" cy="24566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201512" y="3623863"/>
            <a:ext cx="245660" cy="24566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201512" y="4140241"/>
            <a:ext cx="245660" cy="24566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9260141" y="1761955"/>
            <a:ext cx="252349" cy="252349"/>
          </a:xfrm>
          <a:prstGeom prst="ellipse">
            <a:avLst/>
          </a:prstGeom>
          <a:noFill/>
          <a:ln w="28575">
            <a:solidFill>
              <a:schemeClr val="tx1">
                <a:lumMod val="50000"/>
                <a:lumOff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1" name="Oval 30"/>
          <p:cNvSpPr/>
          <p:nvPr/>
        </p:nvSpPr>
        <p:spPr>
          <a:xfrm>
            <a:off x="1765302" y="4364827"/>
            <a:ext cx="163773" cy="16377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2" name="Rectangle 31"/>
          <p:cNvSpPr/>
          <p:nvPr/>
        </p:nvSpPr>
        <p:spPr>
          <a:xfrm>
            <a:off x="1201512" y="3366830"/>
            <a:ext cx="245660" cy="24566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339429" y="2973842"/>
            <a:ext cx="1794793" cy="338554"/>
          </a:xfrm>
          <a:prstGeom prst="rect">
            <a:avLst/>
          </a:prstGeom>
          <a:noFill/>
        </p:spPr>
        <p:txBody>
          <a:bodyPr wrap="square" rtlCol="0">
            <a:spAutoFit/>
          </a:bodyPr>
          <a:lstStyle/>
          <a:p>
            <a:r>
              <a:rPr lang="en-US" sz="1600" dirty="0" smtClean="0"/>
              <a:t>TX_NEW = 4</a:t>
            </a:r>
            <a:endParaRPr lang="en-US" sz="1600" dirty="0"/>
          </a:p>
        </p:txBody>
      </p:sp>
      <p:sp>
        <p:nvSpPr>
          <p:cNvPr id="35" name="TextBox 34"/>
          <p:cNvSpPr txBox="1"/>
          <p:nvPr/>
        </p:nvSpPr>
        <p:spPr>
          <a:xfrm>
            <a:off x="1516402" y="4702650"/>
            <a:ext cx="1794793" cy="338554"/>
          </a:xfrm>
          <a:prstGeom prst="rect">
            <a:avLst/>
          </a:prstGeom>
          <a:noFill/>
        </p:spPr>
        <p:txBody>
          <a:bodyPr wrap="square" rtlCol="0">
            <a:spAutoFit/>
          </a:bodyPr>
          <a:lstStyle/>
          <a:p>
            <a:r>
              <a:rPr lang="en-US" sz="1600" dirty="0" smtClean="0"/>
              <a:t>HTS_POS = 6</a:t>
            </a:r>
            <a:endParaRPr lang="en-US" sz="1600" dirty="0"/>
          </a:p>
        </p:txBody>
      </p:sp>
      <p:sp>
        <p:nvSpPr>
          <p:cNvPr id="36" name="TextBox 35"/>
          <p:cNvSpPr txBox="1"/>
          <p:nvPr/>
        </p:nvSpPr>
        <p:spPr>
          <a:xfrm>
            <a:off x="9691556" y="1719450"/>
            <a:ext cx="1794793" cy="338554"/>
          </a:xfrm>
          <a:prstGeom prst="rect">
            <a:avLst/>
          </a:prstGeom>
          <a:noFill/>
        </p:spPr>
        <p:txBody>
          <a:bodyPr wrap="square" rtlCol="0">
            <a:spAutoFit/>
          </a:bodyPr>
          <a:lstStyle/>
          <a:p>
            <a:r>
              <a:rPr lang="en-US" sz="1600" dirty="0" smtClean="0"/>
              <a:t>HTS_POS</a:t>
            </a:r>
            <a:endParaRPr lang="en-US" sz="1600" dirty="0"/>
          </a:p>
        </p:txBody>
      </p:sp>
      <p:sp>
        <p:nvSpPr>
          <p:cNvPr id="37" name="TextBox 36"/>
          <p:cNvSpPr txBox="1"/>
          <p:nvPr/>
        </p:nvSpPr>
        <p:spPr>
          <a:xfrm>
            <a:off x="9691556" y="2226691"/>
            <a:ext cx="1794793" cy="338554"/>
          </a:xfrm>
          <a:prstGeom prst="rect">
            <a:avLst/>
          </a:prstGeom>
          <a:noFill/>
        </p:spPr>
        <p:txBody>
          <a:bodyPr wrap="square" rtlCol="0">
            <a:spAutoFit/>
          </a:bodyPr>
          <a:lstStyle/>
          <a:p>
            <a:r>
              <a:rPr lang="en-US" sz="1600" dirty="0" smtClean="0"/>
              <a:t>TX_NEW </a:t>
            </a:r>
            <a:endParaRPr lang="en-US" sz="1600" dirty="0"/>
          </a:p>
        </p:txBody>
      </p:sp>
      <p:sp>
        <p:nvSpPr>
          <p:cNvPr id="38" name="Rectangle 37"/>
          <p:cNvSpPr/>
          <p:nvPr/>
        </p:nvSpPr>
        <p:spPr>
          <a:xfrm>
            <a:off x="9260141" y="2277278"/>
            <a:ext cx="245660" cy="24566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1048152" y="3303192"/>
            <a:ext cx="712150" cy="1254967"/>
          </a:xfrm>
          <a:prstGeom prst="roundRect">
            <a:avLst/>
          </a:prstGeom>
          <a:solidFill>
            <a:schemeClr val="accent4">
              <a:lumMod val="75000"/>
              <a:alpha val="2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497305" y="3329179"/>
            <a:ext cx="245660" cy="24566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4497305" y="3574839"/>
            <a:ext cx="245660" cy="24566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696524" y="3519293"/>
            <a:ext cx="245660" cy="24566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497305" y="3819740"/>
            <a:ext cx="245660" cy="24566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3689429" y="2867795"/>
            <a:ext cx="1794793" cy="338554"/>
          </a:xfrm>
          <a:prstGeom prst="rect">
            <a:avLst/>
          </a:prstGeom>
          <a:noFill/>
        </p:spPr>
        <p:txBody>
          <a:bodyPr wrap="square" rtlCol="0">
            <a:spAutoFit/>
          </a:bodyPr>
          <a:lstStyle/>
          <a:p>
            <a:r>
              <a:rPr lang="en-US" sz="1600" dirty="0" smtClean="0"/>
              <a:t>TX_NEW = 3</a:t>
            </a:r>
            <a:endParaRPr lang="en-US" sz="1600" dirty="0"/>
          </a:p>
        </p:txBody>
      </p:sp>
      <p:sp>
        <p:nvSpPr>
          <p:cNvPr id="48" name="Rectangle 47"/>
          <p:cNvSpPr/>
          <p:nvPr/>
        </p:nvSpPr>
        <p:spPr>
          <a:xfrm>
            <a:off x="6696524" y="3794130"/>
            <a:ext cx="245660" cy="24566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2561422" y="1509069"/>
            <a:ext cx="1794793" cy="338554"/>
          </a:xfrm>
          <a:prstGeom prst="rect">
            <a:avLst/>
          </a:prstGeom>
          <a:noFill/>
        </p:spPr>
        <p:txBody>
          <a:bodyPr wrap="square" rtlCol="0">
            <a:spAutoFit/>
          </a:bodyPr>
          <a:lstStyle/>
          <a:p>
            <a:r>
              <a:rPr lang="en-US" sz="1600" dirty="0" smtClean="0"/>
              <a:t>HTS_POS = 6</a:t>
            </a:r>
            <a:endParaRPr lang="en-US" sz="1600" dirty="0"/>
          </a:p>
        </p:txBody>
      </p:sp>
      <p:sp>
        <p:nvSpPr>
          <p:cNvPr id="51" name="TextBox 50"/>
          <p:cNvSpPr txBox="1"/>
          <p:nvPr/>
        </p:nvSpPr>
        <p:spPr>
          <a:xfrm>
            <a:off x="6427016" y="2832086"/>
            <a:ext cx="1794793" cy="338554"/>
          </a:xfrm>
          <a:prstGeom prst="rect">
            <a:avLst/>
          </a:prstGeom>
          <a:noFill/>
        </p:spPr>
        <p:txBody>
          <a:bodyPr wrap="square" rtlCol="0">
            <a:spAutoFit/>
          </a:bodyPr>
          <a:lstStyle/>
          <a:p>
            <a:r>
              <a:rPr lang="en-US" sz="1600" dirty="0" smtClean="0"/>
              <a:t>TX_NEW = 2</a:t>
            </a:r>
            <a:endParaRPr lang="en-US" sz="1600" dirty="0"/>
          </a:p>
        </p:txBody>
      </p:sp>
      <p:sp>
        <p:nvSpPr>
          <p:cNvPr id="52" name="Rounded Rectangle 51"/>
          <p:cNvSpPr/>
          <p:nvPr/>
        </p:nvSpPr>
        <p:spPr>
          <a:xfrm>
            <a:off x="6610717" y="3304015"/>
            <a:ext cx="712150" cy="1254967"/>
          </a:xfrm>
          <a:prstGeom prst="roundRect">
            <a:avLst/>
          </a:prstGeom>
          <a:solidFill>
            <a:schemeClr val="accent4">
              <a:lumMod val="75000"/>
              <a:alpha val="2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p:nvSpPr>
        <p:spPr>
          <a:xfrm>
            <a:off x="4375455" y="3303232"/>
            <a:ext cx="712150" cy="1254967"/>
          </a:xfrm>
          <a:prstGeom prst="roundRect">
            <a:avLst/>
          </a:prstGeom>
          <a:solidFill>
            <a:schemeClr val="accent4">
              <a:lumMod val="75000"/>
              <a:alpha val="2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p:cNvCxnSpPr/>
          <p:nvPr/>
        </p:nvCxnSpPr>
        <p:spPr>
          <a:xfrm>
            <a:off x="1390894" y="5283938"/>
            <a:ext cx="6830915" cy="0"/>
          </a:xfrm>
          <a:prstGeom prst="straightConnector1">
            <a:avLst/>
          </a:prstGeom>
          <a:ln w="38100">
            <a:solidFill>
              <a:srgbClr val="BE84C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497305" y="5283938"/>
            <a:ext cx="663459" cy="276999"/>
          </a:xfrm>
          <a:prstGeom prst="rect">
            <a:avLst/>
          </a:prstGeom>
          <a:noFill/>
        </p:spPr>
        <p:txBody>
          <a:bodyPr wrap="square" rtlCol="0">
            <a:spAutoFit/>
          </a:bodyPr>
          <a:lstStyle/>
          <a:p>
            <a:r>
              <a:rPr lang="en-US" sz="1200" dirty="0" smtClean="0"/>
              <a:t>50 km</a:t>
            </a:r>
          </a:p>
        </p:txBody>
      </p:sp>
      <p:sp>
        <p:nvSpPr>
          <p:cNvPr id="55" name="Title 1"/>
          <p:cNvSpPr>
            <a:spLocks noGrp="1"/>
          </p:cNvSpPr>
          <p:nvPr>
            <p:ph type="title"/>
          </p:nvPr>
        </p:nvSpPr>
        <p:spPr>
          <a:xfrm>
            <a:off x="838200" y="0"/>
            <a:ext cx="10515600" cy="1325563"/>
          </a:xfrm>
        </p:spPr>
        <p:txBody>
          <a:bodyPr/>
          <a:lstStyle/>
          <a:p>
            <a:r>
              <a:rPr lang="en-US" b="1" dirty="0" smtClean="0">
                <a:solidFill>
                  <a:srgbClr val="6CA18F"/>
                </a:solidFill>
              </a:rPr>
              <a:t>Agent/Patient Movement Simulated!</a:t>
            </a:r>
            <a:endParaRPr lang="en-US" b="1" dirty="0">
              <a:solidFill>
                <a:srgbClr val="6CA18F"/>
              </a:solidFill>
            </a:endParaRPr>
          </a:p>
        </p:txBody>
      </p:sp>
    </p:spTree>
    <p:extLst>
      <p:ext uri="{BB962C8B-B14F-4D97-AF65-F5344CB8AC3E}">
        <p14:creationId xmlns:p14="http://schemas.microsoft.com/office/powerpoint/2010/main" val="1200796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08333E-6 7.40741E-7 L -0.04375 0.02084 " pathEditMode="relative" rAng="0" ptsTypes="AA">
                                      <p:cBhvr>
                                        <p:cTn id="6" dur="2000" fill="hold"/>
                                        <p:tgtEl>
                                          <p:spTgt spid="6"/>
                                        </p:tgtEl>
                                        <p:attrNameLst>
                                          <p:attrName>ppt_x</p:attrName>
                                          <p:attrName>ppt_y</p:attrName>
                                        </p:attrNameLst>
                                      </p:cBhvr>
                                      <p:rCtr x="-2370" y="995"/>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0.00351 3.7037E-7 L -0.0431 -0.02477 " pathEditMode="relative" rAng="0" ptsTypes="AA">
                                      <p:cBhvr>
                                        <p:cTn id="10" dur="2000" fill="hold"/>
                                        <p:tgtEl>
                                          <p:spTgt spid="31"/>
                                        </p:tgtEl>
                                        <p:attrNameLst>
                                          <p:attrName>ppt_x</p:attrName>
                                          <p:attrName>ppt_y</p:attrName>
                                        </p:attrNameLst>
                                      </p:cBhvr>
                                      <p:rCtr x="-1979" y="-125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0.00351 3.33333E-6 L -0.08151 -0.01111 " pathEditMode="relative" rAng="0" ptsTypes="AA">
                                      <p:cBhvr>
                                        <p:cTn id="14" dur="2000" fill="hold"/>
                                        <p:tgtEl>
                                          <p:spTgt spid="15"/>
                                        </p:tgtEl>
                                        <p:attrNameLst>
                                          <p:attrName>ppt_x</p:attrName>
                                          <p:attrName>ppt_y</p:attrName>
                                        </p:attrNameLst>
                                      </p:cBhvr>
                                      <p:rCtr x="-3906" y="-556"/>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0" nodeType="clickEffect">
                                  <p:stCondLst>
                                    <p:cond delay="0"/>
                                  </p:stCondLst>
                                  <p:childTnLst>
                                    <p:animMotion origin="layout" path="M -0.00586 0.00417 L -0.14336 0.12384 " pathEditMode="relative" rAng="0" ptsTypes="AA">
                                      <p:cBhvr>
                                        <p:cTn id="18" dur="2000" fill="hold"/>
                                        <p:tgtEl>
                                          <p:spTgt spid="23"/>
                                        </p:tgtEl>
                                        <p:attrNameLst>
                                          <p:attrName>ppt_x</p:attrName>
                                          <p:attrName>ppt_y</p:attrName>
                                        </p:attrNameLst>
                                      </p:cBhvr>
                                      <p:rCtr x="-6875" y="5972"/>
                                    </p:animMotion>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10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grpId="0" nodeType="clickEffect">
                                  <p:stCondLst>
                                    <p:cond delay="0"/>
                                  </p:stCondLst>
                                  <p:childTnLst>
                                    <p:animMotion origin="layout" path="M 3.125E-6 -1.85185E-6 L 0.16211 0.01273 " pathEditMode="relative" rAng="0" ptsTypes="AA">
                                      <p:cBhvr>
                                        <p:cTn id="27" dur="2000" fill="hold"/>
                                        <p:tgtEl>
                                          <p:spTgt spid="17"/>
                                        </p:tgtEl>
                                        <p:attrNameLst>
                                          <p:attrName>ppt_x</p:attrName>
                                          <p:attrName>ppt_y</p:attrName>
                                        </p:attrNameLst>
                                      </p:cBhvr>
                                      <p:rCtr x="8099" y="625"/>
                                    </p:animMotion>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grpId="0" nodeType="clickEffect">
                                  <p:stCondLst>
                                    <p:cond delay="0"/>
                                  </p:stCondLst>
                                  <p:childTnLst>
                                    <p:animMotion origin="layout" path="M 1.45833E-6 4.81481E-6 L 0.06732 0.11203 " pathEditMode="relative" rAng="0" ptsTypes="AA">
                                      <p:cBhvr>
                                        <p:cTn id="31" dur="2000" fill="hold"/>
                                        <p:tgtEl>
                                          <p:spTgt spid="25"/>
                                        </p:tgtEl>
                                        <p:attrNameLst>
                                          <p:attrName>ppt_x</p:attrName>
                                          <p:attrName>ppt_y</p:attrName>
                                        </p:attrNameLst>
                                      </p:cBhvr>
                                      <p:rCtr x="3359" y="5602"/>
                                    </p:animMotion>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grpId="0" nodeType="clickEffect">
                                  <p:stCondLst>
                                    <p:cond delay="0"/>
                                  </p:stCondLst>
                                  <p:childTnLst>
                                    <p:animMotion origin="layout" path="M 2.77556E-17 4.07407E-6 L 0.13646 0.20069 " pathEditMode="relative" rAng="0" ptsTypes="AA">
                                      <p:cBhvr>
                                        <p:cTn id="35" dur="2000" fill="hold"/>
                                        <p:tgtEl>
                                          <p:spTgt spid="20"/>
                                        </p:tgtEl>
                                        <p:attrNameLst>
                                          <p:attrName>ppt_x</p:attrName>
                                          <p:attrName>ppt_y</p:attrName>
                                        </p:attrNameLst>
                                      </p:cBhvr>
                                      <p:rCtr x="6823" y="10023"/>
                                    </p:animMotion>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fade">
                                      <p:cBhvr>
                                        <p:cTn id="40" dur="1000"/>
                                        <p:tgtEl>
                                          <p:spTgt spid="47"/>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grpId="0" nodeType="clickEffect">
                                  <p:stCondLst>
                                    <p:cond delay="0"/>
                                  </p:stCondLst>
                                  <p:childTnLst>
                                    <p:animMotion origin="layout" path="M 8.33333E-7 1.85185E-6 L 0.24154 0.20787 " pathEditMode="relative" rAng="0" ptsTypes="AA">
                                      <p:cBhvr>
                                        <p:cTn id="44" dur="2000" fill="hold"/>
                                        <p:tgtEl>
                                          <p:spTgt spid="22"/>
                                        </p:tgtEl>
                                        <p:attrNameLst>
                                          <p:attrName>ppt_x</p:attrName>
                                          <p:attrName>ppt_y</p:attrName>
                                        </p:attrNameLst>
                                      </p:cBhvr>
                                      <p:rCtr x="12070" y="10394"/>
                                    </p:animMotion>
                                  </p:childTnLst>
                                </p:cTn>
                              </p:par>
                            </p:childTnLst>
                          </p:cTn>
                        </p:par>
                      </p:childTnLst>
                    </p:cTn>
                  </p:par>
                  <p:par>
                    <p:cTn id="45" fill="hold">
                      <p:stCondLst>
                        <p:cond delay="indefinite"/>
                      </p:stCondLst>
                      <p:childTnLst>
                        <p:par>
                          <p:cTn id="46" fill="hold">
                            <p:stCondLst>
                              <p:cond delay="0"/>
                            </p:stCondLst>
                            <p:childTnLst>
                              <p:par>
                                <p:cTn id="47" presetID="37" presetClass="path" presetSubtype="0" accel="50000" decel="50000" fill="hold" grpId="0" nodeType="clickEffect">
                                  <p:stCondLst>
                                    <p:cond delay="0"/>
                                  </p:stCondLst>
                                  <p:childTnLst>
                                    <p:animMotion origin="layout" path="M 0.00066 0.01042 L 0.10105 0.04723 C 0.12188 0.05556 0.15287 0.05672 0.18464 0.05093 C 0.22097 0.04398 0.24974 0.03172 0.26928 0.01574 L 0.36355 -0.0574 " pathEditMode="relative" rAng="21240000" ptsTypes="AAAAA">
                                      <p:cBhvr>
                                        <p:cTn id="48" dur="2000" fill="hold"/>
                                        <p:tgtEl>
                                          <p:spTgt spid="18"/>
                                        </p:tgtEl>
                                        <p:attrNameLst>
                                          <p:attrName>ppt_x</p:attrName>
                                          <p:attrName>ppt_y</p:attrName>
                                        </p:attrNameLst>
                                      </p:cBhvr>
                                      <p:rCtr x="18359" y="301"/>
                                    </p:animMotion>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2"/>
                                        </p:tgtEl>
                                        <p:attrNameLst>
                                          <p:attrName>style.visibility</p:attrName>
                                        </p:attrNameLst>
                                      </p:cBhvr>
                                      <p:to>
                                        <p:strVal val="visible"/>
                                      </p:to>
                                    </p:set>
                                    <p:animEffect transition="in" filter="fade">
                                      <p:cBhvr>
                                        <p:cTn id="53" dur="1000"/>
                                        <p:tgtEl>
                                          <p:spTgt spid="52"/>
                                        </p:tgtEl>
                                      </p:cBhvr>
                                    </p:animEffect>
                                  </p:childTnLst>
                                </p:cTn>
                              </p:par>
                            </p:childTnLst>
                          </p:cTn>
                        </p:par>
                      </p:childTnLst>
                    </p:cTn>
                  </p:par>
                  <p:par>
                    <p:cTn id="54" fill="hold">
                      <p:stCondLst>
                        <p:cond delay="indefinite"/>
                      </p:stCondLst>
                      <p:childTnLst>
                        <p:par>
                          <p:cTn id="55" fill="hold">
                            <p:stCondLst>
                              <p:cond delay="0"/>
                            </p:stCondLst>
                            <p:childTnLst>
                              <p:par>
                                <p:cTn id="56" presetID="27" presetClass="emph" presetSubtype="0" fill="remove" grpId="0" nodeType="clickEffect">
                                  <p:stCondLst>
                                    <p:cond delay="0"/>
                                  </p:stCondLst>
                                  <p:childTnLst>
                                    <p:animClr clrSpc="rgb" dir="cw">
                                      <p:cBhvr override="childStyle">
                                        <p:cTn id="57" dur="500" autoRev="1" fill="remove"/>
                                        <p:tgtEl>
                                          <p:spTgt spid="21"/>
                                        </p:tgtEl>
                                        <p:attrNameLst>
                                          <p:attrName>style.color</p:attrName>
                                        </p:attrNameLst>
                                      </p:cBhvr>
                                      <p:to>
                                        <a:srgbClr val="FF0000"/>
                                      </p:to>
                                    </p:animClr>
                                    <p:animClr clrSpc="rgb" dir="cw">
                                      <p:cBhvr>
                                        <p:cTn id="58" dur="500" autoRev="1" fill="remove"/>
                                        <p:tgtEl>
                                          <p:spTgt spid="21"/>
                                        </p:tgtEl>
                                        <p:attrNameLst>
                                          <p:attrName>fillcolor</p:attrName>
                                        </p:attrNameLst>
                                      </p:cBhvr>
                                      <p:to>
                                        <a:srgbClr val="FF0000"/>
                                      </p:to>
                                    </p:animClr>
                                    <p:set>
                                      <p:cBhvr>
                                        <p:cTn id="59" dur="500" autoRev="1" fill="remove"/>
                                        <p:tgtEl>
                                          <p:spTgt spid="21"/>
                                        </p:tgtEl>
                                        <p:attrNameLst>
                                          <p:attrName>fill.type</p:attrName>
                                        </p:attrNameLst>
                                      </p:cBhvr>
                                      <p:to>
                                        <p:strVal val="solid"/>
                                      </p:to>
                                    </p:set>
                                    <p:set>
                                      <p:cBhvr>
                                        <p:cTn id="60" dur="500" autoRev="1" fill="remove"/>
                                        <p:tgtEl>
                                          <p:spTgt spid="21"/>
                                        </p:tgtEl>
                                        <p:attrNameLst>
                                          <p:attrName>fill.on</p:attrName>
                                        </p:attrNameLst>
                                      </p:cBhvr>
                                      <p:to>
                                        <p:strVal val="true"/>
                                      </p:to>
                                    </p:set>
                                  </p:childTnLst>
                                </p:cTn>
                              </p:par>
                              <p:par>
                                <p:cTn id="61" presetID="27" presetClass="emph" presetSubtype="0" fill="remove" grpId="0" nodeType="withEffect">
                                  <p:stCondLst>
                                    <p:cond delay="0"/>
                                  </p:stCondLst>
                                  <p:childTnLst>
                                    <p:animClr clrSpc="rgb" dir="cw">
                                      <p:cBhvr override="childStyle">
                                        <p:cTn id="62" dur="500" autoRev="1" fill="remove"/>
                                        <p:tgtEl>
                                          <p:spTgt spid="24"/>
                                        </p:tgtEl>
                                        <p:attrNameLst>
                                          <p:attrName>style.color</p:attrName>
                                        </p:attrNameLst>
                                      </p:cBhvr>
                                      <p:to>
                                        <a:srgbClr val="FF0000"/>
                                      </p:to>
                                    </p:animClr>
                                    <p:animClr clrSpc="rgb" dir="cw">
                                      <p:cBhvr>
                                        <p:cTn id="63" dur="500" autoRev="1" fill="remove"/>
                                        <p:tgtEl>
                                          <p:spTgt spid="24"/>
                                        </p:tgtEl>
                                        <p:attrNameLst>
                                          <p:attrName>fillcolor</p:attrName>
                                        </p:attrNameLst>
                                      </p:cBhvr>
                                      <p:to>
                                        <a:srgbClr val="FF0000"/>
                                      </p:to>
                                    </p:animClr>
                                    <p:set>
                                      <p:cBhvr>
                                        <p:cTn id="64" dur="500" autoRev="1" fill="remove"/>
                                        <p:tgtEl>
                                          <p:spTgt spid="24"/>
                                        </p:tgtEl>
                                        <p:attrNameLst>
                                          <p:attrName>fill.type</p:attrName>
                                        </p:attrNameLst>
                                      </p:cBhvr>
                                      <p:to>
                                        <p:strVal val="solid"/>
                                      </p:to>
                                    </p:set>
                                    <p:set>
                                      <p:cBhvr>
                                        <p:cTn id="65" dur="500" autoRev="1" fill="remove"/>
                                        <p:tgtEl>
                                          <p:spTgt spid="24"/>
                                        </p:tgtEl>
                                        <p:attrNameLst>
                                          <p:attrName>fill.on</p:attrName>
                                        </p:attrNameLst>
                                      </p:cBhvr>
                                      <p:to>
                                        <p:strVal val="true"/>
                                      </p:to>
                                    </p:set>
                                  </p:childTnLst>
                                </p:cTn>
                              </p:par>
                              <p:par>
                                <p:cTn id="66" presetID="27" presetClass="emph" presetSubtype="0" fill="remove" grpId="0" nodeType="withEffect">
                                  <p:stCondLst>
                                    <p:cond delay="0"/>
                                  </p:stCondLst>
                                  <p:childTnLst>
                                    <p:animClr clrSpc="rgb" dir="cw">
                                      <p:cBhvr override="childStyle">
                                        <p:cTn id="67" dur="500" autoRev="1" fill="remove"/>
                                        <p:tgtEl>
                                          <p:spTgt spid="14"/>
                                        </p:tgtEl>
                                        <p:attrNameLst>
                                          <p:attrName>style.color</p:attrName>
                                        </p:attrNameLst>
                                      </p:cBhvr>
                                      <p:to>
                                        <a:srgbClr val="FF0000"/>
                                      </p:to>
                                    </p:animClr>
                                    <p:animClr clrSpc="rgb" dir="cw">
                                      <p:cBhvr>
                                        <p:cTn id="68" dur="500" autoRev="1" fill="remove"/>
                                        <p:tgtEl>
                                          <p:spTgt spid="14"/>
                                        </p:tgtEl>
                                        <p:attrNameLst>
                                          <p:attrName>fillcolor</p:attrName>
                                        </p:attrNameLst>
                                      </p:cBhvr>
                                      <p:to>
                                        <a:srgbClr val="FF0000"/>
                                      </p:to>
                                    </p:animClr>
                                    <p:set>
                                      <p:cBhvr>
                                        <p:cTn id="69" dur="500" autoRev="1" fill="remove"/>
                                        <p:tgtEl>
                                          <p:spTgt spid="14"/>
                                        </p:tgtEl>
                                        <p:attrNameLst>
                                          <p:attrName>fill.type</p:attrName>
                                        </p:attrNameLst>
                                      </p:cBhvr>
                                      <p:to>
                                        <p:strVal val="solid"/>
                                      </p:to>
                                    </p:set>
                                    <p:set>
                                      <p:cBhvr>
                                        <p:cTn id="70" dur="500" autoRev="1" fill="remove"/>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P spid="15" grpId="0" animBg="1"/>
      <p:bldP spid="17" grpId="0" animBg="1"/>
      <p:bldP spid="18" grpId="0" animBg="1"/>
      <p:bldP spid="20" grpId="0" animBg="1"/>
      <p:bldP spid="21" grpId="0" animBg="1"/>
      <p:bldP spid="22" grpId="0" animBg="1"/>
      <p:bldP spid="23" grpId="0" animBg="1"/>
      <p:bldP spid="24" grpId="0" animBg="1"/>
      <p:bldP spid="25" grpId="0" animBg="1"/>
      <p:bldP spid="31" grpId="0" animBg="1"/>
      <p:bldP spid="34" grpId="0" animBg="1"/>
      <p:bldP spid="52" grpId="0" animBg="1"/>
      <p:bldP spid="4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89807"/>
            <a:ext cx="12192000" cy="94723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0"/>
            <a:ext cx="10515600" cy="1325563"/>
          </a:xfrm>
        </p:spPr>
        <p:txBody>
          <a:bodyPr/>
          <a:lstStyle/>
          <a:p>
            <a:r>
              <a:rPr lang="en-US" b="1" dirty="0" smtClean="0">
                <a:solidFill>
                  <a:srgbClr val="6CA18F"/>
                </a:solidFill>
              </a:rPr>
              <a:t>Outputs: Dataset and Geospatial Information</a:t>
            </a:r>
            <a:endParaRPr lang="en-US" b="1" dirty="0">
              <a:solidFill>
                <a:srgbClr val="6CA18F"/>
              </a:solidFill>
            </a:endParaRPr>
          </a:p>
        </p:txBody>
      </p:sp>
      <p:sp>
        <p:nvSpPr>
          <p:cNvPr id="4" name="Slide Number Placeholder 3"/>
          <p:cNvSpPr>
            <a:spLocks noGrp="1"/>
          </p:cNvSpPr>
          <p:nvPr>
            <p:ph type="sldNum" sz="quarter" idx="12"/>
          </p:nvPr>
        </p:nvSpPr>
        <p:spPr/>
        <p:txBody>
          <a:bodyPr/>
          <a:lstStyle/>
          <a:p>
            <a:fld id="{6039E477-088D-487D-A482-1547B74FD154}" type="slidenum">
              <a:rPr lang="en-US" smtClean="0"/>
              <a:t>14</a:t>
            </a:fld>
            <a:endParaRPr lang="en-US"/>
          </a:p>
        </p:txBody>
      </p:sp>
      <p:sp>
        <p:nvSpPr>
          <p:cNvPr id="5" name="Text Placeholder 4"/>
          <p:cNvSpPr>
            <a:spLocks noGrp="1"/>
          </p:cNvSpPr>
          <p:nvPr>
            <p:ph type="body" sz="quarter" idx="13"/>
          </p:nvPr>
        </p:nvSpPr>
        <p:spPr/>
        <p:txBody>
          <a:bodyPr/>
          <a:lstStyle/>
          <a:p>
            <a:endParaRPr lang="en-US"/>
          </a:p>
        </p:txBody>
      </p:sp>
      <p:sp>
        <p:nvSpPr>
          <p:cNvPr id="12" name="Rectangle 11"/>
          <p:cNvSpPr/>
          <p:nvPr/>
        </p:nvSpPr>
        <p:spPr>
          <a:xfrm>
            <a:off x="681933" y="3123948"/>
            <a:ext cx="10671867" cy="3231654"/>
          </a:xfrm>
          <a:prstGeom prst="rect">
            <a:avLst/>
          </a:prstGeom>
        </p:spPr>
        <p:txBody>
          <a:bodyPr wrap="square">
            <a:spAutoFit/>
          </a:bodyPr>
          <a:lstStyle/>
          <a:p>
            <a:pPr marL="228600" indent="-228600">
              <a:lnSpc>
                <a:spcPct val="70000"/>
              </a:lnSpc>
              <a:spcBef>
                <a:spcPts val="1000"/>
              </a:spcBef>
              <a:buClr>
                <a:srgbClr val="BE84C6"/>
              </a:buClr>
              <a:buFont typeface="Wingdings" panose="05000000000000000000" pitchFamily="2" charset="2"/>
              <a:buChar char="§"/>
            </a:pPr>
            <a:r>
              <a:rPr lang="en-US" sz="2000" dirty="0" smtClean="0">
                <a:solidFill>
                  <a:schemeClr val="accent5">
                    <a:lumMod val="75000"/>
                  </a:schemeClr>
                </a:solidFill>
              </a:rPr>
              <a:t>Analytic dataset that allows you to explore linkage relationships between facilities, and between community sites and facilities. </a:t>
            </a:r>
            <a:endParaRPr lang="en-US" sz="2000" dirty="0" smtClean="0">
              <a:solidFill>
                <a:schemeClr val="accent5">
                  <a:lumMod val="75000"/>
                </a:schemeClr>
              </a:solidFill>
            </a:endParaRPr>
          </a:p>
          <a:p>
            <a:pPr marL="228600" indent="-228600">
              <a:lnSpc>
                <a:spcPct val="70000"/>
              </a:lnSpc>
              <a:spcBef>
                <a:spcPts val="1000"/>
              </a:spcBef>
              <a:buClr>
                <a:srgbClr val="BE84C6"/>
              </a:buClr>
              <a:buFont typeface="Wingdings" panose="05000000000000000000" pitchFamily="2" charset="2"/>
              <a:buChar char="§"/>
            </a:pPr>
            <a:r>
              <a:rPr lang="en-US" sz="2000" dirty="0" smtClean="0">
                <a:solidFill>
                  <a:schemeClr val="accent5">
                    <a:lumMod val="75000"/>
                  </a:schemeClr>
                </a:solidFill>
              </a:rPr>
              <a:t>Provides </a:t>
            </a:r>
            <a:r>
              <a:rPr lang="en-US" sz="2000" dirty="0" smtClean="0">
                <a:solidFill>
                  <a:schemeClr val="accent5">
                    <a:lumMod val="75000"/>
                  </a:schemeClr>
                </a:solidFill>
              </a:rPr>
              <a:t>estimates of internal linkage (testing and treatment ratios at the same facility) and external linkage (treatment at another facility, especially community-facility linkage.</a:t>
            </a:r>
          </a:p>
          <a:p>
            <a:pPr marL="228600" indent="-228600">
              <a:lnSpc>
                <a:spcPct val="70000"/>
              </a:lnSpc>
              <a:spcBef>
                <a:spcPts val="1000"/>
              </a:spcBef>
              <a:buClr>
                <a:srgbClr val="BE84C6"/>
              </a:buClr>
              <a:buFont typeface="Wingdings" panose="05000000000000000000" pitchFamily="2" charset="2"/>
              <a:buChar char="§"/>
            </a:pPr>
            <a:r>
              <a:rPr lang="en-US" sz="2000" dirty="0" smtClean="0">
                <a:solidFill>
                  <a:schemeClr val="accent5">
                    <a:lumMod val="75000"/>
                  </a:schemeClr>
                </a:solidFill>
              </a:rPr>
              <a:t>Dataset can be aggregated up to PSNU level to get estimates of cross-district movement. </a:t>
            </a:r>
          </a:p>
          <a:p>
            <a:pPr marL="228600" indent="-228600">
              <a:lnSpc>
                <a:spcPct val="70000"/>
              </a:lnSpc>
              <a:spcBef>
                <a:spcPts val="1000"/>
              </a:spcBef>
              <a:buClr>
                <a:srgbClr val="BE84C6"/>
              </a:buClr>
              <a:buFont typeface="Wingdings" panose="05000000000000000000" pitchFamily="2" charset="2"/>
              <a:buChar char="§"/>
            </a:pPr>
            <a:r>
              <a:rPr lang="en-US" sz="2000" dirty="0" smtClean="0">
                <a:solidFill>
                  <a:schemeClr val="accent5">
                    <a:lumMod val="75000"/>
                  </a:schemeClr>
                </a:solidFill>
              </a:rPr>
              <a:t>Estimated location of presumed unassigned agents, indicating potential issues with linkage in those areas. </a:t>
            </a:r>
          </a:p>
          <a:p>
            <a:pPr marL="228600" indent="-228600">
              <a:lnSpc>
                <a:spcPct val="70000"/>
              </a:lnSpc>
              <a:spcBef>
                <a:spcPts val="1000"/>
              </a:spcBef>
              <a:buClr>
                <a:srgbClr val="BE84C6"/>
              </a:buClr>
              <a:buFont typeface="Wingdings" panose="05000000000000000000" pitchFamily="2" charset="2"/>
              <a:buChar char="§"/>
            </a:pPr>
            <a:r>
              <a:rPr lang="en-US" sz="2000" dirty="0" smtClean="0">
                <a:solidFill>
                  <a:schemeClr val="accent5">
                    <a:lumMod val="75000"/>
                  </a:schemeClr>
                </a:solidFill>
              </a:rPr>
              <a:t>Networks of community-facility and facility-facility linkages. </a:t>
            </a:r>
            <a:endParaRPr lang="en-US" sz="2000" dirty="0">
              <a:solidFill>
                <a:schemeClr val="accent5">
                  <a:lumMod val="75000"/>
                </a:schemeClr>
              </a:solidFill>
            </a:endParaRPr>
          </a:p>
          <a:p>
            <a:pPr marL="228600" indent="-228600">
              <a:lnSpc>
                <a:spcPct val="70000"/>
              </a:lnSpc>
              <a:spcBef>
                <a:spcPts val="1000"/>
              </a:spcBef>
              <a:buClr>
                <a:srgbClr val="BE84C6"/>
              </a:buClr>
              <a:buFont typeface="Wingdings" panose="05000000000000000000" pitchFamily="2" charset="2"/>
              <a:buChar char="§"/>
            </a:pPr>
            <a:r>
              <a:rPr lang="en-US" sz="2000" dirty="0" smtClean="0">
                <a:solidFill>
                  <a:schemeClr val="accent5">
                    <a:lumMod val="75000"/>
                  </a:schemeClr>
                </a:solidFill>
              </a:rPr>
              <a:t>Additional views by quarters can also be created, if required. </a:t>
            </a:r>
          </a:p>
          <a:p>
            <a:pPr marL="228600" indent="-228600">
              <a:lnSpc>
                <a:spcPct val="70000"/>
              </a:lnSpc>
              <a:spcBef>
                <a:spcPts val="1000"/>
              </a:spcBef>
              <a:buClr>
                <a:srgbClr val="BE84C6"/>
              </a:buClr>
              <a:buFont typeface="Wingdings" panose="05000000000000000000" pitchFamily="2" charset="2"/>
              <a:buChar char="§"/>
            </a:pPr>
            <a:r>
              <a:rPr lang="en-US" sz="2000" b="1" dirty="0" smtClean="0">
                <a:solidFill>
                  <a:schemeClr val="accent5">
                    <a:lumMod val="75000"/>
                  </a:schemeClr>
                </a:solidFill>
              </a:rPr>
              <a:t>R script</a:t>
            </a:r>
            <a:r>
              <a:rPr lang="en-US" sz="2000" dirty="0" smtClean="0">
                <a:solidFill>
                  <a:schemeClr val="accent5">
                    <a:lumMod val="75000"/>
                  </a:schemeClr>
                </a:solidFill>
              </a:rPr>
              <a:t> with single workflow, which uses the DATIM Genie output file, along with standard geospatial data to give the above outputs.</a:t>
            </a:r>
          </a:p>
        </p:txBody>
      </p:sp>
      <p:sp>
        <p:nvSpPr>
          <p:cNvPr id="3" name="Rectangle 2"/>
          <p:cNvSpPr/>
          <p:nvPr/>
        </p:nvSpPr>
        <p:spPr>
          <a:xfrm>
            <a:off x="2682008" y="1350357"/>
            <a:ext cx="7875155" cy="1538883"/>
          </a:xfrm>
          <a:prstGeom prst="rect">
            <a:avLst/>
          </a:prstGeom>
        </p:spPr>
        <p:txBody>
          <a:bodyPr wrap="square">
            <a:spAutoFit/>
          </a:bodyPr>
          <a:lstStyle/>
          <a:p>
            <a:pPr lvl="0"/>
            <a:r>
              <a:rPr lang="en-US" sz="2000" dirty="0"/>
              <a:t>Total number of diagnosed HIV positives who were assigned</a:t>
            </a:r>
          </a:p>
          <a:p>
            <a:pPr marL="620712" lvl="1" indent="-285750">
              <a:buFont typeface="Wingdings" panose="05000000000000000000" pitchFamily="2" charset="2"/>
              <a:buChar char="§"/>
            </a:pPr>
            <a:r>
              <a:rPr lang="en-US" dirty="0"/>
              <a:t>Where and when they were tested (quarter and site)</a:t>
            </a:r>
          </a:p>
          <a:p>
            <a:pPr marL="620712" lvl="1" indent="-285750">
              <a:buFont typeface="Wingdings" panose="05000000000000000000" pitchFamily="2" charset="2"/>
              <a:buChar char="§"/>
            </a:pPr>
            <a:r>
              <a:rPr lang="en-US" dirty="0"/>
              <a:t>Where and when they were treated (quarter and site)</a:t>
            </a:r>
          </a:p>
          <a:p>
            <a:pPr lvl="0"/>
            <a:r>
              <a:rPr lang="en-US" sz="2000" dirty="0"/>
              <a:t>Total number of diagnosed HIV positives who were unassigned</a:t>
            </a:r>
          </a:p>
          <a:p>
            <a:pPr lvl="1">
              <a:buFont typeface="Wingdings" panose="05000000000000000000" pitchFamily="2" charset="2"/>
              <a:buChar char="§"/>
            </a:pPr>
            <a:r>
              <a:rPr lang="en-US" dirty="0"/>
              <a:t>Where and when they were tested (quarter and site) </a:t>
            </a:r>
            <a:endParaRPr lang="en-US" dirty="0"/>
          </a:p>
        </p:txBody>
      </p:sp>
    </p:spTree>
    <p:extLst>
      <p:ext uri="{BB962C8B-B14F-4D97-AF65-F5344CB8AC3E}">
        <p14:creationId xmlns:p14="http://schemas.microsoft.com/office/powerpoint/2010/main" val="22737515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89807"/>
            <a:ext cx="12192000" cy="94723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0"/>
            <a:ext cx="10515600" cy="1325563"/>
          </a:xfrm>
        </p:spPr>
        <p:txBody>
          <a:bodyPr/>
          <a:lstStyle/>
          <a:p>
            <a:r>
              <a:rPr lang="en-US" b="1" dirty="0" smtClean="0">
                <a:solidFill>
                  <a:srgbClr val="6CA18F"/>
                </a:solidFill>
              </a:rPr>
              <a:t>Functions in LEIA script</a:t>
            </a:r>
            <a:endParaRPr lang="en-US" b="1" dirty="0">
              <a:solidFill>
                <a:srgbClr val="6CA18F"/>
              </a:solidFill>
            </a:endParaRPr>
          </a:p>
        </p:txBody>
      </p:sp>
      <p:sp>
        <p:nvSpPr>
          <p:cNvPr id="4" name="Slide Number Placeholder 3"/>
          <p:cNvSpPr>
            <a:spLocks noGrp="1"/>
          </p:cNvSpPr>
          <p:nvPr>
            <p:ph type="sldNum" sz="quarter" idx="12"/>
          </p:nvPr>
        </p:nvSpPr>
        <p:spPr/>
        <p:txBody>
          <a:bodyPr/>
          <a:lstStyle/>
          <a:p>
            <a:fld id="{6039E477-088D-487D-A482-1547B74FD154}" type="slidenum">
              <a:rPr lang="en-US" smtClean="0"/>
              <a:t>15</a:t>
            </a:fld>
            <a:endParaRPr lang="en-US"/>
          </a:p>
        </p:txBody>
      </p:sp>
      <p:sp>
        <p:nvSpPr>
          <p:cNvPr id="5" name="Text Placeholder 4"/>
          <p:cNvSpPr>
            <a:spLocks noGrp="1"/>
          </p:cNvSpPr>
          <p:nvPr>
            <p:ph type="body" sz="quarter" idx="13"/>
          </p:nvPr>
        </p:nvSpPr>
        <p:spPr/>
        <p:txBody>
          <a:bodyPr/>
          <a:lstStyle/>
          <a:p>
            <a:endParaRPr lang="en-US"/>
          </a:p>
        </p:txBody>
      </p:sp>
      <p:sp>
        <p:nvSpPr>
          <p:cNvPr id="12" name="Rectangle 11"/>
          <p:cNvSpPr/>
          <p:nvPr/>
        </p:nvSpPr>
        <p:spPr>
          <a:xfrm>
            <a:off x="1051560" y="1656281"/>
            <a:ext cx="9662160" cy="4094454"/>
          </a:xfrm>
          <a:prstGeom prst="rect">
            <a:avLst/>
          </a:prstGeom>
        </p:spPr>
        <p:txBody>
          <a:bodyPr wrap="square">
            <a:spAutoFit/>
          </a:bodyPr>
          <a:lstStyle/>
          <a:p>
            <a:pPr marL="228600" indent="-228600">
              <a:lnSpc>
                <a:spcPct val="70000"/>
              </a:lnSpc>
              <a:spcBef>
                <a:spcPts val="1000"/>
              </a:spcBef>
              <a:buClr>
                <a:srgbClr val="BE84C6"/>
              </a:buClr>
              <a:buFont typeface="Wingdings" panose="05000000000000000000" pitchFamily="2" charset="2"/>
              <a:buChar char="§"/>
            </a:pPr>
            <a:r>
              <a:rPr lang="en-US" sz="2400" b="1" dirty="0" err="1">
                <a:solidFill>
                  <a:schemeClr val="accent5">
                    <a:lumMod val="75000"/>
                  </a:schemeClr>
                </a:solidFill>
              </a:rPr>
              <a:t>ldpkg</a:t>
            </a:r>
            <a:r>
              <a:rPr lang="en-US" sz="2400" b="1" dirty="0" smtClean="0">
                <a:solidFill>
                  <a:schemeClr val="accent5">
                    <a:lumMod val="75000"/>
                  </a:schemeClr>
                </a:solidFill>
              </a:rPr>
              <a:t>: </a:t>
            </a:r>
            <a:r>
              <a:rPr lang="en-US" sz="2400" dirty="0" smtClean="0">
                <a:solidFill>
                  <a:schemeClr val="accent5">
                    <a:lumMod val="75000"/>
                  </a:schemeClr>
                </a:solidFill>
              </a:rPr>
              <a:t>Checks whether each package in a list of </a:t>
            </a:r>
            <a:r>
              <a:rPr lang="en-US" sz="2400" dirty="0">
                <a:solidFill>
                  <a:schemeClr val="accent5">
                    <a:lumMod val="75000"/>
                  </a:schemeClr>
                </a:solidFill>
              </a:rPr>
              <a:t>packages is installed, and </a:t>
            </a:r>
            <a:r>
              <a:rPr lang="en-US" sz="2400" dirty="0" smtClean="0">
                <a:solidFill>
                  <a:schemeClr val="accent5">
                    <a:lumMod val="75000"/>
                  </a:schemeClr>
                </a:solidFill>
              </a:rPr>
              <a:t>if </a:t>
            </a:r>
            <a:r>
              <a:rPr lang="en-US" sz="2400" dirty="0">
                <a:solidFill>
                  <a:schemeClr val="accent5">
                    <a:lumMod val="75000"/>
                  </a:schemeClr>
                </a:solidFill>
              </a:rPr>
              <a:t>not installed installs them, before finally loading all the </a:t>
            </a:r>
            <a:r>
              <a:rPr lang="en-US" sz="2400" dirty="0" smtClean="0">
                <a:solidFill>
                  <a:schemeClr val="accent5">
                    <a:lumMod val="75000"/>
                  </a:schemeClr>
                </a:solidFill>
              </a:rPr>
              <a:t>packages.</a:t>
            </a:r>
          </a:p>
          <a:p>
            <a:pPr marL="228600" indent="-228600">
              <a:lnSpc>
                <a:spcPct val="70000"/>
              </a:lnSpc>
              <a:spcBef>
                <a:spcPts val="1000"/>
              </a:spcBef>
              <a:buClr>
                <a:srgbClr val="BE84C6"/>
              </a:buClr>
              <a:buFont typeface="Wingdings" panose="05000000000000000000" pitchFamily="2" charset="2"/>
              <a:buChar char="§"/>
            </a:pPr>
            <a:r>
              <a:rPr lang="en-US" sz="2400" b="1" dirty="0" err="1" smtClean="0">
                <a:solidFill>
                  <a:schemeClr val="accent5">
                    <a:lumMod val="75000"/>
                  </a:schemeClr>
                </a:solidFill>
              </a:rPr>
              <a:t>comsplay</a:t>
            </a:r>
            <a:r>
              <a:rPr lang="en-US" sz="2400" b="1" dirty="0">
                <a:solidFill>
                  <a:schemeClr val="accent5">
                    <a:lumMod val="75000"/>
                  </a:schemeClr>
                </a:solidFill>
              </a:rPr>
              <a:t>: </a:t>
            </a:r>
            <a:r>
              <a:rPr lang="en-US" sz="2400" dirty="0">
                <a:solidFill>
                  <a:schemeClr val="accent5">
                    <a:lumMod val="75000"/>
                  </a:schemeClr>
                </a:solidFill>
              </a:rPr>
              <a:t>Splays </a:t>
            </a:r>
            <a:r>
              <a:rPr lang="en-US" sz="2400" dirty="0" smtClean="0">
                <a:solidFill>
                  <a:schemeClr val="accent5">
                    <a:lumMod val="75000"/>
                  </a:schemeClr>
                </a:solidFill>
              </a:rPr>
              <a:t>agents based on HTS_POS values, uniformly </a:t>
            </a:r>
            <a:r>
              <a:rPr lang="en-US" sz="2400" dirty="0">
                <a:solidFill>
                  <a:schemeClr val="accent5">
                    <a:lumMod val="75000"/>
                  </a:schemeClr>
                </a:solidFill>
              </a:rPr>
              <a:t>within a community site's containing </a:t>
            </a:r>
            <a:r>
              <a:rPr lang="en-US" sz="2400" dirty="0" smtClean="0">
                <a:solidFill>
                  <a:schemeClr val="accent5">
                    <a:lumMod val="75000"/>
                  </a:schemeClr>
                </a:solidFill>
              </a:rPr>
              <a:t>polygon. The splay distance can be defined. </a:t>
            </a:r>
            <a:endParaRPr lang="en-US" sz="2400" dirty="0">
              <a:solidFill>
                <a:srgbClr val="FF0000"/>
              </a:solidFill>
            </a:endParaRPr>
          </a:p>
          <a:p>
            <a:pPr marL="228600" indent="-228600">
              <a:lnSpc>
                <a:spcPct val="70000"/>
              </a:lnSpc>
              <a:spcBef>
                <a:spcPts val="1000"/>
              </a:spcBef>
              <a:buClr>
                <a:srgbClr val="BE84C6"/>
              </a:buClr>
              <a:buFont typeface="Wingdings" panose="05000000000000000000" pitchFamily="2" charset="2"/>
              <a:buChar char="§"/>
            </a:pPr>
            <a:r>
              <a:rPr lang="en-US" sz="2400" b="1" dirty="0" err="1">
                <a:solidFill>
                  <a:schemeClr val="accent5">
                    <a:lumMod val="75000"/>
                  </a:schemeClr>
                </a:solidFill>
              </a:rPr>
              <a:t>q</a:t>
            </a:r>
            <a:r>
              <a:rPr lang="en-US" sz="2400" b="1" dirty="0" err="1" smtClean="0">
                <a:solidFill>
                  <a:schemeClr val="accent5">
                    <a:lumMod val="75000"/>
                  </a:schemeClr>
                </a:solidFill>
              </a:rPr>
              <a:t>choice</a:t>
            </a:r>
            <a:r>
              <a:rPr lang="en-US" sz="2400" b="1" dirty="0">
                <a:solidFill>
                  <a:schemeClr val="accent5">
                    <a:lumMod val="75000"/>
                  </a:schemeClr>
                </a:solidFill>
              </a:rPr>
              <a:t>: </a:t>
            </a:r>
            <a:r>
              <a:rPr lang="en-US" sz="2400" dirty="0">
                <a:solidFill>
                  <a:schemeClr val="accent5">
                    <a:lumMod val="75000"/>
                  </a:schemeClr>
                </a:solidFill>
              </a:rPr>
              <a:t>C</a:t>
            </a:r>
            <a:r>
              <a:rPr lang="en-US" sz="2400" dirty="0" smtClean="0">
                <a:solidFill>
                  <a:schemeClr val="accent5">
                    <a:lumMod val="75000"/>
                  </a:schemeClr>
                </a:solidFill>
              </a:rPr>
              <a:t>reates </a:t>
            </a:r>
            <a:r>
              <a:rPr lang="en-US" sz="2400" dirty="0">
                <a:solidFill>
                  <a:schemeClr val="accent5">
                    <a:lumMod val="75000"/>
                  </a:schemeClr>
                </a:solidFill>
              </a:rPr>
              <a:t>a choice matrix for both, </a:t>
            </a:r>
            <a:r>
              <a:rPr lang="en-US" sz="2400" dirty="0" smtClean="0">
                <a:solidFill>
                  <a:schemeClr val="accent5">
                    <a:lumMod val="75000"/>
                  </a:schemeClr>
                </a:solidFill>
              </a:rPr>
              <a:t>community </a:t>
            </a:r>
            <a:r>
              <a:rPr lang="en-US" sz="2400" dirty="0">
                <a:solidFill>
                  <a:schemeClr val="accent5">
                    <a:lumMod val="75000"/>
                  </a:schemeClr>
                </a:solidFill>
              </a:rPr>
              <a:t>and </a:t>
            </a:r>
            <a:r>
              <a:rPr lang="en-US" sz="2400" dirty="0" smtClean="0">
                <a:solidFill>
                  <a:schemeClr val="accent5">
                    <a:lumMod val="75000"/>
                  </a:schemeClr>
                </a:solidFill>
              </a:rPr>
              <a:t>facility sites, for a given quarter, and limits the choice of treatment sites based on specified search distance.</a:t>
            </a:r>
          </a:p>
          <a:p>
            <a:pPr marL="228600" indent="-228600">
              <a:lnSpc>
                <a:spcPct val="70000"/>
              </a:lnSpc>
              <a:spcBef>
                <a:spcPts val="1000"/>
              </a:spcBef>
              <a:buClr>
                <a:srgbClr val="BE84C6"/>
              </a:buClr>
              <a:buFont typeface="Wingdings" panose="05000000000000000000" pitchFamily="2" charset="2"/>
              <a:buChar char="§"/>
            </a:pPr>
            <a:r>
              <a:rPr lang="en-US" sz="2400" b="1" dirty="0" err="1" smtClean="0">
                <a:solidFill>
                  <a:schemeClr val="accent5">
                    <a:lumMod val="75000"/>
                  </a:schemeClr>
                </a:solidFill>
              </a:rPr>
              <a:t>abm_q</a:t>
            </a:r>
            <a:r>
              <a:rPr lang="en-US" sz="2400" b="1" dirty="0">
                <a:solidFill>
                  <a:schemeClr val="accent5">
                    <a:lumMod val="75000"/>
                  </a:schemeClr>
                </a:solidFill>
              </a:rPr>
              <a:t>:</a:t>
            </a:r>
            <a:r>
              <a:rPr lang="en-US" sz="2400" dirty="0">
                <a:solidFill>
                  <a:schemeClr val="accent5">
                    <a:lumMod val="75000"/>
                  </a:schemeClr>
                </a:solidFill>
              </a:rPr>
              <a:t> ABM movement algorithm </a:t>
            </a:r>
            <a:r>
              <a:rPr lang="en-US" sz="2400" dirty="0" smtClean="0">
                <a:solidFill>
                  <a:schemeClr val="accent5">
                    <a:lumMod val="75000"/>
                  </a:schemeClr>
                </a:solidFill>
              </a:rPr>
              <a:t>implementation, which forms the core of the ABM model, which loops through each quarter of data.</a:t>
            </a:r>
          </a:p>
          <a:p>
            <a:pPr marL="228600" indent="-228600">
              <a:lnSpc>
                <a:spcPct val="70000"/>
              </a:lnSpc>
              <a:spcBef>
                <a:spcPts val="1000"/>
              </a:spcBef>
              <a:buClr>
                <a:srgbClr val="BE84C6"/>
              </a:buClr>
              <a:buFont typeface="Wingdings" panose="05000000000000000000" pitchFamily="2" charset="2"/>
              <a:buChar char="§"/>
            </a:pPr>
            <a:r>
              <a:rPr lang="en-US" sz="2400" b="1" dirty="0" err="1" smtClean="0">
                <a:solidFill>
                  <a:schemeClr val="accent5">
                    <a:lumMod val="75000"/>
                  </a:schemeClr>
                </a:solidFill>
              </a:rPr>
              <a:t>ABM_main_script_loop</a:t>
            </a:r>
            <a:r>
              <a:rPr lang="en-US" sz="2400" b="1" dirty="0" smtClean="0">
                <a:solidFill>
                  <a:schemeClr val="accent5">
                    <a:lumMod val="75000"/>
                  </a:schemeClr>
                </a:solidFill>
              </a:rPr>
              <a:t>:</a:t>
            </a:r>
            <a:r>
              <a:rPr lang="en-US" sz="2400" dirty="0" smtClean="0">
                <a:solidFill>
                  <a:schemeClr val="accent5">
                    <a:lumMod val="75000"/>
                  </a:schemeClr>
                </a:solidFill>
              </a:rPr>
              <a:t> Runs the final model, </a:t>
            </a:r>
            <a:r>
              <a:rPr lang="en-US" sz="2400" dirty="0">
                <a:solidFill>
                  <a:schemeClr val="accent5">
                    <a:lumMod val="75000"/>
                  </a:schemeClr>
                </a:solidFill>
              </a:rPr>
              <a:t>incorporating the aforementioned functions, for each age-sex band separately. </a:t>
            </a:r>
            <a:endParaRPr lang="en-US" sz="2400" dirty="0" smtClean="0">
              <a:solidFill>
                <a:schemeClr val="accent5">
                  <a:lumMod val="75000"/>
                </a:schemeClr>
              </a:solidFill>
            </a:endParaRPr>
          </a:p>
          <a:p>
            <a:pPr marL="228600" indent="-228600">
              <a:lnSpc>
                <a:spcPct val="70000"/>
              </a:lnSpc>
              <a:spcBef>
                <a:spcPts val="1000"/>
              </a:spcBef>
              <a:buClr>
                <a:srgbClr val="BE84C6"/>
              </a:buClr>
              <a:buFont typeface="Wingdings" panose="05000000000000000000" pitchFamily="2" charset="2"/>
              <a:buChar char="§"/>
            </a:pPr>
            <a:r>
              <a:rPr lang="en-US" sz="2400" b="1" dirty="0" err="1" smtClean="0">
                <a:solidFill>
                  <a:schemeClr val="accent5">
                    <a:lumMod val="75000"/>
                  </a:schemeClr>
                </a:solidFill>
              </a:rPr>
              <a:t>abm_agesex</a:t>
            </a:r>
            <a:r>
              <a:rPr lang="en-US" sz="2400" b="1" dirty="0" smtClean="0">
                <a:solidFill>
                  <a:schemeClr val="accent5">
                    <a:lumMod val="75000"/>
                  </a:schemeClr>
                </a:solidFill>
              </a:rPr>
              <a:t>: </a:t>
            </a:r>
            <a:r>
              <a:rPr lang="en-US" sz="2400" dirty="0" smtClean="0">
                <a:solidFill>
                  <a:schemeClr val="accent5">
                    <a:lumMod val="75000"/>
                  </a:schemeClr>
                </a:solidFill>
              </a:rPr>
              <a:t>Runs the final model, incorporating the aforementioned functions, for each age-sex band separately.    </a:t>
            </a:r>
          </a:p>
        </p:txBody>
      </p:sp>
    </p:spTree>
    <p:extLst>
      <p:ext uri="{BB962C8B-B14F-4D97-AF65-F5344CB8AC3E}">
        <p14:creationId xmlns:p14="http://schemas.microsoft.com/office/powerpoint/2010/main" val="23076222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89807"/>
            <a:ext cx="12192000" cy="94723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0"/>
            <a:ext cx="10515600" cy="1325563"/>
          </a:xfrm>
        </p:spPr>
        <p:txBody>
          <a:bodyPr/>
          <a:lstStyle/>
          <a:p>
            <a:r>
              <a:rPr lang="en-US" b="1" dirty="0" smtClean="0">
                <a:solidFill>
                  <a:srgbClr val="6CA18F"/>
                </a:solidFill>
              </a:rPr>
              <a:t>Outputs: Dataset and Geospatial Information</a:t>
            </a:r>
            <a:endParaRPr lang="en-US" b="1" dirty="0">
              <a:solidFill>
                <a:srgbClr val="6CA18F"/>
              </a:solidFill>
            </a:endParaRPr>
          </a:p>
        </p:txBody>
      </p:sp>
      <p:sp>
        <p:nvSpPr>
          <p:cNvPr id="4" name="Slide Number Placeholder 3"/>
          <p:cNvSpPr>
            <a:spLocks noGrp="1"/>
          </p:cNvSpPr>
          <p:nvPr>
            <p:ph type="sldNum" sz="quarter" idx="12"/>
          </p:nvPr>
        </p:nvSpPr>
        <p:spPr/>
        <p:txBody>
          <a:bodyPr/>
          <a:lstStyle/>
          <a:p>
            <a:fld id="{6039E477-088D-487D-A482-1547B74FD154}" type="slidenum">
              <a:rPr lang="en-US" smtClean="0"/>
              <a:t>16</a:t>
            </a:fld>
            <a:endParaRPr lang="en-US"/>
          </a:p>
        </p:txBody>
      </p:sp>
      <p:sp>
        <p:nvSpPr>
          <p:cNvPr id="5" name="Text Placeholder 4"/>
          <p:cNvSpPr>
            <a:spLocks noGrp="1"/>
          </p:cNvSpPr>
          <p:nvPr>
            <p:ph type="body" sz="quarter" idx="13"/>
          </p:nvPr>
        </p:nvSpPr>
        <p:spPr/>
        <p:txBody>
          <a:bodyPr/>
          <a:lstStyle/>
          <a:p>
            <a:endParaRPr lang="en-US"/>
          </a:p>
        </p:txBody>
      </p:sp>
      <p:pic>
        <p:nvPicPr>
          <p:cNvPr id="3" name="Picture 2"/>
          <p:cNvPicPr>
            <a:picLocks noChangeAspect="1"/>
          </p:cNvPicPr>
          <p:nvPr/>
        </p:nvPicPr>
        <p:blipFill>
          <a:blip r:embed="rId2"/>
          <a:stretch>
            <a:fillRect/>
          </a:stretch>
        </p:blipFill>
        <p:spPr>
          <a:xfrm>
            <a:off x="478971" y="1515370"/>
            <a:ext cx="6236154" cy="4300125"/>
          </a:xfrm>
          <a:prstGeom prst="rect">
            <a:avLst/>
          </a:prstGeom>
        </p:spPr>
      </p:pic>
      <p:cxnSp>
        <p:nvCxnSpPr>
          <p:cNvPr id="10" name="Straight Arrow Connector 9"/>
          <p:cNvCxnSpPr/>
          <p:nvPr/>
        </p:nvCxnSpPr>
        <p:spPr>
          <a:xfrm flipH="1">
            <a:off x="5404104" y="3097758"/>
            <a:ext cx="2414016" cy="175524"/>
          </a:xfrm>
          <a:prstGeom prst="straightConnector1">
            <a:avLst/>
          </a:prstGeom>
          <a:ln>
            <a:solidFill>
              <a:srgbClr val="FFFF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818120" y="2943529"/>
            <a:ext cx="3419856" cy="338554"/>
          </a:xfrm>
          <a:prstGeom prst="rect">
            <a:avLst/>
          </a:prstGeom>
          <a:noFill/>
        </p:spPr>
        <p:txBody>
          <a:bodyPr wrap="square" rtlCol="0">
            <a:spAutoFit/>
          </a:bodyPr>
          <a:lstStyle/>
          <a:p>
            <a:r>
              <a:rPr lang="en-US" sz="1600" dirty="0" smtClean="0"/>
              <a:t>Tested and treated at same facility</a:t>
            </a:r>
            <a:endParaRPr lang="en-US" sz="1600" dirty="0"/>
          </a:p>
        </p:txBody>
      </p:sp>
      <p:cxnSp>
        <p:nvCxnSpPr>
          <p:cNvPr id="13" name="Straight Arrow Connector 12"/>
          <p:cNvCxnSpPr>
            <a:stCxn id="23" idx="1"/>
          </p:cNvCxnSpPr>
          <p:nvPr/>
        </p:nvCxnSpPr>
        <p:spPr>
          <a:xfrm flipH="1">
            <a:off x="3685032" y="1998429"/>
            <a:ext cx="4139184" cy="404245"/>
          </a:xfrm>
          <a:prstGeom prst="straightConnector1">
            <a:avLst/>
          </a:prstGeom>
          <a:ln>
            <a:solidFill>
              <a:srgbClr val="FFFF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824216" y="1706041"/>
            <a:ext cx="3419856" cy="584775"/>
          </a:xfrm>
          <a:prstGeom prst="rect">
            <a:avLst/>
          </a:prstGeom>
          <a:noFill/>
        </p:spPr>
        <p:txBody>
          <a:bodyPr wrap="square" rtlCol="0">
            <a:spAutoFit/>
          </a:bodyPr>
          <a:lstStyle/>
          <a:p>
            <a:r>
              <a:rPr lang="en-US" sz="1600" dirty="0" smtClean="0"/>
              <a:t>Tested at one and treated at different facility</a:t>
            </a:r>
            <a:endParaRPr lang="en-US" sz="1600" dirty="0"/>
          </a:p>
        </p:txBody>
      </p:sp>
    </p:spTree>
    <p:extLst>
      <p:ext uri="{BB962C8B-B14F-4D97-AF65-F5344CB8AC3E}">
        <p14:creationId xmlns:p14="http://schemas.microsoft.com/office/powerpoint/2010/main" val="22656360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89807"/>
            <a:ext cx="12192000" cy="94723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0"/>
            <a:ext cx="10515600" cy="1325563"/>
          </a:xfrm>
        </p:spPr>
        <p:txBody>
          <a:bodyPr/>
          <a:lstStyle/>
          <a:p>
            <a:r>
              <a:rPr lang="en-US" b="1" dirty="0" smtClean="0">
                <a:solidFill>
                  <a:srgbClr val="6CA18F"/>
                </a:solidFill>
              </a:rPr>
              <a:t>Outputs: Dataset and Geospatial Information</a:t>
            </a:r>
            <a:endParaRPr lang="en-US" b="1" dirty="0">
              <a:solidFill>
                <a:srgbClr val="6CA18F"/>
              </a:solidFill>
            </a:endParaRPr>
          </a:p>
        </p:txBody>
      </p:sp>
      <p:sp>
        <p:nvSpPr>
          <p:cNvPr id="4" name="Slide Number Placeholder 3"/>
          <p:cNvSpPr>
            <a:spLocks noGrp="1"/>
          </p:cNvSpPr>
          <p:nvPr>
            <p:ph type="sldNum" sz="quarter" idx="12"/>
          </p:nvPr>
        </p:nvSpPr>
        <p:spPr/>
        <p:txBody>
          <a:bodyPr/>
          <a:lstStyle/>
          <a:p>
            <a:fld id="{6039E477-088D-487D-A482-1547B74FD154}" type="slidenum">
              <a:rPr lang="en-US" smtClean="0"/>
              <a:t>17</a:t>
            </a:fld>
            <a:endParaRPr lang="en-US"/>
          </a:p>
        </p:txBody>
      </p:sp>
      <p:sp>
        <p:nvSpPr>
          <p:cNvPr id="5" name="Text Placeholder 4"/>
          <p:cNvSpPr>
            <a:spLocks noGrp="1"/>
          </p:cNvSpPr>
          <p:nvPr>
            <p:ph type="body" sz="quarter" idx="13"/>
          </p:nvPr>
        </p:nvSpPr>
        <p:spPr/>
        <p:txBody>
          <a:bodyPr/>
          <a:lstStyle/>
          <a:p>
            <a:endParaRPr lang="en-US"/>
          </a:p>
        </p:txBody>
      </p:sp>
      <p:pic>
        <p:nvPicPr>
          <p:cNvPr id="7" name="Picture 6"/>
          <p:cNvPicPr>
            <a:picLocks noChangeAspect="1"/>
          </p:cNvPicPr>
          <p:nvPr/>
        </p:nvPicPr>
        <p:blipFill>
          <a:blip r:embed="rId2"/>
          <a:stretch>
            <a:fillRect/>
          </a:stretch>
        </p:blipFill>
        <p:spPr>
          <a:xfrm>
            <a:off x="1083809" y="2683130"/>
            <a:ext cx="9763125" cy="3219450"/>
          </a:xfrm>
          <a:prstGeom prst="rect">
            <a:avLst/>
          </a:prstGeom>
        </p:spPr>
      </p:pic>
      <p:sp>
        <p:nvSpPr>
          <p:cNvPr id="10" name="Left Brace 9"/>
          <p:cNvSpPr/>
          <p:nvPr/>
        </p:nvSpPr>
        <p:spPr>
          <a:xfrm rot="5400000">
            <a:off x="1858640" y="1332226"/>
            <a:ext cx="548640" cy="209830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1563624" y="1764792"/>
            <a:ext cx="1243584" cy="338554"/>
          </a:xfrm>
          <a:prstGeom prst="rect">
            <a:avLst/>
          </a:prstGeom>
          <a:noFill/>
        </p:spPr>
        <p:txBody>
          <a:bodyPr wrap="square" rtlCol="0">
            <a:spAutoFit/>
          </a:bodyPr>
          <a:lstStyle/>
          <a:p>
            <a:r>
              <a:rPr lang="en-US" sz="1600" dirty="0" smtClean="0"/>
              <a:t>Agent info</a:t>
            </a:r>
            <a:endParaRPr lang="en-US" sz="1600" dirty="0"/>
          </a:p>
        </p:txBody>
      </p:sp>
      <p:cxnSp>
        <p:nvCxnSpPr>
          <p:cNvPr id="14" name="Straight Connector 13"/>
          <p:cNvCxnSpPr>
            <a:endCxn id="16" idx="2"/>
          </p:cNvCxnSpPr>
          <p:nvPr/>
        </p:nvCxnSpPr>
        <p:spPr>
          <a:xfrm flipH="1" flipV="1">
            <a:off x="6587163" y="2310610"/>
            <a:ext cx="279981" cy="372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17" idx="2"/>
          </p:cNvCxnSpPr>
          <p:nvPr/>
        </p:nvCxnSpPr>
        <p:spPr>
          <a:xfrm flipV="1">
            <a:off x="7568184" y="2316706"/>
            <a:ext cx="603504" cy="381667"/>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965371" y="1972056"/>
            <a:ext cx="1243584" cy="338554"/>
          </a:xfrm>
          <a:prstGeom prst="rect">
            <a:avLst/>
          </a:prstGeom>
          <a:noFill/>
        </p:spPr>
        <p:txBody>
          <a:bodyPr wrap="square" rtlCol="0">
            <a:spAutoFit/>
          </a:bodyPr>
          <a:lstStyle/>
          <a:p>
            <a:r>
              <a:rPr lang="en-US" sz="1600" dirty="0" smtClean="0"/>
              <a:t>Testing site</a:t>
            </a:r>
            <a:endParaRPr lang="en-US" sz="1600" dirty="0"/>
          </a:p>
        </p:txBody>
      </p:sp>
      <p:sp>
        <p:nvSpPr>
          <p:cNvPr id="17" name="TextBox 16"/>
          <p:cNvSpPr txBox="1"/>
          <p:nvPr/>
        </p:nvSpPr>
        <p:spPr>
          <a:xfrm>
            <a:off x="7373112" y="1978152"/>
            <a:ext cx="1597152" cy="338554"/>
          </a:xfrm>
          <a:prstGeom prst="rect">
            <a:avLst/>
          </a:prstGeom>
          <a:noFill/>
        </p:spPr>
        <p:txBody>
          <a:bodyPr wrap="square" rtlCol="0">
            <a:spAutoFit/>
          </a:bodyPr>
          <a:lstStyle/>
          <a:p>
            <a:r>
              <a:rPr lang="en-US" sz="1600" dirty="0"/>
              <a:t>T</a:t>
            </a:r>
            <a:r>
              <a:rPr lang="en-US" sz="1600" dirty="0" smtClean="0"/>
              <a:t>reatment site</a:t>
            </a:r>
            <a:endParaRPr lang="en-US" sz="1600" dirty="0"/>
          </a:p>
        </p:txBody>
      </p:sp>
    </p:spTree>
    <p:extLst>
      <p:ext uri="{BB962C8B-B14F-4D97-AF65-F5344CB8AC3E}">
        <p14:creationId xmlns:p14="http://schemas.microsoft.com/office/powerpoint/2010/main" val="30883241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89807"/>
            <a:ext cx="12192000" cy="94723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0"/>
            <a:ext cx="10515600" cy="1325563"/>
          </a:xfrm>
        </p:spPr>
        <p:txBody>
          <a:bodyPr/>
          <a:lstStyle/>
          <a:p>
            <a:r>
              <a:rPr lang="en-US" b="1" dirty="0" smtClean="0">
                <a:solidFill>
                  <a:srgbClr val="6CA18F"/>
                </a:solidFill>
              </a:rPr>
              <a:t>Outputs: Spatial dist. of Unassigned Agents</a:t>
            </a:r>
            <a:endParaRPr lang="en-US" b="1" dirty="0">
              <a:solidFill>
                <a:srgbClr val="6CA18F"/>
              </a:solidFill>
            </a:endParaRPr>
          </a:p>
        </p:txBody>
      </p:sp>
      <p:sp>
        <p:nvSpPr>
          <p:cNvPr id="4" name="Slide Number Placeholder 3"/>
          <p:cNvSpPr>
            <a:spLocks noGrp="1"/>
          </p:cNvSpPr>
          <p:nvPr>
            <p:ph type="sldNum" sz="quarter" idx="12"/>
          </p:nvPr>
        </p:nvSpPr>
        <p:spPr/>
        <p:txBody>
          <a:bodyPr/>
          <a:lstStyle/>
          <a:p>
            <a:fld id="{6039E477-088D-487D-A482-1547B74FD154}" type="slidenum">
              <a:rPr lang="en-US" smtClean="0"/>
              <a:t>18</a:t>
            </a:fld>
            <a:endParaRPr lang="en-US"/>
          </a:p>
        </p:txBody>
      </p:sp>
      <p:sp>
        <p:nvSpPr>
          <p:cNvPr id="5" name="Text Placeholder 4"/>
          <p:cNvSpPr>
            <a:spLocks noGrp="1"/>
          </p:cNvSpPr>
          <p:nvPr>
            <p:ph type="body" sz="quarter" idx="13"/>
          </p:nvPr>
        </p:nvSpPr>
        <p:spPr/>
        <p:txBody>
          <a:bodyPr/>
          <a:lstStyle/>
          <a:p>
            <a:endParaRPr lang="en-US"/>
          </a:p>
        </p:txBody>
      </p:sp>
      <p:pic>
        <p:nvPicPr>
          <p:cNvPr id="3" name="Picture 2"/>
          <p:cNvPicPr>
            <a:picLocks noChangeAspect="1"/>
          </p:cNvPicPr>
          <p:nvPr/>
        </p:nvPicPr>
        <p:blipFill rotWithShape="1">
          <a:blip r:embed="rId2"/>
          <a:srcRect l="30680" t="28572" r="24229" b="15781"/>
          <a:stretch/>
        </p:blipFill>
        <p:spPr>
          <a:xfrm>
            <a:off x="6248436" y="1593652"/>
            <a:ext cx="4047708" cy="4523909"/>
          </a:xfrm>
          <a:prstGeom prst="rect">
            <a:avLst/>
          </a:prstGeom>
        </p:spPr>
      </p:pic>
      <p:pic>
        <p:nvPicPr>
          <p:cNvPr id="9" name="Picture 8"/>
          <p:cNvPicPr>
            <a:picLocks noChangeAspect="1"/>
          </p:cNvPicPr>
          <p:nvPr/>
        </p:nvPicPr>
        <p:blipFill rotWithShape="1">
          <a:blip r:embed="rId3"/>
          <a:srcRect l="52631" t="2498" r="35120" b="358"/>
          <a:stretch/>
        </p:blipFill>
        <p:spPr>
          <a:xfrm>
            <a:off x="4678293" y="3146624"/>
            <a:ext cx="487681" cy="518160"/>
          </a:xfrm>
          <a:prstGeom prst="rect">
            <a:avLst/>
          </a:prstGeom>
        </p:spPr>
      </p:pic>
      <p:pic>
        <p:nvPicPr>
          <p:cNvPr id="13" name="Picture 12"/>
          <p:cNvPicPr>
            <a:picLocks noChangeAspect="1"/>
          </p:cNvPicPr>
          <p:nvPr/>
        </p:nvPicPr>
        <p:blipFill rotWithShape="1">
          <a:blip r:embed="rId3"/>
          <a:srcRect t="-1" r="86412" b="8130"/>
          <a:stretch/>
        </p:blipFill>
        <p:spPr>
          <a:xfrm>
            <a:off x="4547894" y="2334262"/>
            <a:ext cx="541003" cy="490027"/>
          </a:xfrm>
          <a:prstGeom prst="rect">
            <a:avLst/>
          </a:prstGeom>
        </p:spPr>
      </p:pic>
      <p:sp>
        <p:nvSpPr>
          <p:cNvPr id="14" name="TextBox 13"/>
          <p:cNvSpPr txBox="1"/>
          <p:nvPr/>
        </p:nvSpPr>
        <p:spPr>
          <a:xfrm>
            <a:off x="4235449" y="2235425"/>
            <a:ext cx="1574800" cy="369332"/>
          </a:xfrm>
          <a:prstGeom prst="rect">
            <a:avLst/>
          </a:prstGeom>
          <a:noFill/>
        </p:spPr>
        <p:txBody>
          <a:bodyPr wrap="square" rtlCol="0">
            <a:spAutoFit/>
          </a:bodyPr>
          <a:lstStyle/>
          <a:p>
            <a:r>
              <a:rPr lang="en-US" dirty="0" smtClean="0">
                <a:solidFill>
                  <a:schemeClr val="tx1">
                    <a:lumMod val="50000"/>
                    <a:lumOff val="50000"/>
                  </a:schemeClr>
                </a:solidFill>
              </a:rPr>
              <a:t>% unassigned</a:t>
            </a:r>
            <a:endParaRPr lang="en-US" dirty="0">
              <a:solidFill>
                <a:schemeClr val="tx1">
                  <a:lumMod val="50000"/>
                  <a:lumOff val="50000"/>
                </a:schemeClr>
              </a:solidFill>
            </a:endParaRPr>
          </a:p>
        </p:txBody>
      </p:sp>
      <p:sp>
        <p:nvSpPr>
          <p:cNvPr id="16" name="TextBox 15"/>
          <p:cNvSpPr txBox="1"/>
          <p:nvPr/>
        </p:nvSpPr>
        <p:spPr>
          <a:xfrm>
            <a:off x="4235449" y="3044185"/>
            <a:ext cx="1574800" cy="369332"/>
          </a:xfrm>
          <a:prstGeom prst="rect">
            <a:avLst/>
          </a:prstGeom>
          <a:noFill/>
        </p:spPr>
        <p:txBody>
          <a:bodyPr wrap="square" rtlCol="0">
            <a:spAutoFit/>
          </a:bodyPr>
          <a:lstStyle/>
          <a:p>
            <a:r>
              <a:rPr lang="en-US" dirty="0" smtClean="0">
                <a:solidFill>
                  <a:schemeClr val="tx1">
                    <a:lumMod val="50000"/>
                    <a:lumOff val="50000"/>
                  </a:schemeClr>
                </a:solidFill>
              </a:rPr>
              <a:t>% HTS volume</a:t>
            </a:r>
            <a:endParaRPr lang="en-US" dirty="0">
              <a:solidFill>
                <a:schemeClr val="tx1">
                  <a:lumMod val="50000"/>
                  <a:lumOff val="50000"/>
                </a:schemeClr>
              </a:solidFill>
            </a:endParaRPr>
          </a:p>
        </p:txBody>
      </p:sp>
      <p:pic>
        <p:nvPicPr>
          <p:cNvPr id="18" name="Picture 17"/>
          <p:cNvPicPr>
            <a:picLocks noChangeAspect="1"/>
          </p:cNvPicPr>
          <p:nvPr/>
        </p:nvPicPr>
        <p:blipFill rotWithShape="1">
          <a:blip r:embed="rId4"/>
          <a:srcRect b="20044"/>
          <a:stretch/>
        </p:blipFill>
        <p:spPr>
          <a:xfrm rot="5400000">
            <a:off x="258085" y="2267119"/>
            <a:ext cx="4696911" cy="2945371"/>
          </a:xfrm>
          <a:prstGeom prst="rect">
            <a:avLst/>
          </a:prstGeom>
        </p:spPr>
      </p:pic>
    </p:spTree>
    <p:extLst>
      <p:ext uri="{BB962C8B-B14F-4D97-AF65-F5344CB8AC3E}">
        <p14:creationId xmlns:p14="http://schemas.microsoft.com/office/powerpoint/2010/main" val="37069658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1426054" y="3293309"/>
            <a:ext cx="9461812" cy="2780017"/>
          </a:xfrm>
          <a:prstGeom prst="rect">
            <a:avLst/>
          </a:prstGeom>
        </p:spPr>
      </p:pic>
      <p:sp>
        <p:nvSpPr>
          <p:cNvPr id="8" name="Rectangle 7"/>
          <p:cNvSpPr/>
          <p:nvPr/>
        </p:nvSpPr>
        <p:spPr>
          <a:xfrm>
            <a:off x="0" y="189807"/>
            <a:ext cx="12192000" cy="94723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0"/>
            <a:ext cx="10515600" cy="1325563"/>
          </a:xfrm>
        </p:spPr>
        <p:txBody>
          <a:bodyPr/>
          <a:lstStyle/>
          <a:p>
            <a:r>
              <a:rPr lang="en-US" b="1" dirty="0" smtClean="0">
                <a:solidFill>
                  <a:srgbClr val="6CA18F"/>
                </a:solidFill>
              </a:rPr>
              <a:t>Findings: Optimization of Linkage Estimates</a:t>
            </a:r>
            <a:endParaRPr lang="en-US" b="1" dirty="0">
              <a:solidFill>
                <a:srgbClr val="6CA18F"/>
              </a:solidFill>
            </a:endParaRPr>
          </a:p>
        </p:txBody>
      </p:sp>
      <p:sp>
        <p:nvSpPr>
          <p:cNvPr id="4" name="Slide Number Placeholder 3"/>
          <p:cNvSpPr>
            <a:spLocks noGrp="1"/>
          </p:cNvSpPr>
          <p:nvPr>
            <p:ph type="sldNum" sz="quarter" idx="12"/>
          </p:nvPr>
        </p:nvSpPr>
        <p:spPr/>
        <p:txBody>
          <a:bodyPr/>
          <a:lstStyle/>
          <a:p>
            <a:fld id="{6039E477-088D-487D-A482-1547B74FD154}" type="slidenum">
              <a:rPr lang="en-US" smtClean="0"/>
              <a:t>19</a:t>
            </a:fld>
            <a:endParaRPr lang="en-US"/>
          </a:p>
        </p:txBody>
      </p:sp>
      <p:sp>
        <p:nvSpPr>
          <p:cNvPr id="5" name="Text Placeholder 4"/>
          <p:cNvSpPr>
            <a:spLocks noGrp="1"/>
          </p:cNvSpPr>
          <p:nvPr>
            <p:ph type="body" sz="quarter" idx="13"/>
          </p:nvPr>
        </p:nvSpPr>
        <p:spPr/>
        <p:txBody>
          <a:bodyPr/>
          <a:lstStyle/>
          <a:p>
            <a:endParaRPr lang="en-US"/>
          </a:p>
        </p:txBody>
      </p:sp>
      <p:sp>
        <p:nvSpPr>
          <p:cNvPr id="6" name="Rectangle 5"/>
          <p:cNvSpPr/>
          <p:nvPr/>
        </p:nvSpPr>
        <p:spPr>
          <a:xfrm>
            <a:off x="1881477" y="3886200"/>
            <a:ext cx="3379304" cy="1234440"/>
          </a:xfrm>
          <a:prstGeom prst="rect">
            <a:avLst/>
          </a:prstGeom>
          <a:solidFill>
            <a:srgbClr val="D9D8D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87432" y="4277805"/>
            <a:ext cx="3379304" cy="736155"/>
          </a:xfrm>
          <a:prstGeom prst="rect">
            <a:avLst/>
          </a:prstGeom>
          <a:solidFill>
            <a:srgbClr val="D9D9D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51560" y="1656281"/>
            <a:ext cx="9662160" cy="1008994"/>
          </a:xfrm>
          <a:prstGeom prst="rect">
            <a:avLst/>
          </a:prstGeom>
        </p:spPr>
        <p:txBody>
          <a:bodyPr wrap="square">
            <a:spAutoFit/>
          </a:bodyPr>
          <a:lstStyle/>
          <a:p>
            <a:pPr marL="228600" indent="-228600">
              <a:lnSpc>
                <a:spcPct val="70000"/>
              </a:lnSpc>
              <a:spcBef>
                <a:spcPts val="1000"/>
              </a:spcBef>
              <a:buClr>
                <a:srgbClr val="BE84C6"/>
              </a:buClr>
              <a:buFont typeface="Wingdings" panose="05000000000000000000" pitchFamily="2" charset="2"/>
              <a:buChar char="§"/>
            </a:pPr>
            <a:r>
              <a:rPr lang="en-US" sz="2000" dirty="0" smtClean="0">
                <a:solidFill>
                  <a:schemeClr val="accent5">
                    <a:lumMod val="75000"/>
                  </a:schemeClr>
                </a:solidFill>
              </a:rPr>
              <a:t>ABM provides a more optimized picture of linkage, with lesser variation between PSNUs.</a:t>
            </a:r>
            <a:endParaRPr lang="en-US" sz="2000" dirty="0">
              <a:solidFill>
                <a:schemeClr val="accent5">
                  <a:lumMod val="75000"/>
                </a:schemeClr>
              </a:solidFill>
            </a:endParaRPr>
          </a:p>
          <a:p>
            <a:pPr marL="228600" indent="-228600">
              <a:lnSpc>
                <a:spcPct val="70000"/>
              </a:lnSpc>
              <a:spcBef>
                <a:spcPts val="1000"/>
              </a:spcBef>
              <a:buClr>
                <a:srgbClr val="BE84C6"/>
              </a:buClr>
              <a:buFont typeface="Wingdings" panose="05000000000000000000" pitchFamily="2" charset="2"/>
              <a:buChar char="§"/>
            </a:pPr>
            <a:r>
              <a:rPr lang="en-US" sz="2000" dirty="0" smtClean="0">
                <a:solidFill>
                  <a:schemeClr val="accent5">
                    <a:lumMod val="75000"/>
                  </a:schemeClr>
                </a:solidFill>
              </a:rPr>
              <a:t>Community site are also able to get an approximate estimate of their presumed linkage.</a:t>
            </a:r>
          </a:p>
          <a:p>
            <a:pPr marL="228600" indent="-228600">
              <a:lnSpc>
                <a:spcPct val="70000"/>
              </a:lnSpc>
              <a:spcBef>
                <a:spcPts val="1000"/>
              </a:spcBef>
              <a:buClr>
                <a:srgbClr val="BE84C6"/>
              </a:buClr>
              <a:buFont typeface="Wingdings" panose="05000000000000000000" pitchFamily="2" charset="2"/>
              <a:buChar char="§"/>
            </a:pPr>
            <a:r>
              <a:rPr lang="en-US" sz="2000" dirty="0" smtClean="0">
                <a:solidFill>
                  <a:schemeClr val="accent5">
                    <a:lumMod val="75000"/>
                  </a:schemeClr>
                </a:solidFill>
              </a:rPr>
              <a:t>Attempts to gain an understanding of how patient flux impacts our indices of Linkage. </a:t>
            </a:r>
            <a:endParaRPr lang="en-US" sz="2000" dirty="0">
              <a:solidFill>
                <a:schemeClr val="accent5">
                  <a:lumMod val="75000"/>
                </a:schemeClr>
              </a:solidFill>
            </a:endParaRPr>
          </a:p>
        </p:txBody>
      </p:sp>
    </p:spTree>
    <p:extLst>
      <p:ext uri="{BB962C8B-B14F-4D97-AF65-F5344CB8AC3E}">
        <p14:creationId xmlns:p14="http://schemas.microsoft.com/office/powerpoint/2010/main" val="24266932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a:off x="0" y="189807"/>
            <a:ext cx="12192000" cy="94723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7276"/>
            <a:ext cx="10515600" cy="1325563"/>
          </a:xfrm>
        </p:spPr>
        <p:txBody>
          <a:bodyPr/>
          <a:lstStyle/>
          <a:p>
            <a:r>
              <a:rPr lang="en-US" b="1" dirty="0" smtClean="0">
                <a:solidFill>
                  <a:srgbClr val="6CA18F"/>
                </a:solidFill>
              </a:rPr>
              <a:t>Objectives</a:t>
            </a:r>
            <a:endParaRPr lang="en-US" b="1" dirty="0">
              <a:solidFill>
                <a:srgbClr val="6CA18F"/>
              </a:solidFill>
            </a:endParaRPr>
          </a:p>
        </p:txBody>
      </p:sp>
      <p:sp>
        <p:nvSpPr>
          <p:cNvPr id="4" name="Slide Number Placeholder 3"/>
          <p:cNvSpPr>
            <a:spLocks noGrp="1"/>
          </p:cNvSpPr>
          <p:nvPr>
            <p:ph type="sldNum" sz="quarter" idx="12"/>
          </p:nvPr>
        </p:nvSpPr>
        <p:spPr/>
        <p:txBody>
          <a:bodyPr/>
          <a:lstStyle/>
          <a:p>
            <a:fld id="{6039E477-088D-487D-A482-1547B74FD154}" type="slidenum">
              <a:rPr lang="en-US" smtClean="0"/>
              <a:t>2</a:t>
            </a:fld>
            <a:endParaRPr lang="en-US"/>
          </a:p>
        </p:txBody>
      </p:sp>
      <p:sp>
        <p:nvSpPr>
          <p:cNvPr id="5" name="Text Placeholder 4"/>
          <p:cNvSpPr>
            <a:spLocks noGrp="1"/>
          </p:cNvSpPr>
          <p:nvPr>
            <p:ph type="body" sz="quarter" idx="13"/>
          </p:nvPr>
        </p:nvSpPr>
        <p:spPr/>
        <p:txBody>
          <a:bodyPr/>
          <a:lstStyle/>
          <a:p>
            <a:endParaRPr lang="en-US" dirty="0"/>
          </a:p>
        </p:txBody>
      </p:sp>
      <p:grpSp>
        <p:nvGrpSpPr>
          <p:cNvPr id="11" name="Group 10"/>
          <p:cNvGrpSpPr>
            <a:grpSpLocks noChangeAspect="1"/>
          </p:cNvGrpSpPr>
          <p:nvPr/>
        </p:nvGrpSpPr>
        <p:grpSpPr>
          <a:xfrm>
            <a:off x="925405" y="2348236"/>
            <a:ext cx="426675" cy="426675"/>
            <a:chOff x="6443615" y="439223"/>
            <a:chExt cx="5571460" cy="5571460"/>
          </a:xfrm>
        </p:grpSpPr>
        <p:sp>
          <p:nvSpPr>
            <p:cNvPr id="12" name="Oval 11"/>
            <p:cNvSpPr/>
            <p:nvPr/>
          </p:nvSpPr>
          <p:spPr>
            <a:xfrm>
              <a:off x="6443615" y="439223"/>
              <a:ext cx="5571460" cy="5571460"/>
            </a:xfrm>
            <a:prstGeom prst="ellipse">
              <a:avLst/>
            </a:prstGeom>
            <a:solidFill>
              <a:sysClr val="window" lastClr="FFFFFF"/>
            </a:solidFill>
            <a:ln w="50800" cap="flat" cmpd="sng" algn="ctr">
              <a:solidFill>
                <a:srgbClr val="15416D">
                  <a:lumMod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 name="Oval 12"/>
            <p:cNvSpPr/>
            <p:nvPr/>
          </p:nvSpPr>
          <p:spPr>
            <a:xfrm>
              <a:off x="6615837" y="611445"/>
              <a:ext cx="5227017" cy="5227017"/>
            </a:xfrm>
            <a:prstGeom prst="ellipse">
              <a:avLst/>
            </a:prstGeom>
            <a:solidFill>
              <a:srgbClr val="005EAA"/>
            </a:solidFill>
            <a:ln w="50800" cap="flat" cmpd="sng" algn="ctr">
              <a:solidFill>
                <a:srgbClr val="005EAA"/>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15" name="Group 14"/>
            <p:cNvGrpSpPr/>
            <p:nvPr/>
          </p:nvGrpSpPr>
          <p:grpSpPr>
            <a:xfrm>
              <a:off x="7531767" y="2463906"/>
              <a:ext cx="3514724" cy="2594388"/>
              <a:chOff x="1140524" y="1981200"/>
              <a:chExt cx="4088701" cy="3018064"/>
            </a:xfrm>
          </p:grpSpPr>
          <p:sp>
            <p:nvSpPr>
              <p:cNvPr id="20" name="Rectangle 19"/>
              <p:cNvSpPr/>
              <p:nvPr/>
            </p:nvSpPr>
            <p:spPr>
              <a:xfrm>
                <a:off x="1140524" y="4877655"/>
                <a:ext cx="4088701" cy="121609"/>
              </a:xfrm>
              <a:prstGeom prst="rect">
                <a:avLst/>
              </a:prstGeom>
              <a:solidFill>
                <a:srgbClr val="F7F7F7">
                  <a:lumMod val="25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 name="Rectangle 20"/>
              <p:cNvSpPr/>
              <p:nvPr/>
            </p:nvSpPr>
            <p:spPr>
              <a:xfrm>
                <a:off x="1146709" y="3677291"/>
                <a:ext cx="1015554" cy="1200363"/>
              </a:xfrm>
              <a:prstGeom prst="rect">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 name="Rectangle 21"/>
              <p:cNvSpPr/>
              <p:nvPr/>
            </p:nvSpPr>
            <p:spPr>
              <a:xfrm>
                <a:off x="2680190" y="2876764"/>
                <a:ext cx="1015554" cy="2000890"/>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3" name="Rectangle 22"/>
              <p:cNvSpPr/>
              <p:nvPr/>
            </p:nvSpPr>
            <p:spPr>
              <a:xfrm>
                <a:off x="4213671" y="1981200"/>
                <a:ext cx="1015554" cy="2896454"/>
              </a:xfrm>
              <a:prstGeom prst="rect">
                <a:avLst/>
              </a:prstGeom>
              <a:solidFill>
                <a:srgbClr val="F7F7F7">
                  <a:lumMod val="25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24" name="Group 23"/>
          <p:cNvGrpSpPr>
            <a:grpSpLocks noChangeAspect="1"/>
          </p:cNvGrpSpPr>
          <p:nvPr/>
        </p:nvGrpSpPr>
        <p:grpSpPr>
          <a:xfrm>
            <a:off x="925405" y="3532150"/>
            <a:ext cx="426675" cy="426675"/>
            <a:chOff x="6443615" y="439223"/>
            <a:chExt cx="5571460" cy="5571460"/>
          </a:xfrm>
        </p:grpSpPr>
        <p:sp>
          <p:nvSpPr>
            <p:cNvPr id="25" name="Oval 24"/>
            <p:cNvSpPr/>
            <p:nvPr/>
          </p:nvSpPr>
          <p:spPr>
            <a:xfrm>
              <a:off x="6443615" y="439223"/>
              <a:ext cx="5571460" cy="5571460"/>
            </a:xfrm>
            <a:prstGeom prst="ellipse">
              <a:avLst/>
            </a:prstGeom>
            <a:solidFill>
              <a:sysClr val="window" lastClr="FFFFFF"/>
            </a:solidFill>
            <a:ln w="50800" cap="flat" cmpd="sng" algn="ctr">
              <a:solidFill>
                <a:srgbClr val="15416D">
                  <a:lumMod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6" name="Oval 25"/>
            <p:cNvSpPr/>
            <p:nvPr/>
          </p:nvSpPr>
          <p:spPr>
            <a:xfrm>
              <a:off x="6615837" y="611445"/>
              <a:ext cx="5227017" cy="5227017"/>
            </a:xfrm>
            <a:prstGeom prst="ellipse">
              <a:avLst/>
            </a:prstGeom>
            <a:solidFill>
              <a:srgbClr val="005EAA"/>
            </a:solidFill>
            <a:ln w="50800" cap="flat" cmpd="sng" algn="ctr">
              <a:solidFill>
                <a:srgbClr val="005EAA"/>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27" name="Group 26"/>
            <p:cNvGrpSpPr/>
            <p:nvPr/>
          </p:nvGrpSpPr>
          <p:grpSpPr>
            <a:xfrm>
              <a:off x="7531767" y="2463906"/>
              <a:ext cx="3514724" cy="2594388"/>
              <a:chOff x="1140524" y="1981200"/>
              <a:chExt cx="4088701" cy="3018064"/>
            </a:xfrm>
          </p:grpSpPr>
          <p:sp>
            <p:nvSpPr>
              <p:cNvPr id="28" name="Rectangle 27"/>
              <p:cNvSpPr/>
              <p:nvPr/>
            </p:nvSpPr>
            <p:spPr>
              <a:xfrm>
                <a:off x="1140524" y="4877655"/>
                <a:ext cx="4088701" cy="121609"/>
              </a:xfrm>
              <a:prstGeom prst="rect">
                <a:avLst/>
              </a:prstGeom>
              <a:solidFill>
                <a:srgbClr val="F7F7F7">
                  <a:lumMod val="25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9" name="Rectangle 28"/>
              <p:cNvSpPr/>
              <p:nvPr/>
            </p:nvSpPr>
            <p:spPr>
              <a:xfrm>
                <a:off x="1146709" y="3677291"/>
                <a:ext cx="1015554" cy="1200363"/>
              </a:xfrm>
              <a:prstGeom prst="rect">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0" name="Rectangle 29"/>
              <p:cNvSpPr/>
              <p:nvPr/>
            </p:nvSpPr>
            <p:spPr>
              <a:xfrm>
                <a:off x="2680190" y="2876764"/>
                <a:ext cx="1015554" cy="2000890"/>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1" name="Rectangle 30"/>
              <p:cNvSpPr/>
              <p:nvPr/>
            </p:nvSpPr>
            <p:spPr>
              <a:xfrm>
                <a:off x="4213671" y="1981200"/>
                <a:ext cx="1015554" cy="2896454"/>
              </a:xfrm>
              <a:prstGeom prst="rect">
                <a:avLst/>
              </a:prstGeom>
              <a:solidFill>
                <a:srgbClr val="F7F7F7">
                  <a:lumMod val="25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sp>
        <p:nvSpPr>
          <p:cNvPr id="56" name="TextBox 55"/>
          <p:cNvSpPr txBox="1"/>
          <p:nvPr/>
        </p:nvSpPr>
        <p:spPr>
          <a:xfrm>
            <a:off x="1488591" y="2300323"/>
            <a:ext cx="8982763" cy="1200329"/>
          </a:xfrm>
          <a:prstGeom prst="rect">
            <a:avLst/>
          </a:prstGeom>
          <a:noFill/>
        </p:spPr>
        <p:txBody>
          <a:bodyPr wrap="square" rtlCol="0">
            <a:spAutoFit/>
          </a:bodyPr>
          <a:lstStyle/>
          <a:p>
            <a:r>
              <a:rPr lang="en-US" b="1" dirty="0">
                <a:solidFill>
                  <a:schemeClr val="accent5">
                    <a:lumMod val="75000"/>
                  </a:schemeClr>
                </a:solidFill>
              </a:rPr>
              <a:t>Analysis of patient movement across facilities using facility testing and treatment </a:t>
            </a:r>
            <a:r>
              <a:rPr lang="en-US" b="1" dirty="0" smtClean="0">
                <a:solidFill>
                  <a:schemeClr val="accent5">
                    <a:lumMod val="75000"/>
                  </a:schemeClr>
                </a:solidFill>
              </a:rPr>
              <a:t>numbers and </a:t>
            </a:r>
            <a:r>
              <a:rPr lang="en-US" b="1" dirty="0">
                <a:solidFill>
                  <a:schemeClr val="accent5">
                    <a:lumMod val="75000"/>
                  </a:schemeClr>
                </a:solidFill>
              </a:rPr>
              <a:t>the simulated spatial location of patients in relation to the treatment facilities within their spatial neighborhood. </a:t>
            </a:r>
          </a:p>
          <a:p>
            <a:r>
              <a:rPr lang="en-US" b="1" dirty="0" smtClean="0">
                <a:solidFill>
                  <a:schemeClr val="accent5">
                    <a:lumMod val="75000"/>
                  </a:schemeClr>
                </a:solidFill>
              </a:rPr>
              <a:t> </a:t>
            </a:r>
            <a:endParaRPr lang="en-US" dirty="0">
              <a:solidFill>
                <a:schemeClr val="accent5">
                  <a:lumMod val="75000"/>
                </a:schemeClr>
              </a:solidFill>
            </a:endParaRPr>
          </a:p>
        </p:txBody>
      </p:sp>
      <p:sp>
        <p:nvSpPr>
          <p:cNvPr id="57" name="TextBox 56"/>
          <p:cNvSpPr txBox="1"/>
          <p:nvPr/>
        </p:nvSpPr>
        <p:spPr>
          <a:xfrm>
            <a:off x="1488592" y="3476383"/>
            <a:ext cx="8982763" cy="1754326"/>
          </a:xfrm>
          <a:prstGeom prst="rect">
            <a:avLst/>
          </a:prstGeom>
          <a:noFill/>
        </p:spPr>
        <p:txBody>
          <a:bodyPr wrap="square" rtlCol="0">
            <a:spAutoFit/>
          </a:bodyPr>
          <a:lstStyle/>
          <a:p>
            <a:r>
              <a:rPr lang="en-US" b="1" dirty="0" smtClean="0">
                <a:solidFill>
                  <a:schemeClr val="accent5">
                    <a:lumMod val="75000"/>
                  </a:schemeClr>
                </a:solidFill>
              </a:rPr>
              <a:t>To </a:t>
            </a:r>
            <a:r>
              <a:rPr lang="en-US" b="1" dirty="0">
                <a:solidFill>
                  <a:schemeClr val="accent5">
                    <a:lumMod val="75000"/>
                  </a:schemeClr>
                </a:solidFill>
              </a:rPr>
              <a:t>identify where newly identified HIV positive persons (HTS_TST_POS) receive treatment (</a:t>
            </a:r>
            <a:r>
              <a:rPr lang="en-US" b="1" dirty="0" smtClean="0">
                <a:solidFill>
                  <a:schemeClr val="accent5">
                    <a:lumMod val="75000"/>
                  </a:schemeClr>
                </a:solidFill>
              </a:rPr>
              <a:t>TX_NEW); to </a:t>
            </a:r>
            <a:r>
              <a:rPr lang="en-US" b="1" dirty="0">
                <a:solidFill>
                  <a:schemeClr val="accent5">
                    <a:lumMod val="75000"/>
                  </a:schemeClr>
                </a:solidFill>
              </a:rPr>
              <a:t>identify sites </a:t>
            </a:r>
            <a:r>
              <a:rPr lang="en-US" b="1" dirty="0" smtClean="0">
                <a:solidFill>
                  <a:schemeClr val="accent5">
                    <a:lumMod val="75000"/>
                  </a:schemeClr>
                </a:solidFill>
              </a:rPr>
              <a:t>with </a:t>
            </a:r>
            <a:r>
              <a:rPr lang="en-US" b="1" dirty="0">
                <a:solidFill>
                  <a:schemeClr val="accent5">
                    <a:lumMod val="75000"/>
                  </a:schemeClr>
                </a:solidFill>
              </a:rPr>
              <a:t>the largest treatment gaps (i.e., newly identified HIV positive persons who are not linked to care</a:t>
            </a:r>
            <a:r>
              <a:rPr lang="en-US" b="1" dirty="0" smtClean="0">
                <a:solidFill>
                  <a:schemeClr val="accent5">
                    <a:lumMod val="75000"/>
                  </a:schemeClr>
                </a:solidFill>
              </a:rPr>
              <a:t>); and to </a:t>
            </a:r>
            <a:r>
              <a:rPr lang="en-US" b="1" dirty="0">
                <a:solidFill>
                  <a:schemeClr val="accent5">
                    <a:lumMod val="75000"/>
                  </a:schemeClr>
                </a:solidFill>
              </a:rPr>
              <a:t>identify potential bottlenecks to treatment by analyzing patient flow from sites (facilities or commune) with the largest treatment gaps to neighboring sites. </a:t>
            </a:r>
          </a:p>
          <a:p>
            <a:r>
              <a:rPr lang="en-US" b="1" dirty="0" smtClean="0">
                <a:solidFill>
                  <a:schemeClr val="accent5">
                    <a:lumMod val="75000"/>
                  </a:schemeClr>
                </a:solidFill>
              </a:rPr>
              <a:t> </a:t>
            </a:r>
            <a:endParaRPr lang="en-US" dirty="0">
              <a:solidFill>
                <a:schemeClr val="accent5">
                  <a:lumMod val="75000"/>
                </a:schemeClr>
              </a:solidFill>
            </a:endParaRPr>
          </a:p>
        </p:txBody>
      </p:sp>
      <p:sp>
        <p:nvSpPr>
          <p:cNvPr id="58" name="TextBox 57"/>
          <p:cNvSpPr txBox="1"/>
          <p:nvPr/>
        </p:nvSpPr>
        <p:spPr>
          <a:xfrm>
            <a:off x="1488592" y="5303758"/>
            <a:ext cx="9621860" cy="369332"/>
          </a:xfrm>
          <a:prstGeom prst="rect">
            <a:avLst/>
          </a:prstGeom>
          <a:noFill/>
        </p:spPr>
        <p:txBody>
          <a:bodyPr wrap="square" rtlCol="0">
            <a:spAutoFit/>
          </a:bodyPr>
          <a:lstStyle/>
          <a:p>
            <a:r>
              <a:rPr lang="en-US" b="1" dirty="0">
                <a:solidFill>
                  <a:schemeClr val="accent5">
                    <a:lumMod val="75000"/>
                  </a:schemeClr>
                </a:solidFill>
              </a:rPr>
              <a:t>Adjusted ART coverage (and gap) at district level based on surrounding patient </a:t>
            </a:r>
            <a:r>
              <a:rPr lang="en-US" b="1" dirty="0" smtClean="0">
                <a:solidFill>
                  <a:schemeClr val="accent5">
                    <a:lumMod val="75000"/>
                  </a:schemeClr>
                </a:solidFill>
              </a:rPr>
              <a:t>flux</a:t>
            </a:r>
            <a:endParaRPr lang="en-US" dirty="0">
              <a:solidFill>
                <a:schemeClr val="accent5">
                  <a:lumMod val="75000"/>
                </a:schemeClr>
              </a:solidFill>
            </a:endParaRPr>
          </a:p>
        </p:txBody>
      </p:sp>
      <p:grpSp>
        <p:nvGrpSpPr>
          <p:cNvPr id="59" name="Group 58"/>
          <p:cNvGrpSpPr>
            <a:grpSpLocks noChangeAspect="1"/>
          </p:cNvGrpSpPr>
          <p:nvPr/>
        </p:nvGrpSpPr>
        <p:grpSpPr>
          <a:xfrm>
            <a:off x="925405" y="5257580"/>
            <a:ext cx="468832" cy="468832"/>
            <a:chOff x="412468" y="605311"/>
            <a:chExt cx="5571460" cy="5571460"/>
          </a:xfrm>
        </p:grpSpPr>
        <p:sp>
          <p:nvSpPr>
            <p:cNvPr id="60" name="Oval 59"/>
            <p:cNvSpPr/>
            <p:nvPr/>
          </p:nvSpPr>
          <p:spPr>
            <a:xfrm>
              <a:off x="412468" y="605311"/>
              <a:ext cx="5571460" cy="5571460"/>
            </a:xfrm>
            <a:prstGeom prst="ellipse">
              <a:avLst/>
            </a:prstGeom>
            <a:solidFill>
              <a:sysClr val="window" lastClr="FFFFFF"/>
            </a:solidFill>
            <a:ln w="50800" cap="flat" cmpd="sng" algn="ctr">
              <a:solidFill>
                <a:sysClr val="window" lastClr="FFFFFF">
                  <a:lumMod val="50000"/>
                </a:sysClr>
              </a:solidFill>
              <a:prstDash val="sysDot"/>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62" name="Group 61"/>
            <p:cNvGrpSpPr/>
            <p:nvPr/>
          </p:nvGrpSpPr>
          <p:grpSpPr>
            <a:xfrm>
              <a:off x="1428344" y="2463909"/>
              <a:ext cx="3514728" cy="2594381"/>
              <a:chOff x="1140524" y="1981200"/>
              <a:chExt cx="4088701" cy="3018064"/>
            </a:xfrm>
          </p:grpSpPr>
          <p:sp>
            <p:nvSpPr>
              <p:cNvPr id="67" name="Rectangle 66"/>
              <p:cNvSpPr/>
              <p:nvPr/>
            </p:nvSpPr>
            <p:spPr>
              <a:xfrm>
                <a:off x="1140524" y="4877655"/>
                <a:ext cx="4088701" cy="121609"/>
              </a:xfrm>
              <a:prstGeom prst="rect">
                <a:avLst/>
              </a:prstGeom>
              <a:solidFill>
                <a:srgbClr val="39050A"/>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8" name="Rectangle 67"/>
              <p:cNvSpPr/>
              <p:nvPr/>
            </p:nvSpPr>
            <p:spPr>
              <a:xfrm>
                <a:off x="1146709" y="3677291"/>
                <a:ext cx="1015554" cy="1200363"/>
              </a:xfrm>
              <a:prstGeom prst="rect">
                <a:avLst/>
              </a:prstGeom>
              <a:solidFill>
                <a:srgbClr val="FBD1D5"/>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9" name="Rectangle 68"/>
              <p:cNvSpPr/>
              <p:nvPr/>
            </p:nvSpPr>
            <p:spPr>
              <a:xfrm>
                <a:off x="2680190" y="2876764"/>
                <a:ext cx="1015554" cy="2000890"/>
              </a:xfrm>
              <a:prstGeom prst="rect">
                <a:avLst/>
              </a:prstGeom>
              <a:solidFill>
                <a:srgbClr val="B81020"/>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0" name="Rectangle 69"/>
              <p:cNvSpPr/>
              <p:nvPr/>
            </p:nvSpPr>
            <p:spPr>
              <a:xfrm>
                <a:off x="4213671" y="1981200"/>
                <a:ext cx="1015554" cy="2896454"/>
              </a:xfrm>
              <a:prstGeom prst="rect">
                <a:avLst/>
              </a:prstGeom>
              <a:solidFill>
                <a:srgbClr val="39050A"/>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14329969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89807"/>
            <a:ext cx="12192000" cy="94723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0"/>
            <a:ext cx="10515600" cy="1325563"/>
          </a:xfrm>
        </p:spPr>
        <p:txBody>
          <a:bodyPr/>
          <a:lstStyle/>
          <a:p>
            <a:r>
              <a:rPr lang="en-US" b="1" dirty="0" smtClean="0">
                <a:solidFill>
                  <a:srgbClr val="6CA18F"/>
                </a:solidFill>
              </a:rPr>
              <a:t>Findings: Optimization of Linkage Estimates</a:t>
            </a:r>
            <a:endParaRPr lang="en-US" b="1" dirty="0">
              <a:solidFill>
                <a:srgbClr val="6CA18F"/>
              </a:solidFill>
            </a:endParaRPr>
          </a:p>
        </p:txBody>
      </p:sp>
      <p:sp>
        <p:nvSpPr>
          <p:cNvPr id="4" name="Slide Number Placeholder 3"/>
          <p:cNvSpPr>
            <a:spLocks noGrp="1"/>
          </p:cNvSpPr>
          <p:nvPr>
            <p:ph type="sldNum" sz="quarter" idx="12"/>
          </p:nvPr>
        </p:nvSpPr>
        <p:spPr/>
        <p:txBody>
          <a:bodyPr/>
          <a:lstStyle/>
          <a:p>
            <a:fld id="{6039E477-088D-487D-A482-1547B74FD154}" type="slidenum">
              <a:rPr lang="en-US" smtClean="0"/>
              <a:t>20</a:t>
            </a:fld>
            <a:endParaRPr lang="en-US"/>
          </a:p>
        </p:txBody>
      </p:sp>
      <p:sp>
        <p:nvSpPr>
          <p:cNvPr id="5" name="Text Placeholder 4"/>
          <p:cNvSpPr>
            <a:spLocks noGrp="1"/>
          </p:cNvSpPr>
          <p:nvPr>
            <p:ph type="body" sz="quarter" idx="13"/>
          </p:nvPr>
        </p:nvSpPr>
        <p:spPr/>
        <p:txBody>
          <a:bodyPr/>
          <a:lstStyle/>
          <a:p>
            <a:endParaRPr lang="en-US" dirty="0"/>
          </a:p>
        </p:txBody>
      </p:sp>
      <p:sp>
        <p:nvSpPr>
          <p:cNvPr id="12" name="Rectangle 11"/>
          <p:cNvSpPr/>
          <p:nvPr/>
        </p:nvSpPr>
        <p:spPr>
          <a:xfrm>
            <a:off x="1051560" y="1656281"/>
            <a:ext cx="9662160" cy="1008994"/>
          </a:xfrm>
          <a:prstGeom prst="rect">
            <a:avLst/>
          </a:prstGeom>
        </p:spPr>
        <p:txBody>
          <a:bodyPr wrap="square">
            <a:spAutoFit/>
          </a:bodyPr>
          <a:lstStyle/>
          <a:p>
            <a:pPr marL="228600" indent="-228600">
              <a:lnSpc>
                <a:spcPct val="70000"/>
              </a:lnSpc>
              <a:spcBef>
                <a:spcPts val="1000"/>
              </a:spcBef>
              <a:buClr>
                <a:srgbClr val="BE84C6"/>
              </a:buClr>
              <a:buFont typeface="Wingdings" panose="05000000000000000000" pitchFamily="2" charset="2"/>
              <a:buChar char="§"/>
            </a:pPr>
            <a:r>
              <a:rPr lang="en-US" sz="2000" dirty="0" smtClean="0">
                <a:solidFill>
                  <a:schemeClr val="accent5">
                    <a:lumMod val="75000"/>
                  </a:schemeClr>
                </a:solidFill>
              </a:rPr>
              <a:t>ABM provides a more optimized picture of linkage, with lesser variation between PSNUs.</a:t>
            </a:r>
            <a:endParaRPr lang="en-US" sz="2000" dirty="0">
              <a:solidFill>
                <a:schemeClr val="accent5">
                  <a:lumMod val="75000"/>
                </a:schemeClr>
              </a:solidFill>
            </a:endParaRPr>
          </a:p>
          <a:p>
            <a:pPr marL="228600" indent="-228600">
              <a:lnSpc>
                <a:spcPct val="70000"/>
              </a:lnSpc>
              <a:spcBef>
                <a:spcPts val="1000"/>
              </a:spcBef>
              <a:buClr>
                <a:srgbClr val="BE84C6"/>
              </a:buClr>
              <a:buFont typeface="Wingdings" panose="05000000000000000000" pitchFamily="2" charset="2"/>
              <a:buChar char="§"/>
            </a:pPr>
            <a:r>
              <a:rPr lang="en-US" sz="2000" dirty="0" smtClean="0">
                <a:solidFill>
                  <a:schemeClr val="accent5">
                    <a:lumMod val="75000"/>
                  </a:schemeClr>
                </a:solidFill>
              </a:rPr>
              <a:t>Community site are also able to get an approximate estimate of their presumed linkage.</a:t>
            </a:r>
          </a:p>
          <a:p>
            <a:pPr marL="228600" indent="-228600">
              <a:lnSpc>
                <a:spcPct val="70000"/>
              </a:lnSpc>
              <a:spcBef>
                <a:spcPts val="1000"/>
              </a:spcBef>
              <a:buClr>
                <a:srgbClr val="BE84C6"/>
              </a:buClr>
              <a:buFont typeface="Wingdings" panose="05000000000000000000" pitchFamily="2" charset="2"/>
              <a:buChar char="§"/>
            </a:pPr>
            <a:r>
              <a:rPr lang="en-US" sz="2000" dirty="0" smtClean="0">
                <a:solidFill>
                  <a:schemeClr val="accent5">
                    <a:lumMod val="75000"/>
                  </a:schemeClr>
                </a:solidFill>
              </a:rPr>
              <a:t>Attempts to gain an understanding of how patient flux impacts our indices of Linkage. </a:t>
            </a:r>
            <a:endParaRPr lang="en-US" sz="2000" dirty="0">
              <a:solidFill>
                <a:schemeClr val="accent5">
                  <a:lumMod val="75000"/>
                </a:schemeClr>
              </a:solidFill>
            </a:endParaRPr>
          </a:p>
        </p:txBody>
      </p:sp>
      <p:pic>
        <p:nvPicPr>
          <p:cNvPr id="10" name="Picture 9"/>
          <p:cNvPicPr>
            <a:picLocks noChangeAspect="1"/>
          </p:cNvPicPr>
          <p:nvPr/>
        </p:nvPicPr>
        <p:blipFill rotWithShape="1">
          <a:blip r:embed="rId2"/>
          <a:srcRect l="79344" t="40411" b="3049"/>
          <a:stretch/>
        </p:blipFill>
        <p:spPr>
          <a:xfrm>
            <a:off x="3619035" y="4576961"/>
            <a:ext cx="737925" cy="1618489"/>
          </a:xfrm>
          <a:prstGeom prst="rect">
            <a:avLst/>
          </a:prstGeom>
        </p:spPr>
      </p:pic>
      <p:pic>
        <p:nvPicPr>
          <p:cNvPr id="11" name="Picture 10"/>
          <p:cNvPicPr>
            <a:picLocks noChangeAspect="1"/>
          </p:cNvPicPr>
          <p:nvPr/>
        </p:nvPicPr>
        <p:blipFill rotWithShape="1">
          <a:blip r:embed="rId3"/>
          <a:srcRect l="87421" t="74806" r="1019" b="1678"/>
          <a:stretch/>
        </p:blipFill>
        <p:spPr>
          <a:xfrm>
            <a:off x="7388351" y="4725862"/>
            <a:ext cx="896112" cy="1469588"/>
          </a:xfrm>
          <a:prstGeom prst="rect">
            <a:avLst/>
          </a:prstGeom>
        </p:spPr>
      </p:pic>
      <p:pic>
        <p:nvPicPr>
          <p:cNvPr id="13" name="Picture 12"/>
          <p:cNvPicPr>
            <a:picLocks noChangeAspect="1"/>
          </p:cNvPicPr>
          <p:nvPr/>
        </p:nvPicPr>
        <p:blipFill rotWithShape="1">
          <a:blip r:embed="rId4"/>
          <a:srcRect l="22690" t="26056" r="38524" b="21416"/>
          <a:stretch/>
        </p:blipFill>
        <p:spPr>
          <a:xfrm>
            <a:off x="512064" y="2876162"/>
            <a:ext cx="3035808" cy="3320939"/>
          </a:xfrm>
          <a:prstGeom prst="rect">
            <a:avLst/>
          </a:prstGeom>
        </p:spPr>
      </p:pic>
      <p:pic>
        <p:nvPicPr>
          <p:cNvPr id="14" name="Picture 13"/>
          <p:cNvPicPr>
            <a:picLocks noChangeAspect="1"/>
          </p:cNvPicPr>
          <p:nvPr/>
        </p:nvPicPr>
        <p:blipFill rotWithShape="1">
          <a:blip r:embed="rId3"/>
          <a:srcRect l="23182" t="26070" r="38513" b="21904"/>
          <a:stretch/>
        </p:blipFill>
        <p:spPr>
          <a:xfrm>
            <a:off x="4356960" y="2876162"/>
            <a:ext cx="3031391" cy="3319288"/>
          </a:xfrm>
          <a:prstGeom prst="rect">
            <a:avLst/>
          </a:prstGeom>
        </p:spPr>
      </p:pic>
      <p:pic>
        <p:nvPicPr>
          <p:cNvPr id="15" name="Picture 14"/>
          <p:cNvPicPr>
            <a:picLocks noChangeAspect="1"/>
          </p:cNvPicPr>
          <p:nvPr/>
        </p:nvPicPr>
        <p:blipFill rotWithShape="1">
          <a:blip r:embed="rId5"/>
          <a:srcRect l="29539" r="12814"/>
          <a:stretch/>
        </p:blipFill>
        <p:spPr>
          <a:xfrm>
            <a:off x="8610600" y="2876162"/>
            <a:ext cx="2743200" cy="3053988"/>
          </a:xfrm>
          <a:prstGeom prst="rect">
            <a:avLst/>
          </a:prstGeom>
        </p:spPr>
      </p:pic>
      <p:pic>
        <p:nvPicPr>
          <p:cNvPr id="16" name="Picture 15"/>
          <p:cNvPicPr>
            <a:picLocks noChangeAspect="1"/>
          </p:cNvPicPr>
          <p:nvPr/>
        </p:nvPicPr>
        <p:blipFill rotWithShape="1">
          <a:blip r:embed="rId5"/>
          <a:srcRect l="88372" b="90288"/>
          <a:stretch/>
        </p:blipFill>
        <p:spPr>
          <a:xfrm>
            <a:off x="7671816" y="2919482"/>
            <a:ext cx="938784" cy="503237"/>
          </a:xfrm>
          <a:prstGeom prst="rect">
            <a:avLst/>
          </a:prstGeom>
        </p:spPr>
      </p:pic>
    </p:spTree>
    <p:extLst>
      <p:ext uri="{BB962C8B-B14F-4D97-AF65-F5344CB8AC3E}">
        <p14:creationId xmlns:p14="http://schemas.microsoft.com/office/powerpoint/2010/main" val="24086283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89807"/>
            <a:ext cx="12192000" cy="94723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0"/>
            <a:ext cx="10515600" cy="1325563"/>
          </a:xfrm>
        </p:spPr>
        <p:txBody>
          <a:bodyPr/>
          <a:lstStyle/>
          <a:p>
            <a:r>
              <a:rPr lang="en-US" b="1" dirty="0" smtClean="0">
                <a:solidFill>
                  <a:srgbClr val="6CA18F"/>
                </a:solidFill>
              </a:rPr>
              <a:t>Indices: External and Internal Linkage</a:t>
            </a:r>
            <a:endParaRPr lang="en-US" b="1" dirty="0">
              <a:solidFill>
                <a:srgbClr val="6CA18F"/>
              </a:solidFill>
            </a:endParaRPr>
          </a:p>
        </p:txBody>
      </p:sp>
      <p:sp>
        <p:nvSpPr>
          <p:cNvPr id="4" name="Slide Number Placeholder 3"/>
          <p:cNvSpPr>
            <a:spLocks noGrp="1"/>
          </p:cNvSpPr>
          <p:nvPr>
            <p:ph type="sldNum" sz="quarter" idx="12"/>
          </p:nvPr>
        </p:nvSpPr>
        <p:spPr/>
        <p:txBody>
          <a:bodyPr/>
          <a:lstStyle/>
          <a:p>
            <a:fld id="{6039E477-088D-487D-A482-1547B74FD154}" type="slidenum">
              <a:rPr lang="en-US" smtClean="0"/>
              <a:t>21</a:t>
            </a:fld>
            <a:endParaRPr lang="en-US"/>
          </a:p>
        </p:txBody>
      </p:sp>
      <p:sp>
        <p:nvSpPr>
          <p:cNvPr id="5" name="Text Placeholder 4"/>
          <p:cNvSpPr>
            <a:spLocks noGrp="1"/>
          </p:cNvSpPr>
          <p:nvPr>
            <p:ph type="body" sz="quarter" idx="13"/>
          </p:nvPr>
        </p:nvSpPr>
        <p:spPr/>
        <p:txBody>
          <a:bodyPr/>
          <a:lstStyle/>
          <a:p>
            <a:endParaRPr lang="en-US"/>
          </a:p>
        </p:txBody>
      </p:sp>
      <p:pic>
        <p:nvPicPr>
          <p:cNvPr id="14" name="Picture 13"/>
          <p:cNvPicPr>
            <a:picLocks noChangeAspect="1"/>
          </p:cNvPicPr>
          <p:nvPr/>
        </p:nvPicPr>
        <p:blipFill rotWithShape="1">
          <a:blip r:embed="rId2"/>
          <a:srcRect l="26143" t="390" r="1525" b="35805"/>
          <a:stretch/>
        </p:blipFill>
        <p:spPr>
          <a:xfrm>
            <a:off x="704088" y="1764791"/>
            <a:ext cx="5202936" cy="3273553"/>
          </a:xfrm>
          <a:prstGeom prst="rect">
            <a:avLst/>
          </a:prstGeom>
        </p:spPr>
      </p:pic>
    </p:spTree>
    <p:extLst>
      <p:ext uri="{BB962C8B-B14F-4D97-AF65-F5344CB8AC3E}">
        <p14:creationId xmlns:p14="http://schemas.microsoft.com/office/powerpoint/2010/main" val="7240299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89807"/>
            <a:ext cx="12192000" cy="94723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0"/>
            <a:ext cx="10515600" cy="1325563"/>
          </a:xfrm>
        </p:spPr>
        <p:txBody>
          <a:bodyPr/>
          <a:lstStyle/>
          <a:p>
            <a:r>
              <a:rPr lang="en-US" b="1" dirty="0" smtClean="0">
                <a:solidFill>
                  <a:srgbClr val="6CA18F"/>
                </a:solidFill>
              </a:rPr>
              <a:t>Next Steps</a:t>
            </a:r>
            <a:endParaRPr lang="en-US" b="1" dirty="0">
              <a:solidFill>
                <a:srgbClr val="6CA18F"/>
              </a:solidFill>
            </a:endParaRPr>
          </a:p>
        </p:txBody>
      </p:sp>
      <p:sp>
        <p:nvSpPr>
          <p:cNvPr id="4" name="Slide Number Placeholder 3"/>
          <p:cNvSpPr>
            <a:spLocks noGrp="1"/>
          </p:cNvSpPr>
          <p:nvPr>
            <p:ph type="sldNum" sz="quarter" idx="12"/>
          </p:nvPr>
        </p:nvSpPr>
        <p:spPr/>
        <p:txBody>
          <a:bodyPr/>
          <a:lstStyle/>
          <a:p>
            <a:fld id="{6039E477-088D-487D-A482-1547B74FD154}" type="slidenum">
              <a:rPr lang="en-US" smtClean="0"/>
              <a:t>22</a:t>
            </a:fld>
            <a:endParaRPr lang="en-US"/>
          </a:p>
        </p:txBody>
      </p:sp>
      <p:sp>
        <p:nvSpPr>
          <p:cNvPr id="5" name="Text Placeholder 4"/>
          <p:cNvSpPr>
            <a:spLocks noGrp="1"/>
          </p:cNvSpPr>
          <p:nvPr>
            <p:ph type="body" sz="quarter" idx="13"/>
          </p:nvPr>
        </p:nvSpPr>
        <p:spPr/>
        <p:txBody>
          <a:bodyPr/>
          <a:lstStyle/>
          <a:p>
            <a:endParaRPr lang="en-US"/>
          </a:p>
        </p:txBody>
      </p:sp>
      <p:sp>
        <p:nvSpPr>
          <p:cNvPr id="12" name="Rectangle 11"/>
          <p:cNvSpPr/>
          <p:nvPr/>
        </p:nvSpPr>
        <p:spPr>
          <a:xfrm>
            <a:off x="1051560" y="1656281"/>
            <a:ext cx="9662160" cy="3488134"/>
          </a:xfrm>
          <a:prstGeom prst="rect">
            <a:avLst/>
          </a:prstGeom>
        </p:spPr>
        <p:txBody>
          <a:bodyPr wrap="square">
            <a:spAutoFit/>
          </a:bodyPr>
          <a:lstStyle/>
          <a:p>
            <a:pPr marL="228600" indent="-228600">
              <a:lnSpc>
                <a:spcPct val="70000"/>
              </a:lnSpc>
              <a:spcBef>
                <a:spcPts val="1000"/>
              </a:spcBef>
              <a:buClr>
                <a:srgbClr val="BE84C6"/>
              </a:buClr>
              <a:buFont typeface="Wingdings" panose="05000000000000000000" pitchFamily="2" charset="2"/>
              <a:buChar char="§"/>
            </a:pPr>
            <a:r>
              <a:rPr lang="en-US" sz="2000" dirty="0" smtClean="0">
                <a:solidFill>
                  <a:schemeClr val="accent5">
                    <a:lumMod val="75000"/>
                  </a:schemeClr>
                </a:solidFill>
              </a:rPr>
              <a:t>Obtain community-level shape files for more accurate dispersion of community agents.</a:t>
            </a:r>
          </a:p>
          <a:p>
            <a:pPr marL="228600" indent="-228600">
              <a:lnSpc>
                <a:spcPct val="70000"/>
              </a:lnSpc>
              <a:spcBef>
                <a:spcPts val="1000"/>
              </a:spcBef>
              <a:buClr>
                <a:srgbClr val="BE84C6"/>
              </a:buClr>
              <a:buFont typeface="Wingdings" panose="05000000000000000000" pitchFamily="2" charset="2"/>
              <a:buChar char="§"/>
            </a:pPr>
            <a:r>
              <a:rPr lang="en-US" sz="2000" dirty="0" smtClean="0">
                <a:solidFill>
                  <a:schemeClr val="accent5">
                    <a:lumMod val="75000"/>
                  </a:schemeClr>
                </a:solidFill>
              </a:rPr>
              <a:t>Correct splay of facility agents into the ocean! </a:t>
            </a:r>
            <a:r>
              <a:rPr lang="en-US" sz="2000" dirty="0" smtClean="0">
                <a:solidFill>
                  <a:schemeClr val="accent5">
                    <a:lumMod val="75000"/>
                  </a:schemeClr>
                </a:solidFill>
                <a:sym typeface="Wingdings" panose="05000000000000000000" pitchFamily="2" charset="2"/>
              </a:rPr>
              <a:t></a:t>
            </a:r>
          </a:p>
          <a:p>
            <a:pPr marL="228600" indent="-228600">
              <a:lnSpc>
                <a:spcPct val="70000"/>
              </a:lnSpc>
              <a:spcBef>
                <a:spcPts val="1000"/>
              </a:spcBef>
              <a:buClr>
                <a:srgbClr val="BE84C6"/>
              </a:buClr>
              <a:buFont typeface="Wingdings" panose="05000000000000000000" pitchFamily="2" charset="2"/>
              <a:buChar char="§"/>
            </a:pPr>
            <a:r>
              <a:rPr lang="en-US" sz="2000" dirty="0" smtClean="0">
                <a:solidFill>
                  <a:schemeClr val="accent5">
                    <a:lumMod val="75000"/>
                  </a:schemeClr>
                </a:solidFill>
                <a:sym typeface="Wingdings" panose="05000000000000000000" pitchFamily="2" charset="2"/>
              </a:rPr>
              <a:t>Add TX_CURR, HRH indicators to the choice matrix. </a:t>
            </a:r>
            <a:endParaRPr lang="en-US" sz="2000" dirty="0">
              <a:solidFill>
                <a:schemeClr val="accent5">
                  <a:lumMod val="75000"/>
                </a:schemeClr>
              </a:solidFill>
              <a:sym typeface="Wingdings" panose="05000000000000000000" pitchFamily="2" charset="2"/>
            </a:endParaRPr>
          </a:p>
          <a:p>
            <a:pPr marL="228600" indent="-228600">
              <a:lnSpc>
                <a:spcPct val="70000"/>
              </a:lnSpc>
              <a:spcBef>
                <a:spcPts val="1000"/>
              </a:spcBef>
              <a:buClr>
                <a:srgbClr val="BE84C6"/>
              </a:buClr>
              <a:buFont typeface="Wingdings" panose="05000000000000000000" pitchFamily="2" charset="2"/>
              <a:buChar char="§"/>
            </a:pPr>
            <a:r>
              <a:rPr lang="en-US" sz="2000" dirty="0" smtClean="0">
                <a:solidFill>
                  <a:schemeClr val="accent5">
                    <a:lumMod val="75000"/>
                  </a:schemeClr>
                </a:solidFill>
                <a:sym typeface="Wingdings" panose="05000000000000000000" pitchFamily="2" charset="2"/>
              </a:rPr>
              <a:t>Develop uncertainty estimates, using bootstrap confidence intervals?</a:t>
            </a:r>
          </a:p>
          <a:p>
            <a:pPr marL="228600" indent="-228600">
              <a:lnSpc>
                <a:spcPct val="70000"/>
              </a:lnSpc>
              <a:spcBef>
                <a:spcPts val="1000"/>
              </a:spcBef>
              <a:buClr>
                <a:srgbClr val="BE84C6"/>
              </a:buClr>
              <a:buFont typeface="Wingdings" panose="05000000000000000000" pitchFamily="2" charset="2"/>
              <a:buChar char="§"/>
            </a:pPr>
            <a:r>
              <a:rPr lang="en-US" sz="2000" dirty="0" smtClean="0">
                <a:solidFill>
                  <a:schemeClr val="accent5">
                    <a:lumMod val="75000"/>
                  </a:schemeClr>
                </a:solidFill>
                <a:sym typeface="Wingdings" panose="05000000000000000000" pitchFamily="2" charset="2"/>
              </a:rPr>
              <a:t>Explore the option of having customized spatial buffer and search radii.</a:t>
            </a:r>
          </a:p>
          <a:p>
            <a:pPr marL="228600" indent="-228600">
              <a:lnSpc>
                <a:spcPct val="70000"/>
              </a:lnSpc>
              <a:spcBef>
                <a:spcPts val="1000"/>
              </a:spcBef>
              <a:buClr>
                <a:srgbClr val="BE84C6"/>
              </a:buClr>
              <a:buFont typeface="Wingdings" panose="05000000000000000000" pitchFamily="2" charset="2"/>
              <a:buChar char="§"/>
            </a:pPr>
            <a:r>
              <a:rPr lang="en-US" sz="2000" dirty="0" smtClean="0">
                <a:solidFill>
                  <a:schemeClr val="accent5">
                    <a:lumMod val="75000"/>
                  </a:schemeClr>
                </a:solidFill>
                <a:sym typeface="Wingdings" panose="05000000000000000000" pitchFamily="2" charset="2"/>
              </a:rPr>
              <a:t>Calibrate and/or validate simulation with sub-samples of aggregated patient referral data from sites. </a:t>
            </a:r>
          </a:p>
          <a:p>
            <a:pPr marL="228600" indent="-228600">
              <a:lnSpc>
                <a:spcPct val="70000"/>
              </a:lnSpc>
              <a:spcBef>
                <a:spcPts val="1000"/>
              </a:spcBef>
              <a:buClr>
                <a:srgbClr val="BE84C6"/>
              </a:buClr>
              <a:buFont typeface="Wingdings" panose="05000000000000000000" pitchFamily="2" charset="2"/>
              <a:buChar char="§"/>
            </a:pPr>
            <a:r>
              <a:rPr lang="en-US" sz="2000" dirty="0" smtClean="0">
                <a:solidFill>
                  <a:schemeClr val="accent5">
                    <a:lumMod val="75000"/>
                  </a:schemeClr>
                </a:solidFill>
                <a:sym typeface="Wingdings" panose="05000000000000000000" pitchFamily="2" charset="2"/>
              </a:rPr>
              <a:t>Utilize machine learning to fine-tune model when true linkage information becomes available.</a:t>
            </a:r>
          </a:p>
          <a:p>
            <a:pPr marL="228600" indent="-228600">
              <a:lnSpc>
                <a:spcPct val="70000"/>
              </a:lnSpc>
              <a:spcBef>
                <a:spcPts val="1000"/>
              </a:spcBef>
              <a:buClr>
                <a:srgbClr val="BE84C6"/>
              </a:buClr>
              <a:buFont typeface="Wingdings" panose="05000000000000000000" pitchFamily="2" charset="2"/>
              <a:buChar char="§"/>
            </a:pPr>
            <a:r>
              <a:rPr lang="en-US" sz="2000" dirty="0" smtClean="0">
                <a:solidFill>
                  <a:schemeClr val="accent5">
                    <a:lumMod val="75000"/>
                  </a:schemeClr>
                </a:solidFill>
                <a:sym typeface="Wingdings" panose="05000000000000000000" pitchFamily="2" charset="2"/>
              </a:rPr>
              <a:t>R Shiny app with interactive visualization and maps. </a:t>
            </a:r>
          </a:p>
          <a:p>
            <a:pPr marL="228600" indent="-228600">
              <a:lnSpc>
                <a:spcPct val="70000"/>
              </a:lnSpc>
              <a:spcBef>
                <a:spcPts val="1000"/>
              </a:spcBef>
              <a:buClr>
                <a:srgbClr val="BE84C6"/>
              </a:buClr>
              <a:buFont typeface="Wingdings" panose="05000000000000000000" pitchFamily="2" charset="2"/>
              <a:buChar char="§"/>
            </a:pPr>
            <a:r>
              <a:rPr lang="en-US" sz="2000" dirty="0" smtClean="0">
                <a:solidFill>
                  <a:schemeClr val="accent5">
                    <a:lumMod val="75000"/>
                  </a:schemeClr>
                </a:solidFill>
                <a:sym typeface="Wingdings" panose="05000000000000000000" pitchFamily="2" charset="2"/>
              </a:rPr>
              <a:t>Anything else?</a:t>
            </a:r>
            <a:endParaRPr lang="en-US" sz="1200" dirty="0">
              <a:solidFill>
                <a:srgbClr val="FF0000"/>
              </a:solidFill>
            </a:endParaRPr>
          </a:p>
        </p:txBody>
      </p:sp>
    </p:spTree>
    <p:extLst>
      <p:ext uri="{BB962C8B-B14F-4D97-AF65-F5344CB8AC3E}">
        <p14:creationId xmlns:p14="http://schemas.microsoft.com/office/powerpoint/2010/main" val="29435994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89807"/>
            <a:ext cx="12192000" cy="94723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0"/>
            <a:ext cx="10515600" cy="1325563"/>
          </a:xfrm>
        </p:spPr>
        <p:txBody>
          <a:bodyPr/>
          <a:lstStyle/>
          <a:p>
            <a:r>
              <a:rPr lang="en-US" b="1" dirty="0" smtClean="0">
                <a:solidFill>
                  <a:srgbClr val="6CA18F"/>
                </a:solidFill>
              </a:rPr>
              <a:t>Questions?</a:t>
            </a:r>
            <a:endParaRPr lang="en-US" b="1" dirty="0">
              <a:solidFill>
                <a:srgbClr val="6CA18F"/>
              </a:solidFill>
            </a:endParaRPr>
          </a:p>
        </p:txBody>
      </p:sp>
      <p:sp>
        <p:nvSpPr>
          <p:cNvPr id="4" name="Slide Number Placeholder 3"/>
          <p:cNvSpPr>
            <a:spLocks noGrp="1"/>
          </p:cNvSpPr>
          <p:nvPr>
            <p:ph type="sldNum" sz="quarter" idx="12"/>
          </p:nvPr>
        </p:nvSpPr>
        <p:spPr/>
        <p:txBody>
          <a:bodyPr/>
          <a:lstStyle/>
          <a:p>
            <a:fld id="{6039E477-088D-487D-A482-1547B74FD154}" type="slidenum">
              <a:rPr lang="en-US" smtClean="0"/>
              <a:t>23</a:t>
            </a:fld>
            <a:endParaRPr lang="en-US"/>
          </a:p>
        </p:txBody>
      </p:sp>
      <p:sp>
        <p:nvSpPr>
          <p:cNvPr id="5" name="Text Placeholder 4"/>
          <p:cNvSpPr>
            <a:spLocks noGrp="1"/>
          </p:cNvSpPr>
          <p:nvPr>
            <p:ph type="body" sz="quarter" idx="13"/>
          </p:nvPr>
        </p:nvSpPr>
        <p:spPr/>
        <p:txBody>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937" y="1603568"/>
            <a:ext cx="2862263" cy="2862263"/>
          </a:xfrm>
          <a:prstGeom prst="rect">
            <a:avLst/>
          </a:prstGeom>
        </p:spPr>
      </p:pic>
    </p:spTree>
    <p:extLst>
      <p:ext uri="{BB962C8B-B14F-4D97-AF65-F5344CB8AC3E}">
        <p14:creationId xmlns:p14="http://schemas.microsoft.com/office/powerpoint/2010/main" val="38289747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89807"/>
            <a:ext cx="12192000" cy="94723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0"/>
            <a:ext cx="10515600" cy="1325563"/>
          </a:xfrm>
        </p:spPr>
        <p:txBody>
          <a:bodyPr/>
          <a:lstStyle/>
          <a:p>
            <a:r>
              <a:rPr lang="en-US" b="1" dirty="0" smtClean="0">
                <a:solidFill>
                  <a:srgbClr val="6CA18F"/>
                </a:solidFill>
              </a:rPr>
              <a:t>Background</a:t>
            </a:r>
            <a:endParaRPr lang="en-US" b="1" dirty="0">
              <a:solidFill>
                <a:srgbClr val="6CA18F"/>
              </a:solidFill>
            </a:endParaRPr>
          </a:p>
        </p:txBody>
      </p:sp>
      <p:sp>
        <p:nvSpPr>
          <p:cNvPr id="4" name="Slide Number Placeholder 3"/>
          <p:cNvSpPr>
            <a:spLocks noGrp="1"/>
          </p:cNvSpPr>
          <p:nvPr>
            <p:ph type="sldNum" sz="quarter" idx="12"/>
          </p:nvPr>
        </p:nvSpPr>
        <p:spPr/>
        <p:txBody>
          <a:bodyPr/>
          <a:lstStyle/>
          <a:p>
            <a:fld id="{6039E477-088D-487D-A482-1547B74FD154}" type="slidenum">
              <a:rPr lang="en-US" smtClean="0"/>
              <a:t>3</a:t>
            </a:fld>
            <a:endParaRPr lang="en-US"/>
          </a:p>
        </p:txBody>
      </p:sp>
      <p:sp>
        <p:nvSpPr>
          <p:cNvPr id="5" name="Text Placeholder 4"/>
          <p:cNvSpPr>
            <a:spLocks noGrp="1"/>
          </p:cNvSpPr>
          <p:nvPr>
            <p:ph type="body" sz="quarter" idx="13"/>
          </p:nvPr>
        </p:nvSpPr>
        <p:spPr/>
        <p:txBody>
          <a:bodyPr/>
          <a:lstStyle/>
          <a:p>
            <a:endParaRPr lang="en-US"/>
          </a:p>
        </p:txBody>
      </p:sp>
      <p:sp>
        <p:nvSpPr>
          <p:cNvPr id="9" name="Content Placeholder 8"/>
          <p:cNvSpPr>
            <a:spLocks noGrp="1"/>
          </p:cNvSpPr>
          <p:nvPr>
            <p:ph idx="1"/>
          </p:nvPr>
        </p:nvSpPr>
        <p:spPr>
          <a:xfrm>
            <a:off x="893860" y="1547330"/>
            <a:ext cx="10515600" cy="1664998"/>
          </a:xfrm>
        </p:spPr>
        <p:txBody>
          <a:bodyPr>
            <a:normAutofit fontScale="85000" lnSpcReduction="20000"/>
          </a:bodyPr>
          <a:lstStyle/>
          <a:p>
            <a:pPr>
              <a:buClr>
                <a:srgbClr val="BE84C6"/>
              </a:buClr>
              <a:buFont typeface="Wingdings" panose="05000000000000000000" pitchFamily="2" charset="2"/>
              <a:buChar char="§"/>
            </a:pPr>
            <a:r>
              <a:rPr lang="en-US" b="0" dirty="0" smtClean="0">
                <a:solidFill>
                  <a:schemeClr val="accent5">
                    <a:lumMod val="75000"/>
                  </a:schemeClr>
                </a:solidFill>
              </a:rPr>
              <a:t>Current proxy linkage estimate (TX_NEW/HTS_TST_POS) doesn’t account for patients testing at one site, and getting treatment at another. </a:t>
            </a:r>
          </a:p>
          <a:p>
            <a:pPr>
              <a:buClr>
                <a:srgbClr val="BE84C6"/>
              </a:buClr>
              <a:buFont typeface="Wingdings" panose="05000000000000000000" pitchFamily="2" charset="2"/>
              <a:buChar char="§"/>
            </a:pPr>
            <a:r>
              <a:rPr lang="en-US" b="0" dirty="0" smtClean="0">
                <a:solidFill>
                  <a:schemeClr val="accent5">
                    <a:lumMod val="75000"/>
                  </a:schemeClr>
                </a:solidFill>
              </a:rPr>
              <a:t>Proxy linkage of greater than 100% seen at large treatment sites, and zero at community sites, and very small for predominantly testing sites. </a:t>
            </a:r>
          </a:p>
          <a:p>
            <a:pPr>
              <a:buClr>
                <a:srgbClr val="BE84C6"/>
              </a:buClr>
              <a:buFont typeface="Wingdings" panose="05000000000000000000" pitchFamily="2" charset="2"/>
              <a:buChar char="§"/>
            </a:pPr>
            <a:r>
              <a:rPr lang="en-US" b="0" dirty="0" smtClean="0">
                <a:solidFill>
                  <a:schemeClr val="accent5">
                    <a:lumMod val="75000"/>
                  </a:schemeClr>
                </a:solidFill>
              </a:rPr>
              <a:t>No way of assessing community linkage, as proxy linkage is always zero!</a:t>
            </a:r>
          </a:p>
          <a:p>
            <a:pPr>
              <a:buFont typeface="Wingdings" panose="05000000000000000000" pitchFamily="2" charset="2"/>
              <a:buChar char="§"/>
            </a:pPr>
            <a:endParaRPr lang="en-US" b="0" dirty="0">
              <a:solidFill>
                <a:schemeClr val="accent5">
                  <a:lumMod val="75000"/>
                </a:schemeClr>
              </a:solidFill>
            </a:endParaRPr>
          </a:p>
        </p:txBody>
      </p:sp>
      <p:pic>
        <p:nvPicPr>
          <p:cNvPr id="19" name="Picture 18"/>
          <p:cNvPicPr>
            <a:picLocks noChangeAspect="1"/>
          </p:cNvPicPr>
          <p:nvPr/>
        </p:nvPicPr>
        <p:blipFill>
          <a:blip r:embed="rId2"/>
          <a:stretch>
            <a:fillRect/>
          </a:stretch>
        </p:blipFill>
        <p:spPr>
          <a:xfrm>
            <a:off x="1060505" y="3326628"/>
            <a:ext cx="4584589" cy="2780017"/>
          </a:xfrm>
          <a:prstGeom prst="rect">
            <a:avLst/>
          </a:prstGeom>
        </p:spPr>
      </p:pic>
      <p:pic>
        <p:nvPicPr>
          <p:cNvPr id="21" name="Picture 20"/>
          <p:cNvPicPr>
            <a:picLocks noChangeAspect="1"/>
          </p:cNvPicPr>
          <p:nvPr/>
        </p:nvPicPr>
        <p:blipFill rotWithShape="1">
          <a:blip r:embed="rId3"/>
          <a:srcRect l="41125" t="41594" r="37179" b="22667"/>
          <a:stretch/>
        </p:blipFill>
        <p:spPr>
          <a:xfrm>
            <a:off x="7296912" y="3326628"/>
            <a:ext cx="2075688" cy="2761865"/>
          </a:xfrm>
          <a:prstGeom prst="rect">
            <a:avLst/>
          </a:prstGeom>
        </p:spPr>
      </p:pic>
      <p:pic>
        <p:nvPicPr>
          <p:cNvPr id="3" name="Picture 2"/>
          <p:cNvPicPr>
            <a:picLocks noChangeAspect="1"/>
          </p:cNvPicPr>
          <p:nvPr/>
        </p:nvPicPr>
        <p:blipFill rotWithShape="1">
          <a:blip r:embed="rId4"/>
          <a:srcRect l="78240" t="38511"/>
          <a:stretch/>
        </p:blipFill>
        <p:spPr>
          <a:xfrm>
            <a:off x="9372600" y="4326625"/>
            <a:ext cx="777395" cy="1761868"/>
          </a:xfrm>
          <a:prstGeom prst="rect">
            <a:avLst/>
          </a:prstGeom>
        </p:spPr>
      </p:pic>
    </p:spTree>
    <p:extLst>
      <p:ext uri="{BB962C8B-B14F-4D97-AF65-F5344CB8AC3E}">
        <p14:creationId xmlns:p14="http://schemas.microsoft.com/office/powerpoint/2010/main" val="24638710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189807"/>
            <a:ext cx="12192000" cy="94723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93860" y="0"/>
            <a:ext cx="10515600" cy="1325563"/>
          </a:xfrm>
        </p:spPr>
        <p:txBody>
          <a:bodyPr/>
          <a:lstStyle/>
          <a:p>
            <a:r>
              <a:rPr lang="en-US" b="1" dirty="0" smtClean="0">
                <a:solidFill>
                  <a:srgbClr val="6CA18F"/>
                </a:solidFill>
              </a:rPr>
              <a:t>Background: Treatment Choice</a:t>
            </a:r>
            <a:endParaRPr lang="en-US" b="1" dirty="0">
              <a:solidFill>
                <a:srgbClr val="6CA18F"/>
              </a:solidFill>
            </a:endParaRPr>
          </a:p>
        </p:txBody>
      </p:sp>
      <p:sp>
        <p:nvSpPr>
          <p:cNvPr id="4" name="Slide Number Placeholder 3"/>
          <p:cNvSpPr>
            <a:spLocks noGrp="1"/>
          </p:cNvSpPr>
          <p:nvPr>
            <p:ph type="sldNum" sz="quarter" idx="12"/>
          </p:nvPr>
        </p:nvSpPr>
        <p:spPr/>
        <p:txBody>
          <a:bodyPr/>
          <a:lstStyle/>
          <a:p>
            <a:fld id="{6039E477-088D-487D-A482-1547B74FD154}" type="slidenum">
              <a:rPr lang="en-US" smtClean="0"/>
              <a:t>4</a:t>
            </a:fld>
            <a:endParaRPr lang="en-US"/>
          </a:p>
        </p:txBody>
      </p:sp>
      <p:sp>
        <p:nvSpPr>
          <p:cNvPr id="5" name="Text Placeholder 4"/>
          <p:cNvSpPr>
            <a:spLocks noGrp="1"/>
          </p:cNvSpPr>
          <p:nvPr>
            <p:ph type="body" sz="quarter" idx="13"/>
          </p:nvPr>
        </p:nvSpPr>
        <p:spPr/>
        <p:txBody>
          <a:bodyPr/>
          <a:lstStyle/>
          <a:p>
            <a:endParaRPr lang="en-US"/>
          </a:p>
        </p:txBody>
      </p:sp>
      <p:sp>
        <p:nvSpPr>
          <p:cNvPr id="9" name="Content Placeholder 8"/>
          <p:cNvSpPr>
            <a:spLocks noGrp="1"/>
          </p:cNvSpPr>
          <p:nvPr>
            <p:ph idx="1"/>
          </p:nvPr>
        </p:nvSpPr>
        <p:spPr>
          <a:xfrm>
            <a:off x="893860" y="1547329"/>
            <a:ext cx="10515600" cy="798910"/>
          </a:xfrm>
        </p:spPr>
        <p:txBody>
          <a:bodyPr>
            <a:normAutofit/>
          </a:bodyPr>
          <a:lstStyle/>
          <a:p>
            <a:pPr marL="0" indent="0">
              <a:buNone/>
            </a:pPr>
            <a:r>
              <a:rPr lang="en-US" dirty="0" smtClean="0">
                <a:solidFill>
                  <a:schemeClr val="accent5">
                    <a:lumMod val="75000"/>
                  </a:schemeClr>
                </a:solidFill>
              </a:rPr>
              <a:t>Choice for treatment after testing positive</a:t>
            </a:r>
            <a:endParaRPr lang="en-US" dirty="0">
              <a:solidFill>
                <a:schemeClr val="accent5">
                  <a:lumMod val="75000"/>
                </a:schemeClr>
              </a:solidFill>
            </a:endParaRPr>
          </a:p>
        </p:txBody>
      </p:sp>
      <p:pic>
        <p:nvPicPr>
          <p:cNvPr id="16" name="Picture 15"/>
          <p:cNvPicPr>
            <a:picLocks noChangeAspect="1"/>
          </p:cNvPicPr>
          <p:nvPr/>
        </p:nvPicPr>
        <p:blipFill>
          <a:blip r:embed="rId2"/>
          <a:stretch>
            <a:fillRect/>
          </a:stretch>
        </p:blipFill>
        <p:spPr>
          <a:xfrm>
            <a:off x="5742037" y="2442218"/>
            <a:ext cx="1101213" cy="1086225"/>
          </a:xfrm>
          <a:prstGeom prst="rect">
            <a:avLst/>
          </a:prstGeom>
        </p:spPr>
      </p:pic>
      <p:pic>
        <p:nvPicPr>
          <p:cNvPr id="17" name="Picture 16"/>
          <p:cNvPicPr>
            <a:picLocks noChangeAspect="1"/>
          </p:cNvPicPr>
          <p:nvPr/>
        </p:nvPicPr>
        <p:blipFill>
          <a:blip r:embed="rId3"/>
          <a:stretch>
            <a:fillRect/>
          </a:stretch>
        </p:blipFill>
        <p:spPr>
          <a:xfrm>
            <a:off x="2430068" y="2446026"/>
            <a:ext cx="1097481" cy="1082417"/>
          </a:xfrm>
          <a:prstGeom prst="rect">
            <a:avLst/>
          </a:prstGeom>
        </p:spPr>
      </p:pic>
      <p:pic>
        <p:nvPicPr>
          <p:cNvPr id="64" name="Picture 63"/>
          <p:cNvPicPr>
            <a:picLocks noChangeAspect="1"/>
          </p:cNvPicPr>
          <p:nvPr/>
        </p:nvPicPr>
        <p:blipFill>
          <a:blip r:embed="rId4"/>
          <a:stretch>
            <a:fillRect/>
          </a:stretch>
        </p:blipFill>
        <p:spPr>
          <a:xfrm>
            <a:off x="1212333" y="4655740"/>
            <a:ext cx="847725" cy="1019175"/>
          </a:xfrm>
          <a:prstGeom prst="rect">
            <a:avLst/>
          </a:prstGeom>
        </p:spPr>
      </p:pic>
      <p:pic>
        <p:nvPicPr>
          <p:cNvPr id="66" name="Picture 65"/>
          <p:cNvPicPr>
            <a:picLocks noChangeAspect="1"/>
          </p:cNvPicPr>
          <p:nvPr/>
        </p:nvPicPr>
        <p:blipFill>
          <a:blip r:embed="rId5"/>
          <a:stretch>
            <a:fillRect/>
          </a:stretch>
        </p:blipFill>
        <p:spPr>
          <a:xfrm>
            <a:off x="8610599" y="3403568"/>
            <a:ext cx="1326661" cy="1538927"/>
          </a:xfrm>
          <a:prstGeom prst="rect">
            <a:avLst/>
          </a:prstGeom>
        </p:spPr>
      </p:pic>
      <p:pic>
        <p:nvPicPr>
          <p:cNvPr id="73" name="Picture 72"/>
          <p:cNvPicPr>
            <a:picLocks noChangeAspect="1"/>
          </p:cNvPicPr>
          <p:nvPr/>
        </p:nvPicPr>
        <p:blipFill>
          <a:blip r:embed="rId6"/>
          <a:stretch>
            <a:fillRect/>
          </a:stretch>
        </p:blipFill>
        <p:spPr>
          <a:xfrm>
            <a:off x="6235722" y="4929783"/>
            <a:ext cx="904875" cy="1085850"/>
          </a:xfrm>
          <a:prstGeom prst="rect">
            <a:avLst/>
          </a:prstGeom>
        </p:spPr>
      </p:pic>
      <p:cxnSp>
        <p:nvCxnSpPr>
          <p:cNvPr id="83" name="Elbow Connector 82"/>
          <p:cNvCxnSpPr>
            <a:stCxn id="65" idx="2"/>
          </p:cNvCxnSpPr>
          <p:nvPr/>
        </p:nvCxnSpPr>
        <p:spPr>
          <a:xfrm rot="5400000">
            <a:off x="2447505" y="4851164"/>
            <a:ext cx="425627" cy="817461"/>
          </a:xfrm>
          <a:prstGeom prst="bentConnector2">
            <a:avLst/>
          </a:prstGeom>
          <a:ln w="76200">
            <a:solidFill>
              <a:srgbClr val="BE84C6"/>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V="1">
            <a:off x="3527549" y="4277033"/>
            <a:ext cx="4908528" cy="481780"/>
          </a:xfrm>
          <a:prstGeom prst="straightConnector1">
            <a:avLst/>
          </a:prstGeom>
          <a:ln w="76200">
            <a:solidFill>
              <a:srgbClr val="BE84C6"/>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3408620" y="4929783"/>
            <a:ext cx="2687380" cy="717903"/>
          </a:xfrm>
          <a:prstGeom prst="straightConnector1">
            <a:avLst/>
          </a:prstGeom>
          <a:ln w="76200">
            <a:solidFill>
              <a:srgbClr val="BE84C6"/>
            </a:solidFill>
            <a:tailEnd type="triangle"/>
          </a:ln>
        </p:spPr>
        <p:style>
          <a:lnRef idx="1">
            <a:schemeClr val="accent1"/>
          </a:lnRef>
          <a:fillRef idx="0">
            <a:schemeClr val="accent1"/>
          </a:fillRef>
          <a:effectRef idx="0">
            <a:schemeClr val="accent1"/>
          </a:effectRef>
          <a:fontRef idx="minor">
            <a:schemeClr val="tx1"/>
          </a:fontRef>
        </p:style>
      </p:cxnSp>
      <p:pic>
        <p:nvPicPr>
          <p:cNvPr id="65" name="Picture 64"/>
          <p:cNvPicPr>
            <a:picLocks noChangeAspect="1"/>
          </p:cNvPicPr>
          <p:nvPr/>
        </p:nvPicPr>
        <p:blipFill>
          <a:blip r:embed="rId7"/>
          <a:stretch>
            <a:fillRect/>
          </a:stretch>
        </p:blipFill>
        <p:spPr>
          <a:xfrm>
            <a:off x="2529627" y="3990108"/>
            <a:ext cx="1078842" cy="1056973"/>
          </a:xfrm>
          <a:prstGeom prst="rect">
            <a:avLst/>
          </a:prstGeom>
        </p:spPr>
      </p:pic>
      <p:cxnSp>
        <p:nvCxnSpPr>
          <p:cNvPr id="91" name="Straight Arrow Connector 90"/>
          <p:cNvCxnSpPr/>
          <p:nvPr/>
        </p:nvCxnSpPr>
        <p:spPr>
          <a:xfrm flipV="1">
            <a:off x="3437061" y="3956018"/>
            <a:ext cx="1641410" cy="535919"/>
          </a:xfrm>
          <a:prstGeom prst="straightConnector1">
            <a:avLst/>
          </a:prstGeom>
          <a:ln w="76200">
            <a:solidFill>
              <a:srgbClr val="BE84C6"/>
            </a:solidFill>
            <a:tailEnd type="triangle"/>
          </a:ln>
        </p:spPr>
        <p:style>
          <a:lnRef idx="1">
            <a:schemeClr val="accent1"/>
          </a:lnRef>
          <a:fillRef idx="0">
            <a:schemeClr val="accent1"/>
          </a:fillRef>
          <a:effectRef idx="0">
            <a:schemeClr val="accent1"/>
          </a:effectRef>
          <a:fontRef idx="minor">
            <a:schemeClr val="tx1"/>
          </a:fontRef>
        </p:style>
      </p:cxnSp>
      <p:sp>
        <p:nvSpPr>
          <p:cNvPr id="96" name="Multiply 95"/>
          <p:cNvSpPr/>
          <p:nvPr/>
        </p:nvSpPr>
        <p:spPr>
          <a:xfrm rot="5400000">
            <a:off x="4988283" y="3345524"/>
            <a:ext cx="1052051" cy="1052051"/>
          </a:xfrm>
          <a:prstGeom prst="mathMultiply">
            <a:avLst>
              <a:gd name="adj1" fmla="val 12305"/>
            </a:avLst>
          </a:prstGeom>
          <a:solidFill>
            <a:srgbClr val="C00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6350">
                <a:solidFill>
                  <a:schemeClr val="tx1"/>
                </a:solidFill>
              </a:ln>
            </a:endParaRPr>
          </a:p>
        </p:txBody>
      </p:sp>
      <p:pic>
        <p:nvPicPr>
          <p:cNvPr id="3" name="Picture 2"/>
          <p:cNvPicPr>
            <a:picLocks noChangeAspect="1"/>
          </p:cNvPicPr>
          <p:nvPr/>
        </p:nvPicPr>
        <p:blipFill>
          <a:blip r:embed="rId8"/>
          <a:stretch>
            <a:fillRect/>
          </a:stretch>
        </p:blipFill>
        <p:spPr>
          <a:xfrm>
            <a:off x="1094681" y="3361134"/>
            <a:ext cx="1057248" cy="1071831"/>
          </a:xfrm>
          <a:prstGeom prst="rect">
            <a:avLst/>
          </a:prstGeom>
        </p:spPr>
      </p:pic>
    </p:spTree>
    <p:extLst>
      <p:ext uri="{BB962C8B-B14F-4D97-AF65-F5344CB8AC3E}">
        <p14:creationId xmlns:p14="http://schemas.microsoft.com/office/powerpoint/2010/main" val="1560418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circle(in)">
                                      <p:cBhvr>
                                        <p:cTn id="7" dur="20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wipe(left)">
                                      <p:cBhvr>
                                        <p:cTn id="12" dur="500"/>
                                        <p:tgtEl>
                                          <p:spTgt spid="8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5"/>
                                        </p:tgtEl>
                                        <p:attrNameLst>
                                          <p:attrName>style.visibility</p:attrName>
                                        </p:attrNameLst>
                                      </p:cBhvr>
                                      <p:to>
                                        <p:strVal val="visible"/>
                                      </p:to>
                                    </p:set>
                                    <p:animEffect transition="in" filter="wipe(down)">
                                      <p:cBhvr>
                                        <p:cTn id="17" dur="500"/>
                                        <p:tgtEl>
                                          <p:spTgt spid="8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1"/>
                                        </p:tgtEl>
                                        <p:attrNameLst>
                                          <p:attrName>style.visibility</p:attrName>
                                        </p:attrNameLst>
                                      </p:cBhvr>
                                      <p:to>
                                        <p:strVal val="visible"/>
                                      </p:to>
                                    </p:set>
                                    <p:animEffect transition="in" filter="wipe(down)">
                                      <p:cBhvr>
                                        <p:cTn id="22" dur="500"/>
                                        <p:tgtEl>
                                          <p:spTgt spid="91"/>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96"/>
                                        </p:tgtEl>
                                        <p:attrNameLst>
                                          <p:attrName>style.visibility</p:attrName>
                                        </p:attrNameLst>
                                      </p:cBhvr>
                                      <p:to>
                                        <p:strVal val="visible"/>
                                      </p:to>
                                    </p:set>
                                    <p:anim calcmode="lin" valueType="num">
                                      <p:cBhvr>
                                        <p:cTn id="25" dur="1000" fill="hold"/>
                                        <p:tgtEl>
                                          <p:spTgt spid="96"/>
                                        </p:tgtEl>
                                        <p:attrNameLst>
                                          <p:attrName>ppt_w</p:attrName>
                                        </p:attrNameLst>
                                      </p:cBhvr>
                                      <p:tavLst>
                                        <p:tav tm="0">
                                          <p:val>
                                            <p:fltVal val="0"/>
                                          </p:val>
                                        </p:tav>
                                        <p:tav tm="100000">
                                          <p:val>
                                            <p:strVal val="#ppt_w"/>
                                          </p:val>
                                        </p:tav>
                                      </p:tavLst>
                                    </p:anim>
                                    <p:anim calcmode="lin" valueType="num">
                                      <p:cBhvr>
                                        <p:cTn id="26" dur="1000" fill="hold"/>
                                        <p:tgtEl>
                                          <p:spTgt spid="96"/>
                                        </p:tgtEl>
                                        <p:attrNameLst>
                                          <p:attrName>ppt_h</p:attrName>
                                        </p:attrNameLst>
                                      </p:cBhvr>
                                      <p:tavLst>
                                        <p:tav tm="0">
                                          <p:val>
                                            <p:fltVal val="0"/>
                                          </p:val>
                                        </p:tav>
                                        <p:tav tm="100000">
                                          <p:val>
                                            <p:strVal val="#ppt_h"/>
                                          </p:val>
                                        </p:tav>
                                      </p:tavLst>
                                    </p:anim>
                                    <p:anim calcmode="lin" valueType="num">
                                      <p:cBhvr>
                                        <p:cTn id="27" dur="1000" fill="hold"/>
                                        <p:tgtEl>
                                          <p:spTgt spid="96"/>
                                        </p:tgtEl>
                                        <p:attrNameLst>
                                          <p:attrName>style.rotation</p:attrName>
                                        </p:attrNameLst>
                                      </p:cBhvr>
                                      <p:tavLst>
                                        <p:tav tm="0">
                                          <p:val>
                                            <p:fltVal val="90"/>
                                          </p:val>
                                        </p:tav>
                                        <p:tav tm="100000">
                                          <p:val>
                                            <p:fltVal val="0"/>
                                          </p:val>
                                        </p:tav>
                                      </p:tavLst>
                                    </p:anim>
                                    <p:animEffect transition="in" filter="fade">
                                      <p:cBhvr>
                                        <p:cTn id="28" dur="10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89807"/>
            <a:ext cx="12192000" cy="94723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0"/>
            <a:ext cx="10515600" cy="1325563"/>
          </a:xfrm>
        </p:spPr>
        <p:txBody>
          <a:bodyPr/>
          <a:lstStyle/>
          <a:p>
            <a:r>
              <a:rPr lang="en-US" b="1" dirty="0" smtClean="0">
                <a:solidFill>
                  <a:srgbClr val="6CA18F"/>
                </a:solidFill>
              </a:rPr>
              <a:t>Methodology: Assumptions</a:t>
            </a:r>
            <a:endParaRPr lang="en-US" b="1" dirty="0">
              <a:solidFill>
                <a:srgbClr val="6CA18F"/>
              </a:solidFill>
            </a:endParaRPr>
          </a:p>
        </p:txBody>
      </p:sp>
      <p:sp>
        <p:nvSpPr>
          <p:cNvPr id="4" name="Slide Number Placeholder 3"/>
          <p:cNvSpPr>
            <a:spLocks noGrp="1"/>
          </p:cNvSpPr>
          <p:nvPr>
            <p:ph type="sldNum" sz="quarter" idx="12"/>
          </p:nvPr>
        </p:nvSpPr>
        <p:spPr/>
        <p:txBody>
          <a:bodyPr/>
          <a:lstStyle/>
          <a:p>
            <a:fld id="{6039E477-088D-487D-A482-1547B74FD154}" type="slidenum">
              <a:rPr lang="en-US" smtClean="0"/>
              <a:t>5</a:t>
            </a:fld>
            <a:endParaRPr lang="en-US"/>
          </a:p>
        </p:txBody>
      </p:sp>
      <p:sp>
        <p:nvSpPr>
          <p:cNvPr id="5" name="Text Placeholder 4"/>
          <p:cNvSpPr>
            <a:spLocks noGrp="1"/>
          </p:cNvSpPr>
          <p:nvPr>
            <p:ph type="body" sz="quarter" idx="13"/>
          </p:nvPr>
        </p:nvSpPr>
        <p:spPr/>
        <p:txBody>
          <a:bodyPr/>
          <a:lstStyle/>
          <a:p>
            <a:endParaRPr lang="en-US"/>
          </a:p>
        </p:txBody>
      </p:sp>
      <p:sp>
        <p:nvSpPr>
          <p:cNvPr id="13" name="Rectangle 12"/>
          <p:cNvSpPr/>
          <p:nvPr/>
        </p:nvSpPr>
        <p:spPr>
          <a:xfrm>
            <a:off x="838200" y="1582341"/>
            <a:ext cx="10515600" cy="4870051"/>
          </a:xfrm>
          <a:prstGeom prst="rect">
            <a:avLst/>
          </a:prstGeom>
        </p:spPr>
        <p:txBody>
          <a:bodyPr wrap="square">
            <a:spAutoFit/>
          </a:bodyPr>
          <a:lstStyle/>
          <a:p>
            <a:pPr marL="228600" indent="-228600">
              <a:lnSpc>
                <a:spcPct val="70000"/>
              </a:lnSpc>
              <a:spcBef>
                <a:spcPts val="1000"/>
              </a:spcBef>
              <a:buClr>
                <a:srgbClr val="BE84C6"/>
              </a:buClr>
              <a:buFont typeface="Wingdings" panose="05000000000000000000" pitchFamily="2" charset="2"/>
              <a:buChar char="§"/>
            </a:pPr>
            <a:r>
              <a:rPr lang="en-US" sz="2400" b="1" dirty="0">
                <a:solidFill>
                  <a:schemeClr val="accent5">
                    <a:lumMod val="75000"/>
                  </a:schemeClr>
                </a:solidFill>
              </a:rPr>
              <a:t>TX_NEW </a:t>
            </a:r>
            <a:r>
              <a:rPr lang="en-US" sz="2400" dirty="0">
                <a:solidFill>
                  <a:schemeClr val="accent5">
                    <a:lumMod val="75000"/>
                  </a:schemeClr>
                </a:solidFill>
              </a:rPr>
              <a:t>are newly identified HIV positive patients put on treatment.</a:t>
            </a:r>
          </a:p>
          <a:p>
            <a:pPr marL="228600" indent="-228600">
              <a:lnSpc>
                <a:spcPct val="70000"/>
              </a:lnSpc>
              <a:spcBef>
                <a:spcPts val="1000"/>
              </a:spcBef>
              <a:buClr>
                <a:srgbClr val="BE84C6"/>
              </a:buClr>
              <a:buFont typeface="Wingdings" panose="05000000000000000000" pitchFamily="2" charset="2"/>
              <a:buChar char="§"/>
            </a:pPr>
            <a:r>
              <a:rPr lang="en-US" sz="2400" b="1" dirty="0" smtClean="0">
                <a:solidFill>
                  <a:schemeClr val="accent5">
                    <a:lumMod val="75000"/>
                  </a:schemeClr>
                </a:solidFill>
              </a:rPr>
              <a:t>Assigned</a:t>
            </a:r>
            <a:r>
              <a:rPr lang="en-US" sz="2400" dirty="0">
                <a:solidFill>
                  <a:schemeClr val="accent5">
                    <a:lumMod val="75000"/>
                  </a:schemeClr>
                </a:solidFill>
              </a:rPr>
              <a:t>: </a:t>
            </a:r>
            <a:r>
              <a:rPr lang="en-US" sz="2400" dirty="0" smtClean="0">
                <a:solidFill>
                  <a:schemeClr val="accent5">
                    <a:lumMod val="75000"/>
                  </a:schemeClr>
                </a:solidFill>
              </a:rPr>
              <a:t>Individuals who tested as </a:t>
            </a:r>
            <a:r>
              <a:rPr lang="en-US" sz="2400" dirty="0">
                <a:solidFill>
                  <a:schemeClr val="accent5">
                    <a:lumMod val="75000"/>
                  </a:schemeClr>
                </a:solidFill>
              </a:rPr>
              <a:t>HIV positive </a:t>
            </a:r>
            <a:r>
              <a:rPr lang="en-US" sz="2400" dirty="0" smtClean="0">
                <a:solidFill>
                  <a:schemeClr val="accent5">
                    <a:lumMod val="75000"/>
                  </a:schemeClr>
                </a:solidFill>
              </a:rPr>
              <a:t>either </a:t>
            </a:r>
            <a:r>
              <a:rPr lang="en-US" sz="2400" dirty="0">
                <a:solidFill>
                  <a:schemeClr val="accent5">
                    <a:lumMod val="75000"/>
                  </a:schemeClr>
                </a:solidFill>
              </a:rPr>
              <a:t>at facility or community </a:t>
            </a:r>
            <a:r>
              <a:rPr lang="en-US" sz="2400" dirty="0" smtClean="0">
                <a:solidFill>
                  <a:schemeClr val="accent5">
                    <a:lumMod val="75000"/>
                  </a:schemeClr>
                </a:solidFill>
              </a:rPr>
              <a:t>site (HTS_TST_POS) that </a:t>
            </a:r>
            <a:r>
              <a:rPr lang="en-US" sz="2400" dirty="0">
                <a:solidFill>
                  <a:schemeClr val="accent5">
                    <a:lumMod val="75000"/>
                  </a:schemeClr>
                </a:solidFill>
              </a:rPr>
              <a:t>linked to </a:t>
            </a:r>
            <a:r>
              <a:rPr lang="en-US" sz="2400" dirty="0" smtClean="0">
                <a:solidFill>
                  <a:schemeClr val="accent5">
                    <a:lumMod val="75000"/>
                  </a:schemeClr>
                </a:solidFill>
              </a:rPr>
              <a:t>treatment at a treatment facility.</a:t>
            </a:r>
          </a:p>
          <a:p>
            <a:pPr marL="228600" indent="-228600">
              <a:lnSpc>
                <a:spcPct val="70000"/>
              </a:lnSpc>
              <a:spcBef>
                <a:spcPts val="1000"/>
              </a:spcBef>
              <a:buClr>
                <a:srgbClr val="BE84C6"/>
              </a:buClr>
              <a:buFont typeface="Wingdings" panose="05000000000000000000" pitchFamily="2" charset="2"/>
              <a:buChar char="§"/>
            </a:pPr>
            <a:r>
              <a:rPr lang="en-US" sz="2400" b="1" dirty="0" smtClean="0">
                <a:solidFill>
                  <a:schemeClr val="accent5">
                    <a:lumMod val="75000"/>
                  </a:schemeClr>
                </a:solidFill>
              </a:rPr>
              <a:t>Unassigned</a:t>
            </a:r>
            <a:r>
              <a:rPr lang="en-US" sz="2400" dirty="0" smtClean="0">
                <a:solidFill>
                  <a:schemeClr val="accent5">
                    <a:lumMod val="75000"/>
                  </a:schemeClr>
                </a:solidFill>
              </a:rPr>
              <a:t>: Individuals who tested as HIV positive, but did not get linked.</a:t>
            </a:r>
          </a:p>
          <a:p>
            <a:pPr marL="228600" indent="-228600">
              <a:lnSpc>
                <a:spcPct val="70000"/>
              </a:lnSpc>
              <a:spcBef>
                <a:spcPts val="1000"/>
              </a:spcBef>
              <a:buClr>
                <a:srgbClr val="BE84C6"/>
              </a:buClr>
              <a:buFont typeface="Wingdings" panose="05000000000000000000" pitchFamily="2" charset="2"/>
              <a:buChar char="§"/>
            </a:pPr>
            <a:r>
              <a:rPr lang="en-US" sz="2400" dirty="0" smtClean="0">
                <a:solidFill>
                  <a:schemeClr val="accent5">
                    <a:lumMod val="75000"/>
                  </a:schemeClr>
                </a:solidFill>
              </a:rPr>
              <a:t>Patients </a:t>
            </a:r>
            <a:r>
              <a:rPr lang="en-US" sz="2400" dirty="0">
                <a:solidFill>
                  <a:schemeClr val="accent5">
                    <a:lumMod val="75000"/>
                  </a:schemeClr>
                </a:solidFill>
              </a:rPr>
              <a:t>are assumed to be assigned to the sites they were tested as their first choice (except for community </a:t>
            </a:r>
            <a:r>
              <a:rPr lang="en-US" sz="2400" dirty="0" smtClean="0">
                <a:solidFill>
                  <a:schemeClr val="accent5">
                    <a:lumMod val="75000"/>
                  </a:schemeClr>
                </a:solidFill>
              </a:rPr>
              <a:t>sites).</a:t>
            </a:r>
            <a:endParaRPr lang="en-US" sz="2400" dirty="0">
              <a:solidFill>
                <a:schemeClr val="accent5">
                  <a:lumMod val="75000"/>
                </a:schemeClr>
              </a:solidFill>
            </a:endParaRPr>
          </a:p>
          <a:p>
            <a:pPr marL="228600" indent="-228600">
              <a:lnSpc>
                <a:spcPct val="70000"/>
              </a:lnSpc>
              <a:spcBef>
                <a:spcPts val="1000"/>
              </a:spcBef>
              <a:buClr>
                <a:srgbClr val="BE84C6"/>
              </a:buClr>
              <a:buFont typeface="Wingdings" panose="05000000000000000000" pitchFamily="2" charset="2"/>
              <a:buChar char="§"/>
            </a:pPr>
            <a:r>
              <a:rPr lang="en-US" sz="2400" dirty="0">
                <a:solidFill>
                  <a:schemeClr val="accent5">
                    <a:lumMod val="75000"/>
                  </a:schemeClr>
                </a:solidFill>
              </a:rPr>
              <a:t>Patients are assumed to be randomly distributed within a predefined radius around the site where they were tested. The </a:t>
            </a:r>
            <a:r>
              <a:rPr lang="en-US" sz="2400" b="1" dirty="0">
                <a:solidFill>
                  <a:schemeClr val="accent5">
                    <a:lumMod val="75000"/>
                  </a:schemeClr>
                </a:solidFill>
              </a:rPr>
              <a:t>splay radius </a:t>
            </a:r>
            <a:r>
              <a:rPr lang="en-US" sz="2400" dirty="0">
                <a:solidFill>
                  <a:schemeClr val="accent5">
                    <a:lumMod val="75000"/>
                  </a:schemeClr>
                </a:solidFill>
              </a:rPr>
              <a:t>was defined considering </a:t>
            </a:r>
            <a:r>
              <a:rPr lang="en-US" sz="2400" dirty="0" smtClean="0">
                <a:solidFill>
                  <a:schemeClr val="accent5">
                    <a:lumMod val="75000"/>
                  </a:schemeClr>
                </a:solidFill>
              </a:rPr>
              <a:t>that patients may seek treatment far from where they live to escape stigma, but not too far that it’s arduous to travel there. </a:t>
            </a:r>
            <a:endParaRPr lang="en-US" sz="2400" dirty="0">
              <a:solidFill>
                <a:schemeClr val="accent5">
                  <a:lumMod val="75000"/>
                </a:schemeClr>
              </a:solidFill>
            </a:endParaRPr>
          </a:p>
          <a:p>
            <a:pPr marL="228600" indent="-228600">
              <a:lnSpc>
                <a:spcPct val="70000"/>
              </a:lnSpc>
              <a:spcBef>
                <a:spcPts val="1000"/>
              </a:spcBef>
              <a:buClr>
                <a:srgbClr val="BE84C6"/>
              </a:buClr>
              <a:buFont typeface="Wingdings" panose="05000000000000000000" pitchFamily="2" charset="2"/>
              <a:buChar char="§"/>
            </a:pPr>
            <a:r>
              <a:rPr lang="en-US" sz="2400" dirty="0" smtClean="0">
                <a:solidFill>
                  <a:schemeClr val="accent5">
                    <a:lumMod val="75000"/>
                  </a:schemeClr>
                </a:solidFill>
              </a:rPr>
              <a:t>Patients are assumed to receive treatment services at the nearest site if they don’t get assigned to the site where they were tested. Although the decision on where to receive treatment has many potential determinants such as referrals by hospital personnel</a:t>
            </a:r>
            <a:r>
              <a:rPr lang="en-US" sz="2400" dirty="0" smtClean="0">
                <a:solidFill>
                  <a:schemeClr val="accent5">
                    <a:lumMod val="75000"/>
                  </a:schemeClr>
                </a:solidFill>
              </a:rPr>
              <a:t>, size of the facility, number of HRH workers, </a:t>
            </a:r>
            <a:r>
              <a:rPr lang="en-US" sz="2400" dirty="0" smtClean="0">
                <a:solidFill>
                  <a:schemeClr val="accent5">
                    <a:lumMod val="75000"/>
                  </a:schemeClr>
                </a:solidFill>
              </a:rPr>
              <a:t>but in the absence of any concrete data to model decision making behavior, patients are assumed to choose where to receive treatment based on </a:t>
            </a:r>
            <a:r>
              <a:rPr lang="en-US" sz="2400" b="1" dirty="0" smtClean="0">
                <a:solidFill>
                  <a:schemeClr val="accent5">
                    <a:lumMod val="75000"/>
                  </a:schemeClr>
                </a:solidFill>
              </a:rPr>
              <a:t>distance</a:t>
            </a:r>
            <a:r>
              <a:rPr lang="en-US" sz="2400" dirty="0" smtClean="0">
                <a:solidFill>
                  <a:schemeClr val="accent5">
                    <a:lumMod val="75000"/>
                  </a:schemeClr>
                </a:solidFill>
              </a:rPr>
              <a:t>. </a:t>
            </a:r>
            <a:endParaRPr lang="en-US" sz="2400" dirty="0">
              <a:solidFill>
                <a:schemeClr val="accent5">
                  <a:lumMod val="75000"/>
                </a:schemeClr>
              </a:solidFill>
            </a:endParaRPr>
          </a:p>
        </p:txBody>
      </p:sp>
    </p:spTree>
    <p:extLst>
      <p:ext uri="{BB962C8B-B14F-4D97-AF65-F5344CB8AC3E}">
        <p14:creationId xmlns:p14="http://schemas.microsoft.com/office/powerpoint/2010/main" val="1278282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89807"/>
            <a:ext cx="12192000" cy="94723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0"/>
            <a:ext cx="10515600" cy="1325563"/>
          </a:xfrm>
        </p:spPr>
        <p:txBody>
          <a:bodyPr/>
          <a:lstStyle/>
          <a:p>
            <a:r>
              <a:rPr lang="en-US" b="1" dirty="0" smtClean="0">
                <a:solidFill>
                  <a:srgbClr val="6CA18F"/>
                </a:solidFill>
              </a:rPr>
              <a:t>Methodology</a:t>
            </a:r>
            <a:r>
              <a:rPr lang="en-US" b="1" dirty="0">
                <a:solidFill>
                  <a:srgbClr val="6CA18F"/>
                </a:solidFill>
              </a:rPr>
              <a:t>: Agent Based Model</a:t>
            </a:r>
          </a:p>
        </p:txBody>
      </p:sp>
      <p:sp>
        <p:nvSpPr>
          <p:cNvPr id="4" name="Slide Number Placeholder 3"/>
          <p:cNvSpPr>
            <a:spLocks noGrp="1"/>
          </p:cNvSpPr>
          <p:nvPr>
            <p:ph type="sldNum" sz="quarter" idx="12"/>
          </p:nvPr>
        </p:nvSpPr>
        <p:spPr/>
        <p:txBody>
          <a:bodyPr/>
          <a:lstStyle/>
          <a:p>
            <a:fld id="{6039E477-088D-487D-A482-1547B74FD154}" type="slidenum">
              <a:rPr lang="en-US" smtClean="0"/>
              <a:t>6</a:t>
            </a:fld>
            <a:endParaRPr lang="en-US"/>
          </a:p>
        </p:txBody>
      </p:sp>
      <p:sp>
        <p:nvSpPr>
          <p:cNvPr id="5" name="Text Placeholder 4"/>
          <p:cNvSpPr>
            <a:spLocks noGrp="1"/>
          </p:cNvSpPr>
          <p:nvPr>
            <p:ph type="body" sz="quarter" idx="13"/>
          </p:nvPr>
        </p:nvSpPr>
        <p:spPr/>
        <p:txBody>
          <a:bodyPr/>
          <a:lstStyle/>
          <a:p>
            <a:endParaRPr lang="en-US"/>
          </a:p>
        </p:txBody>
      </p:sp>
      <p:sp>
        <p:nvSpPr>
          <p:cNvPr id="7" name="Content Placeholder 8"/>
          <p:cNvSpPr>
            <a:spLocks noGrp="1"/>
          </p:cNvSpPr>
          <p:nvPr>
            <p:ph idx="1"/>
          </p:nvPr>
        </p:nvSpPr>
        <p:spPr>
          <a:xfrm>
            <a:off x="893860" y="1547329"/>
            <a:ext cx="10515600" cy="798910"/>
          </a:xfrm>
        </p:spPr>
        <p:txBody>
          <a:bodyPr>
            <a:noAutofit/>
          </a:bodyPr>
          <a:lstStyle/>
          <a:p>
            <a:pPr marL="0" indent="0">
              <a:buNone/>
            </a:pPr>
            <a:r>
              <a:rPr lang="en-US" b="0" dirty="0">
                <a:solidFill>
                  <a:schemeClr val="accent5">
                    <a:lumMod val="75000"/>
                  </a:schemeClr>
                </a:solidFill>
              </a:rPr>
              <a:t>Dynamic agent-based spatial analysis </a:t>
            </a:r>
            <a:r>
              <a:rPr lang="en-US" b="0" dirty="0" smtClean="0">
                <a:solidFill>
                  <a:schemeClr val="accent5">
                    <a:lumMod val="75000"/>
                  </a:schemeClr>
                </a:solidFill>
              </a:rPr>
              <a:t>was used to simulate where patients seek treatment after being testing positive at a site.</a:t>
            </a:r>
          </a:p>
          <a:p>
            <a:pPr marL="0" indent="0">
              <a:buNone/>
            </a:pPr>
            <a:endParaRPr lang="en-US" dirty="0">
              <a:solidFill>
                <a:schemeClr val="accent5">
                  <a:lumMod val="75000"/>
                </a:schemeClr>
              </a:solidFill>
            </a:endParaRPr>
          </a:p>
        </p:txBody>
      </p:sp>
      <p:pic>
        <p:nvPicPr>
          <p:cNvPr id="9" name="Picture 2" descr="Image result for images matrix many smiths"/>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2672"/>
          <a:stretch/>
        </p:blipFill>
        <p:spPr bwMode="auto">
          <a:xfrm>
            <a:off x="6265265" y="2974705"/>
            <a:ext cx="5144195" cy="2526933"/>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8"/>
          <p:cNvSpPr txBox="1">
            <a:spLocks/>
          </p:cNvSpPr>
          <p:nvPr/>
        </p:nvSpPr>
        <p:spPr>
          <a:xfrm>
            <a:off x="893860" y="2678946"/>
            <a:ext cx="5110700" cy="282269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3"/>
              </a:buClr>
              <a:buFont typeface="Wingdings" panose="05000000000000000000" pitchFamily="2" charset="2"/>
              <a:buChar char="§"/>
              <a:defRPr sz="20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0" dirty="0" smtClean="0">
                <a:solidFill>
                  <a:srgbClr val="0070C0"/>
                </a:solidFill>
              </a:rPr>
              <a:t>Agents</a:t>
            </a:r>
            <a:r>
              <a:rPr lang="en-US" sz="2400" b="0" dirty="0" smtClean="0">
                <a:solidFill>
                  <a:schemeClr val="accent5">
                    <a:lumMod val="75000"/>
                  </a:schemeClr>
                </a:solidFill>
              </a:rPr>
              <a:t> (simulated patients) were created at each site based on the HTS_TST_POS number. </a:t>
            </a:r>
            <a:r>
              <a:rPr lang="en-US" sz="2400" b="0" dirty="0" err="1" smtClean="0">
                <a:solidFill>
                  <a:schemeClr val="accent5">
                    <a:lumMod val="75000"/>
                  </a:schemeClr>
                </a:solidFill>
              </a:rPr>
              <a:t>E.g</a:t>
            </a:r>
            <a:r>
              <a:rPr lang="en-US" sz="2400" b="0" dirty="0" smtClean="0">
                <a:solidFill>
                  <a:schemeClr val="accent5">
                    <a:lumMod val="75000"/>
                  </a:schemeClr>
                </a:solidFill>
              </a:rPr>
              <a:t> if a site has 20 patients who tested positive, we’d create 20 agents. </a:t>
            </a:r>
          </a:p>
          <a:p>
            <a:pPr marL="0" indent="0">
              <a:buFont typeface="Arial" panose="020B0604020202020204" pitchFamily="34" charset="0"/>
              <a:buNone/>
            </a:pPr>
            <a:r>
              <a:rPr lang="en-US" sz="2400" b="0" dirty="0" smtClean="0">
                <a:solidFill>
                  <a:schemeClr val="accent5">
                    <a:lumMod val="75000"/>
                  </a:schemeClr>
                </a:solidFill>
              </a:rPr>
              <a:t>Agents have no volition of their own, but their treatment choice is governed by </a:t>
            </a:r>
            <a:r>
              <a:rPr lang="en-US" sz="2400" dirty="0" smtClean="0">
                <a:solidFill>
                  <a:schemeClr val="accent5">
                    <a:lumMod val="75000"/>
                  </a:schemeClr>
                </a:solidFill>
              </a:rPr>
              <a:t>assignment rules</a:t>
            </a:r>
            <a:r>
              <a:rPr lang="en-US" sz="2400" b="0" dirty="0" smtClean="0">
                <a:solidFill>
                  <a:schemeClr val="accent5">
                    <a:lumMod val="75000"/>
                  </a:schemeClr>
                </a:solidFill>
              </a:rPr>
              <a:t>.</a:t>
            </a:r>
          </a:p>
        </p:txBody>
      </p:sp>
    </p:spTree>
    <p:extLst>
      <p:ext uri="{BB962C8B-B14F-4D97-AF65-F5344CB8AC3E}">
        <p14:creationId xmlns:p14="http://schemas.microsoft.com/office/powerpoint/2010/main" val="17626244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89807"/>
            <a:ext cx="12192000" cy="94723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0"/>
            <a:ext cx="10515600" cy="1325563"/>
          </a:xfrm>
        </p:spPr>
        <p:txBody>
          <a:bodyPr/>
          <a:lstStyle/>
          <a:p>
            <a:r>
              <a:rPr lang="en-US" b="1" dirty="0" smtClean="0">
                <a:solidFill>
                  <a:srgbClr val="6CA18F"/>
                </a:solidFill>
              </a:rPr>
              <a:t>Methodology: Agent Distribution</a:t>
            </a:r>
            <a:endParaRPr lang="en-US" b="1" dirty="0">
              <a:solidFill>
                <a:srgbClr val="6CA18F"/>
              </a:solidFill>
            </a:endParaRPr>
          </a:p>
        </p:txBody>
      </p:sp>
      <p:sp>
        <p:nvSpPr>
          <p:cNvPr id="4" name="Slide Number Placeholder 3"/>
          <p:cNvSpPr>
            <a:spLocks noGrp="1"/>
          </p:cNvSpPr>
          <p:nvPr>
            <p:ph type="sldNum" sz="quarter" idx="12"/>
          </p:nvPr>
        </p:nvSpPr>
        <p:spPr/>
        <p:txBody>
          <a:bodyPr/>
          <a:lstStyle/>
          <a:p>
            <a:fld id="{6039E477-088D-487D-A482-1547B74FD154}" type="slidenum">
              <a:rPr lang="en-US" smtClean="0"/>
              <a:t>7</a:t>
            </a:fld>
            <a:endParaRPr lang="en-US"/>
          </a:p>
        </p:txBody>
      </p:sp>
      <p:sp>
        <p:nvSpPr>
          <p:cNvPr id="5" name="Text Placeholder 4"/>
          <p:cNvSpPr>
            <a:spLocks noGrp="1"/>
          </p:cNvSpPr>
          <p:nvPr>
            <p:ph type="body" sz="quarter" idx="13"/>
          </p:nvPr>
        </p:nvSpPr>
        <p:spPr/>
        <p:txBody>
          <a:bodyPr/>
          <a:lstStyle/>
          <a:p>
            <a:endParaRPr lang="en-US"/>
          </a:p>
        </p:txBody>
      </p:sp>
      <p:pic>
        <p:nvPicPr>
          <p:cNvPr id="7" name="Picture 6"/>
          <p:cNvPicPr>
            <a:picLocks noChangeAspect="1"/>
          </p:cNvPicPr>
          <p:nvPr/>
        </p:nvPicPr>
        <p:blipFill>
          <a:blip r:embed="rId2"/>
          <a:stretch>
            <a:fillRect/>
          </a:stretch>
        </p:blipFill>
        <p:spPr>
          <a:xfrm>
            <a:off x="6529222" y="4198045"/>
            <a:ext cx="1739793" cy="1897955"/>
          </a:xfrm>
          <a:prstGeom prst="rect">
            <a:avLst/>
          </a:prstGeom>
          <a:ln>
            <a:solidFill>
              <a:schemeClr val="tx1"/>
            </a:solidFill>
          </a:ln>
        </p:spPr>
      </p:pic>
      <p:pic>
        <p:nvPicPr>
          <p:cNvPr id="9" name="Picture 8"/>
          <p:cNvPicPr>
            <a:picLocks noChangeAspect="1"/>
          </p:cNvPicPr>
          <p:nvPr/>
        </p:nvPicPr>
        <p:blipFill>
          <a:blip r:embed="rId3"/>
          <a:stretch>
            <a:fillRect/>
          </a:stretch>
        </p:blipFill>
        <p:spPr>
          <a:xfrm>
            <a:off x="3491521" y="4122631"/>
            <a:ext cx="1622850" cy="1799102"/>
          </a:xfrm>
          <a:prstGeom prst="rect">
            <a:avLst/>
          </a:prstGeom>
          <a:ln>
            <a:solidFill>
              <a:schemeClr val="tx1"/>
            </a:solidFill>
          </a:ln>
        </p:spPr>
      </p:pic>
      <p:pic>
        <p:nvPicPr>
          <p:cNvPr id="10" name="Picture 9"/>
          <p:cNvPicPr>
            <a:picLocks noChangeAspect="1"/>
          </p:cNvPicPr>
          <p:nvPr/>
        </p:nvPicPr>
        <p:blipFill>
          <a:blip r:embed="rId4"/>
          <a:stretch>
            <a:fillRect/>
          </a:stretch>
        </p:blipFill>
        <p:spPr>
          <a:xfrm>
            <a:off x="5372291" y="1875806"/>
            <a:ext cx="1529059" cy="1731010"/>
          </a:xfrm>
          <a:prstGeom prst="rect">
            <a:avLst/>
          </a:prstGeom>
          <a:ln>
            <a:solidFill>
              <a:schemeClr val="tx1"/>
            </a:solidFill>
          </a:ln>
        </p:spPr>
      </p:pic>
      <p:cxnSp>
        <p:nvCxnSpPr>
          <p:cNvPr id="11" name="Elbow Connector 10"/>
          <p:cNvCxnSpPr>
            <a:stCxn id="10" idx="2"/>
            <a:endCxn id="9" idx="0"/>
          </p:cNvCxnSpPr>
          <p:nvPr/>
        </p:nvCxnSpPr>
        <p:spPr>
          <a:xfrm rot="5400000">
            <a:off x="4961977" y="2947786"/>
            <a:ext cx="515815" cy="1833875"/>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12" name="Elbow Connector 11"/>
          <p:cNvCxnSpPr/>
          <p:nvPr/>
        </p:nvCxnSpPr>
        <p:spPr>
          <a:xfrm flipV="1">
            <a:off x="5104446" y="4881183"/>
            <a:ext cx="1424776" cy="227640"/>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5749497" y="1482590"/>
            <a:ext cx="1559450" cy="369332"/>
          </a:xfrm>
          <a:prstGeom prst="rect">
            <a:avLst/>
          </a:prstGeom>
          <a:noFill/>
        </p:spPr>
        <p:txBody>
          <a:bodyPr wrap="square" rtlCol="0">
            <a:spAutoFit/>
          </a:bodyPr>
          <a:lstStyle/>
          <a:p>
            <a:r>
              <a:rPr lang="en-US" dirty="0"/>
              <a:t>sites</a:t>
            </a:r>
          </a:p>
        </p:txBody>
      </p:sp>
      <p:sp>
        <p:nvSpPr>
          <p:cNvPr id="15" name="TextBox 14"/>
          <p:cNvSpPr txBox="1"/>
          <p:nvPr/>
        </p:nvSpPr>
        <p:spPr>
          <a:xfrm>
            <a:off x="3375282" y="3749439"/>
            <a:ext cx="1363194" cy="369332"/>
          </a:xfrm>
          <a:prstGeom prst="rect">
            <a:avLst/>
          </a:prstGeom>
          <a:noFill/>
        </p:spPr>
        <p:txBody>
          <a:bodyPr wrap="square" rtlCol="0">
            <a:spAutoFit/>
          </a:bodyPr>
          <a:lstStyle/>
          <a:p>
            <a:r>
              <a:rPr lang="en-US" dirty="0"/>
              <a:t>buffer</a:t>
            </a:r>
          </a:p>
        </p:txBody>
      </p:sp>
      <p:sp>
        <p:nvSpPr>
          <p:cNvPr id="16" name="TextBox 15"/>
          <p:cNvSpPr txBox="1"/>
          <p:nvPr/>
        </p:nvSpPr>
        <p:spPr>
          <a:xfrm>
            <a:off x="6843838" y="3749439"/>
            <a:ext cx="1903922" cy="369332"/>
          </a:xfrm>
          <a:prstGeom prst="rect">
            <a:avLst/>
          </a:prstGeom>
          <a:noFill/>
        </p:spPr>
        <p:txBody>
          <a:bodyPr wrap="square" rtlCol="0">
            <a:spAutoFit/>
          </a:bodyPr>
          <a:lstStyle/>
          <a:p>
            <a:r>
              <a:rPr lang="en-US" dirty="0"/>
              <a:t>Simulated agents</a:t>
            </a:r>
          </a:p>
        </p:txBody>
      </p:sp>
    </p:spTree>
    <p:extLst>
      <p:ext uri="{BB962C8B-B14F-4D97-AF65-F5344CB8AC3E}">
        <p14:creationId xmlns:p14="http://schemas.microsoft.com/office/powerpoint/2010/main" val="15363594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0" y="189807"/>
            <a:ext cx="12192000" cy="94723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6550" y="7437"/>
            <a:ext cx="10515600" cy="1325563"/>
          </a:xfrm>
        </p:spPr>
        <p:txBody>
          <a:bodyPr/>
          <a:lstStyle/>
          <a:p>
            <a:r>
              <a:rPr lang="en-US" b="1" dirty="0" smtClean="0">
                <a:solidFill>
                  <a:srgbClr val="6CA18F"/>
                </a:solidFill>
              </a:rPr>
              <a:t>Spatial Buffer Radius and Agent Dispersion </a:t>
            </a:r>
            <a:endParaRPr lang="en-US" b="1" dirty="0">
              <a:solidFill>
                <a:srgbClr val="6CA18F"/>
              </a:solidFill>
            </a:endParaRPr>
          </a:p>
        </p:txBody>
      </p:sp>
      <p:sp>
        <p:nvSpPr>
          <p:cNvPr id="4" name="Slide Number Placeholder 3"/>
          <p:cNvSpPr>
            <a:spLocks noGrp="1"/>
          </p:cNvSpPr>
          <p:nvPr>
            <p:ph type="sldNum" sz="quarter" idx="12"/>
          </p:nvPr>
        </p:nvSpPr>
        <p:spPr/>
        <p:txBody>
          <a:bodyPr/>
          <a:lstStyle/>
          <a:p>
            <a:fld id="{6039E477-088D-487D-A482-1547B74FD154}" type="slidenum">
              <a:rPr lang="en-US" smtClean="0"/>
              <a:t>8</a:t>
            </a:fld>
            <a:endParaRPr lang="en-US"/>
          </a:p>
        </p:txBody>
      </p:sp>
      <p:sp>
        <p:nvSpPr>
          <p:cNvPr id="5" name="Text Placeholder 4"/>
          <p:cNvSpPr>
            <a:spLocks noGrp="1"/>
          </p:cNvSpPr>
          <p:nvPr>
            <p:ph type="body" sz="quarter" idx="13"/>
          </p:nvPr>
        </p:nvSpPr>
        <p:spPr/>
        <p:txBody>
          <a:bodyPr/>
          <a:lstStyle/>
          <a:p>
            <a:endParaRPr lang="en-US"/>
          </a:p>
        </p:txBody>
      </p:sp>
      <p:sp>
        <p:nvSpPr>
          <p:cNvPr id="9" name="Content Placeholder 8"/>
          <p:cNvSpPr>
            <a:spLocks noGrp="1"/>
          </p:cNvSpPr>
          <p:nvPr>
            <p:ph idx="1"/>
          </p:nvPr>
        </p:nvSpPr>
        <p:spPr>
          <a:xfrm>
            <a:off x="893860" y="1547328"/>
            <a:ext cx="10515600" cy="1110671"/>
          </a:xfrm>
        </p:spPr>
        <p:txBody>
          <a:bodyPr>
            <a:normAutofit fontScale="92500"/>
          </a:bodyPr>
          <a:lstStyle/>
          <a:p>
            <a:pPr marL="0" indent="0">
              <a:buNone/>
            </a:pPr>
            <a:r>
              <a:rPr lang="en-US" dirty="0" smtClean="0">
                <a:solidFill>
                  <a:schemeClr val="accent5">
                    <a:lumMod val="75000"/>
                  </a:schemeClr>
                </a:solidFill>
              </a:rPr>
              <a:t>Facilities</a:t>
            </a:r>
            <a:r>
              <a:rPr lang="en-US" dirty="0">
                <a:solidFill>
                  <a:schemeClr val="accent5">
                    <a:lumMod val="75000"/>
                  </a:schemeClr>
                </a:solidFill>
              </a:rPr>
              <a:t>:</a:t>
            </a:r>
            <a:r>
              <a:rPr lang="en-US" dirty="0" smtClean="0">
                <a:solidFill>
                  <a:schemeClr val="accent5">
                    <a:lumMod val="75000"/>
                  </a:schemeClr>
                </a:solidFill>
              </a:rPr>
              <a:t> Agents are randomly splayed within a predefined radius (20 km)</a:t>
            </a:r>
          </a:p>
          <a:p>
            <a:pPr marL="0" indent="0">
              <a:buNone/>
            </a:pPr>
            <a:r>
              <a:rPr lang="en-US" dirty="0" smtClean="0">
                <a:solidFill>
                  <a:schemeClr val="accent5">
                    <a:lumMod val="75000"/>
                  </a:schemeClr>
                </a:solidFill>
              </a:rPr>
              <a:t>Community sites: Agents randomly dispersed over entire PSNU polygon.</a:t>
            </a:r>
            <a:endParaRPr lang="en-US" dirty="0">
              <a:solidFill>
                <a:schemeClr val="accent5">
                  <a:lumMod val="75000"/>
                </a:schemeClr>
              </a:solidFill>
            </a:endParaRPr>
          </a:p>
        </p:txBody>
      </p:sp>
      <p:sp>
        <p:nvSpPr>
          <p:cNvPr id="8" name="Oval 7"/>
          <p:cNvSpPr/>
          <p:nvPr/>
        </p:nvSpPr>
        <p:spPr>
          <a:xfrm>
            <a:off x="1083294" y="2876021"/>
            <a:ext cx="2966949" cy="2966949"/>
          </a:xfrm>
          <a:prstGeom prst="ellipse">
            <a:avLst/>
          </a:prstGeom>
          <a:noFill/>
          <a:ln w="6350">
            <a:solidFill>
              <a:schemeClr val="accent5">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415692" y="4219040"/>
            <a:ext cx="184205" cy="184205"/>
          </a:xfrm>
          <a:prstGeom prst="ellipse">
            <a:avLst/>
          </a:prstGeom>
          <a:solidFill>
            <a:srgbClr val="93CEFF"/>
          </a:solidFill>
          <a:ln>
            <a:solidFill>
              <a:schemeClr val="accent5">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 name="Oval 17"/>
          <p:cNvSpPr/>
          <p:nvPr/>
        </p:nvSpPr>
        <p:spPr>
          <a:xfrm>
            <a:off x="2568092" y="4371440"/>
            <a:ext cx="184205" cy="184205"/>
          </a:xfrm>
          <a:prstGeom prst="ellipse">
            <a:avLst/>
          </a:prstGeom>
          <a:solidFill>
            <a:srgbClr val="93CEFF"/>
          </a:solidFill>
          <a:ln>
            <a:solidFill>
              <a:schemeClr val="accent5">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 name="Oval 23"/>
          <p:cNvSpPr/>
          <p:nvPr/>
        </p:nvSpPr>
        <p:spPr>
          <a:xfrm>
            <a:off x="2626961" y="4230209"/>
            <a:ext cx="184205" cy="184205"/>
          </a:xfrm>
          <a:prstGeom prst="ellipse">
            <a:avLst/>
          </a:prstGeom>
          <a:solidFill>
            <a:srgbClr val="93CEFF"/>
          </a:solidFill>
          <a:ln>
            <a:solidFill>
              <a:schemeClr val="accent5">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 name="Oval 24"/>
          <p:cNvSpPr/>
          <p:nvPr/>
        </p:nvSpPr>
        <p:spPr>
          <a:xfrm>
            <a:off x="2339596" y="4398964"/>
            <a:ext cx="184205" cy="184205"/>
          </a:xfrm>
          <a:prstGeom prst="ellipse">
            <a:avLst/>
          </a:prstGeom>
          <a:solidFill>
            <a:srgbClr val="93CEFF"/>
          </a:solidFill>
          <a:ln>
            <a:solidFill>
              <a:schemeClr val="accent5">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 name="Oval 28"/>
          <p:cNvSpPr/>
          <p:nvPr/>
        </p:nvSpPr>
        <p:spPr>
          <a:xfrm>
            <a:off x="2262524" y="4136119"/>
            <a:ext cx="184205" cy="184205"/>
          </a:xfrm>
          <a:prstGeom prst="ellipse">
            <a:avLst/>
          </a:prstGeom>
          <a:solidFill>
            <a:srgbClr val="93CEFF"/>
          </a:solidFill>
          <a:ln>
            <a:solidFill>
              <a:schemeClr val="accent5">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 name="Oval 29"/>
          <p:cNvSpPr/>
          <p:nvPr/>
        </p:nvSpPr>
        <p:spPr>
          <a:xfrm>
            <a:off x="2654025" y="4061316"/>
            <a:ext cx="184205" cy="184205"/>
          </a:xfrm>
          <a:prstGeom prst="ellipse">
            <a:avLst/>
          </a:prstGeom>
          <a:solidFill>
            <a:srgbClr val="93CEFF"/>
          </a:solidFill>
          <a:ln>
            <a:solidFill>
              <a:schemeClr val="accent5">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 name="Oval 30"/>
          <p:cNvSpPr/>
          <p:nvPr/>
        </p:nvSpPr>
        <p:spPr>
          <a:xfrm>
            <a:off x="2491996" y="4486786"/>
            <a:ext cx="184205" cy="184205"/>
          </a:xfrm>
          <a:prstGeom prst="ellipse">
            <a:avLst/>
          </a:prstGeom>
          <a:solidFill>
            <a:srgbClr val="93CEFF"/>
          </a:solidFill>
          <a:ln>
            <a:solidFill>
              <a:schemeClr val="accent5">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10" name="Straight Arrow Connector 9"/>
          <p:cNvCxnSpPr/>
          <p:nvPr/>
        </p:nvCxnSpPr>
        <p:spPr>
          <a:xfrm flipV="1">
            <a:off x="1176867" y="4398964"/>
            <a:ext cx="966038" cy="15450"/>
          </a:xfrm>
          <a:prstGeom prst="straightConnector1">
            <a:avLst/>
          </a:prstGeom>
          <a:ln w="38100">
            <a:solidFill>
              <a:srgbClr val="BE84C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361708" y="4398964"/>
            <a:ext cx="663459" cy="276999"/>
          </a:xfrm>
          <a:prstGeom prst="rect">
            <a:avLst/>
          </a:prstGeom>
          <a:noFill/>
        </p:spPr>
        <p:txBody>
          <a:bodyPr wrap="square" rtlCol="0">
            <a:spAutoFit/>
          </a:bodyPr>
          <a:lstStyle/>
          <a:p>
            <a:r>
              <a:rPr lang="en-US" sz="1200" dirty="0" smtClean="0"/>
              <a:t>20 km</a:t>
            </a:r>
          </a:p>
        </p:txBody>
      </p:sp>
      <p:pic>
        <p:nvPicPr>
          <p:cNvPr id="16" name="Picture 15"/>
          <p:cNvPicPr>
            <a:picLocks noChangeAspect="1"/>
          </p:cNvPicPr>
          <p:nvPr/>
        </p:nvPicPr>
        <p:blipFill>
          <a:blip r:embed="rId2"/>
          <a:stretch>
            <a:fillRect/>
          </a:stretch>
        </p:blipFill>
        <p:spPr>
          <a:xfrm>
            <a:off x="2142905" y="3801554"/>
            <a:ext cx="847725" cy="1019175"/>
          </a:xfrm>
          <a:prstGeom prst="rect">
            <a:avLst/>
          </a:prstGeom>
        </p:spPr>
      </p:pic>
      <p:sp>
        <p:nvSpPr>
          <p:cNvPr id="17" name="TextBox 16"/>
          <p:cNvSpPr txBox="1"/>
          <p:nvPr/>
        </p:nvSpPr>
        <p:spPr>
          <a:xfrm>
            <a:off x="3771900" y="3032760"/>
            <a:ext cx="1074420" cy="461665"/>
          </a:xfrm>
          <a:prstGeom prst="rect">
            <a:avLst/>
          </a:prstGeom>
          <a:noFill/>
        </p:spPr>
        <p:txBody>
          <a:bodyPr wrap="square" rtlCol="0">
            <a:spAutoFit/>
          </a:bodyPr>
          <a:lstStyle/>
          <a:p>
            <a:r>
              <a:rPr lang="en-US" sz="1200" dirty="0" smtClean="0"/>
              <a:t>HTS_TST_POS</a:t>
            </a:r>
          </a:p>
          <a:p>
            <a:pPr algn="ctr"/>
            <a:r>
              <a:rPr lang="en-US" sz="1200" b="1" dirty="0"/>
              <a:t>7</a:t>
            </a:r>
          </a:p>
        </p:txBody>
      </p:sp>
      <p:sp>
        <p:nvSpPr>
          <p:cNvPr id="7" name="Freeform 6"/>
          <p:cNvSpPr/>
          <p:nvPr/>
        </p:nvSpPr>
        <p:spPr>
          <a:xfrm>
            <a:off x="6286500" y="3172274"/>
            <a:ext cx="4229100" cy="2650959"/>
          </a:xfrm>
          <a:custGeom>
            <a:avLst/>
            <a:gdLst>
              <a:gd name="connsiteX0" fmla="*/ 0 w 4229100"/>
              <a:gd name="connsiteY0" fmla="*/ 43366 h 2650959"/>
              <a:gd name="connsiteX1" fmla="*/ 0 w 4229100"/>
              <a:gd name="connsiteY1" fmla="*/ 43366 h 2650959"/>
              <a:gd name="connsiteX2" fmla="*/ 15240 w 4229100"/>
              <a:gd name="connsiteY2" fmla="*/ 721546 h 2650959"/>
              <a:gd name="connsiteX3" fmla="*/ 137160 w 4229100"/>
              <a:gd name="connsiteY3" fmla="*/ 1193986 h 2650959"/>
              <a:gd name="connsiteX4" fmla="*/ 190500 w 4229100"/>
              <a:gd name="connsiteY4" fmla="*/ 1338766 h 2650959"/>
              <a:gd name="connsiteX5" fmla="*/ 320040 w 4229100"/>
              <a:gd name="connsiteY5" fmla="*/ 1567366 h 2650959"/>
              <a:gd name="connsiteX6" fmla="*/ 388620 w 4229100"/>
              <a:gd name="connsiteY6" fmla="*/ 1651186 h 2650959"/>
              <a:gd name="connsiteX7" fmla="*/ 441960 w 4229100"/>
              <a:gd name="connsiteY7" fmla="*/ 1735006 h 2650959"/>
              <a:gd name="connsiteX8" fmla="*/ 495300 w 4229100"/>
              <a:gd name="connsiteY8" fmla="*/ 1780726 h 2650959"/>
              <a:gd name="connsiteX9" fmla="*/ 541020 w 4229100"/>
              <a:gd name="connsiteY9" fmla="*/ 1834066 h 2650959"/>
              <a:gd name="connsiteX10" fmla="*/ 579120 w 4229100"/>
              <a:gd name="connsiteY10" fmla="*/ 1864546 h 2650959"/>
              <a:gd name="connsiteX11" fmla="*/ 647700 w 4229100"/>
              <a:gd name="connsiteY11" fmla="*/ 1925506 h 2650959"/>
              <a:gd name="connsiteX12" fmla="*/ 762000 w 4229100"/>
              <a:gd name="connsiteY12" fmla="*/ 1994086 h 2650959"/>
              <a:gd name="connsiteX13" fmla="*/ 929640 w 4229100"/>
              <a:gd name="connsiteY13" fmla="*/ 2131246 h 2650959"/>
              <a:gd name="connsiteX14" fmla="*/ 1074420 w 4229100"/>
              <a:gd name="connsiteY14" fmla="*/ 2237926 h 2650959"/>
              <a:gd name="connsiteX15" fmla="*/ 1120140 w 4229100"/>
              <a:gd name="connsiteY15" fmla="*/ 2283646 h 2650959"/>
              <a:gd name="connsiteX16" fmla="*/ 1181100 w 4229100"/>
              <a:gd name="connsiteY16" fmla="*/ 2321746 h 2650959"/>
              <a:gd name="connsiteX17" fmla="*/ 1257300 w 4229100"/>
              <a:gd name="connsiteY17" fmla="*/ 2390326 h 2650959"/>
              <a:gd name="connsiteX18" fmla="*/ 1287780 w 4229100"/>
              <a:gd name="connsiteY18" fmla="*/ 2397946 h 2650959"/>
              <a:gd name="connsiteX19" fmla="*/ 1409700 w 4229100"/>
              <a:gd name="connsiteY19" fmla="*/ 2436046 h 2650959"/>
              <a:gd name="connsiteX20" fmla="*/ 1630680 w 4229100"/>
              <a:gd name="connsiteY20" fmla="*/ 2420806 h 2650959"/>
              <a:gd name="connsiteX21" fmla="*/ 1684020 w 4229100"/>
              <a:gd name="connsiteY21" fmla="*/ 2405566 h 2650959"/>
              <a:gd name="connsiteX22" fmla="*/ 1783080 w 4229100"/>
              <a:gd name="connsiteY22" fmla="*/ 2397946 h 2650959"/>
              <a:gd name="connsiteX23" fmla="*/ 2110740 w 4229100"/>
              <a:gd name="connsiteY23" fmla="*/ 2405566 h 2650959"/>
              <a:gd name="connsiteX24" fmla="*/ 2171700 w 4229100"/>
              <a:gd name="connsiteY24" fmla="*/ 2420806 h 2650959"/>
              <a:gd name="connsiteX25" fmla="*/ 2202180 w 4229100"/>
              <a:gd name="connsiteY25" fmla="*/ 2443666 h 2650959"/>
              <a:gd name="connsiteX26" fmla="*/ 2255520 w 4229100"/>
              <a:gd name="connsiteY26" fmla="*/ 2458906 h 2650959"/>
              <a:gd name="connsiteX27" fmla="*/ 2286000 w 4229100"/>
              <a:gd name="connsiteY27" fmla="*/ 2481766 h 2650959"/>
              <a:gd name="connsiteX28" fmla="*/ 2316480 w 4229100"/>
              <a:gd name="connsiteY28" fmla="*/ 2489386 h 2650959"/>
              <a:gd name="connsiteX29" fmla="*/ 2385060 w 4229100"/>
              <a:gd name="connsiteY29" fmla="*/ 2504626 h 2650959"/>
              <a:gd name="connsiteX30" fmla="*/ 2468880 w 4229100"/>
              <a:gd name="connsiteY30" fmla="*/ 2535106 h 2650959"/>
              <a:gd name="connsiteX31" fmla="*/ 2514600 w 4229100"/>
              <a:gd name="connsiteY31" fmla="*/ 2557966 h 2650959"/>
              <a:gd name="connsiteX32" fmla="*/ 2545080 w 4229100"/>
              <a:gd name="connsiteY32" fmla="*/ 2565586 h 2650959"/>
              <a:gd name="connsiteX33" fmla="*/ 2628900 w 4229100"/>
              <a:gd name="connsiteY33" fmla="*/ 2580826 h 2650959"/>
              <a:gd name="connsiteX34" fmla="*/ 2994660 w 4229100"/>
              <a:gd name="connsiteY34" fmla="*/ 2573206 h 2650959"/>
              <a:gd name="connsiteX35" fmla="*/ 3253740 w 4229100"/>
              <a:gd name="connsiteY35" fmla="*/ 2618926 h 2650959"/>
              <a:gd name="connsiteX36" fmla="*/ 3390900 w 4229100"/>
              <a:gd name="connsiteY36" fmla="*/ 2634166 h 2650959"/>
              <a:gd name="connsiteX37" fmla="*/ 3459480 w 4229100"/>
              <a:gd name="connsiteY37" fmla="*/ 2649406 h 2650959"/>
              <a:gd name="connsiteX38" fmla="*/ 3779520 w 4229100"/>
              <a:gd name="connsiteY38" fmla="*/ 2634166 h 2650959"/>
              <a:gd name="connsiteX39" fmla="*/ 3863340 w 4229100"/>
              <a:gd name="connsiteY39" fmla="*/ 2588446 h 2650959"/>
              <a:gd name="connsiteX40" fmla="*/ 3909060 w 4229100"/>
              <a:gd name="connsiteY40" fmla="*/ 2580826 h 2650959"/>
              <a:gd name="connsiteX41" fmla="*/ 4023360 w 4229100"/>
              <a:gd name="connsiteY41" fmla="*/ 2527486 h 2650959"/>
              <a:gd name="connsiteX42" fmla="*/ 4076700 w 4229100"/>
              <a:gd name="connsiteY42" fmla="*/ 2489386 h 2650959"/>
              <a:gd name="connsiteX43" fmla="*/ 4107180 w 4229100"/>
              <a:gd name="connsiteY43" fmla="*/ 2451286 h 2650959"/>
              <a:gd name="connsiteX44" fmla="*/ 4130040 w 4229100"/>
              <a:gd name="connsiteY44" fmla="*/ 2428426 h 2650959"/>
              <a:gd name="connsiteX45" fmla="*/ 4191000 w 4229100"/>
              <a:gd name="connsiteY45" fmla="*/ 2283646 h 2650959"/>
              <a:gd name="connsiteX46" fmla="*/ 4198620 w 4229100"/>
              <a:gd name="connsiteY46" fmla="*/ 2215066 h 2650959"/>
              <a:gd name="connsiteX47" fmla="*/ 4206240 w 4229100"/>
              <a:gd name="connsiteY47" fmla="*/ 2176966 h 2650959"/>
              <a:gd name="connsiteX48" fmla="*/ 4229100 w 4229100"/>
              <a:gd name="connsiteY48" fmla="*/ 2062666 h 2650959"/>
              <a:gd name="connsiteX49" fmla="*/ 4221480 w 4229100"/>
              <a:gd name="connsiteY49" fmla="*/ 1849306 h 2650959"/>
              <a:gd name="connsiteX50" fmla="*/ 4198620 w 4229100"/>
              <a:gd name="connsiteY50" fmla="*/ 1826446 h 2650959"/>
              <a:gd name="connsiteX51" fmla="*/ 4152900 w 4229100"/>
              <a:gd name="connsiteY51" fmla="*/ 1773106 h 2650959"/>
              <a:gd name="connsiteX52" fmla="*/ 4145280 w 4229100"/>
              <a:gd name="connsiteY52" fmla="*/ 1750246 h 2650959"/>
              <a:gd name="connsiteX53" fmla="*/ 4061460 w 4229100"/>
              <a:gd name="connsiteY53" fmla="*/ 1704526 h 2650959"/>
              <a:gd name="connsiteX54" fmla="*/ 3947160 w 4229100"/>
              <a:gd name="connsiteY54" fmla="*/ 1628326 h 2650959"/>
              <a:gd name="connsiteX55" fmla="*/ 3878580 w 4229100"/>
              <a:gd name="connsiteY55" fmla="*/ 1559746 h 2650959"/>
              <a:gd name="connsiteX56" fmla="*/ 3848100 w 4229100"/>
              <a:gd name="connsiteY56" fmla="*/ 1529266 h 2650959"/>
              <a:gd name="connsiteX57" fmla="*/ 3787140 w 4229100"/>
              <a:gd name="connsiteY57" fmla="*/ 1475926 h 2650959"/>
              <a:gd name="connsiteX58" fmla="*/ 3695700 w 4229100"/>
              <a:gd name="connsiteY58" fmla="*/ 1376866 h 2650959"/>
              <a:gd name="connsiteX59" fmla="*/ 3680460 w 4229100"/>
              <a:gd name="connsiteY59" fmla="*/ 1346386 h 2650959"/>
              <a:gd name="connsiteX60" fmla="*/ 3657600 w 4229100"/>
              <a:gd name="connsiteY60" fmla="*/ 1308286 h 2650959"/>
              <a:gd name="connsiteX61" fmla="*/ 3695700 w 4229100"/>
              <a:gd name="connsiteY61" fmla="*/ 1079686 h 2650959"/>
              <a:gd name="connsiteX62" fmla="*/ 3680460 w 4229100"/>
              <a:gd name="connsiteY62" fmla="*/ 409126 h 2650959"/>
              <a:gd name="connsiteX63" fmla="*/ 3665220 w 4229100"/>
              <a:gd name="connsiteY63" fmla="*/ 332926 h 2650959"/>
              <a:gd name="connsiteX64" fmla="*/ 3649980 w 4229100"/>
              <a:gd name="connsiteY64" fmla="*/ 294826 h 2650959"/>
              <a:gd name="connsiteX65" fmla="*/ 3558540 w 4229100"/>
              <a:gd name="connsiteY65" fmla="*/ 226246 h 2650959"/>
              <a:gd name="connsiteX66" fmla="*/ 3535680 w 4229100"/>
              <a:gd name="connsiteY66" fmla="*/ 203386 h 2650959"/>
              <a:gd name="connsiteX67" fmla="*/ 3429000 w 4229100"/>
              <a:gd name="connsiteY67" fmla="*/ 157666 h 2650959"/>
              <a:gd name="connsiteX68" fmla="*/ 3352800 w 4229100"/>
              <a:gd name="connsiteY68" fmla="*/ 134806 h 2650959"/>
              <a:gd name="connsiteX69" fmla="*/ 3108960 w 4229100"/>
              <a:gd name="connsiteY69" fmla="*/ 157666 h 2650959"/>
              <a:gd name="connsiteX70" fmla="*/ 3078480 w 4229100"/>
              <a:gd name="connsiteY70" fmla="*/ 165286 h 2650959"/>
              <a:gd name="connsiteX71" fmla="*/ 3032760 w 4229100"/>
              <a:gd name="connsiteY71" fmla="*/ 180526 h 2650959"/>
              <a:gd name="connsiteX72" fmla="*/ 3009900 w 4229100"/>
              <a:gd name="connsiteY72" fmla="*/ 188146 h 2650959"/>
              <a:gd name="connsiteX73" fmla="*/ 2971800 w 4229100"/>
              <a:gd name="connsiteY73" fmla="*/ 211006 h 2650959"/>
              <a:gd name="connsiteX74" fmla="*/ 2918460 w 4229100"/>
              <a:gd name="connsiteY74" fmla="*/ 233866 h 2650959"/>
              <a:gd name="connsiteX75" fmla="*/ 2887980 w 4229100"/>
              <a:gd name="connsiteY75" fmla="*/ 264346 h 2650959"/>
              <a:gd name="connsiteX76" fmla="*/ 2842260 w 4229100"/>
              <a:gd name="connsiteY76" fmla="*/ 287206 h 2650959"/>
              <a:gd name="connsiteX77" fmla="*/ 2819400 w 4229100"/>
              <a:gd name="connsiteY77" fmla="*/ 302446 h 2650959"/>
              <a:gd name="connsiteX78" fmla="*/ 2705100 w 4229100"/>
              <a:gd name="connsiteY78" fmla="*/ 363406 h 2650959"/>
              <a:gd name="connsiteX79" fmla="*/ 2674620 w 4229100"/>
              <a:gd name="connsiteY79" fmla="*/ 371026 h 2650959"/>
              <a:gd name="connsiteX80" fmla="*/ 2560320 w 4229100"/>
              <a:gd name="connsiteY80" fmla="*/ 409126 h 2650959"/>
              <a:gd name="connsiteX81" fmla="*/ 2514600 w 4229100"/>
              <a:gd name="connsiteY81" fmla="*/ 416746 h 2650959"/>
              <a:gd name="connsiteX82" fmla="*/ 2354580 w 4229100"/>
              <a:gd name="connsiteY82" fmla="*/ 447226 h 2650959"/>
              <a:gd name="connsiteX83" fmla="*/ 2293620 w 4229100"/>
              <a:gd name="connsiteY83" fmla="*/ 470086 h 2650959"/>
              <a:gd name="connsiteX84" fmla="*/ 2011680 w 4229100"/>
              <a:gd name="connsiteY84" fmla="*/ 485326 h 2650959"/>
              <a:gd name="connsiteX85" fmla="*/ 1935480 w 4229100"/>
              <a:gd name="connsiteY85" fmla="*/ 492946 h 2650959"/>
              <a:gd name="connsiteX86" fmla="*/ 1874520 w 4229100"/>
              <a:gd name="connsiteY86" fmla="*/ 508186 h 2650959"/>
              <a:gd name="connsiteX87" fmla="*/ 1394460 w 4229100"/>
              <a:gd name="connsiteY87" fmla="*/ 492946 h 2650959"/>
              <a:gd name="connsiteX88" fmla="*/ 1325880 w 4229100"/>
              <a:gd name="connsiteY88" fmla="*/ 477706 h 2650959"/>
              <a:gd name="connsiteX89" fmla="*/ 1264920 w 4229100"/>
              <a:gd name="connsiteY89" fmla="*/ 454846 h 2650959"/>
              <a:gd name="connsiteX90" fmla="*/ 1188720 w 4229100"/>
              <a:gd name="connsiteY90" fmla="*/ 439606 h 2650959"/>
              <a:gd name="connsiteX91" fmla="*/ 1158240 w 4229100"/>
              <a:gd name="connsiteY91" fmla="*/ 416746 h 2650959"/>
              <a:gd name="connsiteX92" fmla="*/ 1135380 w 4229100"/>
              <a:gd name="connsiteY92" fmla="*/ 401506 h 2650959"/>
              <a:gd name="connsiteX93" fmla="*/ 1097280 w 4229100"/>
              <a:gd name="connsiteY93" fmla="*/ 355786 h 2650959"/>
              <a:gd name="connsiteX94" fmla="*/ 1074420 w 4229100"/>
              <a:gd name="connsiteY94" fmla="*/ 332926 h 2650959"/>
              <a:gd name="connsiteX95" fmla="*/ 1059180 w 4229100"/>
              <a:gd name="connsiteY95" fmla="*/ 310066 h 2650959"/>
              <a:gd name="connsiteX96" fmla="*/ 1036320 w 4229100"/>
              <a:gd name="connsiteY96" fmla="*/ 279586 h 2650959"/>
              <a:gd name="connsiteX97" fmla="*/ 1021080 w 4229100"/>
              <a:gd name="connsiteY97" fmla="*/ 249106 h 2650959"/>
              <a:gd name="connsiteX98" fmla="*/ 967740 w 4229100"/>
              <a:gd name="connsiteY98" fmla="*/ 188146 h 2650959"/>
              <a:gd name="connsiteX99" fmla="*/ 929640 w 4229100"/>
              <a:gd name="connsiteY99" fmla="*/ 142426 h 2650959"/>
              <a:gd name="connsiteX100" fmla="*/ 861060 w 4229100"/>
              <a:gd name="connsiteY100" fmla="*/ 111946 h 2650959"/>
              <a:gd name="connsiteX101" fmla="*/ 815340 w 4229100"/>
              <a:gd name="connsiteY101" fmla="*/ 96706 h 2650959"/>
              <a:gd name="connsiteX102" fmla="*/ 769620 w 4229100"/>
              <a:gd name="connsiteY102" fmla="*/ 73846 h 2650959"/>
              <a:gd name="connsiteX103" fmla="*/ 708660 w 4229100"/>
              <a:gd name="connsiteY103" fmla="*/ 43366 h 2650959"/>
              <a:gd name="connsiteX104" fmla="*/ 609600 w 4229100"/>
              <a:gd name="connsiteY104" fmla="*/ 20506 h 2650959"/>
              <a:gd name="connsiteX105" fmla="*/ 487680 w 4229100"/>
              <a:gd name="connsiteY105" fmla="*/ 12886 h 2650959"/>
              <a:gd name="connsiteX106" fmla="*/ 137160 w 4229100"/>
              <a:gd name="connsiteY106" fmla="*/ 12886 h 2650959"/>
              <a:gd name="connsiteX107" fmla="*/ 91440 w 4229100"/>
              <a:gd name="connsiteY107" fmla="*/ 35746 h 2650959"/>
              <a:gd name="connsiteX108" fmla="*/ 68580 w 4229100"/>
              <a:gd name="connsiteY108" fmla="*/ 43366 h 2650959"/>
              <a:gd name="connsiteX109" fmla="*/ 0 w 4229100"/>
              <a:gd name="connsiteY109" fmla="*/ 43366 h 2650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4229100" h="2650959">
                <a:moveTo>
                  <a:pt x="0" y="43366"/>
                </a:moveTo>
                <a:lnTo>
                  <a:pt x="0" y="43366"/>
                </a:lnTo>
                <a:cubicBezTo>
                  <a:pt x="5080" y="269426"/>
                  <a:pt x="3035" y="495759"/>
                  <a:pt x="15240" y="721546"/>
                </a:cubicBezTo>
                <a:cubicBezTo>
                  <a:pt x="21705" y="841142"/>
                  <a:pt x="109689" y="1119423"/>
                  <a:pt x="137160" y="1193986"/>
                </a:cubicBezTo>
                <a:cubicBezTo>
                  <a:pt x="154940" y="1242246"/>
                  <a:pt x="169740" y="1291711"/>
                  <a:pt x="190500" y="1338766"/>
                </a:cubicBezTo>
                <a:cubicBezTo>
                  <a:pt x="209523" y="1381884"/>
                  <a:pt x="293913" y="1529626"/>
                  <a:pt x="320040" y="1567366"/>
                </a:cubicBezTo>
                <a:cubicBezTo>
                  <a:pt x="340589" y="1597047"/>
                  <a:pt x="367387" y="1621990"/>
                  <a:pt x="388620" y="1651186"/>
                </a:cubicBezTo>
                <a:cubicBezTo>
                  <a:pt x="408099" y="1677969"/>
                  <a:pt x="420907" y="1709442"/>
                  <a:pt x="441960" y="1735006"/>
                </a:cubicBezTo>
                <a:cubicBezTo>
                  <a:pt x="456847" y="1753083"/>
                  <a:pt x="477972" y="1764974"/>
                  <a:pt x="495300" y="1780726"/>
                </a:cubicBezTo>
                <a:cubicBezTo>
                  <a:pt x="695583" y="1962801"/>
                  <a:pt x="413709" y="1706755"/>
                  <a:pt x="541020" y="1834066"/>
                </a:cubicBezTo>
                <a:cubicBezTo>
                  <a:pt x="552520" y="1845566"/>
                  <a:pt x="566771" y="1853962"/>
                  <a:pt x="579120" y="1864546"/>
                </a:cubicBezTo>
                <a:cubicBezTo>
                  <a:pt x="602342" y="1884451"/>
                  <a:pt x="622741" y="1907827"/>
                  <a:pt x="647700" y="1925506"/>
                </a:cubicBezTo>
                <a:cubicBezTo>
                  <a:pt x="683957" y="1951188"/>
                  <a:pt x="726108" y="1967895"/>
                  <a:pt x="762000" y="1994086"/>
                </a:cubicBezTo>
                <a:cubicBezTo>
                  <a:pt x="820323" y="2036646"/>
                  <a:pt x="870491" y="2089842"/>
                  <a:pt x="929640" y="2131246"/>
                </a:cubicBezTo>
                <a:cubicBezTo>
                  <a:pt x="976434" y="2164002"/>
                  <a:pt x="1030995" y="2200291"/>
                  <a:pt x="1074420" y="2237926"/>
                </a:cubicBezTo>
                <a:cubicBezTo>
                  <a:pt x="1090707" y="2252041"/>
                  <a:pt x="1103193" y="2270330"/>
                  <a:pt x="1120140" y="2283646"/>
                </a:cubicBezTo>
                <a:cubicBezTo>
                  <a:pt x="1138982" y="2298450"/>
                  <a:pt x="1161930" y="2307369"/>
                  <a:pt x="1181100" y="2321746"/>
                </a:cubicBezTo>
                <a:cubicBezTo>
                  <a:pt x="1235839" y="2362801"/>
                  <a:pt x="1186415" y="2347795"/>
                  <a:pt x="1257300" y="2390326"/>
                </a:cubicBezTo>
                <a:cubicBezTo>
                  <a:pt x="1266280" y="2395714"/>
                  <a:pt x="1277620" y="2395406"/>
                  <a:pt x="1287780" y="2397946"/>
                </a:cubicBezTo>
                <a:cubicBezTo>
                  <a:pt x="1354739" y="2442586"/>
                  <a:pt x="1315275" y="2426603"/>
                  <a:pt x="1409700" y="2436046"/>
                </a:cubicBezTo>
                <a:cubicBezTo>
                  <a:pt x="1483360" y="2430966"/>
                  <a:pt x="1557297" y="2428960"/>
                  <a:pt x="1630680" y="2420806"/>
                </a:cubicBezTo>
                <a:cubicBezTo>
                  <a:pt x="1649058" y="2418764"/>
                  <a:pt x="1665733" y="2408309"/>
                  <a:pt x="1684020" y="2405566"/>
                </a:cubicBezTo>
                <a:cubicBezTo>
                  <a:pt x="1716771" y="2400653"/>
                  <a:pt x="1750060" y="2400486"/>
                  <a:pt x="1783080" y="2397946"/>
                </a:cubicBezTo>
                <a:cubicBezTo>
                  <a:pt x="1892300" y="2400486"/>
                  <a:pt x="2001679" y="2399151"/>
                  <a:pt x="2110740" y="2405566"/>
                </a:cubicBezTo>
                <a:cubicBezTo>
                  <a:pt x="2131649" y="2406796"/>
                  <a:pt x="2171700" y="2420806"/>
                  <a:pt x="2171700" y="2420806"/>
                </a:cubicBezTo>
                <a:cubicBezTo>
                  <a:pt x="2181860" y="2428426"/>
                  <a:pt x="2191153" y="2437365"/>
                  <a:pt x="2202180" y="2443666"/>
                </a:cubicBezTo>
                <a:cubicBezTo>
                  <a:pt x="2210682" y="2448525"/>
                  <a:pt x="2248922" y="2457256"/>
                  <a:pt x="2255520" y="2458906"/>
                </a:cubicBezTo>
                <a:cubicBezTo>
                  <a:pt x="2265680" y="2466526"/>
                  <a:pt x="2274641" y="2476086"/>
                  <a:pt x="2286000" y="2481766"/>
                </a:cubicBezTo>
                <a:cubicBezTo>
                  <a:pt x="2295367" y="2486450"/>
                  <a:pt x="2306211" y="2487332"/>
                  <a:pt x="2316480" y="2489386"/>
                </a:cubicBezTo>
                <a:cubicBezTo>
                  <a:pt x="2383534" y="2502797"/>
                  <a:pt x="2340571" y="2489796"/>
                  <a:pt x="2385060" y="2504626"/>
                </a:cubicBezTo>
                <a:cubicBezTo>
                  <a:pt x="2447278" y="2551289"/>
                  <a:pt x="2378404" y="2507267"/>
                  <a:pt x="2468880" y="2535106"/>
                </a:cubicBezTo>
                <a:cubicBezTo>
                  <a:pt x="2485165" y="2540117"/>
                  <a:pt x="2498780" y="2551638"/>
                  <a:pt x="2514600" y="2557966"/>
                </a:cubicBezTo>
                <a:cubicBezTo>
                  <a:pt x="2524324" y="2561855"/>
                  <a:pt x="2534857" y="2563314"/>
                  <a:pt x="2545080" y="2565586"/>
                </a:cubicBezTo>
                <a:cubicBezTo>
                  <a:pt x="2577030" y="2572686"/>
                  <a:pt x="2595814" y="2575312"/>
                  <a:pt x="2628900" y="2580826"/>
                </a:cubicBezTo>
                <a:cubicBezTo>
                  <a:pt x="2750820" y="2578286"/>
                  <a:pt x="2872819" y="2568129"/>
                  <a:pt x="2994660" y="2573206"/>
                </a:cubicBezTo>
                <a:cubicBezTo>
                  <a:pt x="3081696" y="2576833"/>
                  <a:pt x="3167820" y="2604606"/>
                  <a:pt x="3253740" y="2618926"/>
                </a:cubicBezTo>
                <a:cubicBezTo>
                  <a:pt x="3286099" y="2624319"/>
                  <a:pt x="3361550" y="2631231"/>
                  <a:pt x="3390900" y="2634166"/>
                </a:cubicBezTo>
                <a:cubicBezTo>
                  <a:pt x="3413760" y="2639246"/>
                  <a:pt x="3436069" y="2648862"/>
                  <a:pt x="3459480" y="2649406"/>
                </a:cubicBezTo>
                <a:cubicBezTo>
                  <a:pt x="3639720" y="2653598"/>
                  <a:pt x="3656368" y="2649560"/>
                  <a:pt x="3779520" y="2634166"/>
                </a:cubicBezTo>
                <a:cubicBezTo>
                  <a:pt x="3807460" y="2618926"/>
                  <a:pt x="3833911" y="2600564"/>
                  <a:pt x="3863340" y="2588446"/>
                </a:cubicBezTo>
                <a:cubicBezTo>
                  <a:pt x="3877626" y="2582563"/>
                  <a:pt x="3894403" y="2585712"/>
                  <a:pt x="3909060" y="2580826"/>
                </a:cubicBezTo>
                <a:cubicBezTo>
                  <a:pt x="3919161" y="2577459"/>
                  <a:pt x="4005701" y="2538353"/>
                  <a:pt x="4023360" y="2527486"/>
                </a:cubicBezTo>
                <a:cubicBezTo>
                  <a:pt x="4041969" y="2516035"/>
                  <a:pt x="4060532" y="2504084"/>
                  <a:pt x="4076700" y="2489386"/>
                </a:cubicBezTo>
                <a:cubicBezTo>
                  <a:pt x="4088734" y="2478446"/>
                  <a:pt x="4096470" y="2463526"/>
                  <a:pt x="4107180" y="2451286"/>
                </a:cubicBezTo>
                <a:cubicBezTo>
                  <a:pt x="4114276" y="2443176"/>
                  <a:pt x="4122420" y="2436046"/>
                  <a:pt x="4130040" y="2428426"/>
                </a:cubicBezTo>
                <a:cubicBezTo>
                  <a:pt x="4150360" y="2380166"/>
                  <a:pt x="4185217" y="2335689"/>
                  <a:pt x="4191000" y="2283646"/>
                </a:cubicBezTo>
                <a:cubicBezTo>
                  <a:pt x="4193540" y="2260786"/>
                  <a:pt x="4195367" y="2237836"/>
                  <a:pt x="4198620" y="2215066"/>
                </a:cubicBezTo>
                <a:cubicBezTo>
                  <a:pt x="4200452" y="2202245"/>
                  <a:pt x="4203923" y="2189709"/>
                  <a:pt x="4206240" y="2176966"/>
                </a:cubicBezTo>
                <a:cubicBezTo>
                  <a:pt x="4223445" y="2082340"/>
                  <a:pt x="4201816" y="2185444"/>
                  <a:pt x="4229100" y="2062666"/>
                </a:cubicBezTo>
                <a:cubicBezTo>
                  <a:pt x="4226560" y="1991546"/>
                  <a:pt x="4230587" y="1919886"/>
                  <a:pt x="4221480" y="1849306"/>
                </a:cubicBezTo>
                <a:cubicBezTo>
                  <a:pt x="4220101" y="1838618"/>
                  <a:pt x="4205829" y="1834456"/>
                  <a:pt x="4198620" y="1826446"/>
                </a:cubicBezTo>
                <a:cubicBezTo>
                  <a:pt x="4182954" y="1809040"/>
                  <a:pt x="4168140" y="1790886"/>
                  <a:pt x="4152900" y="1773106"/>
                </a:cubicBezTo>
                <a:cubicBezTo>
                  <a:pt x="4150360" y="1765486"/>
                  <a:pt x="4150960" y="1755926"/>
                  <a:pt x="4145280" y="1750246"/>
                </a:cubicBezTo>
                <a:cubicBezTo>
                  <a:pt x="4091295" y="1696261"/>
                  <a:pt x="4114239" y="1738455"/>
                  <a:pt x="4061460" y="1704526"/>
                </a:cubicBezTo>
                <a:cubicBezTo>
                  <a:pt x="3901958" y="1601989"/>
                  <a:pt x="4064364" y="1686928"/>
                  <a:pt x="3947160" y="1628326"/>
                </a:cubicBezTo>
                <a:cubicBezTo>
                  <a:pt x="3906933" y="1574690"/>
                  <a:pt x="3942591" y="1617356"/>
                  <a:pt x="3878580" y="1559746"/>
                </a:cubicBezTo>
                <a:cubicBezTo>
                  <a:pt x="3867900" y="1550134"/>
                  <a:pt x="3858692" y="1538975"/>
                  <a:pt x="3848100" y="1529266"/>
                </a:cubicBezTo>
                <a:cubicBezTo>
                  <a:pt x="3828196" y="1511021"/>
                  <a:pt x="3806879" y="1494349"/>
                  <a:pt x="3787140" y="1475926"/>
                </a:cubicBezTo>
                <a:cubicBezTo>
                  <a:pt x="3760547" y="1451105"/>
                  <a:pt x="3717728" y="1408335"/>
                  <a:pt x="3695700" y="1376866"/>
                </a:cubicBezTo>
                <a:cubicBezTo>
                  <a:pt x="3689186" y="1367560"/>
                  <a:pt x="3685977" y="1356316"/>
                  <a:pt x="3680460" y="1346386"/>
                </a:cubicBezTo>
                <a:cubicBezTo>
                  <a:pt x="3673267" y="1333439"/>
                  <a:pt x="3665220" y="1320986"/>
                  <a:pt x="3657600" y="1308286"/>
                </a:cubicBezTo>
                <a:cubicBezTo>
                  <a:pt x="3631064" y="1149071"/>
                  <a:pt x="3681151" y="1487063"/>
                  <a:pt x="3695700" y="1079686"/>
                </a:cubicBezTo>
                <a:cubicBezTo>
                  <a:pt x="3703680" y="856251"/>
                  <a:pt x="3687592" y="632590"/>
                  <a:pt x="3680460" y="409126"/>
                </a:cubicBezTo>
                <a:cubicBezTo>
                  <a:pt x="3680063" y="396679"/>
                  <a:pt x="3670524" y="348839"/>
                  <a:pt x="3665220" y="332926"/>
                </a:cubicBezTo>
                <a:cubicBezTo>
                  <a:pt x="3660895" y="319950"/>
                  <a:pt x="3658025" y="305888"/>
                  <a:pt x="3649980" y="294826"/>
                </a:cubicBezTo>
                <a:cubicBezTo>
                  <a:pt x="3603450" y="230847"/>
                  <a:pt x="3614653" y="263654"/>
                  <a:pt x="3558540" y="226246"/>
                </a:cubicBezTo>
                <a:cubicBezTo>
                  <a:pt x="3549574" y="220268"/>
                  <a:pt x="3544772" y="209172"/>
                  <a:pt x="3535680" y="203386"/>
                </a:cubicBezTo>
                <a:cubicBezTo>
                  <a:pt x="3476977" y="166029"/>
                  <a:pt x="3484517" y="179873"/>
                  <a:pt x="3429000" y="157666"/>
                </a:cubicBezTo>
                <a:cubicBezTo>
                  <a:pt x="3365716" y="132352"/>
                  <a:pt x="3435548" y="148597"/>
                  <a:pt x="3352800" y="134806"/>
                </a:cubicBezTo>
                <a:cubicBezTo>
                  <a:pt x="3218195" y="144777"/>
                  <a:pt x="3198663" y="137732"/>
                  <a:pt x="3108960" y="157666"/>
                </a:cubicBezTo>
                <a:cubicBezTo>
                  <a:pt x="3098737" y="159938"/>
                  <a:pt x="3088511" y="162277"/>
                  <a:pt x="3078480" y="165286"/>
                </a:cubicBezTo>
                <a:cubicBezTo>
                  <a:pt x="3063093" y="169902"/>
                  <a:pt x="3048000" y="175446"/>
                  <a:pt x="3032760" y="180526"/>
                </a:cubicBezTo>
                <a:cubicBezTo>
                  <a:pt x="3025140" y="183066"/>
                  <a:pt x="3016788" y="184013"/>
                  <a:pt x="3009900" y="188146"/>
                </a:cubicBezTo>
                <a:cubicBezTo>
                  <a:pt x="2997200" y="195766"/>
                  <a:pt x="2985047" y="204382"/>
                  <a:pt x="2971800" y="211006"/>
                </a:cubicBezTo>
                <a:cubicBezTo>
                  <a:pt x="2942372" y="225720"/>
                  <a:pt x="2950173" y="210082"/>
                  <a:pt x="2918460" y="233866"/>
                </a:cubicBezTo>
                <a:cubicBezTo>
                  <a:pt x="2906965" y="242487"/>
                  <a:pt x="2898889" y="254995"/>
                  <a:pt x="2887980" y="264346"/>
                </a:cubicBezTo>
                <a:cubicBezTo>
                  <a:pt x="2857407" y="290551"/>
                  <a:pt x="2874711" y="270980"/>
                  <a:pt x="2842260" y="287206"/>
                </a:cubicBezTo>
                <a:cubicBezTo>
                  <a:pt x="2834069" y="291302"/>
                  <a:pt x="2827253" y="297734"/>
                  <a:pt x="2819400" y="302446"/>
                </a:cubicBezTo>
                <a:cubicBezTo>
                  <a:pt x="2790203" y="319964"/>
                  <a:pt x="2735709" y="350652"/>
                  <a:pt x="2705100" y="363406"/>
                </a:cubicBezTo>
                <a:cubicBezTo>
                  <a:pt x="2695433" y="367434"/>
                  <a:pt x="2684555" y="367714"/>
                  <a:pt x="2674620" y="371026"/>
                </a:cubicBezTo>
                <a:cubicBezTo>
                  <a:pt x="2611202" y="392165"/>
                  <a:pt x="2621868" y="394923"/>
                  <a:pt x="2560320" y="409126"/>
                </a:cubicBezTo>
                <a:cubicBezTo>
                  <a:pt x="2545265" y="412600"/>
                  <a:pt x="2529589" y="412999"/>
                  <a:pt x="2514600" y="416746"/>
                </a:cubicBezTo>
                <a:cubicBezTo>
                  <a:pt x="2379134" y="450613"/>
                  <a:pt x="2499081" y="434090"/>
                  <a:pt x="2354580" y="447226"/>
                </a:cubicBezTo>
                <a:cubicBezTo>
                  <a:pt x="2334260" y="454846"/>
                  <a:pt x="2315189" y="467689"/>
                  <a:pt x="2293620" y="470086"/>
                </a:cubicBezTo>
                <a:cubicBezTo>
                  <a:pt x="2200078" y="480480"/>
                  <a:pt x="2105606" y="479331"/>
                  <a:pt x="2011680" y="485326"/>
                </a:cubicBezTo>
                <a:cubicBezTo>
                  <a:pt x="1986205" y="486952"/>
                  <a:pt x="1960880" y="490406"/>
                  <a:pt x="1935480" y="492946"/>
                </a:cubicBezTo>
                <a:cubicBezTo>
                  <a:pt x="1915160" y="498026"/>
                  <a:pt x="1895289" y="505477"/>
                  <a:pt x="1874520" y="508186"/>
                </a:cubicBezTo>
                <a:cubicBezTo>
                  <a:pt x="1716396" y="528811"/>
                  <a:pt x="1548593" y="502579"/>
                  <a:pt x="1394460" y="492946"/>
                </a:cubicBezTo>
                <a:cubicBezTo>
                  <a:pt x="1371600" y="487866"/>
                  <a:pt x="1348346" y="484314"/>
                  <a:pt x="1325880" y="477706"/>
                </a:cubicBezTo>
                <a:cubicBezTo>
                  <a:pt x="1305060" y="471582"/>
                  <a:pt x="1285508" y="461709"/>
                  <a:pt x="1264920" y="454846"/>
                </a:cubicBezTo>
                <a:cubicBezTo>
                  <a:pt x="1242186" y="447268"/>
                  <a:pt x="1211230" y="443358"/>
                  <a:pt x="1188720" y="439606"/>
                </a:cubicBezTo>
                <a:cubicBezTo>
                  <a:pt x="1178560" y="431986"/>
                  <a:pt x="1168574" y="424128"/>
                  <a:pt x="1158240" y="416746"/>
                </a:cubicBezTo>
                <a:cubicBezTo>
                  <a:pt x="1150788" y="411423"/>
                  <a:pt x="1141856" y="407982"/>
                  <a:pt x="1135380" y="401506"/>
                </a:cubicBezTo>
                <a:cubicBezTo>
                  <a:pt x="1121352" y="387478"/>
                  <a:pt x="1110460" y="370613"/>
                  <a:pt x="1097280" y="355786"/>
                </a:cubicBezTo>
                <a:cubicBezTo>
                  <a:pt x="1090121" y="347732"/>
                  <a:pt x="1081319" y="341205"/>
                  <a:pt x="1074420" y="332926"/>
                </a:cubicBezTo>
                <a:cubicBezTo>
                  <a:pt x="1068557" y="325891"/>
                  <a:pt x="1064503" y="317518"/>
                  <a:pt x="1059180" y="310066"/>
                </a:cubicBezTo>
                <a:cubicBezTo>
                  <a:pt x="1051798" y="299732"/>
                  <a:pt x="1043051" y="290356"/>
                  <a:pt x="1036320" y="279586"/>
                </a:cubicBezTo>
                <a:cubicBezTo>
                  <a:pt x="1030300" y="269953"/>
                  <a:pt x="1027100" y="258739"/>
                  <a:pt x="1021080" y="249106"/>
                </a:cubicBezTo>
                <a:cubicBezTo>
                  <a:pt x="995557" y="208269"/>
                  <a:pt x="1000459" y="226318"/>
                  <a:pt x="967740" y="188146"/>
                </a:cubicBezTo>
                <a:cubicBezTo>
                  <a:pt x="946634" y="163522"/>
                  <a:pt x="958844" y="163286"/>
                  <a:pt x="929640" y="142426"/>
                </a:cubicBezTo>
                <a:cubicBezTo>
                  <a:pt x="917218" y="133553"/>
                  <a:pt x="873230" y="116371"/>
                  <a:pt x="861060" y="111946"/>
                </a:cubicBezTo>
                <a:cubicBezTo>
                  <a:pt x="845963" y="106456"/>
                  <a:pt x="828706" y="105617"/>
                  <a:pt x="815340" y="96706"/>
                </a:cubicBezTo>
                <a:cubicBezTo>
                  <a:pt x="765242" y="63308"/>
                  <a:pt x="819196" y="96380"/>
                  <a:pt x="769620" y="73846"/>
                </a:cubicBezTo>
                <a:cubicBezTo>
                  <a:pt x="748938" y="64445"/>
                  <a:pt x="730700" y="48876"/>
                  <a:pt x="708660" y="43366"/>
                </a:cubicBezTo>
                <a:cubicBezTo>
                  <a:pt x="699329" y="41033"/>
                  <a:pt x="628545" y="22310"/>
                  <a:pt x="609600" y="20506"/>
                </a:cubicBezTo>
                <a:cubicBezTo>
                  <a:pt x="569064" y="16645"/>
                  <a:pt x="528320" y="15426"/>
                  <a:pt x="487680" y="12886"/>
                </a:cubicBezTo>
                <a:cubicBezTo>
                  <a:pt x="342834" y="-7806"/>
                  <a:pt x="415933" y="-389"/>
                  <a:pt x="137160" y="12886"/>
                </a:cubicBezTo>
                <a:cubicBezTo>
                  <a:pt x="115991" y="13894"/>
                  <a:pt x="109149" y="26891"/>
                  <a:pt x="91440" y="35746"/>
                </a:cubicBezTo>
                <a:cubicBezTo>
                  <a:pt x="84256" y="39338"/>
                  <a:pt x="76200" y="40826"/>
                  <a:pt x="68580" y="43366"/>
                </a:cubicBezTo>
                <a:cubicBezTo>
                  <a:pt x="50522" y="70453"/>
                  <a:pt x="11430" y="43366"/>
                  <a:pt x="0" y="43366"/>
                </a:cubicBezTo>
                <a:close/>
              </a:path>
            </a:pathLst>
          </a:custGeom>
          <a:solidFill>
            <a:srgbClr val="7F7F7F">
              <a:alpha val="20000"/>
            </a:srgbClr>
          </a:solidFill>
          <a:ln>
            <a:solidFill>
              <a:srgbClr val="6CA18F"/>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Oval 12"/>
          <p:cNvSpPr/>
          <p:nvPr/>
        </p:nvSpPr>
        <p:spPr>
          <a:xfrm>
            <a:off x="6438900" y="3432819"/>
            <a:ext cx="157723" cy="157723"/>
          </a:xfrm>
          <a:prstGeom prst="ellipse">
            <a:avLst/>
          </a:prstGeom>
          <a:solidFill>
            <a:srgbClr val="93CEFF"/>
          </a:solidFill>
          <a:ln>
            <a:solidFill>
              <a:srgbClr val="6CA1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6596623" y="4133710"/>
            <a:ext cx="157723" cy="157723"/>
          </a:xfrm>
          <a:prstGeom prst="ellipse">
            <a:avLst/>
          </a:prstGeom>
          <a:solidFill>
            <a:srgbClr val="93CEFF"/>
          </a:solidFill>
          <a:ln>
            <a:solidFill>
              <a:srgbClr val="6CA1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p:cNvSpPr/>
          <p:nvPr/>
        </p:nvSpPr>
        <p:spPr>
          <a:xfrm>
            <a:off x="7243958" y="3657083"/>
            <a:ext cx="157723" cy="157723"/>
          </a:xfrm>
          <a:prstGeom prst="ellipse">
            <a:avLst/>
          </a:prstGeom>
          <a:solidFill>
            <a:srgbClr val="93CEFF"/>
          </a:solidFill>
          <a:ln>
            <a:solidFill>
              <a:srgbClr val="6CA1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7086235" y="4828867"/>
            <a:ext cx="157723" cy="157723"/>
          </a:xfrm>
          <a:prstGeom prst="ellipse">
            <a:avLst/>
          </a:prstGeom>
          <a:solidFill>
            <a:srgbClr val="93CEFF"/>
          </a:solidFill>
          <a:ln>
            <a:solidFill>
              <a:srgbClr val="6CA1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7858881" y="3890880"/>
            <a:ext cx="157723" cy="157723"/>
          </a:xfrm>
          <a:prstGeom prst="ellipse">
            <a:avLst/>
          </a:prstGeom>
          <a:solidFill>
            <a:srgbClr val="93CEFF"/>
          </a:solidFill>
          <a:ln>
            <a:solidFill>
              <a:srgbClr val="6CA1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8641080" y="3852232"/>
            <a:ext cx="157723" cy="157723"/>
          </a:xfrm>
          <a:prstGeom prst="ellipse">
            <a:avLst/>
          </a:prstGeom>
          <a:solidFill>
            <a:srgbClr val="93CEFF"/>
          </a:solidFill>
          <a:ln>
            <a:solidFill>
              <a:srgbClr val="6CA1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7780020" y="5197358"/>
            <a:ext cx="157723" cy="157723"/>
          </a:xfrm>
          <a:prstGeom prst="ellipse">
            <a:avLst/>
          </a:prstGeom>
          <a:solidFill>
            <a:srgbClr val="93CEFF"/>
          </a:solidFill>
          <a:ln>
            <a:solidFill>
              <a:srgbClr val="6CA1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9494884" y="4190857"/>
            <a:ext cx="157723" cy="157723"/>
          </a:xfrm>
          <a:prstGeom prst="ellipse">
            <a:avLst/>
          </a:prstGeom>
          <a:solidFill>
            <a:srgbClr val="93CEFF"/>
          </a:solidFill>
          <a:ln>
            <a:solidFill>
              <a:srgbClr val="6CA1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7673339" y="4478991"/>
            <a:ext cx="157723" cy="157723"/>
          </a:xfrm>
          <a:prstGeom prst="ellipse">
            <a:avLst/>
          </a:prstGeom>
          <a:solidFill>
            <a:srgbClr val="93CEFF"/>
          </a:solidFill>
          <a:ln>
            <a:solidFill>
              <a:srgbClr val="6CA1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9319260" y="3623965"/>
            <a:ext cx="157723" cy="157723"/>
          </a:xfrm>
          <a:prstGeom prst="ellipse">
            <a:avLst/>
          </a:prstGeom>
          <a:solidFill>
            <a:srgbClr val="93CEFF"/>
          </a:solidFill>
          <a:ln>
            <a:solidFill>
              <a:srgbClr val="6CA1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8610600" y="4603291"/>
            <a:ext cx="157723" cy="157723"/>
          </a:xfrm>
          <a:prstGeom prst="ellipse">
            <a:avLst/>
          </a:prstGeom>
          <a:solidFill>
            <a:srgbClr val="93CEFF"/>
          </a:solidFill>
          <a:ln>
            <a:solidFill>
              <a:srgbClr val="6CA1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8990087" y="5276219"/>
            <a:ext cx="157723" cy="157723"/>
          </a:xfrm>
          <a:prstGeom prst="ellipse">
            <a:avLst/>
          </a:prstGeom>
          <a:solidFill>
            <a:srgbClr val="93CEFF"/>
          </a:solidFill>
          <a:ln>
            <a:solidFill>
              <a:srgbClr val="6CA1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9752843" y="5118496"/>
            <a:ext cx="157723" cy="157723"/>
          </a:xfrm>
          <a:prstGeom prst="ellipse">
            <a:avLst/>
          </a:prstGeom>
          <a:solidFill>
            <a:srgbClr val="93CEFF"/>
          </a:solidFill>
          <a:ln>
            <a:solidFill>
              <a:srgbClr val="6CA1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7165096" y="2560828"/>
            <a:ext cx="3642360" cy="646331"/>
          </a:xfrm>
          <a:prstGeom prst="rect">
            <a:avLst/>
          </a:prstGeom>
          <a:noFill/>
        </p:spPr>
        <p:txBody>
          <a:bodyPr wrap="square" rtlCol="0">
            <a:spAutoFit/>
          </a:bodyPr>
          <a:lstStyle/>
          <a:p>
            <a:r>
              <a:rPr lang="en-US" dirty="0" smtClean="0"/>
              <a:t>PSNUs: lowest available geographical location for community</a:t>
            </a:r>
            <a:endParaRPr lang="en-US" dirty="0"/>
          </a:p>
        </p:txBody>
      </p:sp>
      <p:sp>
        <p:nvSpPr>
          <p:cNvPr id="50" name="TextBox 49"/>
          <p:cNvSpPr txBox="1"/>
          <p:nvPr/>
        </p:nvSpPr>
        <p:spPr>
          <a:xfrm>
            <a:off x="10124318" y="3125232"/>
            <a:ext cx="1074420" cy="461665"/>
          </a:xfrm>
          <a:prstGeom prst="rect">
            <a:avLst/>
          </a:prstGeom>
          <a:noFill/>
        </p:spPr>
        <p:txBody>
          <a:bodyPr wrap="square" rtlCol="0">
            <a:spAutoFit/>
          </a:bodyPr>
          <a:lstStyle/>
          <a:p>
            <a:r>
              <a:rPr lang="en-US" sz="1200" dirty="0" smtClean="0"/>
              <a:t>HTS_TST_POS</a:t>
            </a:r>
          </a:p>
          <a:p>
            <a:pPr algn="ctr"/>
            <a:r>
              <a:rPr lang="en-US" sz="1200" b="1" dirty="0" smtClean="0"/>
              <a:t>13</a:t>
            </a:r>
            <a:endParaRPr lang="en-US" sz="1200" b="1" dirty="0"/>
          </a:p>
        </p:txBody>
      </p:sp>
      <p:pic>
        <p:nvPicPr>
          <p:cNvPr id="51" name="Picture 50"/>
          <p:cNvPicPr>
            <a:picLocks noChangeAspect="1"/>
          </p:cNvPicPr>
          <p:nvPr/>
        </p:nvPicPr>
        <p:blipFill>
          <a:blip r:embed="rId3"/>
          <a:stretch>
            <a:fillRect/>
          </a:stretch>
        </p:blipFill>
        <p:spPr>
          <a:xfrm>
            <a:off x="10365876" y="3685161"/>
            <a:ext cx="581220" cy="589237"/>
          </a:xfrm>
          <a:prstGeom prst="rect">
            <a:avLst/>
          </a:prstGeom>
        </p:spPr>
      </p:pic>
    </p:spTree>
    <p:extLst>
      <p:ext uri="{BB962C8B-B14F-4D97-AF65-F5344CB8AC3E}">
        <p14:creationId xmlns:p14="http://schemas.microsoft.com/office/powerpoint/2010/main" val="940764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accel="50000" decel="50000" fill="hold" grpId="0" nodeType="clickEffect">
                                  <p:stCondLst>
                                    <p:cond delay="0"/>
                                  </p:stCondLst>
                                  <p:childTnLst>
                                    <p:animMotion origin="layout" path="M -4.16667E-7 4.44444E-6 L 0.06758 -0.07107 " pathEditMode="relative" rAng="0" ptsTypes="AA">
                                      <p:cBhvr>
                                        <p:cTn id="6" dur="2000" fill="hold"/>
                                        <p:tgtEl>
                                          <p:spTgt spid="30"/>
                                        </p:tgtEl>
                                        <p:attrNameLst>
                                          <p:attrName>ppt_x</p:attrName>
                                          <p:attrName>ppt_y</p:attrName>
                                        </p:attrNameLst>
                                      </p:cBhvr>
                                      <p:rCtr x="3372" y="-3565"/>
                                    </p:animMotion>
                                  </p:childTnLst>
                                </p:cTn>
                              </p:par>
                              <p:par>
                                <p:cTn id="7" presetID="56" presetClass="path" presetSubtype="0" accel="50000" decel="50000" fill="hold" grpId="0" nodeType="withEffect">
                                  <p:stCondLst>
                                    <p:cond delay="0"/>
                                  </p:stCondLst>
                                  <p:childTnLst>
                                    <p:animMotion origin="layout" path="M 3.125E-6 -4.07407E-6 L 0.04948 -0.01504 " pathEditMode="relative" rAng="0" ptsTypes="AA">
                                      <p:cBhvr>
                                        <p:cTn id="8" dur="2000" fill="hold"/>
                                        <p:tgtEl>
                                          <p:spTgt spid="24"/>
                                        </p:tgtEl>
                                        <p:attrNameLst>
                                          <p:attrName>ppt_x</p:attrName>
                                          <p:attrName>ppt_y</p:attrName>
                                        </p:attrNameLst>
                                      </p:cBhvr>
                                      <p:rCtr x="2474" y="-764"/>
                                    </p:animMotion>
                                  </p:childTnLst>
                                </p:cTn>
                              </p:par>
                              <p:par>
                                <p:cTn id="9" presetID="56" presetClass="path" presetSubtype="0" accel="50000" decel="50000" fill="hold" grpId="0" nodeType="withEffect">
                                  <p:stCondLst>
                                    <p:cond delay="0"/>
                                  </p:stCondLst>
                                  <p:childTnLst>
                                    <p:animMotion origin="layout" path="M 8.33333E-7 -2.59259E-6 L 0.0237 0.15648 " pathEditMode="relative" rAng="0" ptsTypes="AA">
                                      <p:cBhvr>
                                        <p:cTn id="10" dur="2000" fill="hold"/>
                                        <p:tgtEl>
                                          <p:spTgt spid="31"/>
                                        </p:tgtEl>
                                        <p:attrNameLst>
                                          <p:attrName>ppt_x</p:attrName>
                                          <p:attrName>ppt_y</p:attrName>
                                        </p:attrNameLst>
                                      </p:cBhvr>
                                      <p:rCtr x="1185" y="7824"/>
                                    </p:animMotion>
                                  </p:childTnLst>
                                </p:cTn>
                              </p:par>
                              <p:par>
                                <p:cTn id="11" presetID="56" presetClass="path" presetSubtype="0" accel="50000" decel="50000" fill="hold" grpId="0" nodeType="withEffect">
                                  <p:stCondLst>
                                    <p:cond delay="0"/>
                                  </p:stCondLst>
                                  <p:childTnLst>
                                    <p:animMotion origin="layout" path="M 8.33333E-7 4.07407E-6 L 0.05182 0.06226 " pathEditMode="relative" rAng="0" ptsTypes="AA">
                                      <p:cBhvr>
                                        <p:cTn id="12" dur="2000" fill="hold"/>
                                        <p:tgtEl>
                                          <p:spTgt spid="18"/>
                                        </p:tgtEl>
                                        <p:attrNameLst>
                                          <p:attrName>ppt_x</p:attrName>
                                          <p:attrName>ppt_y</p:attrName>
                                        </p:attrNameLst>
                                      </p:cBhvr>
                                      <p:rCtr x="2591" y="3102"/>
                                    </p:animMotion>
                                  </p:childTnLst>
                                </p:cTn>
                              </p:par>
                              <p:par>
                                <p:cTn id="13" presetID="56" presetClass="path" presetSubtype="0" accel="50000" decel="50000" fill="hold" grpId="0" nodeType="withEffect">
                                  <p:stCondLst>
                                    <p:cond delay="0"/>
                                  </p:stCondLst>
                                  <p:childTnLst>
                                    <p:animMotion origin="layout" path="M 8.33333E-7 -1.11111E-6 L -0.0237 0.08333 " pathEditMode="relative" rAng="0" ptsTypes="AA">
                                      <p:cBhvr>
                                        <p:cTn id="14" dur="2000" fill="hold"/>
                                        <p:tgtEl>
                                          <p:spTgt spid="25"/>
                                        </p:tgtEl>
                                        <p:attrNameLst>
                                          <p:attrName>ppt_x</p:attrName>
                                          <p:attrName>ppt_y</p:attrName>
                                        </p:attrNameLst>
                                      </p:cBhvr>
                                      <p:rCtr x="-1185" y="4167"/>
                                    </p:animMotion>
                                  </p:childTnLst>
                                </p:cTn>
                              </p:par>
                              <p:par>
                                <p:cTn id="15" presetID="64" presetClass="path" presetSubtype="0" accel="50000" decel="50000" fill="hold" grpId="0" nodeType="withEffect">
                                  <p:stCondLst>
                                    <p:cond delay="0"/>
                                  </p:stCondLst>
                                  <p:childTnLst>
                                    <p:animMotion origin="layout" path="M 1.04167E-6 4.81481E-6 L -0.06237 -0.04121 " pathEditMode="relative" rAng="0" ptsTypes="AA">
                                      <p:cBhvr>
                                        <p:cTn id="16" dur="2000" fill="hold"/>
                                        <p:tgtEl>
                                          <p:spTgt spid="29"/>
                                        </p:tgtEl>
                                        <p:attrNameLst>
                                          <p:attrName>ppt_x</p:attrName>
                                          <p:attrName>ppt_y</p:attrName>
                                        </p:attrNameLst>
                                      </p:cBhvr>
                                      <p:rCtr x="-3125" y="-2060"/>
                                    </p:animMotion>
                                  </p:childTnLst>
                                </p:cTn>
                              </p:par>
                              <p:par>
                                <p:cTn id="17" presetID="64" presetClass="path" presetSubtype="0" accel="50000" decel="50000" fill="hold" grpId="0" nodeType="withEffect">
                                  <p:stCondLst>
                                    <p:cond delay="0"/>
                                  </p:stCondLst>
                                  <p:childTnLst>
                                    <p:animMotion origin="layout" path="M 8.33333E-7 -3.7037E-6 L -0.0138 -0.16088 " pathEditMode="relative" rAng="0" ptsTypes="AA">
                                      <p:cBhvr>
                                        <p:cTn id="18" dur="2000" fill="hold"/>
                                        <p:tgtEl>
                                          <p:spTgt spid="6"/>
                                        </p:tgtEl>
                                        <p:attrNameLst>
                                          <p:attrName>ppt_x</p:attrName>
                                          <p:attrName>ppt_y</p:attrName>
                                        </p:attrNameLst>
                                      </p:cBhvr>
                                      <p:rCtr x="-690" y="-8056"/>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8" grpId="0" animBg="1"/>
      <p:bldP spid="24" grpId="0" animBg="1"/>
      <p:bldP spid="25" grpId="0" animBg="1"/>
      <p:bldP spid="29" grpId="0" animBg="1"/>
      <p:bldP spid="30" grpId="0" animBg="1"/>
      <p:bldP spid="31" grpId="0" animBg="1"/>
      <p:bldP spid="13"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89807"/>
            <a:ext cx="12192000" cy="94723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0"/>
            <a:ext cx="10515600" cy="1325563"/>
          </a:xfrm>
        </p:spPr>
        <p:txBody>
          <a:bodyPr/>
          <a:lstStyle/>
          <a:p>
            <a:r>
              <a:rPr lang="en-US" b="1" dirty="0" smtClean="0">
                <a:solidFill>
                  <a:srgbClr val="6CA18F"/>
                </a:solidFill>
              </a:rPr>
              <a:t>Methodology: Parameters</a:t>
            </a:r>
            <a:endParaRPr lang="en-US" b="1" dirty="0">
              <a:solidFill>
                <a:srgbClr val="6CA18F"/>
              </a:solidFill>
            </a:endParaRPr>
          </a:p>
        </p:txBody>
      </p:sp>
      <p:sp>
        <p:nvSpPr>
          <p:cNvPr id="4" name="Slide Number Placeholder 3"/>
          <p:cNvSpPr>
            <a:spLocks noGrp="1"/>
          </p:cNvSpPr>
          <p:nvPr>
            <p:ph type="sldNum" sz="quarter" idx="12"/>
          </p:nvPr>
        </p:nvSpPr>
        <p:spPr/>
        <p:txBody>
          <a:bodyPr/>
          <a:lstStyle/>
          <a:p>
            <a:fld id="{6039E477-088D-487D-A482-1547B74FD154}" type="slidenum">
              <a:rPr lang="en-US" smtClean="0"/>
              <a:t>9</a:t>
            </a:fld>
            <a:endParaRPr lang="en-US"/>
          </a:p>
        </p:txBody>
      </p:sp>
      <p:sp>
        <p:nvSpPr>
          <p:cNvPr id="5" name="Text Placeholder 4"/>
          <p:cNvSpPr>
            <a:spLocks noGrp="1"/>
          </p:cNvSpPr>
          <p:nvPr>
            <p:ph type="body" sz="quarter" idx="13"/>
          </p:nvPr>
        </p:nvSpPr>
        <p:spPr/>
        <p:txBody>
          <a:bodyPr/>
          <a:lstStyle/>
          <a:p>
            <a:endParaRPr lang="en-US"/>
          </a:p>
        </p:txBody>
      </p:sp>
      <p:sp>
        <p:nvSpPr>
          <p:cNvPr id="19" name="Content Placeholder 2"/>
          <p:cNvSpPr>
            <a:spLocks noGrp="1"/>
          </p:cNvSpPr>
          <p:nvPr>
            <p:ph idx="1"/>
          </p:nvPr>
        </p:nvSpPr>
        <p:spPr>
          <a:xfrm>
            <a:off x="838200" y="1572515"/>
            <a:ext cx="10059265" cy="157732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pPr>
              <a:lnSpc>
                <a:spcPct val="70000"/>
              </a:lnSpc>
              <a:buClr>
                <a:srgbClr val="BE84C6"/>
              </a:buClr>
              <a:buFont typeface="Wingdings" panose="05000000000000000000" pitchFamily="2" charset="2"/>
              <a:buChar char="§"/>
            </a:pPr>
            <a:r>
              <a:rPr lang="en-US" sz="2400" b="0" dirty="0">
                <a:solidFill>
                  <a:schemeClr val="accent5">
                    <a:lumMod val="75000"/>
                  </a:schemeClr>
                </a:solidFill>
              </a:rPr>
              <a:t>Spatial buffer </a:t>
            </a:r>
            <a:r>
              <a:rPr lang="en-US" sz="2400" b="0" dirty="0" smtClean="0">
                <a:solidFill>
                  <a:schemeClr val="accent5">
                    <a:lumMod val="75000"/>
                  </a:schemeClr>
                </a:solidFill>
              </a:rPr>
              <a:t>radius: 20 km.</a:t>
            </a:r>
          </a:p>
          <a:p>
            <a:pPr>
              <a:lnSpc>
                <a:spcPct val="70000"/>
              </a:lnSpc>
              <a:buClr>
                <a:srgbClr val="BE84C6"/>
              </a:buClr>
              <a:buFont typeface="Wingdings" panose="05000000000000000000" pitchFamily="2" charset="2"/>
              <a:buChar char="§"/>
            </a:pPr>
            <a:r>
              <a:rPr lang="en-US" sz="2400" dirty="0" smtClean="0">
                <a:solidFill>
                  <a:srgbClr val="00B0F0"/>
                </a:solidFill>
              </a:rPr>
              <a:t>Search </a:t>
            </a:r>
            <a:r>
              <a:rPr lang="en-US" sz="2400" dirty="0">
                <a:solidFill>
                  <a:srgbClr val="00B0F0"/>
                </a:solidFill>
              </a:rPr>
              <a:t>distance radius </a:t>
            </a:r>
            <a:r>
              <a:rPr lang="en-US" sz="2400" b="0" dirty="0">
                <a:solidFill>
                  <a:schemeClr val="accent5">
                    <a:lumMod val="75000"/>
                  </a:schemeClr>
                </a:solidFill>
              </a:rPr>
              <a:t>(around simulated HIV positive person): </a:t>
            </a:r>
            <a:r>
              <a:rPr lang="en-US" sz="2400" b="0" dirty="0" smtClean="0">
                <a:solidFill>
                  <a:schemeClr val="accent5">
                    <a:lumMod val="75000"/>
                  </a:schemeClr>
                </a:solidFill>
              </a:rPr>
              <a:t>This is the radius around which a positively tested patient can seek treatment at another facility. We considered 50 </a:t>
            </a:r>
            <a:r>
              <a:rPr lang="en-US" sz="2400" b="0" dirty="0">
                <a:solidFill>
                  <a:schemeClr val="accent5">
                    <a:lumMod val="75000"/>
                  </a:schemeClr>
                </a:solidFill>
              </a:rPr>
              <a:t>km </a:t>
            </a:r>
            <a:r>
              <a:rPr lang="en-US" sz="2400" b="0" dirty="0" smtClean="0">
                <a:solidFill>
                  <a:schemeClr val="accent5">
                    <a:lumMod val="75000"/>
                  </a:schemeClr>
                </a:solidFill>
              </a:rPr>
              <a:t>a distance that also accounts for stigma. </a:t>
            </a:r>
            <a:endParaRPr lang="en-US" sz="2400" b="0" dirty="0">
              <a:solidFill>
                <a:schemeClr val="accent5">
                  <a:lumMod val="75000"/>
                </a:schemeClr>
              </a:solidFill>
            </a:endParaRPr>
          </a:p>
          <a:p>
            <a:pPr>
              <a:lnSpc>
                <a:spcPct val="70000"/>
              </a:lnSpc>
              <a:buClr>
                <a:srgbClr val="BE84C6"/>
              </a:buClr>
              <a:buFont typeface="Wingdings" panose="05000000000000000000" pitchFamily="2" charset="2"/>
              <a:buChar char="§"/>
            </a:pPr>
            <a:r>
              <a:rPr lang="en-US" sz="2400" b="0" dirty="0">
                <a:solidFill>
                  <a:schemeClr val="accent5">
                    <a:lumMod val="75000"/>
                  </a:schemeClr>
                </a:solidFill>
              </a:rPr>
              <a:t>Maximum time for assignment: 2 quarters</a:t>
            </a:r>
          </a:p>
        </p:txBody>
      </p:sp>
      <p:pic>
        <p:nvPicPr>
          <p:cNvPr id="20" name="Picture 19"/>
          <p:cNvPicPr>
            <a:picLocks noChangeAspect="1"/>
          </p:cNvPicPr>
          <p:nvPr/>
        </p:nvPicPr>
        <p:blipFill>
          <a:blip r:embed="rId2"/>
          <a:stretch>
            <a:fillRect/>
          </a:stretch>
        </p:blipFill>
        <p:spPr>
          <a:xfrm>
            <a:off x="4511040" y="3928371"/>
            <a:ext cx="431646" cy="518945"/>
          </a:xfrm>
          <a:prstGeom prst="rect">
            <a:avLst/>
          </a:prstGeom>
        </p:spPr>
      </p:pic>
      <p:pic>
        <p:nvPicPr>
          <p:cNvPr id="24" name="Picture 23"/>
          <p:cNvPicPr>
            <a:picLocks noChangeAspect="1"/>
          </p:cNvPicPr>
          <p:nvPr/>
        </p:nvPicPr>
        <p:blipFill>
          <a:blip r:embed="rId3"/>
          <a:stretch>
            <a:fillRect/>
          </a:stretch>
        </p:blipFill>
        <p:spPr>
          <a:xfrm>
            <a:off x="3326089" y="4346995"/>
            <a:ext cx="533242" cy="522433"/>
          </a:xfrm>
          <a:prstGeom prst="rect">
            <a:avLst/>
          </a:prstGeom>
        </p:spPr>
      </p:pic>
      <p:sp>
        <p:nvSpPr>
          <p:cNvPr id="26" name="Oval 25"/>
          <p:cNvSpPr/>
          <p:nvPr/>
        </p:nvSpPr>
        <p:spPr>
          <a:xfrm>
            <a:off x="2128929" y="3180706"/>
            <a:ext cx="2947255" cy="2947255"/>
          </a:xfrm>
          <a:prstGeom prst="ellipse">
            <a:avLst/>
          </a:prstGeom>
          <a:noFill/>
          <a:ln w="6350">
            <a:solidFill>
              <a:schemeClr val="accent5">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2"/>
          <a:stretch>
            <a:fillRect/>
          </a:stretch>
        </p:blipFill>
        <p:spPr>
          <a:xfrm>
            <a:off x="2604962" y="3491693"/>
            <a:ext cx="431646" cy="518945"/>
          </a:xfrm>
          <a:prstGeom prst="rect">
            <a:avLst/>
          </a:prstGeom>
        </p:spPr>
      </p:pic>
      <p:pic>
        <p:nvPicPr>
          <p:cNvPr id="29" name="Picture 28"/>
          <p:cNvPicPr>
            <a:picLocks noChangeAspect="1"/>
          </p:cNvPicPr>
          <p:nvPr/>
        </p:nvPicPr>
        <p:blipFill>
          <a:blip r:embed="rId2"/>
          <a:stretch>
            <a:fillRect/>
          </a:stretch>
        </p:blipFill>
        <p:spPr>
          <a:xfrm>
            <a:off x="3859331" y="5239222"/>
            <a:ext cx="431646" cy="518945"/>
          </a:xfrm>
          <a:prstGeom prst="rect">
            <a:avLst/>
          </a:prstGeom>
        </p:spPr>
      </p:pic>
      <p:pic>
        <p:nvPicPr>
          <p:cNvPr id="30" name="Picture 29"/>
          <p:cNvPicPr>
            <a:picLocks noChangeAspect="1"/>
          </p:cNvPicPr>
          <p:nvPr/>
        </p:nvPicPr>
        <p:blipFill>
          <a:blip r:embed="rId4"/>
          <a:stretch>
            <a:fillRect/>
          </a:stretch>
        </p:blipFill>
        <p:spPr>
          <a:xfrm>
            <a:off x="5210618" y="4815983"/>
            <a:ext cx="473902" cy="549726"/>
          </a:xfrm>
          <a:prstGeom prst="rect">
            <a:avLst/>
          </a:prstGeom>
        </p:spPr>
      </p:pic>
      <p:cxnSp>
        <p:nvCxnSpPr>
          <p:cNvPr id="31" name="Straight Arrow Connector 30"/>
          <p:cNvCxnSpPr/>
          <p:nvPr/>
        </p:nvCxnSpPr>
        <p:spPr>
          <a:xfrm flipV="1">
            <a:off x="2213187" y="4719004"/>
            <a:ext cx="1055793" cy="15450"/>
          </a:xfrm>
          <a:prstGeom prst="straightConnector1">
            <a:avLst/>
          </a:prstGeom>
          <a:ln w="38100">
            <a:solidFill>
              <a:srgbClr val="BE84C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98028" y="4719004"/>
            <a:ext cx="663459" cy="276999"/>
          </a:xfrm>
          <a:prstGeom prst="rect">
            <a:avLst/>
          </a:prstGeom>
          <a:noFill/>
        </p:spPr>
        <p:txBody>
          <a:bodyPr wrap="square" rtlCol="0">
            <a:spAutoFit/>
          </a:bodyPr>
          <a:lstStyle/>
          <a:p>
            <a:r>
              <a:rPr lang="en-US" sz="1200" dirty="0" smtClean="0"/>
              <a:t>50 km</a:t>
            </a:r>
          </a:p>
        </p:txBody>
      </p:sp>
    </p:spTree>
    <p:extLst>
      <p:ext uri="{BB962C8B-B14F-4D97-AF65-F5344CB8AC3E}">
        <p14:creationId xmlns:p14="http://schemas.microsoft.com/office/powerpoint/2010/main" val="9264427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DGHT">
      <a:dk1>
        <a:sysClr val="windowText" lastClr="000000"/>
      </a:dk1>
      <a:lt1>
        <a:sysClr val="window" lastClr="FFFFFF"/>
      </a:lt1>
      <a:dk2>
        <a:srgbClr val="4B94DD"/>
      </a:dk2>
      <a:lt2>
        <a:srgbClr val="D5E6F7"/>
      </a:lt2>
      <a:accent1>
        <a:srgbClr val="005EAA"/>
      </a:accent1>
      <a:accent2>
        <a:srgbClr val="4B94DD"/>
      </a:accent2>
      <a:accent3>
        <a:srgbClr val="B81020"/>
      </a:accent3>
      <a:accent4>
        <a:srgbClr val="FF6D82"/>
      </a:accent4>
      <a:accent5>
        <a:srgbClr val="7F7F7F"/>
      </a:accent5>
      <a:accent6>
        <a:srgbClr val="3E3E3E"/>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_Structure" id="{32E434AB-7F58-4FBE-9683-DD3F16757B6E}" vid="{22A28B3F-8AF3-4FBD-8C4C-D18C8BBAF4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DGHT_PowerPoint_Template_20181116</Template>
  <TotalTime>1875</TotalTime>
  <Words>1470</Words>
  <Application>Microsoft Office PowerPoint</Application>
  <PresentationFormat>Widescreen</PresentationFormat>
  <Paragraphs>144</Paragraphs>
  <Slides>23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Courier New</vt:lpstr>
      <vt:lpstr>Wingdings</vt:lpstr>
      <vt:lpstr>Office Theme</vt:lpstr>
      <vt:lpstr>Linkage Event Identification Algorithm (LEIA)</vt:lpstr>
      <vt:lpstr>Objectives</vt:lpstr>
      <vt:lpstr>Background</vt:lpstr>
      <vt:lpstr>Background: Treatment Choice</vt:lpstr>
      <vt:lpstr>Methodology: Assumptions</vt:lpstr>
      <vt:lpstr>Methodology: Agent Based Model</vt:lpstr>
      <vt:lpstr>Methodology: Agent Distribution</vt:lpstr>
      <vt:lpstr>Spatial Buffer Radius and Agent Dispersion </vt:lpstr>
      <vt:lpstr>Methodology: Parameters</vt:lpstr>
      <vt:lpstr>Spatial Buffer &amp; Search Distance Radii</vt:lpstr>
      <vt:lpstr>Methodology: Assignment Rules</vt:lpstr>
      <vt:lpstr>Methodology: Choice Matrix</vt:lpstr>
      <vt:lpstr>Agent/Patient Movement Simulated!</vt:lpstr>
      <vt:lpstr>Outputs: Dataset and Geospatial Information</vt:lpstr>
      <vt:lpstr>Functions in LEIA script</vt:lpstr>
      <vt:lpstr>Outputs: Dataset and Geospatial Information</vt:lpstr>
      <vt:lpstr>Outputs: Dataset and Geospatial Information</vt:lpstr>
      <vt:lpstr>Outputs: Spatial dist. of Unassigned Agents</vt:lpstr>
      <vt:lpstr>Findings: Optimization of Linkage Estimates</vt:lpstr>
      <vt:lpstr>Findings: Optimization of Linkage Estimates</vt:lpstr>
      <vt:lpstr>Indices: External and Internal Linkage</vt:lpstr>
      <vt:lpstr>Next Steps</vt:lpstr>
      <vt:lpstr>Questions?</vt:lpstr>
    </vt:vector>
  </TitlesOfParts>
  <Company>Centers for Disease Control and Prevention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Presentation Title</dc:title>
  <dc:creator>Mohammed Mujawar</dc:creator>
  <cp:lastModifiedBy>Bhatkoti, Roma (CDC/DDPHSIS/CGH/DGHT)</cp:lastModifiedBy>
  <cp:revision>145</cp:revision>
  <dcterms:created xsi:type="dcterms:W3CDTF">2019-02-06T14:38:43Z</dcterms:created>
  <dcterms:modified xsi:type="dcterms:W3CDTF">2019-08-13T15:29:32Z</dcterms:modified>
</cp:coreProperties>
</file>