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6"/>
    <p:sldMasterId id="2147483679" r:id="rId7"/>
  </p:sldMasterIdLst>
  <p:notesMasterIdLst>
    <p:notesMasterId r:id="rId28"/>
  </p:notesMasterIdLst>
  <p:handoutMasterIdLst>
    <p:handoutMasterId r:id="rId29"/>
  </p:handoutMasterIdLst>
  <p:sldIdLst>
    <p:sldId id="437" r:id="rId8"/>
    <p:sldId id="382" r:id="rId9"/>
    <p:sldId id="418" r:id="rId10"/>
    <p:sldId id="419" r:id="rId11"/>
    <p:sldId id="420" r:id="rId12"/>
    <p:sldId id="421" r:id="rId13"/>
    <p:sldId id="422" r:id="rId14"/>
    <p:sldId id="423" r:id="rId15"/>
    <p:sldId id="424" r:id="rId16"/>
    <p:sldId id="425" r:id="rId17"/>
    <p:sldId id="427" r:id="rId18"/>
    <p:sldId id="426" r:id="rId19"/>
    <p:sldId id="429" r:id="rId20"/>
    <p:sldId id="428" r:id="rId21"/>
    <p:sldId id="430" r:id="rId22"/>
    <p:sldId id="431" r:id="rId23"/>
    <p:sldId id="432" r:id="rId24"/>
    <p:sldId id="433" r:id="rId25"/>
    <p:sldId id="434" r:id="rId26"/>
    <p:sldId id="435"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3" autoAdjust="0"/>
    <p:restoredTop sz="87225" autoAdjust="0"/>
  </p:normalViewPr>
  <p:slideViewPr>
    <p:cSldViewPr>
      <p:cViewPr varScale="1">
        <p:scale>
          <a:sx n="98" d="100"/>
          <a:sy n="98" d="100"/>
        </p:scale>
        <p:origin x="1306" y="86"/>
      </p:cViewPr>
      <p:guideLst>
        <p:guide orient="horz" pos="2160"/>
        <p:guide pos="2880"/>
      </p:guideLst>
    </p:cSldViewPr>
  </p:slideViewPr>
  <p:outlineViewPr>
    <p:cViewPr>
      <p:scale>
        <a:sx n="33" d="100"/>
        <a:sy n="33" d="100"/>
      </p:scale>
      <p:origin x="0" y="49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7/22/2019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7/22/2019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3</a:t>
            </a:fld>
            <a:endParaRPr lang="en-US"/>
          </a:p>
        </p:txBody>
      </p:sp>
    </p:spTree>
    <p:extLst>
      <p:ext uri="{BB962C8B-B14F-4D97-AF65-F5344CB8AC3E}">
        <p14:creationId xmlns:p14="http://schemas.microsoft.com/office/powerpoint/2010/main" val="314346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defRPr/>
            </a:pPr>
            <a:r>
              <a:rPr lang="en-US" altLang="en-US" sz="2400" b="1" dirty="0" smtClean="0"/>
              <a:t>YODA: Solution</a:t>
            </a:r>
            <a:endParaRPr lang="en-US" sz="2400" b="1" dirty="0" smtClean="0">
              <a:ea typeface="+mn-ea"/>
              <a:cs typeface="+mn-cs"/>
            </a:endParaRPr>
          </a:p>
          <a:p>
            <a:pPr eaLnBrk="1" fontAlgn="auto" hangingPunct="1">
              <a:spcAft>
                <a:spcPts val="0"/>
              </a:spcAft>
              <a:defRPr/>
            </a:pPr>
            <a:r>
              <a:rPr lang="en-US" sz="2000" dirty="0" smtClean="0">
                <a:ea typeface="+mn-ea"/>
                <a:cs typeface="+mn-cs"/>
              </a:rPr>
              <a:t>Construct a machine learning model of yield rate leveraging Spectrum estimates and accounting for things like:</a:t>
            </a:r>
          </a:p>
          <a:p>
            <a:pPr marL="742950" lvl="1" indent="-285750" eaLnBrk="1" fontAlgn="auto" hangingPunct="1">
              <a:spcAft>
                <a:spcPts val="0"/>
              </a:spcAft>
              <a:buFont typeface="Arial" panose="020B0604020202020204" pitchFamily="34" charset="0"/>
              <a:buChar char="•"/>
              <a:defRPr/>
            </a:pPr>
            <a:r>
              <a:rPr lang="en-US" sz="1400" dirty="0" smtClean="0">
                <a:ea typeface="+mn-ea"/>
              </a:rPr>
              <a:t>Age</a:t>
            </a:r>
          </a:p>
          <a:p>
            <a:pPr marL="742950" lvl="1" indent="-285750" eaLnBrk="1" fontAlgn="auto" hangingPunct="1">
              <a:spcAft>
                <a:spcPts val="0"/>
              </a:spcAft>
              <a:buFont typeface="Arial" panose="020B0604020202020204" pitchFamily="34" charset="0"/>
              <a:buChar char="•"/>
              <a:defRPr/>
            </a:pPr>
            <a:r>
              <a:rPr lang="en-US" sz="1400" dirty="0" smtClean="0">
                <a:ea typeface="+mn-ea"/>
              </a:rPr>
              <a:t>Gender</a:t>
            </a:r>
          </a:p>
          <a:p>
            <a:pPr marL="742950" lvl="1" indent="-285750" eaLnBrk="1" fontAlgn="auto" hangingPunct="1">
              <a:spcAft>
                <a:spcPts val="0"/>
              </a:spcAft>
              <a:buFont typeface="Arial" panose="020B0604020202020204" pitchFamily="34" charset="0"/>
              <a:buChar char="•"/>
              <a:defRPr/>
            </a:pPr>
            <a:r>
              <a:rPr lang="en-US" sz="1400" dirty="0" smtClean="0">
                <a:ea typeface="+mn-ea"/>
              </a:rPr>
              <a:t>Population size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PLHIV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 on treatment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 of tests done by the site </a:t>
            </a:r>
          </a:p>
          <a:p>
            <a:pPr marL="742950" lvl="1" indent="-285750" eaLnBrk="1" fontAlgn="auto" hangingPunct="1">
              <a:spcAft>
                <a:spcPts val="0"/>
              </a:spcAft>
              <a:buFont typeface="Arial" panose="020B0604020202020204" pitchFamily="34" charset="0"/>
              <a:buChar char="•"/>
              <a:defRPr/>
            </a:pPr>
            <a:r>
              <a:rPr lang="en-US" sz="1400" dirty="0" smtClean="0">
                <a:ea typeface="+mn-ea"/>
              </a:rPr>
              <a:t>Site type</a:t>
            </a:r>
          </a:p>
          <a:p>
            <a:pPr marL="742950" lvl="1" indent="-285750" eaLnBrk="1" fontAlgn="auto" hangingPunct="1">
              <a:spcAft>
                <a:spcPts val="0"/>
              </a:spcAft>
              <a:buFont typeface="Arial" panose="020B0604020202020204" pitchFamily="34" charset="0"/>
              <a:buChar char="•"/>
              <a:defRPr/>
            </a:pPr>
            <a:r>
              <a:rPr lang="en-US" sz="1400" dirty="0" smtClean="0">
                <a:ea typeface="+mn-ea"/>
              </a:rPr>
              <a:t>Prioritization</a:t>
            </a:r>
          </a:p>
          <a:p>
            <a:pPr marL="742950" lvl="1" indent="-285750" eaLnBrk="1" fontAlgn="auto" hangingPunct="1">
              <a:spcAft>
                <a:spcPts val="0"/>
              </a:spcAft>
              <a:buFont typeface="Arial" panose="020B0604020202020204" pitchFamily="34" charset="0"/>
              <a:buChar char="•"/>
              <a:defRPr/>
            </a:pPr>
            <a:r>
              <a:rPr lang="en-US" sz="1400" dirty="0" smtClean="0">
                <a:ea typeface="+mn-ea"/>
              </a:rPr>
              <a:t>Modality</a:t>
            </a:r>
          </a:p>
          <a:p>
            <a:pPr marL="742950" lvl="1" indent="-285750" eaLnBrk="1" fontAlgn="auto" hangingPunct="1">
              <a:spcAft>
                <a:spcPts val="0"/>
              </a:spcAft>
              <a:buFont typeface="Arial" panose="020B0604020202020204" pitchFamily="34" charset="0"/>
              <a:buChar char="•"/>
              <a:defRPr/>
            </a:pPr>
            <a:r>
              <a:rPr lang="en-US" sz="1400" dirty="0" smtClean="0">
                <a:ea typeface="+mn-ea"/>
              </a:rPr>
              <a:t>Partner</a:t>
            </a:r>
          </a:p>
          <a:p>
            <a:pPr marL="742950" lvl="1" indent="-285750" eaLnBrk="1" fontAlgn="auto" hangingPunct="1">
              <a:spcAft>
                <a:spcPts val="0"/>
              </a:spcAft>
              <a:buFont typeface="Arial" panose="020B0604020202020204" pitchFamily="34" charset="0"/>
              <a:buChar char="•"/>
              <a:defRPr/>
            </a:pPr>
            <a:r>
              <a:rPr lang="en-US" sz="1400" dirty="0" smtClean="0">
                <a:ea typeface="+mn-ea"/>
              </a:rPr>
              <a:t>Time</a:t>
            </a:r>
          </a:p>
          <a:p>
            <a:pPr eaLnBrk="1" fontAlgn="auto" hangingPunct="1">
              <a:spcAft>
                <a:spcPts val="0"/>
              </a:spcAft>
              <a:defRPr/>
            </a:pPr>
            <a:r>
              <a:rPr lang="en-US" sz="2000" dirty="0" smtClean="0">
                <a:ea typeface="+mn-ea"/>
                <a:cs typeface="+mn-cs"/>
              </a:rPr>
              <a:t>Create an optimization algorithm to set targets at the Partner / Modality / Site / Age / Gender disaggregated level.</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10</a:t>
            </a:fld>
            <a:endParaRPr lang="en-US"/>
          </a:p>
        </p:txBody>
      </p:sp>
    </p:spTree>
    <p:extLst>
      <p:ext uri="{BB962C8B-B14F-4D97-AF65-F5344CB8AC3E}">
        <p14:creationId xmlns:p14="http://schemas.microsoft.com/office/powerpoint/2010/main" val="290450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500" b="1" kern="1200" baseline="0" dirty="0" smtClean="0">
                <a:solidFill>
                  <a:srgbClr val="002147"/>
                </a:solidFill>
                <a:latin typeface="+mn-lt"/>
                <a:ea typeface="+mn-ea"/>
                <a:cs typeface="+mn-cs"/>
              </a:rPr>
              <a:t>Population Source Model</a:t>
            </a:r>
          </a:p>
          <a:p>
            <a:pPr marL="0" indent="0">
              <a:buNone/>
            </a:pPr>
            <a:endParaRPr lang="en-US" b="1" dirty="0" smtClean="0"/>
          </a:p>
          <a:p>
            <a:pPr marL="0" indent="0">
              <a:buNone/>
            </a:pPr>
            <a:r>
              <a:rPr lang="en-US" sz="2000" b="1" dirty="0" smtClean="0"/>
              <a:t>Method - Using Rasterized Population Data</a:t>
            </a:r>
          </a:p>
          <a:p>
            <a:pPr marL="0" indent="0">
              <a:buNone/>
            </a:pPr>
            <a:endParaRPr lang="en-US" sz="1900" b="1" dirty="0" smtClean="0"/>
          </a:p>
          <a:p>
            <a:pPr marL="742950" lvl="1" indent="-285750">
              <a:buFont typeface="Arial" panose="020B0604020202020204" pitchFamily="34" charset="0"/>
              <a:buChar char="•"/>
            </a:pPr>
            <a:r>
              <a:rPr lang="en-US" sz="1900" dirty="0" smtClean="0"/>
              <a:t>Connect to the publically available population database such as </a:t>
            </a:r>
            <a:r>
              <a:rPr lang="en-US" sz="1900" dirty="0" err="1" smtClean="0"/>
              <a:t>WorldPop</a:t>
            </a:r>
            <a:r>
              <a:rPr lang="en-US" sz="1900" dirty="0" smtClean="0"/>
              <a:t>, a High spatial resolution, contemporary data on human population.</a:t>
            </a:r>
          </a:p>
          <a:p>
            <a:pPr marL="742950" lvl="1" indent="-285750">
              <a:buFont typeface="Arial" panose="020B0604020202020204" pitchFamily="34" charset="0"/>
              <a:buChar char="•"/>
            </a:pPr>
            <a:r>
              <a:rPr lang="en-US" sz="1900" dirty="0" smtClean="0"/>
              <a:t>Use publically available R packages to gather iso3 names (identifiers for countries) for PEPFAR countries from </a:t>
            </a:r>
            <a:r>
              <a:rPr lang="en-US" sz="1900" dirty="0" err="1" smtClean="0"/>
              <a:t>WorldPop</a:t>
            </a:r>
            <a:r>
              <a:rPr lang="en-US" sz="1900" dirty="0" smtClean="0"/>
              <a:t> FTP.</a:t>
            </a:r>
          </a:p>
          <a:p>
            <a:pPr marL="742950" lvl="1" indent="-285750">
              <a:buFont typeface="Arial" panose="020B0604020202020204" pitchFamily="34" charset="0"/>
              <a:buChar char="•"/>
            </a:pPr>
            <a:r>
              <a:rPr lang="en-US" sz="1900" dirty="0" smtClean="0"/>
              <a:t>Developed R script to download individual (PEPFAR) countries population raster datasets for the most recent years from </a:t>
            </a:r>
            <a:r>
              <a:rPr lang="en-US" sz="1900" dirty="0" err="1" smtClean="0"/>
              <a:t>WorldPop</a:t>
            </a:r>
            <a:r>
              <a:rPr lang="en-US" sz="1900" dirty="0" smtClean="0"/>
              <a:t> FTP.</a:t>
            </a:r>
          </a:p>
          <a:p>
            <a:pPr marL="742950" lvl="1" indent="-285750">
              <a:buFont typeface="Arial" panose="020B0604020202020204" pitchFamily="34" charset="0"/>
              <a:buChar char="•"/>
            </a:pPr>
            <a:r>
              <a:rPr lang="en-US" sz="1900" dirty="0" smtClean="0"/>
              <a:t>Download PEPFAR subnational shape files from ArcGIS online.</a:t>
            </a:r>
          </a:p>
          <a:p>
            <a:pPr marL="742950" lvl="1" indent="-285750">
              <a:buFont typeface="Arial" panose="020B0604020202020204" pitchFamily="34" charset="0"/>
              <a:buChar char="•"/>
            </a:pPr>
            <a:r>
              <a:rPr lang="en-US" sz="1900" dirty="0" smtClean="0"/>
              <a:t>Developed R script to run zonal statistics for PEPFAR subnational units (which means calculating subnational population for PEPFAR countries).</a:t>
            </a:r>
          </a:p>
          <a:p>
            <a:pPr marL="742950" lvl="1" indent="-285750">
              <a:buFont typeface="Arial" panose="020B0604020202020204" pitchFamily="34" charset="0"/>
              <a:buChar char="•"/>
            </a:pPr>
            <a:r>
              <a:rPr lang="en-US" sz="1900" dirty="0" smtClean="0"/>
              <a:t>This method is generalizable for all population data available in rasterized form.</a:t>
            </a:r>
          </a:p>
          <a:p>
            <a:pPr marL="742950" lvl="1" indent="-285750">
              <a:buFont typeface="Arial" panose="020B0604020202020204" pitchFamily="34" charset="0"/>
              <a:buChar char="•"/>
            </a:pPr>
            <a:r>
              <a:rPr lang="en-US" sz="1900" dirty="0" smtClean="0"/>
              <a:t>Import the subnational populations into PAW. </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18</a:t>
            </a:fld>
            <a:endParaRPr lang="en-US"/>
          </a:p>
        </p:txBody>
      </p:sp>
    </p:spTree>
    <p:extLst>
      <p:ext uri="{BB962C8B-B14F-4D97-AF65-F5344CB8AC3E}">
        <p14:creationId xmlns:p14="http://schemas.microsoft.com/office/powerpoint/2010/main" val="1882621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smtClean="0">
                <a:solidFill>
                  <a:srgbClr val="002060"/>
                </a:solidFill>
              </a:rPr>
              <a:t>PEPFAR</a:t>
            </a:r>
          </a:p>
          <a:p>
            <a:pPr algn="ctr"/>
            <a:r>
              <a:rPr lang="en-US" sz="900" b="1" dirty="0" smtClean="0">
                <a:solidFill>
                  <a:srgbClr val="002060"/>
                </a:solidFill>
              </a:rPr>
              <a:t>U.S.</a:t>
            </a:r>
            <a:r>
              <a:rPr lang="en-US" sz="900" b="1" baseline="0" dirty="0" smtClean="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3800" y="152644"/>
            <a:ext cx="1194802" cy="13775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82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699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991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907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1718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7000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444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071572"/>
          </a:xfrm>
        </p:spPr>
        <p:txBody>
          <a:bodyPr/>
          <a:lstStyle>
            <a:lvl1pPr marL="344488" indent="-344488">
              <a:buFont typeface="Arial" panose="020B0604020202020204" pitchFamily="34" charset="0"/>
              <a:buChar char="•"/>
              <a:defRPr/>
            </a:lvl1pPr>
            <a:lvl2pPr marL="801688" indent="-344488">
              <a:spcBef>
                <a:spcPts val="800"/>
              </a:spcBef>
              <a:buFont typeface="Courier New" panose="02070309020205020404" pitchFamily="49" charset="0"/>
              <a:buChar char="o"/>
              <a:tabLst>
                <a:tab pos="801688" algn="l"/>
              </a:tabLst>
              <a:defRPr/>
            </a:lvl2pPr>
            <a:lvl3pPr marL="1033463" indent="-247650">
              <a:buSzPct val="95000"/>
              <a:buFont typeface="Arial" panose="020B0604020202020204" pitchFamily="34" charset="0"/>
              <a:buChar char="•"/>
              <a:defRPr/>
            </a:lvl3pPr>
            <a:lvl4pPr marL="1258888" indent="-344488">
              <a:spcBef>
                <a:spcPts val="800"/>
              </a:spcBef>
              <a:buFont typeface="Arial" panose="020B0604020202020204" pitchFamily="34" charset="0"/>
              <a:buChar char="•"/>
              <a:defRPr/>
            </a:lvl4pPr>
            <a:lvl5pPr marL="1716088" indent="-344488">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a:t>
            </a:r>
          </a:p>
          <a:p>
            <a:pPr lvl="8"/>
            <a:endParaRPr lang="en-US" dirty="0" smtClean="0"/>
          </a:p>
          <a:p>
            <a:pPr lvl="8"/>
            <a:endParaRPr lang="en-US" dirty="0" smtClean="0"/>
          </a:p>
          <a:p>
            <a:pPr lvl="8"/>
            <a:endParaRPr lang="en-US" dirty="0" smtClean="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363" y="6550287"/>
            <a:ext cx="237926" cy="274320"/>
          </a:xfrm>
          <a:prstGeom prst="rect">
            <a:avLst/>
          </a:prstGeom>
        </p:spPr>
      </p:pic>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0" name="Picture 9"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681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256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9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76667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 level</a:t>
            </a:r>
          </a:p>
          <a:p>
            <a:pPr lvl="8"/>
            <a:r>
              <a:rPr lang="en-US" dirty="0" smtClean="0"/>
              <a:t>Ninth level</a:t>
            </a:r>
          </a:p>
          <a:p>
            <a:pPr lvl="8"/>
            <a:endParaRPr lang="en-US" dirty="0" smtClean="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Lst>
  <p:timing>
    <p:tnLst>
      <p:par>
        <p:cTn id="1" dur="indefinite" restart="never" nodeType="tmRoot"/>
      </p:par>
    </p:tnLst>
  </p:timing>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112340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ICPI/Denominator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ivingatlas.arcgis.com/en/browse/#d=2&amp;q=World%20Population%20Estimate" TargetMode="External"/><Relationship Id="rId3" Type="http://schemas.openxmlformats.org/officeDocument/2006/relationships/hyperlink" Target="https://landscan.ornl.gov/" TargetMode="External"/><Relationship Id="rId7" Type="http://schemas.openxmlformats.org/officeDocument/2006/relationships/hyperlink" Target="https://sedac.ciesin.columbia.edu/data/collection/grump-v1" TargetMode="External"/><Relationship Id="rId2" Type="http://schemas.openxmlformats.org/officeDocument/2006/relationships/hyperlink" Target="https://www.worldpop.org/" TargetMode="External"/><Relationship Id="rId1" Type="http://schemas.openxmlformats.org/officeDocument/2006/relationships/slideLayout" Target="../slideLayouts/slideLayout2.xml"/><Relationship Id="rId6" Type="http://schemas.openxmlformats.org/officeDocument/2006/relationships/hyperlink" Target="https://ghsl.jrc.ec.europa.eu/ghs_pop2019.php" TargetMode="External"/><Relationship Id="rId5" Type="http://schemas.openxmlformats.org/officeDocument/2006/relationships/hyperlink" Target="https://sedac.ciesin.columbia.edu/data/collection/gpw-v4" TargetMode="External"/><Relationship Id="rId4" Type="http://schemas.openxmlformats.org/officeDocument/2006/relationships/hyperlink" Target="https://data.humdata.org/organization/facebook" TargetMode="External"/><Relationship Id="rId9" Type="http://schemas.openxmlformats.org/officeDocument/2006/relationships/hyperlink" Target="https://www.census.gov/geographies/mapping-files/time-series/demo/international-programs/subnationalpopulation.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ICPI/Denominato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30172625"/>
              </p:ext>
            </p:extLst>
          </p:nvPr>
        </p:nvGraphicFramePr>
        <p:xfrm>
          <a:off x="198549" y="1977297"/>
          <a:ext cx="8621602" cy="3523390"/>
        </p:xfrm>
        <a:graphic>
          <a:graphicData uri="http://schemas.openxmlformats.org/drawingml/2006/table">
            <a:tbl>
              <a:tblPr firstRow="1" bandRow="1"/>
              <a:tblGrid>
                <a:gridCol w="8621602">
                  <a:extLst>
                    <a:ext uri="{9D8B030D-6E8A-4147-A177-3AD203B41FA5}">
                      <a16:colId xmlns:a16="http://schemas.microsoft.com/office/drawing/2014/main" val="20000"/>
                    </a:ext>
                  </a:extLst>
                </a:gridCol>
              </a:tblGrid>
              <a:tr h="534800">
                <a:tc>
                  <a:txBody>
                    <a:bodyPr/>
                    <a:lstStyle/>
                    <a:p>
                      <a:pPr algn="r"/>
                      <a:r>
                        <a:rPr lang="en-US" sz="1200" b="1" dirty="0" smtClean="0">
                          <a:solidFill>
                            <a:srgbClr val="002147"/>
                          </a:solidFill>
                        </a:rPr>
                        <a:t>Week of July 22</a:t>
                      </a:r>
                      <a:r>
                        <a:rPr lang="en-US" sz="1200" b="1" baseline="30000" dirty="0" smtClean="0">
                          <a:solidFill>
                            <a:srgbClr val="002147"/>
                          </a:solidFill>
                        </a:rPr>
                        <a:t>nd</a:t>
                      </a:r>
                      <a:r>
                        <a:rPr lang="en-US" sz="1200" b="1" dirty="0" smtClean="0">
                          <a:solidFill>
                            <a:srgbClr val="002147"/>
                          </a:solidFill>
                        </a:rPr>
                        <a:t> , 2019</a:t>
                      </a:r>
                      <a:endParaRPr lang="en-US" sz="1200" b="1" dirty="0">
                        <a:solidFill>
                          <a:srgbClr val="002147"/>
                        </a:solidFill>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988590">
                <a:tc>
                  <a:txBody>
                    <a:bodyPr/>
                    <a:lstStyle/>
                    <a:p>
                      <a:pPr marL="285750" indent="-285750">
                        <a:buFont typeface="Arial" panose="020B0604020202020204" pitchFamily="34" charset="0"/>
                        <a:buChar char="•"/>
                      </a:pPr>
                      <a:r>
                        <a:rPr lang="en-US" sz="1800" kern="1200" baseline="0" dirty="0" smtClean="0">
                          <a:solidFill>
                            <a:schemeClr val="tx1"/>
                          </a:solidFill>
                          <a:effectLst/>
                          <a:latin typeface="+mn-lt"/>
                          <a:ea typeface="+mn-ea"/>
                          <a:cs typeface="+mn-cs"/>
                        </a:rPr>
                        <a:t>First team presentation to ICPI</a:t>
                      </a:r>
                    </a:p>
                    <a:p>
                      <a:pPr marL="285750" indent="-285750">
                        <a:buFont typeface="Arial" panose="020B0604020202020204" pitchFamily="34" charset="0"/>
                        <a:buChar char="•"/>
                      </a:pPr>
                      <a:r>
                        <a:rPr lang="en-US" sz="1800" kern="1200" baseline="0" dirty="0" smtClean="0">
                          <a:solidFill>
                            <a:schemeClr val="tx1"/>
                          </a:solidFill>
                          <a:effectLst/>
                          <a:latin typeface="+mn-lt"/>
                          <a:ea typeface="+mn-ea"/>
                          <a:cs typeface="+mn-cs"/>
                        </a:rPr>
                        <a:t>Will provide regular updates (to be scheduled) during the </a:t>
                      </a:r>
                      <a:r>
                        <a:rPr lang="en-US" sz="1800" kern="1200" baseline="0" dirty="0" err="1" smtClean="0">
                          <a:solidFill>
                            <a:schemeClr val="tx1"/>
                          </a:solidFill>
                          <a:effectLst/>
                          <a:latin typeface="+mn-lt"/>
                          <a:ea typeface="+mn-ea"/>
                          <a:cs typeface="+mn-cs"/>
                        </a:rPr>
                        <a:t>inbrief</a:t>
                      </a:r>
                      <a:endParaRPr lang="en-US" sz="1800" kern="1200" baseline="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err="1" smtClean="0">
                          <a:solidFill>
                            <a:schemeClr val="tx1"/>
                          </a:solidFill>
                          <a:effectLst/>
                          <a:latin typeface="+mn-lt"/>
                          <a:ea typeface="+mn-ea"/>
                          <a:cs typeface="+mn-cs"/>
                        </a:rPr>
                        <a:t>Inbrief</a:t>
                      </a:r>
                      <a:r>
                        <a:rPr lang="en-US" sz="1800" kern="1200" baseline="0" dirty="0" smtClean="0">
                          <a:solidFill>
                            <a:schemeClr val="tx1"/>
                          </a:solidFill>
                          <a:effectLst/>
                          <a:latin typeface="+mn-lt"/>
                          <a:ea typeface="+mn-ea"/>
                          <a:cs typeface="+mn-cs"/>
                        </a:rPr>
                        <a:t> Presentation</a:t>
                      </a:r>
                    </a:p>
                    <a:p>
                      <a:endParaRPr lang="en-US" sz="1800" kern="1200" baseline="0" dirty="0" smtClean="0">
                        <a:solidFill>
                          <a:schemeClr val="tx1"/>
                        </a:solidFill>
                        <a:effectLst/>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12836" y="977891"/>
            <a:ext cx="2664072" cy="798880"/>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solidFill>
                  <a:prstClr val="white"/>
                </a:solidFill>
              </a:rPr>
              <a:t>Denominators Team</a:t>
            </a:r>
          </a:p>
          <a:p>
            <a:r>
              <a:rPr lang="en-US" sz="750" dirty="0">
                <a:solidFill>
                  <a:prstClr val="white"/>
                </a:solidFill>
              </a:rPr>
              <a:t>Home &gt; HQ &gt; Interagency Collaborative for Program Involvement (ICPI) &gt; General&gt; Clusters &gt; </a:t>
            </a:r>
          </a:p>
          <a:p>
            <a:r>
              <a:rPr lang="en-US" sz="675" dirty="0">
                <a:solidFill>
                  <a:prstClr val="black"/>
                </a:solidFill>
                <a:hlinkClick r:id="rId2"/>
              </a:rPr>
              <a:t>https://github.com/ICPI/Denominators</a:t>
            </a:r>
            <a:endParaRPr lang="en-US" sz="675" dirty="0">
              <a:solidFill>
                <a:prstClr val="black"/>
              </a:solidFill>
            </a:endParaRPr>
          </a:p>
        </p:txBody>
      </p:sp>
      <p:sp>
        <p:nvSpPr>
          <p:cNvPr id="6" name="Rectangle 5"/>
          <p:cNvSpPr/>
          <p:nvPr/>
        </p:nvSpPr>
        <p:spPr>
          <a:xfrm>
            <a:off x="2892673" y="991941"/>
            <a:ext cx="5087546" cy="946413"/>
          </a:xfrm>
          <a:prstGeom prst="rect">
            <a:avLst/>
          </a:prstGeom>
        </p:spPr>
        <p:txBody>
          <a:bodyPr wrap="square">
            <a:spAutoFit/>
          </a:bodyPr>
          <a:lstStyle/>
          <a:p>
            <a:r>
              <a:rPr lang="en-US" sz="1050" b="1" dirty="0">
                <a:solidFill>
                  <a:prstClr val="black"/>
                </a:solidFill>
              </a:rPr>
              <a:t>Team Lead: Roma Bhatkoti, Joshua Davis</a:t>
            </a:r>
            <a:endParaRPr lang="en-US" sz="1050" dirty="0">
              <a:solidFill>
                <a:prstClr val="black"/>
              </a:solidFill>
              <a:cs typeface="Arial" panose="020B0604020202020204" pitchFamily="34" charset="0"/>
            </a:endParaRPr>
          </a:p>
          <a:p>
            <a:r>
              <a:rPr lang="en-US" sz="900" b="1" dirty="0">
                <a:solidFill>
                  <a:prstClr val="black"/>
                </a:solidFill>
              </a:rPr>
              <a:t>ICPI Lead: </a:t>
            </a:r>
            <a:r>
              <a:rPr lang="en-US" sz="900" dirty="0">
                <a:solidFill>
                  <a:prstClr val="black"/>
                </a:solidFill>
              </a:rPr>
              <a:t>Jasmine Buttolph</a:t>
            </a:r>
          </a:p>
          <a:p>
            <a:r>
              <a:rPr lang="en-US" sz="900" dirty="0">
                <a:solidFill>
                  <a:prstClr val="black"/>
                </a:solidFill>
              </a:rPr>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p>
        </p:txBody>
      </p:sp>
      <p:sp>
        <p:nvSpPr>
          <p:cNvPr id="8" name="Oval 7"/>
          <p:cNvSpPr/>
          <p:nvPr/>
        </p:nvSpPr>
        <p:spPr>
          <a:xfrm>
            <a:off x="228272" y="983069"/>
            <a:ext cx="471280" cy="439265"/>
          </a:xfrm>
          <a:prstGeom prst="ellipse">
            <a:avLst/>
          </a:prstGeom>
          <a:noFill/>
          <a:ln w="38100" cap="flat" cmpd="sng" algn="ctr">
            <a:solidFill>
              <a:srgbClr val="AFDFEB"/>
            </a:solidFill>
            <a:prstDash val="lgDash"/>
            <a:miter lim="800000"/>
          </a:ln>
          <a:effectLst/>
        </p:spPr>
        <p:txBody>
          <a:bodyPr rtlCol="0" anchor="t" anchorCtr="0"/>
          <a:lstStyle/>
          <a:p>
            <a:pPr algn="ctr">
              <a:defRPr/>
            </a:pPr>
            <a:endParaRPr lang="en-US" sz="750" kern="0" dirty="0">
              <a:solidFill>
                <a:prstClr val="white"/>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3658" y="999631"/>
            <a:ext cx="723751" cy="847964"/>
          </a:xfrm>
          <a:prstGeom prst="rect">
            <a:avLst/>
          </a:prstGeom>
        </p:spPr>
      </p:pic>
    </p:spTree>
    <p:extLst>
      <p:ext uri="{BB962C8B-B14F-4D97-AF65-F5344CB8AC3E}">
        <p14:creationId xmlns:p14="http://schemas.microsoft.com/office/powerpoint/2010/main" val="347942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1 - Yield Optimization Data Algorithm (YODA)</a:t>
            </a:r>
            <a:br>
              <a:rPr lang="en-US" dirty="0"/>
            </a:br>
            <a:endParaRPr lang="en-US" dirty="0"/>
          </a:p>
        </p:txBody>
      </p:sp>
      <p:sp>
        <p:nvSpPr>
          <p:cNvPr id="3" name="Content Placeholder 2"/>
          <p:cNvSpPr>
            <a:spLocks noGrp="1"/>
          </p:cNvSpPr>
          <p:nvPr>
            <p:ph idx="1"/>
          </p:nvPr>
        </p:nvSpPr>
        <p:spPr>
          <a:xfrm>
            <a:off x="822960" y="1676400"/>
            <a:ext cx="7520940" cy="4724400"/>
          </a:xfrm>
        </p:spPr>
        <p:txBody>
          <a:bodyPr>
            <a:normAutofit fontScale="77500" lnSpcReduction="20000"/>
          </a:bodyPr>
          <a:lstStyle/>
          <a:p>
            <a:r>
              <a:rPr lang="en-US" dirty="0" smtClean="0"/>
              <a:t>Granular </a:t>
            </a:r>
            <a:r>
              <a:rPr lang="en-US" dirty="0"/>
              <a:t>Targeted HIV Testing Using Machine Learning</a:t>
            </a:r>
          </a:p>
          <a:p>
            <a:r>
              <a:rPr lang="en-US" dirty="0" smtClean="0"/>
              <a:t>YODA</a:t>
            </a:r>
            <a:r>
              <a:rPr lang="en-US" dirty="0"/>
              <a:t>: Goals</a:t>
            </a:r>
          </a:p>
          <a:p>
            <a:pPr lvl="1"/>
            <a:r>
              <a:rPr lang="en-US" dirty="0" smtClean="0"/>
              <a:t>If </a:t>
            </a:r>
            <a:r>
              <a:rPr lang="en-US" dirty="0"/>
              <a:t>treatment is prevention and testing leads to treatment, then increasing yield rates is of paramount importance in preventing infections.</a:t>
            </a:r>
          </a:p>
          <a:p>
            <a:pPr lvl="1"/>
            <a:r>
              <a:rPr lang="en-US" dirty="0" smtClean="0"/>
              <a:t>Many </a:t>
            </a:r>
            <a:r>
              <a:rPr lang="en-US" dirty="0"/>
              <a:t>people are being tested, but are we targeting the right people? How would we know?</a:t>
            </a:r>
          </a:p>
          <a:p>
            <a:pPr lvl="1"/>
            <a:r>
              <a:rPr lang="en-US" dirty="0"/>
              <a:t>Can machine learning help target positive individuals for testing by setting testing targets at a granular level?</a:t>
            </a:r>
          </a:p>
          <a:p>
            <a:pPr lvl="1"/>
            <a:r>
              <a:rPr lang="en-US" dirty="0"/>
              <a:t>Can we identify high performing sites and replicate their methods? Can we identify low performing sites and stage interventions</a:t>
            </a:r>
            <a:r>
              <a:rPr lang="en-US" dirty="0" smtClean="0"/>
              <a:t>?</a:t>
            </a:r>
          </a:p>
          <a:p>
            <a:r>
              <a:rPr lang="en-US" dirty="0" smtClean="0"/>
              <a:t>Yoda: Model</a:t>
            </a:r>
            <a:endParaRPr lang="en-US" dirty="0"/>
          </a:p>
          <a:p>
            <a:pPr lvl="1"/>
            <a:r>
              <a:rPr lang="en-US" dirty="0"/>
              <a:t>YODA redistributes testing numbers among sites to maximize yield. </a:t>
            </a:r>
          </a:p>
          <a:p>
            <a:pPr lvl="1"/>
            <a:r>
              <a:rPr lang="en-US" dirty="0"/>
              <a:t>Actionable table of recommended # of tests by site/modality/partner/age/sex</a:t>
            </a:r>
            <a:r>
              <a:rPr lang="en-US" dirty="0" smtClean="0"/>
              <a:t>.</a:t>
            </a:r>
            <a:endParaRPr lang="en-US" dirty="0"/>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10</a:t>
            </a:fld>
            <a:endParaRPr lang="en-US" dirty="0"/>
          </a:p>
        </p:txBody>
      </p:sp>
    </p:spTree>
    <p:extLst>
      <p:ext uri="{BB962C8B-B14F-4D97-AF65-F5344CB8AC3E}">
        <p14:creationId xmlns:p14="http://schemas.microsoft.com/office/powerpoint/2010/main" val="2143062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11</a:t>
            </a:fld>
            <a:endParaRPr lang="en-US" dirty="0"/>
          </a:p>
        </p:txBody>
      </p:sp>
      <p:sp>
        <p:nvSpPr>
          <p:cNvPr id="6" name="Text Placeholder 5"/>
          <p:cNvSpPr>
            <a:spLocks noGrp="1"/>
          </p:cNvSpPr>
          <p:nvPr>
            <p:ph type="body" sz="quarter" idx="13"/>
          </p:nvPr>
        </p:nvSpPr>
        <p:spPr/>
        <p:txBody>
          <a:bodyPr/>
          <a:lstStyle/>
          <a:p>
            <a:endParaRPr lang="en-US"/>
          </a:p>
        </p:txBody>
      </p:sp>
      <p:sp>
        <p:nvSpPr>
          <p:cNvPr id="5" name="Title 4"/>
          <p:cNvSpPr>
            <a:spLocks noGrp="1"/>
          </p:cNvSpPr>
          <p:nvPr>
            <p:ph type="ctrTitle"/>
          </p:nvPr>
        </p:nvSpPr>
        <p:spPr/>
        <p:txBody>
          <a:bodyPr/>
          <a:lstStyle/>
          <a:p>
            <a:r>
              <a:rPr lang="en-US" dirty="0" smtClean="0"/>
              <a:t>Potential Project </a:t>
            </a:r>
            <a:r>
              <a:rPr lang="en-US" dirty="0" smtClean="0"/>
              <a:t>2</a:t>
            </a:r>
            <a:r>
              <a:rPr lang="en-US" dirty="0"/>
              <a:t>: Estimating Male Circumcision Coverage</a:t>
            </a:r>
          </a:p>
        </p:txBody>
      </p:sp>
    </p:spTree>
    <p:extLst>
      <p:ext uri="{BB962C8B-B14F-4D97-AF65-F5344CB8AC3E}">
        <p14:creationId xmlns:p14="http://schemas.microsoft.com/office/powerpoint/2010/main" val="2708783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2 – Estimating Male Circumcision Coverage</a:t>
            </a:r>
            <a:br>
              <a:rPr lang="en-US" dirty="0"/>
            </a:br>
            <a:endParaRPr lang="en-US" dirty="0"/>
          </a:p>
        </p:txBody>
      </p:sp>
      <p:sp>
        <p:nvSpPr>
          <p:cNvPr id="3" name="Content Placeholder 2"/>
          <p:cNvSpPr>
            <a:spLocks noGrp="1"/>
          </p:cNvSpPr>
          <p:nvPr>
            <p:ph idx="1"/>
          </p:nvPr>
        </p:nvSpPr>
        <p:spPr>
          <a:xfrm>
            <a:off x="822960" y="1524000"/>
            <a:ext cx="7520940" cy="4876800"/>
          </a:xfrm>
        </p:spPr>
        <p:txBody>
          <a:bodyPr>
            <a:normAutofit fontScale="77500" lnSpcReduction="20000"/>
          </a:bodyPr>
          <a:lstStyle/>
          <a:p>
            <a:r>
              <a:rPr lang="en-US" b="1" dirty="0" smtClean="0"/>
              <a:t>Goal</a:t>
            </a:r>
            <a:r>
              <a:rPr lang="en-US" dirty="0" smtClean="0"/>
              <a:t> </a:t>
            </a:r>
            <a:r>
              <a:rPr lang="en-US" dirty="0"/>
              <a:t>- To develop a tool to summarizes national and sub-national coverage of medical circumcision (e.g., proportion of men medically circumcised) across 15 priority countries for VMMC.  </a:t>
            </a:r>
          </a:p>
          <a:p>
            <a:pPr lvl="1"/>
            <a:r>
              <a:rPr lang="en-US" dirty="0"/>
              <a:t>This tool should be interagency, housed in OGAC, and intrinsically harmonized with related entities like MER VMMC indicators and </a:t>
            </a:r>
            <a:r>
              <a:rPr lang="en-US" dirty="0" err="1"/>
              <a:t>datapack</a:t>
            </a:r>
            <a:r>
              <a:rPr lang="en-US" dirty="0"/>
              <a:t> fields. </a:t>
            </a:r>
          </a:p>
          <a:p>
            <a:pPr lvl="1"/>
            <a:r>
              <a:rPr lang="en-US" dirty="0"/>
              <a:t>Output from the tool should be harmonization with the VMMC achievement data annually released worldwide by WHO, which is the global standard reference.</a:t>
            </a:r>
          </a:p>
          <a:p>
            <a:r>
              <a:rPr lang="en-US" b="1" dirty="0"/>
              <a:t>Current Tool </a:t>
            </a:r>
            <a:r>
              <a:rPr lang="en-US" dirty="0"/>
              <a:t>- DMPPT2 tool (developed by </a:t>
            </a:r>
            <a:r>
              <a:rPr lang="en-US" dirty="0" err="1"/>
              <a:t>Avenir</a:t>
            </a:r>
            <a:r>
              <a:rPr lang="en-US" dirty="0"/>
              <a:t> Health) - output doesn’t match PHIA</a:t>
            </a:r>
          </a:p>
          <a:p>
            <a:r>
              <a:rPr lang="en-US" b="1" dirty="0"/>
              <a:t>Proposed Solution </a:t>
            </a:r>
            <a:r>
              <a:rPr lang="en-US" dirty="0"/>
              <a:t>- Use Small Area Estimation methodology (currently used for subnational estimation of HIV prevalence and people living with HIV/AIDS) for estimating VMMC at subnational level.</a:t>
            </a:r>
          </a:p>
        </p:txBody>
      </p:sp>
      <p:sp>
        <p:nvSpPr>
          <p:cNvPr id="4" name="Slide Number Placeholder 3"/>
          <p:cNvSpPr>
            <a:spLocks noGrp="1"/>
          </p:cNvSpPr>
          <p:nvPr>
            <p:ph type="sldNum" sz="quarter" idx="4"/>
          </p:nvPr>
        </p:nvSpPr>
        <p:spPr/>
        <p:txBody>
          <a:bodyPr/>
          <a:lstStyle/>
          <a:p>
            <a:fld id="{2720EF26-1E39-4F64-8236-ED355D806952}" type="slidenum">
              <a:rPr lang="en-US" smtClean="0"/>
              <a:pPr/>
              <a:t>12</a:t>
            </a:fld>
            <a:endParaRPr lang="en-US" dirty="0"/>
          </a:p>
        </p:txBody>
      </p:sp>
    </p:spTree>
    <p:extLst>
      <p:ext uri="{BB962C8B-B14F-4D97-AF65-F5344CB8AC3E}">
        <p14:creationId xmlns:p14="http://schemas.microsoft.com/office/powerpoint/2010/main" val="1784435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13</a:t>
            </a:fld>
            <a:endParaRPr lang="en-US" dirty="0"/>
          </a:p>
        </p:txBody>
      </p:sp>
      <p:sp>
        <p:nvSpPr>
          <p:cNvPr id="6" name="Text Placeholder 5"/>
          <p:cNvSpPr>
            <a:spLocks noGrp="1"/>
          </p:cNvSpPr>
          <p:nvPr>
            <p:ph type="body" sz="quarter" idx="13"/>
          </p:nvPr>
        </p:nvSpPr>
        <p:spPr/>
        <p:txBody>
          <a:bodyPr/>
          <a:lstStyle/>
          <a:p>
            <a:endParaRPr lang="en-US"/>
          </a:p>
        </p:txBody>
      </p:sp>
      <p:sp>
        <p:nvSpPr>
          <p:cNvPr id="5" name="Title 4"/>
          <p:cNvSpPr>
            <a:spLocks noGrp="1"/>
          </p:cNvSpPr>
          <p:nvPr>
            <p:ph type="ctrTitle"/>
          </p:nvPr>
        </p:nvSpPr>
        <p:spPr/>
        <p:txBody>
          <a:bodyPr/>
          <a:lstStyle/>
          <a:p>
            <a:r>
              <a:rPr lang="en-US" dirty="0" smtClean="0"/>
              <a:t>Project 3: LEIA</a:t>
            </a:r>
            <a:endParaRPr lang="en-US" dirty="0"/>
          </a:p>
        </p:txBody>
      </p:sp>
    </p:spTree>
    <p:extLst>
      <p:ext uri="{BB962C8B-B14F-4D97-AF65-F5344CB8AC3E}">
        <p14:creationId xmlns:p14="http://schemas.microsoft.com/office/powerpoint/2010/main" val="3366485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3 – Linkage event identification algorithm (LEIA)</a:t>
            </a:r>
          </a:p>
        </p:txBody>
      </p:sp>
      <p:sp>
        <p:nvSpPr>
          <p:cNvPr id="3" name="Content Placeholder 2"/>
          <p:cNvSpPr>
            <a:spLocks noGrp="1"/>
          </p:cNvSpPr>
          <p:nvPr>
            <p:ph idx="1"/>
          </p:nvPr>
        </p:nvSpPr>
        <p:spPr>
          <a:xfrm>
            <a:off x="822960" y="1524000"/>
            <a:ext cx="7520940" cy="4648200"/>
          </a:xfrm>
        </p:spPr>
        <p:txBody>
          <a:bodyPr>
            <a:normAutofit fontScale="92500" lnSpcReduction="20000"/>
          </a:bodyPr>
          <a:lstStyle/>
          <a:p>
            <a:r>
              <a:rPr lang="en-US" dirty="0" smtClean="0"/>
              <a:t>Agent-based </a:t>
            </a:r>
            <a:r>
              <a:rPr lang="en-US" dirty="0"/>
              <a:t>spatial method to analyze patient flow among HIV testing and treatment sites </a:t>
            </a:r>
          </a:p>
          <a:p>
            <a:pPr lvl="1"/>
            <a:r>
              <a:rPr lang="en-US" dirty="0" smtClean="0"/>
              <a:t>To </a:t>
            </a:r>
            <a:r>
              <a:rPr lang="en-US" dirty="0"/>
              <a:t>assess PLHIV movement across sites using testing numbers HTS_TST_POS, treatment numbers, and the simulated spatial location of patients in relation to the treatment facilities within their spatial neighborhood. </a:t>
            </a:r>
          </a:p>
          <a:p>
            <a:pPr lvl="1"/>
            <a:r>
              <a:rPr lang="en-US" dirty="0"/>
              <a:t>To identify where newly identified HIV positive persons are linked to treatment.</a:t>
            </a:r>
          </a:p>
          <a:p>
            <a:pPr lvl="1"/>
            <a:r>
              <a:rPr lang="en-US" dirty="0"/>
              <a:t>To identify sites (facilities or commune) with the largest linkage gaps (i.e., newly identified HIV positive persons who are not linked to care)</a:t>
            </a:r>
          </a:p>
          <a:p>
            <a:pPr lvl="1"/>
            <a:r>
              <a:rPr lang="en-US" dirty="0"/>
              <a:t>To identify potential bottlenecks to treatment by analyzing patient flow from sites (facilities or commune) with the largest treatment gaps to neighboring sites.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14</a:t>
            </a:fld>
            <a:endParaRPr lang="en-US" dirty="0"/>
          </a:p>
        </p:txBody>
      </p:sp>
    </p:spTree>
    <p:extLst>
      <p:ext uri="{BB962C8B-B14F-4D97-AF65-F5344CB8AC3E}">
        <p14:creationId xmlns:p14="http://schemas.microsoft.com/office/powerpoint/2010/main" val="366211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15</a:t>
            </a:fld>
            <a:endParaRPr lang="en-US" dirty="0"/>
          </a:p>
        </p:txBody>
      </p:sp>
      <p:sp>
        <p:nvSpPr>
          <p:cNvPr id="6" name="Text Placeholder 5"/>
          <p:cNvSpPr>
            <a:spLocks noGrp="1"/>
          </p:cNvSpPr>
          <p:nvPr>
            <p:ph type="body" sz="quarter" idx="13"/>
          </p:nvPr>
        </p:nvSpPr>
        <p:spPr/>
        <p:txBody>
          <a:bodyPr/>
          <a:lstStyle/>
          <a:p>
            <a:endParaRPr lang="en-US"/>
          </a:p>
        </p:txBody>
      </p:sp>
      <p:sp>
        <p:nvSpPr>
          <p:cNvPr id="5" name="Title 4"/>
          <p:cNvSpPr>
            <a:spLocks noGrp="1"/>
          </p:cNvSpPr>
          <p:nvPr>
            <p:ph type="ctrTitle"/>
          </p:nvPr>
        </p:nvSpPr>
        <p:spPr/>
        <p:txBody>
          <a:bodyPr/>
          <a:lstStyle/>
          <a:p>
            <a:r>
              <a:rPr lang="en-US" dirty="0" smtClean="0"/>
              <a:t>Project 4 – Population Source Model</a:t>
            </a:r>
            <a:endParaRPr lang="en-US" dirty="0"/>
          </a:p>
        </p:txBody>
      </p:sp>
    </p:spTree>
    <p:extLst>
      <p:ext uri="{BB962C8B-B14F-4D97-AF65-F5344CB8AC3E}">
        <p14:creationId xmlns:p14="http://schemas.microsoft.com/office/powerpoint/2010/main" val="1473208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4 – Population Source Model</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PLHIV estimation requires subnational population numbers</a:t>
            </a:r>
          </a:p>
          <a:p>
            <a:r>
              <a:rPr lang="en-US" dirty="0"/>
              <a:t>Primary source subnational population – actual census </a:t>
            </a:r>
            <a:r>
              <a:rPr lang="en-US" dirty="0" smtClean="0"/>
              <a:t>counts </a:t>
            </a:r>
            <a:r>
              <a:rPr lang="en-US" dirty="0"/>
              <a:t>published by the various countries</a:t>
            </a:r>
          </a:p>
          <a:p>
            <a:r>
              <a:rPr lang="en-US" dirty="0"/>
              <a:t>Issues with using census counts for PLHIV estimation</a:t>
            </a:r>
          </a:p>
          <a:p>
            <a:pPr lvl="1"/>
            <a:r>
              <a:rPr lang="en-US" dirty="0"/>
              <a:t>frequency</a:t>
            </a:r>
          </a:p>
          <a:p>
            <a:pPr lvl="1"/>
            <a:r>
              <a:rPr lang="en-US" dirty="0"/>
              <a:t>data gaps</a:t>
            </a:r>
          </a:p>
          <a:p>
            <a:pPr lvl="1"/>
            <a:r>
              <a:rPr lang="en-US" dirty="0"/>
              <a:t>reliability</a:t>
            </a:r>
          </a:p>
          <a:p>
            <a:r>
              <a:rPr lang="en-US" dirty="0"/>
              <a:t>Solution – provide population alternatives to census counts for countries.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16</a:t>
            </a:fld>
            <a:endParaRPr lang="en-US" dirty="0"/>
          </a:p>
        </p:txBody>
      </p:sp>
    </p:spTree>
    <p:extLst>
      <p:ext uri="{BB962C8B-B14F-4D97-AF65-F5344CB8AC3E}">
        <p14:creationId xmlns:p14="http://schemas.microsoft.com/office/powerpoint/2010/main" val="3756501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4 – Population Source </a:t>
            </a:r>
            <a:r>
              <a:rPr lang="en-US" dirty="0" smtClean="0"/>
              <a:t>Model (cont’d)</a:t>
            </a:r>
            <a:r>
              <a:rPr lang="en-US" dirty="0"/>
              <a:t/>
            </a:r>
            <a:br>
              <a:rPr lang="en-US" dirty="0"/>
            </a:br>
            <a:endParaRPr lang="en-US" dirty="0"/>
          </a:p>
        </p:txBody>
      </p:sp>
      <p:sp>
        <p:nvSpPr>
          <p:cNvPr id="3" name="Content Placeholder 2"/>
          <p:cNvSpPr>
            <a:spLocks noGrp="1"/>
          </p:cNvSpPr>
          <p:nvPr>
            <p:ph idx="1"/>
          </p:nvPr>
        </p:nvSpPr>
        <p:spPr>
          <a:xfrm>
            <a:off x="822960" y="1524000"/>
            <a:ext cx="7520940" cy="4648200"/>
          </a:xfrm>
        </p:spPr>
        <p:txBody>
          <a:bodyPr>
            <a:normAutofit fontScale="77500" lnSpcReduction="20000"/>
          </a:bodyPr>
          <a:lstStyle/>
          <a:p>
            <a:r>
              <a:rPr lang="en-US" dirty="0"/>
              <a:t>Potential Population Sources </a:t>
            </a:r>
          </a:p>
          <a:p>
            <a:pPr lvl="1"/>
            <a:r>
              <a:rPr lang="en-US" dirty="0" err="1" smtClean="0"/>
              <a:t>WorldPop</a:t>
            </a:r>
            <a:r>
              <a:rPr lang="en-US" dirty="0" smtClean="0"/>
              <a:t> </a:t>
            </a:r>
            <a:r>
              <a:rPr lang="en-US" dirty="0"/>
              <a:t>- </a:t>
            </a:r>
            <a:r>
              <a:rPr lang="en-US" dirty="0">
                <a:hlinkClick r:id="rId2"/>
              </a:rPr>
              <a:t>https://www.worldpop.org</a:t>
            </a:r>
            <a:r>
              <a:rPr lang="en-US" dirty="0" smtClean="0">
                <a:hlinkClick r:id="rId2"/>
              </a:rPr>
              <a:t>/</a:t>
            </a:r>
            <a:r>
              <a:rPr lang="en-US" dirty="0" smtClean="0"/>
              <a:t> </a:t>
            </a:r>
            <a:endParaRPr lang="en-US" dirty="0"/>
          </a:p>
          <a:p>
            <a:pPr lvl="1"/>
            <a:r>
              <a:rPr lang="en-US" dirty="0" err="1" smtClean="0"/>
              <a:t>LandScan</a:t>
            </a:r>
            <a:r>
              <a:rPr lang="en-US" dirty="0" smtClean="0"/>
              <a:t> </a:t>
            </a:r>
            <a:r>
              <a:rPr lang="en-US" dirty="0"/>
              <a:t>- </a:t>
            </a:r>
            <a:r>
              <a:rPr lang="en-US" dirty="0">
                <a:hlinkClick r:id="rId3"/>
              </a:rPr>
              <a:t>https://landscan.ornl.gov</a:t>
            </a:r>
            <a:r>
              <a:rPr lang="en-US" dirty="0" smtClean="0">
                <a:hlinkClick r:id="rId3"/>
              </a:rPr>
              <a:t>/</a:t>
            </a:r>
            <a:r>
              <a:rPr lang="en-US" dirty="0" smtClean="0"/>
              <a:t> </a:t>
            </a:r>
            <a:endParaRPr lang="en-US" dirty="0"/>
          </a:p>
          <a:p>
            <a:pPr lvl="1"/>
            <a:r>
              <a:rPr lang="en-US" dirty="0"/>
              <a:t>Facebook - </a:t>
            </a:r>
            <a:r>
              <a:rPr lang="en-US" dirty="0">
                <a:hlinkClick r:id="rId4"/>
              </a:rPr>
              <a:t>https://</a:t>
            </a:r>
            <a:r>
              <a:rPr lang="en-US" dirty="0" smtClean="0">
                <a:hlinkClick r:id="rId4"/>
              </a:rPr>
              <a:t>data.humdata.org/organization/facebook</a:t>
            </a:r>
            <a:r>
              <a:rPr lang="en-US" dirty="0" smtClean="0"/>
              <a:t> </a:t>
            </a:r>
            <a:endParaRPr lang="en-US" dirty="0"/>
          </a:p>
          <a:p>
            <a:pPr lvl="1"/>
            <a:r>
              <a:rPr lang="en-US" dirty="0"/>
              <a:t>Gridded Population of the World (GPW) - </a:t>
            </a:r>
            <a:r>
              <a:rPr lang="en-US" dirty="0">
                <a:hlinkClick r:id="rId5"/>
              </a:rPr>
              <a:t>https://</a:t>
            </a:r>
            <a:r>
              <a:rPr lang="en-US" dirty="0" smtClean="0">
                <a:hlinkClick r:id="rId5"/>
              </a:rPr>
              <a:t>sedac.ciesin.columbia.edu/data/collection/gpw-v4</a:t>
            </a:r>
            <a:r>
              <a:rPr lang="en-US" dirty="0" smtClean="0"/>
              <a:t> </a:t>
            </a:r>
            <a:endParaRPr lang="en-US" dirty="0"/>
          </a:p>
          <a:p>
            <a:pPr lvl="1"/>
            <a:r>
              <a:rPr lang="en-US" dirty="0"/>
              <a:t>GHS POP - </a:t>
            </a:r>
            <a:r>
              <a:rPr lang="en-US" dirty="0">
                <a:hlinkClick r:id="rId6"/>
              </a:rPr>
              <a:t>https://</a:t>
            </a:r>
            <a:r>
              <a:rPr lang="en-US" dirty="0" smtClean="0">
                <a:hlinkClick r:id="rId6"/>
              </a:rPr>
              <a:t>ghsl.jrc.ec.europa.eu/ghs_pop2019.php</a:t>
            </a:r>
            <a:r>
              <a:rPr lang="en-US" dirty="0" smtClean="0"/>
              <a:t> </a:t>
            </a:r>
            <a:endParaRPr lang="en-US" dirty="0"/>
          </a:p>
          <a:p>
            <a:pPr lvl="1"/>
            <a:r>
              <a:rPr lang="en-US" dirty="0"/>
              <a:t>Global Rural-Urban Mapping Project (GRUMP) - </a:t>
            </a:r>
            <a:r>
              <a:rPr lang="en-US" dirty="0">
                <a:hlinkClick r:id="rId7"/>
              </a:rPr>
              <a:t>https://</a:t>
            </a:r>
            <a:r>
              <a:rPr lang="en-US" dirty="0" smtClean="0">
                <a:hlinkClick r:id="rId7"/>
              </a:rPr>
              <a:t>sedac.ciesin.columbia.edu/data/collection/grump-v1</a:t>
            </a:r>
            <a:r>
              <a:rPr lang="en-US" dirty="0" smtClean="0"/>
              <a:t> </a:t>
            </a:r>
            <a:endParaRPr lang="en-US" dirty="0"/>
          </a:p>
          <a:p>
            <a:pPr lvl="1"/>
            <a:r>
              <a:rPr lang="en-US" dirty="0"/>
              <a:t>ArcGIS Living Atlas of the World - </a:t>
            </a:r>
            <a:r>
              <a:rPr lang="en-US" dirty="0">
                <a:hlinkClick r:id="rId8"/>
              </a:rPr>
              <a:t>https://livingatlas.arcgis.com/en/browse/#</a:t>
            </a:r>
            <a:r>
              <a:rPr lang="en-US" dirty="0" smtClean="0">
                <a:hlinkClick r:id="rId8"/>
              </a:rPr>
              <a:t>d=2&amp;q=World%20Population%20Estimate</a:t>
            </a:r>
            <a:r>
              <a:rPr lang="en-US" dirty="0" smtClean="0"/>
              <a:t> </a:t>
            </a:r>
            <a:endParaRPr lang="en-US" dirty="0"/>
          </a:p>
          <a:p>
            <a:pPr lvl="1"/>
            <a:r>
              <a:rPr lang="en-US" dirty="0"/>
              <a:t>US Census Subnational Population by Sex, Age, and Geographic Area - </a:t>
            </a:r>
            <a:r>
              <a:rPr lang="en-US" dirty="0">
                <a:hlinkClick r:id="rId9"/>
              </a:rPr>
              <a:t>https://</a:t>
            </a:r>
            <a:r>
              <a:rPr lang="en-US" dirty="0" smtClean="0">
                <a:hlinkClick r:id="rId9"/>
              </a:rPr>
              <a:t>www.census.gov/geographies/mapping-files/time-series/demo/international-programs/subnationalpopulation.html</a:t>
            </a:r>
            <a:r>
              <a:rPr lang="en-US" dirty="0" smtClean="0"/>
              <a:t> </a:t>
            </a:r>
            <a:endParaRPr lang="en-US" dirty="0"/>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17</a:t>
            </a:fld>
            <a:endParaRPr lang="en-US" dirty="0"/>
          </a:p>
        </p:txBody>
      </p:sp>
    </p:spTree>
    <p:extLst>
      <p:ext uri="{BB962C8B-B14F-4D97-AF65-F5344CB8AC3E}">
        <p14:creationId xmlns:p14="http://schemas.microsoft.com/office/powerpoint/2010/main" val="247033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4 – Population Source Model (cont’d)</a:t>
            </a:r>
            <a:br>
              <a:rPr lang="en-US" dirty="0"/>
            </a:br>
            <a:endParaRPr lang="en-US" dirty="0"/>
          </a:p>
        </p:txBody>
      </p:sp>
      <p:sp>
        <p:nvSpPr>
          <p:cNvPr id="3" name="Content Placeholder 2"/>
          <p:cNvSpPr>
            <a:spLocks noGrp="1"/>
          </p:cNvSpPr>
          <p:nvPr>
            <p:ph idx="1"/>
          </p:nvPr>
        </p:nvSpPr>
        <p:spPr>
          <a:xfrm>
            <a:off x="822960" y="1447800"/>
            <a:ext cx="7520940" cy="4724400"/>
          </a:xfrm>
        </p:spPr>
        <p:txBody>
          <a:bodyPr>
            <a:normAutofit fontScale="92500"/>
          </a:bodyPr>
          <a:lstStyle/>
          <a:p>
            <a:r>
              <a:rPr lang="en-US" sz="3200" dirty="0"/>
              <a:t>Collaboration with UNAIDS Reference Group on Estimates, Modelling and Projections</a:t>
            </a:r>
          </a:p>
          <a:p>
            <a:pPr marL="742950" lvl="1" indent="-285750">
              <a:spcBef>
                <a:spcPts val="1200"/>
              </a:spcBef>
            </a:pPr>
            <a:r>
              <a:rPr lang="en-US" dirty="0" smtClean="0"/>
              <a:t>Review </a:t>
            </a:r>
            <a:r>
              <a:rPr lang="en-US" dirty="0"/>
              <a:t>sources to recommend best ‘default’ source for population inputs by SNU2 / age / sex.</a:t>
            </a:r>
          </a:p>
          <a:p>
            <a:pPr marL="742950" lvl="1" indent="-285750">
              <a:spcBef>
                <a:spcPts val="1200"/>
              </a:spcBef>
            </a:pPr>
            <a:r>
              <a:rPr lang="en-US" dirty="0"/>
              <a:t>Be able to provide countries with documentation for basic methodologies and specific data sources that were used for population inputs (e.g. which censuses, at what level of stratification.)</a:t>
            </a:r>
          </a:p>
          <a:p>
            <a:pPr marL="742950" lvl="1" indent="-285750">
              <a:spcBef>
                <a:spcPts val="1200"/>
              </a:spcBef>
            </a:pPr>
            <a:r>
              <a:rPr lang="en-US" dirty="0"/>
              <a:t>Record any country-specific challenges or discrepancies that should be considered by country teams when creating their estimates.</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18</a:t>
            </a:fld>
            <a:endParaRPr lang="en-US" dirty="0"/>
          </a:p>
        </p:txBody>
      </p:sp>
    </p:spTree>
    <p:extLst>
      <p:ext uri="{BB962C8B-B14F-4D97-AF65-F5344CB8AC3E}">
        <p14:creationId xmlns:p14="http://schemas.microsoft.com/office/powerpoint/2010/main" val="1441338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19</a:t>
            </a:fld>
            <a:endParaRPr lang="en-US" dirty="0"/>
          </a:p>
        </p:txBody>
      </p:sp>
    </p:spTree>
    <p:extLst>
      <p:ext uri="{BB962C8B-B14F-4D97-AF65-F5344CB8AC3E}">
        <p14:creationId xmlns:p14="http://schemas.microsoft.com/office/powerpoint/2010/main" val="1530557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Denominators Team </a:t>
            </a:r>
            <a:br>
              <a:rPr lang="en-US" dirty="0" smtClean="0"/>
            </a:br>
            <a:r>
              <a:rPr lang="en-US" dirty="0" smtClean="0"/>
              <a:t>Project Updates</a:t>
            </a:r>
            <a:endParaRPr lang="en-US" dirty="0"/>
          </a:p>
        </p:txBody>
      </p:sp>
      <p:sp>
        <p:nvSpPr>
          <p:cNvPr id="3" name="Text Placeholder 2"/>
          <p:cNvSpPr>
            <a:spLocks noGrp="1"/>
          </p:cNvSpPr>
          <p:nvPr>
            <p:ph type="body" sz="quarter" idx="13"/>
          </p:nvPr>
        </p:nvSpPr>
        <p:spPr>
          <a:xfrm>
            <a:off x="0" y="3352800"/>
            <a:ext cx="9144000" cy="2971800"/>
          </a:xfrm>
        </p:spPr>
        <p:txBody>
          <a:bodyPr>
            <a:normAutofit/>
          </a:bodyPr>
          <a:lstStyle/>
          <a:p>
            <a:r>
              <a:rPr lang="en-US" dirty="0" smtClean="0"/>
              <a:t>Prepared by Roma </a:t>
            </a:r>
            <a:r>
              <a:rPr lang="en-US" dirty="0" err="1" smtClean="0"/>
              <a:t>Bhatkoti</a:t>
            </a:r>
            <a:r>
              <a:rPr lang="en-US" dirty="0" smtClean="0"/>
              <a:t> &amp; Joshua Davis</a:t>
            </a:r>
          </a:p>
          <a:p>
            <a:endParaRPr lang="en-US" dirty="0"/>
          </a:p>
          <a:p>
            <a:r>
              <a:rPr lang="en-US" dirty="0" smtClean="0"/>
              <a:t>July 2019 – </a:t>
            </a:r>
            <a:r>
              <a:rPr lang="en-US" dirty="0" err="1" smtClean="0"/>
              <a:t>Inbrief</a:t>
            </a:r>
            <a:r>
              <a:rPr lang="en-US" dirty="0" smtClean="0"/>
              <a:t> Presentation </a:t>
            </a:r>
            <a:endParaRPr lang="en-US" dirty="0"/>
          </a:p>
        </p:txBody>
      </p:sp>
    </p:spTree>
    <p:extLst>
      <p:ext uri="{BB962C8B-B14F-4D97-AF65-F5344CB8AC3E}">
        <p14:creationId xmlns:p14="http://schemas.microsoft.com/office/powerpoint/2010/main" val="1487039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2720EF26-1E39-4F64-8236-ED355D806952}" type="slidenum">
              <a:rPr lang="en-US" smtClean="0"/>
              <a:pPr/>
              <a:t>20</a:t>
            </a:fld>
            <a:endParaRPr lang="en-US" dirty="0"/>
          </a:p>
        </p:txBody>
      </p:sp>
    </p:spTree>
    <p:extLst>
      <p:ext uri="{BB962C8B-B14F-4D97-AF65-F5344CB8AC3E}">
        <p14:creationId xmlns:p14="http://schemas.microsoft.com/office/powerpoint/2010/main" val="2193923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fontScale="77500" lnSpcReduction="20000"/>
          </a:bodyPr>
          <a:lstStyle/>
          <a:p>
            <a:r>
              <a:rPr lang="en-US" dirty="0" smtClean="0"/>
              <a:t>Denominators </a:t>
            </a:r>
            <a:r>
              <a:rPr lang="en-US" dirty="0" err="1"/>
              <a:t>workstream</a:t>
            </a:r>
            <a:r>
              <a:rPr lang="en-US" dirty="0"/>
              <a:t> started few years ago </a:t>
            </a:r>
            <a:r>
              <a:rPr lang="en-US" dirty="0" smtClean="0"/>
              <a:t>– 2017-ish</a:t>
            </a:r>
            <a:endParaRPr lang="en-US" dirty="0"/>
          </a:p>
          <a:p>
            <a:r>
              <a:rPr lang="en-US" dirty="0"/>
              <a:t>Denominators </a:t>
            </a:r>
            <a:r>
              <a:rPr lang="en-US" dirty="0" err="1"/>
              <a:t>workstream</a:t>
            </a:r>
            <a:r>
              <a:rPr lang="en-US" dirty="0"/>
              <a:t> (now called Denominators Team) revived – 2019</a:t>
            </a:r>
          </a:p>
          <a:p>
            <a:r>
              <a:rPr lang="en-US" dirty="0" smtClean="0"/>
              <a:t>Leadership</a:t>
            </a:r>
          </a:p>
          <a:p>
            <a:pPr lvl="1"/>
            <a:r>
              <a:rPr lang="en-US" dirty="0" smtClean="0"/>
              <a:t>CDC </a:t>
            </a:r>
            <a:r>
              <a:rPr lang="en-US" dirty="0"/>
              <a:t>Lead – Roma </a:t>
            </a:r>
            <a:r>
              <a:rPr lang="en-US" dirty="0" err="1"/>
              <a:t>Bhatkoti</a:t>
            </a:r>
            <a:endParaRPr lang="en-US" dirty="0"/>
          </a:p>
          <a:p>
            <a:pPr lvl="1"/>
            <a:r>
              <a:rPr lang="en-US" dirty="0"/>
              <a:t>USAID Lead – Joshua </a:t>
            </a:r>
            <a:r>
              <a:rPr lang="en-US" dirty="0" smtClean="0"/>
              <a:t>Davis</a:t>
            </a:r>
          </a:p>
          <a:p>
            <a:r>
              <a:rPr lang="en-US" dirty="0"/>
              <a:t>Participating Organizations </a:t>
            </a:r>
            <a:r>
              <a:rPr lang="en-US" dirty="0" smtClean="0"/>
              <a:t>&amp; Stakeholders</a:t>
            </a:r>
            <a:endParaRPr lang="en-US" dirty="0"/>
          </a:p>
          <a:p>
            <a:pPr lvl="1"/>
            <a:r>
              <a:rPr lang="en-US" dirty="0" smtClean="0"/>
              <a:t>CDC - Laura </a:t>
            </a:r>
            <a:r>
              <a:rPr lang="en-US" dirty="0"/>
              <a:t>Porter</a:t>
            </a:r>
          </a:p>
          <a:p>
            <a:pPr lvl="1"/>
            <a:r>
              <a:rPr lang="en-US" dirty="0" smtClean="0"/>
              <a:t>USAID – Rachel Lucas</a:t>
            </a:r>
          </a:p>
          <a:p>
            <a:pPr lvl="1"/>
            <a:r>
              <a:rPr lang="en-US" dirty="0"/>
              <a:t>State Department -  </a:t>
            </a:r>
            <a:r>
              <a:rPr lang="en-US" dirty="0" err="1"/>
              <a:t>Irum</a:t>
            </a:r>
            <a:r>
              <a:rPr lang="en-US" dirty="0"/>
              <a:t> </a:t>
            </a:r>
            <a:r>
              <a:rPr lang="en-US" dirty="0" smtClean="0"/>
              <a:t>Zaidi</a:t>
            </a:r>
          </a:p>
          <a:p>
            <a:pPr lvl="1"/>
            <a:r>
              <a:rPr lang="en-US" dirty="0"/>
              <a:t>UNAIDS - Mary </a:t>
            </a:r>
            <a:r>
              <a:rPr lang="en-US" dirty="0" err="1" smtClean="0"/>
              <a:t>Mahy</a:t>
            </a:r>
            <a:endParaRPr lang="en-US" dirty="0"/>
          </a:p>
          <a:p>
            <a:pPr lvl="1"/>
            <a:r>
              <a:rPr lang="en-US" dirty="0" smtClean="0"/>
              <a:t>US </a:t>
            </a:r>
            <a:r>
              <a:rPr lang="en-US" dirty="0"/>
              <a:t>Census</a:t>
            </a:r>
          </a:p>
          <a:p>
            <a:pPr lvl="1"/>
            <a:r>
              <a:rPr lang="en-US" dirty="0"/>
              <a:t>DoD</a:t>
            </a:r>
          </a:p>
          <a:p>
            <a:pPr lvl="1"/>
            <a:r>
              <a:rPr lang="en-US" dirty="0" smtClean="0"/>
              <a:t>Peace Corps</a:t>
            </a:r>
            <a:endParaRPr lang="en-US" dirty="0"/>
          </a:p>
          <a:p>
            <a:pPr lvl="1"/>
            <a:endParaRPr lang="en-US" dirty="0" smtClean="0"/>
          </a:p>
        </p:txBody>
      </p:sp>
      <p:sp>
        <p:nvSpPr>
          <p:cNvPr id="4" name="Slide Number Placeholder 3"/>
          <p:cNvSpPr>
            <a:spLocks noGrp="1"/>
          </p:cNvSpPr>
          <p:nvPr>
            <p:ph type="sldNum" sz="quarter" idx="4"/>
          </p:nvPr>
        </p:nvSpPr>
        <p:spPr/>
        <p:txBody>
          <a:bodyPr/>
          <a:lstStyle/>
          <a:p>
            <a:fld id="{2720EF26-1E39-4F64-8236-ED355D806952}" type="slidenum">
              <a:rPr lang="en-US" smtClean="0"/>
              <a:pPr/>
              <a:t>3</a:t>
            </a:fld>
            <a:endParaRPr lang="en-US" dirty="0"/>
          </a:p>
        </p:txBody>
      </p:sp>
    </p:spTree>
    <p:extLst>
      <p:ext uri="{BB962C8B-B14F-4D97-AF65-F5344CB8AC3E}">
        <p14:creationId xmlns:p14="http://schemas.microsoft.com/office/powerpoint/2010/main" val="1041947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1</a:t>
            </a:r>
            <a:endParaRPr lang="en-US" dirty="0"/>
          </a:p>
        </p:txBody>
      </p:sp>
      <p:sp>
        <p:nvSpPr>
          <p:cNvPr id="3" name="Content Placeholder 2"/>
          <p:cNvSpPr>
            <a:spLocks noGrp="1"/>
          </p:cNvSpPr>
          <p:nvPr>
            <p:ph idx="1"/>
          </p:nvPr>
        </p:nvSpPr>
        <p:spPr/>
        <p:txBody>
          <a:bodyPr>
            <a:normAutofit/>
          </a:bodyPr>
          <a:lstStyle/>
          <a:p>
            <a:r>
              <a:rPr lang="en-US" b="1" dirty="0" smtClean="0"/>
              <a:t>Harmonizing accessibility</a:t>
            </a:r>
          </a:p>
          <a:p>
            <a:pPr lvl="1"/>
            <a:r>
              <a:rPr lang="en-US" sz="2000" dirty="0" smtClean="0"/>
              <a:t>To </a:t>
            </a:r>
            <a:r>
              <a:rPr lang="en-US" sz="2000" dirty="0"/>
              <a:t>provide leadership in the development of a transparent, appropriate and shareable platform for tools and estimates where analysts, countries and decision makers can easily gain new insights into PEPFAR data using state of the art analytic tools and access important data in time to impact program planning and monitoring and with lowest possible level of effort (LOE). </a:t>
            </a:r>
          </a:p>
          <a:p>
            <a:pPr marL="796925" lvl="1" indent="-452438"/>
            <a:endParaRPr lang="en-US" dirty="0" smtClean="0"/>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4</a:t>
            </a:fld>
            <a:endParaRPr lang="en-US" dirty="0"/>
          </a:p>
        </p:txBody>
      </p:sp>
    </p:spTree>
    <p:extLst>
      <p:ext uri="{BB962C8B-B14F-4D97-AF65-F5344CB8AC3E}">
        <p14:creationId xmlns:p14="http://schemas.microsoft.com/office/powerpoint/2010/main" val="313061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1 (Cont’d)</a:t>
            </a:r>
            <a:endParaRPr lang="en-US" dirty="0"/>
          </a:p>
        </p:txBody>
      </p:sp>
      <p:sp>
        <p:nvSpPr>
          <p:cNvPr id="3" name="Content Placeholder 2"/>
          <p:cNvSpPr>
            <a:spLocks noGrp="1"/>
          </p:cNvSpPr>
          <p:nvPr>
            <p:ph idx="1"/>
          </p:nvPr>
        </p:nvSpPr>
        <p:spPr/>
        <p:txBody>
          <a:bodyPr>
            <a:normAutofit lnSpcReduction="10000"/>
          </a:bodyPr>
          <a:lstStyle/>
          <a:p>
            <a:r>
              <a:rPr lang="en-US" dirty="0"/>
              <a:t>Objective 1 is supported by the following goals - </a:t>
            </a:r>
          </a:p>
          <a:p>
            <a:pPr marL="796925" lvl="1" indent="-452438"/>
            <a:r>
              <a:rPr lang="en-US" dirty="0"/>
              <a:t>Enhance data accessibility at the time of decision making.</a:t>
            </a:r>
          </a:p>
          <a:p>
            <a:pPr marL="796925" lvl="1" indent="-452438"/>
            <a:r>
              <a:rPr lang="en-US" dirty="0"/>
              <a:t>Enhance data accessibility to stakeholders.</a:t>
            </a:r>
          </a:p>
          <a:p>
            <a:pPr marL="796925" lvl="1" indent="-452438"/>
            <a:r>
              <a:rPr lang="en-US" dirty="0"/>
              <a:t>Enhance data accessibility as both a WIP (work in progress) and final product.</a:t>
            </a:r>
          </a:p>
          <a:p>
            <a:pPr marL="796925" lvl="1" indent="-452438"/>
            <a:r>
              <a:rPr lang="en-US" dirty="0"/>
              <a:t>Enhance data accessibility from multiple sources.</a:t>
            </a:r>
          </a:p>
          <a:p>
            <a:pPr marL="796925" lvl="1" indent="-452438"/>
            <a:r>
              <a:rPr lang="en-US" dirty="0"/>
              <a:t>Enhance documentation and transparency of methodology for estimation of both WIP and final product data.</a:t>
            </a:r>
          </a:p>
          <a:p>
            <a:pPr marL="796925" lvl="1" indent="-452438"/>
            <a:r>
              <a:rPr lang="en-US" dirty="0"/>
              <a:t>Streamline processes for selecting appropriate platform for data and tools.</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5</a:t>
            </a:fld>
            <a:endParaRPr lang="en-US" dirty="0"/>
          </a:p>
        </p:txBody>
      </p:sp>
    </p:spTree>
    <p:extLst>
      <p:ext uri="{BB962C8B-B14F-4D97-AF65-F5344CB8AC3E}">
        <p14:creationId xmlns:p14="http://schemas.microsoft.com/office/powerpoint/2010/main" val="2158089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Platform </a:t>
            </a:r>
            <a:r>
              <a:rPr lang="en-US" dirty="0"/>
              <a:t>for sharing and developing forward thinking methodologies</a:t>
            </a:r>
          </a:p>
          <a:p>
            <a:pPr lvl="1"/>
            <a:r>
              <a:rPr lang="en-US" dirty="0"/>
              <a:t>To provide a platform to connect different programmatic ICPI clusters and external stakeholders (field teams, epidemic control teams (ECTs), ST3 (short term task teams) and implementing agency and OGAC leadership to explore possibilities of collaboration and improvements to existing methodologies,  </a:t>
            </a:r>
          </a:p>
          <a:p>
            <a:pPr lvl="1"/>
            <a:r>
              <a:rPr lang="en-US" dirty="0"/>
              <a:t>To provide a convening platform for forward thinking methodologies; and </a:t>
            </a:r>
          </a:p>
          <a:p>
            <a:pPr lvl="1"/>
            <a:r>
              <a:rPr lang="en-US" dirty="0"/>
              <a:t>To pro-actively work on innovative and rigorous methodologies, targeting general population, priority population, key populations at sub-national levels and finer age and sex bands.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spTree>
    <p:extLst>
      <p:ext uri="{BB962C8B-B14F-4D97-AF65-F5344CB8AC3E}">
        <p14:creationId xmlns:p14="http://schemas.microsoft.com/office/powerpoint/2010/main" val="2293397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2 (cont’d)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a:t>Objective 2 is supported by the following goals - </a:t>
            </a:r>
          </a:p>
          <a:p>
            <a:pPr lvl="1"/>
            <a:r>
              <a:rPr lang="en-US" dirty="0"/>
              <a:t>Connect different clusters and external stakeholders where appropriate to ensure timely sharing of estimates, methods, data and tools. </a:t>
            </a:r>
          </a:p>
          <a:p>
            <a:pPr lvl="1"/>
            <a:r>
              <a:rPr lang="en-US" dirty="0"/>
              <a:t>Connect PEPFAR OUs to tools and methods developed by clusters and technical workgroups.</a:t>
            </a:r>
          </a:p>
          <a:p>
            <a:pPr lvl="1"/>
            <a:r>
              <a:rPr lang="en-US" dirty="0"/>
              <a:t>Explore cutting edge methodologies (including but not limited to machine learning, dynamic modeling, network analysis) to develop epidemiological data and estimates for general population, key populations and priority populations—at subnational levels (where applicable) and finer age and sex bands (where applicable).</a:t>
            </a:r>
          </a:p>
          <a:p>
            <a:pPr lvl="1"/>
            <a:r>
              <a:rPr lang="en-US" dirty="0"/>
              <a:t>Develop prototypes for innovative methods to share with the stakeholders and iteratively convert successful prototypes into products.</a:t>
            </a:r>
          </a:p>
          <a:p>
            <a:pPr lvl="1"/>
            <a:r>
              <a:rPr lang="en-US" dirty="0"/>
              <a:t>Develop training materials and other resources to allow analysts in program clusters, monitoring and evaluation teams at agencies, and field teams to incorporate products into routine work when possible</a:t>
            </a:r>
            <a:r>
              <a:rPr lang="en-US" dirty="0" smtClean="0"/>
              <a:t>.</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7</a:t>
            </a:fld>
            <a:endParaRPr lang="en-US" dirty="0"/>
          </a:p>
        </p:txBody>
      </p:sp>
    </p:spTree>
    <p:extLst>
      <p:ext uri="{BB962C8B-B14F-4D97-AF65-F5344CB8AC3E}">
        <p14:creationId xmlns:p14="http://schemas.microsoft.com/office/powerpoint/2010/main" val="901319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 Knowledge Management</a:t>
            </a:r>
            <a:endParaRPr lang="en-US" dirty="0"/>
          </a:p>
        </p:txBody>
      </p:sp>
      <p:sp>
        <p:nvSpPr>
          <p:cNvPr id="3" name="Content Placeholder 2"/>
          <p:cNvSpPr>
            <a:spLocks noGrp="1"/>
          </p:cNvSpPr>
          <p:nvPr>
            <p:ph idx="1"/>
          </p:nvPr>
        </p:nvSpPr>
        <p:spPr>
          <a:xfrm>
            <a:off x="822960" y="1100628"/>
            <a:ext cx="3251431" cy="5300172"/>
          </a:xfrm>
        </p:spPr>
        <p:txBody>
          <a:bodyPr/>
          <a:lstStyle/>
          <a:p>
            <a:pPr marL="0" indent="0">
              <a:buNone/>
            </a:pPr>
            <a:r>
              <a:rPr lang="en-US" b="1" dirty="0" smtClean="0"/>
              <a:t>Denominators </a:t>
            </a:r>
            <a:r>
              <a:rPr lang="en-US" b="1" dirty="0" err="1"/>
              <a:t>Github</a:t>
            </a:r>
            <a:r>
              <a:rPr lang="en-US" b="1" dirty="0"/>
              <a:t> </a:t>
            </a:r>
            <a:r>
              <a:rPr lang="en-US" b="1" dirty="0" smtClean="0"/>
              <a:t>Repository</a:t>
            </a:r>
          </a:p>
          <a:p>
            <a:pPr marL="0" indent="0">
              <a:buNone/>
            </a:pPr>
            <a:endParaRPr lang="en-US" dirty="0">
              <a:hlinkClick r:id="rId2"/>
            </a:endParaRPr>
          </a:p>
          <a:p>
            <a:pPr marL="0" lvl="0" indent="0">
              <a:spcBef>
                <a:spcPts val="0"/>
              </a:spcBef>
              <a:buNone/>
              <a:defRPr/>
            </a:pPr>
            <a:r>
              <a:rPr lang="en-US" sz="1400" dirty="0">
                <a:hlinkClick r:id="rId2"/>
              </a:rPr>
              <a:t>https://github.com/ICPI/Denominators</a:t>
            </a:r>
            <a:endParaRPr lang="en-US" sz="1400" dirty="0"/>
          </a:p>
          <a:p>
            <a:pPr marL="0" indent="0">
              <a:buNone/>
            </a:pP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4074391" y="1034222"/>
            <a:ext cx="5069609" cy="5224574"/>
          </a:xfrm>
          <a:prstGeom prst="rect">
            <a:avLst/>
          </a:prstGeom>
        </p:spPr>
      </p:pic>
    </p:spTree>
    <p:extLst>
      <p:ext uri="{BB962C8B-B14F-4D97-AF65-F5344CB8AC3E}">
        <p14:creationId xmlns:p14="http://schemas.microsoft.com/office/powerpoint/2010/main" val="4071093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9</a:t>
            </a:fld>
            <a:endParaRPr lang="en-US" dirty="0"/>
          </a:p>
        </p:txBody>
      </p:sp>
      <p:sp>
        <p:nvSpPr>
          <p:cNvPr id="6" name="Text Placeholder 5"/>
          <p:cNvSpPr>
            <a:spLocks noGrp="1"/>
          </p:cNvSpPr>
          <p:nvPr>
            <p:ph type="body" sz="quarter" idx="13"/>
          </p:nvPr>
        </p:nvSpPr>
        <p:spPr/>
        <p:txBody>
          <a:bodyPr/>
          <a:lstStyle/>
          <a:p>
            <a:endParaRPr lang="en-US"/>
          </a:p>
        </p:txBody>
      </p:sp>
      <p:sp>
        <p:nvSpPr>
          <p:cNvPr id="5" name="Title 4"/>
          <p:cNvSpPr>
            <a:spLocks noGrp="1"/>
          </p:cNvSpPr>
          <p:nvPr>
            <p:ph type="ctrTitle"/>
          </p:nvPr>
        </p:nvSpPr>
        <p:spPr/>
        <p:txBody>
          <a:bodyPr/>
          <a:lstStyle/>
          <a:p>
            <a:r>
              <a:rPr lang="en-US" dirty="0" smtClean="0"/>
              <a:t>Project 1 - YODA</a:t>
            </a:r>
            <a:endParaRPr lang="en-US" dirty="0"/>
          </a:p>
        </p:txBody>
      </p:sp>
    </p:spTree>
    <p:extLst>
      <p:ext uri="{BB962C8B-B14F-4D97-AF65-F5344CB8AC3E}">
        <p14:creationId xmlns:p14="http://schemas.microsoft.com/office/powerpoint/2010/main" val="9577691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HQ Document" ma:contentTypeID="0x0101000719DADD6E6D384B9CD115415321B530005252884372E99249996D41C07A2026D2" ma:contentTypeVersion="82" ma:contentTypeDescription="" ma:contentTypeScope="" ma:versionID="fc9ca105a5ba479c08eae4f1eb7e8b66">
  <xsd:schema xmlns:xsd="http://www.w3.org/2001/XMLSchema" xmlns:xs="http://www.w3.org/2001/XMLSchema" xmlns:p="http://schemas.microsoft.com/office/2006/metadata/properties" xmlns:ns1="http://schemas.microsoft.com/sharepoint/v3" xmlns:ns2="54e040e9-bc5a-4778-bc2d-f4c316b2e12b" targetNamespace="http://schemas.microsoft.com/office/2006/metadata/properties" ma:root="true" ma:fieldsID="272b4df33695452ea0137f003e837af6" ns1:_="" ns2:_="">
    <xsd:import namespace="http://schemas.microsoft.com/sharepoint/v3"/>
    <xsd:import namespace="54e040e9-bc5a-4778-bc2d-f4c316b2e12b"/>
    <xsd:element name="properties">
      <xsd:complexType>
        <xsd:sequence>
          <xsd:element name="documentManagement">
            <xsd:complexType>
              <xsd:all>
                <xsd:element ref="ns2:Activities" minOccurs="0"/>
                <xsd:element ref="ns2:Program_x0020_Area" minOccurs="0"/>
                <xsd:element ref="ns2:Planning_x0020_and_x0020_Reporting_x0020_Cycle" minOccurs="0"/>
                <xsd:element ref="ns2:Fiscal_x0020_Year" minOccurs="0"/>
                <xsd:element ref="ns2:Agencies" minOccurs="0"/>
                <xsd:element ref="ns2:PEPFAR_x0020_Country" minOccurs="0"/>
                <xsd:element ref="ns2:TaxKeywordTaxHTField" minOccurs="0"/>
                <xsd:element ref="ns2:TaxCatchAllLabel" minOccurs="0"/>
                <xsd:element ref="ns2:_dlc_DocIdPersistId" minOccurs="0"/>
                <xsd:element ref="ns2:TaxCatchAll" minOccurs="0"/>
                <xsd:element ref="ns2:_dlc_DocId" minOccurs="0"/>
                <xsd:element ref="ns2:_dlc_DocIdUrl" minOccurs="0"/>
                <xsd:element ref="ns2:SharedWithUse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e040e9-bc5a-4778-bc2d-f4c316b2e12b" elementFormDefault="qualified">
    <xsd:import namespace="http://schemas.microsoft.com/office/2006/documentManagement/types"/>
    <xsd:import namespace="http://schemas.microsoft.com/office/infopath/2007/PartnerControls"/>
    <xsd:element name="Activities" ma:index="3" nillable="true" ma:displayName="Activities" ma:format="Dropdown" ma:internalName="Activities" ma:readOnly="false">
      <xsd:simpleType>
        <xsd:restriction base="dms:Choice">
          <xsd:enumeration value="(None)"/>
          <xsd:enumeration value="Communications"/>
          <xsd:enumeration value="Event"/>
          <xsd:enumeration value="Financial"/>
          <xsd:enumeration value="Human Resources"/>
          <xsd:enumeration value="Meeting"/>
          <xsd:enumeration value="Planning"/>
          <xsd:enumeration value="Records"/>
          <xsd:enumeration value="Training"/>
        </xsd:restriction>
      </xsd:simpleType>
    </xsd:element>
    <xsd:element name="Program_x0020_Area" ma:index="4" nillable="true" ma:displayName="Program Area" ma:format="Dropdown" ma:internalName="Program_x0020_Area" ma:readOnly="false">
      <xsd:simpleType>
        <xsd:restriction base="dms:Choice">
          <xsd:enumeration value="(None)"/>
          <xsd:enumeration value="Prevention"/>
          <xsd:enumeration value="Care"/>
          <xsd:enumeration value="Treatment"/>
          <xsd:enumeration value="Systems and Governance"/>
          <xsd:enumeration value="Cross Cutting"/>
        </xsd:restriction>
      </xsd:simpleType>
    </xsd:element>
    <xsd:element name="Planning_x0020_and_x0020_Reporting_x0020_Cycle" ma:index="5" nillable="true" ma:displayName="Planning and Reporting Cycle" ma:format="Dropdown" ma:internalName="Planning_x0020_and_x0020_Reporting_x0020_Cycle" ma:readOnly="false">
      <xsd:simpleType>
        <xsd:restriction base="dms:Choice">
          <xsd:enumeration value="(None)"/>
          <xsd:enumeration value="Archive"/>
          <xsd:enumeration value="APR"/>
          <xsd:enumeration value="COP"/>
          <xsd:enumeration value="HOP"/>
          <xsd:enumeration value="OPU"/>
          <xsd:enumeration value="Pre-COP"/>
          <xsd:enumeration value="SAPR"/>
        </xsd:restriction>
      </xsd:simpleType>
    </xsd:element>
    <xsd:element name="Fiscal_x0020_Year" ma:index="6" nillable="true" ma:displayName="Fiscal Year" ma:format="Dropdown" ma:internalName="Fiscal_x0020_Year" ma:readOnly="false">
      <xsd:simpleType>
        <xsd:restriction base="dms:Choice">
          <xsd:enumeration value="(None)"/>
          <xsd:enumeration value="2023"/>
          <xsd:enumeration value="2022"/>
          <xsd:enumeration value="2021"/>
          <xsd:enumeration value="2020"/>
          <xsd:enumeration value="2019"/>
          <xsd:enumeration value="2018"/>
          <xsd:enumeration value="2017"/>
          <xsd:enumeration value="2016"/>
          <xsd:enumeration value="2014"/>
          <xsd:enumeration value="2013"/>
          <xsd:enumeration value="2012"/>
          <xsd:enumeration value="2011"/>
        </xsd:restriction>
      </xsd:simpleType>
    </xsd:element>
    <xsd:element name="Agencies" ma:index="7" nillable="true" ma:displayName="Agency" ma:format="Dropdown" ma:internalName="Agencies" ma:readOnly="false">
      <xsd:simpleType>
        <xsd:restriction base="dms:Choice">
          <xsd:enumeration value="(None)"/>
          <xsd:enumeration value="All"/>
          <xsd:enumeration value="Commerce"/>
          <xsd:enumeration value="Defense"/>
          <xsd:enumeration value="Labor"/>
          <xsd:enumeration value="HHS/CDC"/>
          <xsd:enumeration value="HHS/FDA"/>
          <xsd:enumeration value="HHS/HRSA"/>
          <xsd:enumeration value="HHS/NIH"/>
          <xsd:enumeration value="HHS/OGA"/>
          <xsd:enumeration value="HHS/SAMHSA"/>
          <xsd:enumeration value="Other"/>
          <xsd:enumeration value="Peace Corps"/>
          <xsd:enumeration value="State"/>
          <xsd:enumeration value="Treasury"/>
          <xsd:enumeration value="USAID"/>
        </xsd:restriction>
      </xsd:simpleType>
    </xsd:element>
    <xsd:element name="PEPFAR_x0020_Country" ma:index="8" nillable="true" ma:displayName="OU" ma:internalName="PEPFAR_x0020_Country" ma:readOnly="false">
      <xsd:complexType>
        <xsd:complexContent>
          <xsd:extension base="dms:MultiChoice">
            <xsd:sequence>
              <xsd:element name="Value" maxOccurs="unbounded" minOccurs="0" nillable="true">
                <xsd:simpleType>
                  <xsd:restriction base="dms:Choice">
                    <xsd:enumeration value="(None)"/>
                    <xsd:enumeration value="All"/>
                    <xsd:enumeration value="Angola"/>
                    <xsd:enumeration value="Asia Regional Program (ARP)"/>
                    <xsd:enumeration value="Botswana"/>
                    <xsd:enumeration value="Burma"/>
                    <xsd:enumeration value="Burundi"/>
                    <xsd:enumeration value="Cambodia"/>
                    <xsd:enumeration value="Cameroon"/>
                    <xsd:enumeration value="Caribbean Region"/>
                    <xsd:enumeration value="Central America Region"/>
                    <xsd:enumeration value="Central Asia Region"/>
                    <xsd:enumeration value="Cote d' Ivoire"/>
                    <xsd:enumeration value="Democratic Republic of the Congo"/>
                    <xsd:enumeration value="Dominican Republic"/>
                    <xsd:enumeration value="Ethiopia"/>
                    <xsd:enumeration value="Ghana"/>
                    <xsd:enumeration value="Guyana"/>
                    <xsd:enumeration value="Haiti"/>
                    <xsd:enumeration value="HQ"/>
                    <xsd:enumeration value="India"/>
                    <xsd:enumeration value="Indonesia"/>
                    <xsd:enumeration value="Kenya"/>
                    <xsd:enumeration value="Lesotho"/>
                    <xsd:enumeration value="Malawi"/>
                    <xsd:enumeration value="Mozambique"/>
                    <xsd:enumeration value="Namibia"/>
                    <xsd:enumeration value="Nigeria"/>
                    <xsd:enumeration value="PNG"/>
                    <xsd:enumeration value="Russia"/>
                    <xsd:enumeration value="Rwanda"/>
                    <xsd:enumeration value="South Africa"/>
                    <xsd:enumeration value="South Sudan"/>
                    <xsd:enumeration value="Swaziland"/>
                    <xsd:enumeration value="Tanzania"/>
                    <xsd:enumeration value="Uganda"/>
                    <xsd:enumeration value="Ukraine"/>
                    <xsd:enumeration value="Vietnam"/>
                    <xsd:enumeration value="Zambia"/>
                    <xsd:enumeration value="Zimbabwe"/>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readOnly="false" ma:fieldId="{23f27201-bee3-471e-b2e7-b64fd8b7ca38}" ma:taxonomyMulti="true" ma:sspId="a0048e47-9258-427b-b476-27e0ab29a8e1" ma:termSetId="00000000-0000-0000-0000-000000000000" ma:anchorId="00000000-0000-0000-0000-000000000000" ma:open="true" ma:isKeyword="true">
      <xsd:complexType>
        <xsd:sequence>
          <xsd:element ref="pc:Terms" minOccurs="0" maxOccurs="1"/>
        </xsd:sequence>
      </xsd:complexType>
    </xsd:element>
    <xsd:element name="TaxCatchAllLabel" ma:index="11" nillable="true" ma:displayName="Taxonomy Catch All Column1" ma:description="" ma:list="{2cc5ae64-a620-450e-845b-f73f3eb4e805}" ma:internalName="TaxCatchAllLabel" ma:readOnly="true" ma:showField="CatchAllDataLabel"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6" nillable="true" ma:displayName="Taxonomy Catch All Column" ma:description="" ma:hidden="true" ma:list="{2cc5ae64-a620-450e-845b-f73f3eb4e805}" ma:internalName="TaxCatchAll" ma:readOnly="false" ma:showField="CatchAllData"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file>

<file path=customXml/item3.xml><?xml version="1.0" encoding="utf-8"?>
<p:properties xmlns:p="http://schemas.microsoft.com/office/2006/metadata/properties" xmlns:xsi="http://www.w3.org/2001/XMLSchema-instance" xmlns:pc="http://schemas.microsoft.com/office/infopath/2007/PartnerControls">
  <documentManagement>
    <Program_x0020_Area xmlns="54e040e9-bc5a-4778-bc2d-f4c316b2e12b" xsi:nil="true"/>
    <Agencies xmlns="54e040e9-bc5a-4778-bc2d-f4c316b2e12b" xsi:nil="true"/>
    <_dlc_DocId xmlns="54e040e9-bc5a-4778-bc2d-f4c316b2e12b" xsi:nil="true"/>
    <TaxCatchAll xmlns="54e040e9-bc5a-4778-bc2d-f4c316b2e12b"/>
    <TaxKeywordTaxHTField xmlns="54e040e9-bc5a-4778-bc2d-f4c316b2e12b">
      <Terms xmlns="http://schemas.microsoft.com/office/infopath/2007/PartnerControls"/>
    </TaxKeywordTaxHTField>
    <Fiscal_x0020_Year xmlns="54e040e9-bc5a-4778-bc2d-f4c316b2e12b" xsi:nil="true"/>
    <Activities xmlns="54e040e9-bc5a-4778-bc2d-f4c316b2e12b" xsi:nil="true"/>
    <Planning_x0020_and_x0020_Reporting_x0020_Cycle xmlns="54e040e9-bc5a-4778-bc2d-f4c316b2e12b" xsi:nil="true"/>
    <PEPFAR_x0020_Country xmlns="54e040e9-bc5a-4778-bc2d-f4c316b2e12b"/>
    <_dlc_DocIdPersistId xmlns="54e040e9-bc5a-4778-bc2d-f4c316b2e12b" xsi:nil="true"/>
  </documentManagement>
</p:properties>
</file>

<file path=customXml/item4.xml><?xml version="1.0" encoding="utf-8"?>
<?mso-contentType ?>
<p:Policy xmlns:p="office.server.policy" id="" local="true">
  <p:Name>HQ Document</p:Name>
  <p:Description/>
  <p:Statement/>
  <p:PolicyItems>
    <p:PolicyItem featureId="Microsoft.Office.RecordsManagement.PolicyFeatures.PolicyAudit" staticId="0x0101000719DADD6E6D384B9CD115415321B530005252884372E99249996D41C07A2026D2|8138272" UniqueId="7e814d41-9678-4f1f-9083-bde14844e8ee">
      <p:Name>Auditing</p:Name>
      <p:Description>Audits user actions on documents and list items to the Audit Log.</p:Description>
      <p:CustomData>
        <Audit>
          <Update/>
          <View/>
          <CheckInOut/>
          <MoveCopy/>
          <DeleteRestore/>
        </Audit>
      </p:CustomData>
    </p:PolicyItem>
  </p:PolicyItems>
</p:Policy>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5172E-9DA1-446A-A92F-24F09FCFA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e040e9-bc5a-4778-bc2d-f4c316b2e1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314CD9-E84C-44C0-85E5-0C191BDC4710}">
  <ds:schemaRefs>
    <ds:schemaRef ds:uri="http://schemas.microsoft.com/sharepoint/events"/>
  </ds:schemaRefs>
</ds:datastoreItem>
</file>

<file path=customXml/itemProps3.xml><?xml version="1.0" encoding="utf-8"?>
<ds:datastoreItem xmlns:ds="http://schemas.openxmlformats.org/officeDocument/2006/customXml" ds:itemID="{6782D22B-DE57-4539-85D1-3CBF60C16447}">
  <ds:schemaRefs>
    <ds:schemaRef ds:uri="http://schemas.microsoft.com/sharepoint/v3"/>
    <ds:schemaRef ds:uri="http://purl.org/dc/terms/"/>
    <ds:schemaRef ds:uri="http://schemas.openxmlformats.org/package/2006/metadata/core-properties"/>
    <ds:schemaRef ds:uri="http://schemas.microsoft.com/office/2006/documentManagement/types"/>
    <ds:schemaRef ds:uri="54e040e9-bc5a-4778-bc2d-f4c316b2e12b"/>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8F514754-3F67-4A4B-A00B-CBEEB89D04DB}">
  <ds:schemaRefs>
    <ds:schemaRef ds:uri="office.server.policy"/>
  </ds:schemaRefs>
</ds:datastoreItem>
</file>

<file path=customXml/itemProps5.xml><?xml version="1.0" encoding="utf-8"?>
<ds:datastoreItem xmlns:ds="http://schemas.openxmlformats.org/officeDocument/2006/customXml" ds:itemID="{2F69B815-0400-465E-A190-3CB5749614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1352</Words>
  <Application>Microsoft Office PowerPoint</Application>
  <PresentationFormat>On-screen Show (4:3)</PresentationFormat>
  <Paragraphs>154</Paragraphs>
  <Slides>20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Courier New</vt:lpstr>
      <vt:lpstr>Wingdings</vt:lpstr>
      <vt:lpstr>Angles</vt:lpstr>
      <vt:lpstr>Office Theme</vt:lpstr>
      <vt:lpstr>PowerPoint Presentation</vt:lpstr>
      <vt:lpstr>Denominators Team  Project Updates</vt:lpstr>
      <vt:lpstr>Background</vt:lpstr>
      <vt:lpstr>Objective 1</vt:lpstr>
      <vt:lpstr>Objective 1 (Cont’d)</vt:lpstr>
      <vt:lpstr>Objective 2</vt:lpstr>
      <vt:lpstr>Objective 2 (cont’d)</vt:lpstr>
      <vt:lpstr>Logistics – Knowledge Management</vt:lpstr>
      <vt:lpstr>Project 1 - YODA</vt:lpstr>
      <vt:lpstr>Ongoing Project 1 - Yield Optimization Data Algorithm (YODA) </vt:lpstr>
      <vt:lpstr>Potential Project 2: Estimating Male Circumcision Coverage</vt:lpstr>
      <vt:lpstr>Ongoing Project 2 – Estimating Male Circumcision Coverage </vt:lpstr>
      <vt:lpstr>Project 3: LEIA</vt:lpstr>
      <vt:lpstr>Ongoing Project 3 – Linkage event identification algorithm (LEIA)</vt:lpstr>
      <vt:lpstr>Project 4 – Population Source Model</vt:lpstr>
      <vt:lpstr>Ongoing Project 4 – Population Source Model </vt:lpstr>
      <vt:lpstr>Ongoing Project 4 – Population Source Model (cont’d) </vt:lpstr>
      <vt:lpstr>Ongoing Project 4 – Population Source Model (cont’d) </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2018-07-13T20:11:47Z</dcterms:created>
  <dcterms:modified xsi:type="dcterms:W3CDTF">2019-07-22T17:42:00Z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untries">
    <vt:lpwstr/>
  </property>
  <property fmtid="{D5CDD505-2E9C-101B-9397-08002B2CF9AE}" pid="4" name="Activity">
    <vt:lpwstr/>
  </property>
  <property fmtid="{D5CDD505-2E9C-101B-9397-08002B2CF9AE}" pid="5" name="ContentTypeId">
    <vt:lpwstr>0x0101000719DADD6E6D384B9CD115415321B530005252884372E99249996D41C07A2026D2</vt:lpwstr>
  </property>
  <property fmtid="{D5CDD505-2E9C-101B-9397-08002B2CF9AE}" pid="6" name="Reporting Period">
    <vt:lpwstr/>
  </property>
  <property fmtid="{D5CDD505-2E9C-101B-9397-08002B2CF9AE}" pid="7" name="File Categories">
    <vt:lpwstr/>
  </property>
</Properties>
</file>