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5" r:id="rId9"/>
    <p:sldId id="262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1099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5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5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9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3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1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9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B324-C0CB-425F-849D-66241E10BE6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0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9B324-C0CB-425F-849D-66241E10BE65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6D18-2A5D-49E6-9AE1-D62DA3D2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1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PI/Denominato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ivingatlas.arcgis.com/en/browse/#d=2&amp;q=World%20Population%20Estimate" TargetMode="External"/><Relationship Id="rId3" Type="http://schemas.openxmlformats.org/officeDocument/2006/relationships/hyperlink" Target="https://landscan.ornl.gov/" TargetMode="External"/><Relationship Id="rId7" Type="http://schemas.openxmlformats.org/officeDocument/2006/relationships/hyperlink" Target="https://sedac.ciesin.columbia.edu/data/collection/grump-v1" TargetMode="External"/><Relationship Id="rId2" Type="http://schemas.openxmlformats.org/officeDocument/2006/relationships/hyperlink" Target="https://www.worldpo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hsl.jrc.ec.europa.eu/ghs_pop2019.php" TargetMode="External"/><Relationship Id="rId5" Type="http://schemas.openxmlformats.org/officeDocument/2006/relationships/hyperlink" Target="https://sedac.ciesin.columbia.edu/data/collection/gpw-v4" TargetMode="External"/><Relationship Id="rId4" Type="http://schemas.openxmlformats.org/officeDocument/2006/relationships/hyperlink" Target="https://data.humdata.org/organization/facebook" TargetMode="External"/><Relationship Id="rId9" Type="http://schemas.openxmlformats.org/officeDocument/2006/relationships/hyperlink" Target="https://www.census.gov/geographies/mapping-files/time-series/demo/international-programs/subnationalpopulation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dcarcgis/maps/arcgis.org/" TargetMode="External"/><Relationship Id="rId5" Type="http://schemas.openxmlformats.org/officeDocument/2006/relationships/hyperlink" Target="https://www.worldpop.org/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Denominators </a:t>
            </a:r>
            <a:r>
              <a:rPr lang="en-US" b="1" dirty="0" smtClean="0"/>
              <a:t>Workgroup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July 9</a:t>
            </a:r>
            <a:r>
              <a:rPr lang="en-US" baseline="30000" dirty="0" smtClean="0"/>
              <a:t>th</a:t>
            </a:r>
            <a:r>
              <a:rPr lang="en-US" dirty="0" smtClean="0"/>
              <a:t>, 2019</a:t>
            </a:r>
          </a:p>
          <a:p>
            <a:endParaRPr lang="en-US" dirty="0"/>
          </a:p>
          <a:p>
            <a:r>
              <a:rPr lang="en-US" dirty="0" smtClean="0"/>
              <a:t>Monthly Meeting</a:t>
            </a:r>
            <a:endParaRPr lang="en-US" dirty="0"/>
          </a:p>
        </p:txBody>
      </p:sp>
      <p:pic>
        <p:nvPicPr>
          <p:cNvPr id="4" name="Picture 3" descr="PEPFAR Logo (JPG format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65345" y="149974"/>
            <a:ext cx="1578280" cy="1578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21" y="376554"/>
            <a:ext cx="1107926" cy="129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4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445452"/>
            <a:ext cx="10515600" cy="983933"/>
          </a:xfrm>
        </p:spPr>
        <p:txBody>
          <a:bodyPr>
            <a:normAutofit/>
          </a:bodyPr>
          <a:lstStyle/>
          <a:p>
            <a:r>
              <a:rPr lang="en-US" dirty="0" smtClean="0"/>
              <a:t>New Projects in Pipeline – VMMC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5479" y="1429384"/>
            <a:ext cx="11302743" cy="51034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/>
              <a:t>Problem statement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PEPFAR </a:t>
            </a:r>
            <a:r>
              <a:rPr lang="en-US" sz="2400" dirty="0"/>
              <a:t>has supported over 18 million voluntary medical male circumcisions (VMMC) since the program’s inception.  However, accurate, reliable estimates of the proportion of men circumcised nationally, or at sub-national levels which are crucial for program planning, are missing.  Various estimate sources exist that currently offer that information, however, discrepancies have been noted between sources.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 major goal of this activity is to develop a tool that summarizes national and SNU-level coverage of medical circumcision (e.g., proportion of men medically circumcised) across 15 priority countries for VMMC, triangulated and validated through an agreed-on process that incorporates the full range of available data streams.  This will include circumcision coverage estimates in priority age bands (i.e., 15-29) and other age groups.  This tool will also aim to assist countries in longer-term planning for VMMC by establishing a way to plan for ongoing circumcision of rising cohorts of males as they age into the eligible population (at least 10 years of age). (from Carlos Toledo’s team)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60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103822"/>
            <a:ext cx="10515600" cy="1325563"/>
          </a:xfrm>
        </p:spPr>
        <p:txBody>
          <a:bodyPr/>
          <a:lstStyle/>
          <a:p>
            <a:r>
              <a:rPr lang="en-US" b="1" dirty="0" smtClean="0"/>
              <a:t>Next Recurring Meeting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309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Logistics -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</a:p>
          <a:p>
            <a:pPr lvl="0"/>
            <a:r>
              <a:rPr lang="en-US" dirty="0" smtClean="0"/>
              <a:t>Yoda model update (Yield Optimization Data Algorithm) – Ian/Ray</a:t>
            </a:r>
          </a:p>
          <a:p>
            <a:pPr lvl="0"/>
            <a:r>
              <a:rPr lang="en-US" dirty="0" smtClean="0"/>
              <a:t>Population sources model update – Roma</a:t>
            </a:r>
          </a:p>
          <a:p>
            <a:pPr lvl="0"/>
            <a:r>
              <a:rPr lang="en-US" dirty="0" smtClean="0"/>
              <a:t>Discussion on new projects in pipeline – VMMC (tentative)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630" y="365125"/>
            <a:ext cx="7745730" cy="62577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522605" y="365125"/>
            <a:ext cx="3440430" cy="2590800"/>
          </a:xfrm>
        </p:spPr>
        <p:txBody>
          <a:bodyPr>
            <a:normAutofit/>
          </a:bodyPr>
          <a:lstStyle/>
          <a:p>
            <a:r>
              <a:rPr lang="en-US" b="1" dirty="0" smtClean="0"/>
              <a:t>Logistics - Denominators </a:t>
            </a:r>
            <a:r>
              <a:rPr lang="en-US" b="1" dirty="0" err="1" smtClean="0"/>
              <a:t>Github</a:t>
            </a:r>
            <a:r>
              <a:rPr lang="en-US" b="1" dirty="0" smtClean="0"/>
              <a:t> Repository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7" y="3493992"/>
            <a:ext cx="2809240" cy="207803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https://github.com/ICPI/Denominators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Yield Optimization Data Algorithm (YODA)</a:t>
            </a:r>
            <a:r>
              <a:rPr lang="en-US" b="1" dirty="0" smtClean="0"/>
              <a:t> – Ian/Ray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Ian’s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Population sources model – Roma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PLHIV estimation (using spreadsheet disaggregation method) requires subnational population numbers</a:t>
            </a:r>
          </a:p>
          <a:p>
            <a:r>
              <a:rPr lang="en-US" dirty="0" smtClean="0"/>
              <a:t>Primary source </a:t>
            </a:r>
            <a:r>
              <a:rPr lang="en-US" dirty="0" smtClean="0"/>
              <a:t>subnational population </a:t>
            </a:r>
            <a:r>
              <a:rPr lang="en-US" dirty="0" smtClean="0"/>
              <a:t>– actual census counts published by the various countries</a:t>
            </a:r>
          </a:p>
          <a:p>
            <a:r>
              <a:rPr lang="en-US" dirty="0"/>
              <a:t>I</a:t>
            </a:r>
            <a:r>
              <a:rPr lang="en-US" dirty="0" smtClean="0"/>
              <a:t>ssues with using </a:t>
            </a:r>
            <a:r>
              <a:rPr lang="en-US" dirty="0" smtClean="0"/>
              <a:t>actual census counts for PLHIV estimation</a:t>
            </a:r>
          </a:p>
          <a:p>
            <a:pPr lvl="1"/>
            <a:r>
              <a:rPr lang="en-US" dirty="0" smtClean="0"/>
              <a:t>frequency</a:t>
            </a:r>
          </a:p>
          <a:p>
            <a:pPr lvl="1"/>
            <a:r>
              <a:rPr lang="en-US" dirty="0" smtClean="0"/>
              <a:t>data gaps</a:t>
            </a:r>
          </a:p>
          <a:p>
            <a:pPr lvl="1"/>
            <a:r>
              <a:rPr lang="en-US" dirty="0" smtClean="0"/>
              <a:t>reliability</a:t>
            </a:r>
            <a:endParaRPr lang="en-US" dirty="0" smtClean="0"/>
          </a:p>
          <a:p>
            <a:r>
              <a:rPr lang="en-US" dirty="0" smtClean="0"/>
              <a:t>Solution – provide population alternatives to actual census counts for countries.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Population sources model – Roma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Potential Population Sources – </a:t>
            </a:r>
          </a:p>
          <a:p>
            <a:pPr lvl="1"/>
            <a:r>
              <a:rPr lang="en-US" dirty="0" err="1" smtClean="0"/>
              <a:t>WorldPop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https://www.worldpop.org/</a:t>
            </a:r>
            <a:endParaRPr lang="en-US" dirty="0" smtClean="0"/>
          </a:p>
          <a:p>
            <a:pPr lvl="1"/>
            <a:r>
              <a:rPr lang="en-US" dirty="0" err="1" smtClean="0"/>
              <a:t>landScan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https://landscan.ornl.gov/</a:t>
            </a:r>
            <a:endParaRPr lang="en-US" dirty="0" smtClean="0"/>
          </a:p>
          <a:p>
            <a:pPr lvl="1"/>
            <a:r>
              <a:rPr lang="en-US" dirty="0" smtClean="0"/>
              <a:t>Facebook - </a:t>
            </a:r>
            <a:r>
              <a:rPr lang="en-US" dirty="0" smtClean="0">
                <a:hlinkClick r:id="rId4"/>
              </a:rPr>
              <a:t>https://data.humdata.org/organization/facebook</a:t>
            </a:r>
            <a:endParaRPr lang="en-US" dirty="0" smtClean="0"/>
          </a:p>
          <a:p>
            <a:pPr lvl="1"/>
            <a:r>
              <a:rPr lang="en-US" dirty="0" smtClean="0"/>
              <a:t>Gridded Population of the World (GPW) - </a:t>
            </a:r>
            <a:r>
              <a:rPr lang="en-US" dirty="0" smtClean="0">
                <a:hlinkClick r:id="rId5"/>
              </a:rPr>
              <a:t>https://sedac.ciesin.columbia.edu/data/collection/gpw-v4</a:t>
            </a:r>
            <a:endParaRPr lang="en-US" dirty="0" smtClean="0"/>
          </a:p>
          <a:p>
            <a:pPr lvl="1"/>
            <a:r>
              <a:rPr lang="en-US" dirty="0"/>
              <a:t>GHS </a:t>
            </a:r>
            <a:r>
              <a:rPr lang="en-US" dirty="0" smtClean="0"/>
              <a:t>POP </a:t>
            </a:r>
            <a:r>
              <a:rPr lang="en-US" dirty="0" smtClean="0">
                <a:effectLst/>
              </a:rPr>
              <a:t>- </a:t>
            </a:r>
            <a:r>
              <a:rPr lang="en-US" dirty="0" smtClean="0">
                <a:effectLst/>
                <a:hlinkClick r:id="rId6"/>
              </a:rPr>
              <a:t>https://ghsl.jrc.ec.europa.eu/ghs_pop2019.php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Global Rural-Urban Mapping Project (GRUMP) - </a:t>
            </a:r>
            <a:r>
              <a:rPr lang="en-US" dirty="0" smtClean="0">
                <a:hlinkClick r:id="rId7"/>
              </a:rPr>
              <a:t>https://sedac.ciesin.columbia.edu/data/collection/grump-v1</a:t>
            </a:r>
            <a:endParaRPr lang="en-US" dirty="0" smtClean="0"/>
          </a:p>
          <a:p>
            <a:pPr lvl="1"/>
            <a:r>
              <a:rPr lang="en-US" dirty="0" smtClean="0"/>
              <a:t>ArcGIS Living Atlas of the World - </a:t>
            </a:r>
            <a:r>
              <a:rPr lang="en-US" dirty="0" smtClean="0">
                <a:hlinkClick r:id="rId8"/>
              </a:rPr>
              <a:t>https://livingatlas.arcgis.com/en/browse/#d=2&amp;q=World%20Population%20Estimate</a:t>
            </a:r>
            <a:endParaRPr lang="en-US" dirty="0" smtClean="0"/>
          </a:p>
          <a:p>
            <a:pPr lvl="1"/>
            <a:r>
              <a:rPr lang="en-US" dirty="0" smtClean="0"/>
              <a:t>US Census Subnational Population by Sex, Age, and Geographic Area - </a:t>
            </a:r>
            <a:r>
              <a:rPr lang="en-US" dirty="0" smtClean="0">
                <a:hlinkClick r:id="rId9"/>
              </a:rPr>
              <a:t>https://www.census.gov/geographies/mapping-files/time-series/demo/international-programs/subnationalpopulation.html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2" y="1614028"/>
            <a:ext cx="10598727" cy="4563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Using Rasterized Population Data</a:t>
            </a:r>
          </a:p>
          <a:p>
            <a:pPr lvl="1"/>
            <a:r>
              <a:rPr lang="en-US" dirty="0" smtClean="0"/>
              <a:t>Connect to the publically available population database such as </a:t>
            </a:r>
            <a:r>
              <a:rPr lang="en-US" dirty="0" err="1" smtClean="0"/>
              <a:t>WorldPop</a:t>
            </a:r>
            <a:r>
              <a:rPr lang="en-US" dirty="0" smtClean="0"/>
              <a:t>, a High spatial resolution, contemporary data on human population.</a:t>
            </a:r>
          </a:p>
          <a:p>
            <a:pPr lvl="1"/>
            <a:r>
              <a:rPr lang="en-US" dirty="0" smtClean="0"/>
              <a:t>Use publically available R packages to gather iso3 names (identifiers for countries) for PEPFAR countries from </a:t>
            </a:r>
            <a:r>
              <a:rPr lang="en-US" dirty="0" err="1" smtClean="0"/>
              <a:t>WorldPop</a:t>
            </a:r>
            <a:r>
              <a:rPr lang="en-US" dirty="0" smtClean="0"/>
              <a:t> FTP.</a:t>
            </a:r>
          </a:p>
          <a:p>
            <a:pPr lvl="1"/>
            <a:r>
              <a:rPr lang="en-US" dirty="0" smtClean="0"/>
              <a:t>Developed R script to download individual (PEPFAR) countries population raster datasets for the most recent years from </a:t>
            </a:r>
            <a:r>
              <a:rPr lang="en-US" dirty="0" err="1" smtClean="0"/>
              <a:t>WorldPop</a:t>
            </a:r>
            <a:r>
              <a:rPr lang="en-US" dirty="0" smtClean="0"/>
              <a:t> FTP.</a:t>
            </a:r>
          </a:p>
          <a:p>
            <a:pPr lvl="1"/>
            <a:r>
              <a:rPr lang="en-US" dirty="0" smtClean="0"/>
              <a:t>Download PEPFAR subnational shape files from ArcGIS online.</a:t>
            </a:r>
          </a:p>
          <a:p>
            <a:pPr lvl="1"/>
            <a:r>
              <a:rPr lang="en-US" dirty="0" smtClean="0"/>
              <a:t>Developed R script to run zonal statistics for PEPFAR subnational units (which means calculating subnational population for PEPFAR countries).</a:t>
            </a:r>
          </a:p>
          <a:p>
            <a:pPr lvl="1"/>
            <a:r>
              <a:rPr lang="en-US" dirty="0" smtClean="0"/>
              <a:t>This method is generalizable for all population data available in rasterized form.</a:t>
            </a:r>
          </a:p>
          <a:p>
            <a:pPr lvl="1"/>
            <a:r>
              <a:rPr lang="en-US" dirty="0" smtClean="0"/>
              <a:t>Import the subnational populations into PAW.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8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Collaboration with UNAIDS Reference Group on Estimates, Modelling and Projections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Review sources to recommend best ‘default’ source for population inputs by SNU2 / age / sex.</a:t>
            </a:r>
          </a:p>
          <a:p>
            <a:r>
              <a:rPr lang="en-US" sz="3200" dirty="0" smtClean="0"/>
              <a:t>Be able to provide countries with documentation for basic methodologies and specific data sources that were used for population inputs (e.g. which censuses, at what level of stratification.)</a:t>
            </a:r>
          </a:p>
          <a:p>
            <a:r>
              <a:rPr lang="en-US" sz="3200" dirty="0" smtClean="0"/>
              <a:t>Record any country-specific challenges or discrepancies that should be considered by country teams when creating their estimates.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31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805" y="2344430"/>
            <a:ext cx="3980014" cy="3102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127" y="3717946"/>
            <a:ext cx="3946547" cy="3030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127" y="115281"/>
            <a:ext cx="4070541" cy="3097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76866" y="665018"/>
            <a:ext cx="72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raster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71233" y="4325391"/>
            <a:ext cx="93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polygon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70615" y="2972416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+</a:t>
            </a:r>
            <a:endParaRPr lang="en-US" sz="5400" dirty="0"/>
          </a:p>
        </p:txBody>
      </p:sp>
      <p:sp>
        <p:nvSpPr>
          <p:cNvPr id="10" name="TextBox 9"/>
          <p:cNvSpPr txBox="1"/>
          <p:nvPr/>
        </p:nvSpPr>
        <p:spPr>
          <a:xfrm>
            <a:off x="8682967" y="1094120"/>
            <a:ext cx="255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Zonal Statistics – sum the raster values lying within each polygon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3208" y="1232619"/>
            <a:ext cx="280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https://www.worldpop.org/</a:t>
            </a:r>
            <a:endParaRPr lang="en-US" dirty="0" smtClean="0"/>
          </a:p>
          <a:p>
            <a:r>
              <a:rPr lang="en-US" dirty="0" smtClean="0"/>
              <a:t>API Connection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7880" y="3717946"/>
            <a:ext cx="406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https://www.cdcarcgis/maps/arcgis.com/</a:t>
            </a:r>
            <a:endParaRPr lang="en-US" dirty="0" smtClean="0"/>
          </a:p>
          <a:p>
            <a:r>
              <a:rPr lang="en-US" dirty="0" smtClean="0"/>
              <a:t>API Connection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53296" y="2017450"/>
            <a:ext cx="2048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47102" y="4510057"/>
            <a:ext cx="20485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0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483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Denominators Workgroup</vt:lpstr>
      <vt:lpstr>Agenda</vt:lpstr>
      <vt:lpstr>Logistics - Denominators Github Repository</vt:lpstr>
      <vt:lpstr>Yield Optimization Data Algorithm (YODA) – Ian/Ray</vt:lpstr>
      <vt:lpstr>Population sources model – Roma </vt:lpstr>
      <vt:lpstr>Population sources model – Roma </vt:lpstr>
      <vt:lpstr>Method</vt:lpstr>
      <vt:lpstr>Collaboration with UNAIDS Reference Group on Estimates, Modelling and Projections</vt:lpstr>
      <vt:lpstr>PowerPoint Presentation</vt:lpstr>
      <vt:lpstr>New Projects in Pipeline – VMMC</vt:lpstr>
      <vt:lpstr>Next Recurring Meeting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Denominators Team</dc:title>
  <dc:creator>Bhatkoti, Roma (CDC/DDPHSIS/CGH/DGHT)</dc:creator>
  <cp:lastModifiedBy>Bhatkoti, Roma (CDC/DDPHSIS/CGH/DGHT)</cp:lastModifiedBy>
  <cp:revision>17</cp:revision>
  <dcterms:created xsi:type="dcterms:W3CDTF">2019-07-08T15:22:46Z</dcterms:created>
  <dcterms:modified xsi:type="dcterms:W3CDTF">2019-07-09T16:49:20Z</dcterms:modified>
</cp:coreProperties>
</file>